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35"/>
  </p:notesMasterIdLst>
  <p:sldIdLst>
    <p:sldId id="270" r:id="rId5"/>
    <p:sldId id="271" r:id="rId6"/>
    <p:sldId id="272" r:id="rId7"/>
    <p:sldId id="273" r:id="rId8"/>
    <p:sldId id="274" r:id="rId9"/>
    <p:sldId id="275" r:id="rId10"/>
    <p:sldId id="276" r:id="rId11"/>
    <p:sldId id="294" r:id="rId12"/>
    <p:sldId id="279" r:id="rId13"/>
    <p:sldId id="280" r:id="rId14"/>
    <p:sldId id="281" r:id="rId15"/>
    <p:sldId id="282" r:id="rId16"/>
    <p:sldId id="283" r:id="rId17"/>
    <p:sldId id="295" r:id="rId18"/>
    <p:sldId id="284" r:id="rId19"/>
    <p:sldId id="285" r:id="rId20"/>
    <p:sldId id="286" r:id="rId21"/>
    <p:sldId id="287" r:id="rId22"/>
    <p:sldId id="288" r:id="rId23"/>
    <p:sldId id="289" r:id="rId24"/>
    <p:sldId id="290" r:id="rId25"/>
    <p:sldId id="296" r:id="rId26"/>
    <p:sldId id="297" r:id="rId27"/>
    <p:sldId id="298" r:id="rId28"/>
    <p:sldId id="299" r:id="rId29"/>
    <p:sldId id="300" r:id="rId30"/>
    <p:sldId id="301" r:id="rId31"/>
    <p:sldId id="302" r:id="rId32"/>
    <p:sldId id="278" r:id="rId33"/>
    <p:sldId id="3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7516E43E-6C2B-4FCB-A666-BC832CBCB5D7}"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0D8C215B-9FDA-4630-9153-235030BD10C4}"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98F7B766-06FE-4EBB-94A0-A4E26B1C7184}"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2A21DCAC-0D7E-478C-BB68-6EC5CAE82216}"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4310DA8D-DBFA-4970-A214-DBCE963A223F}" type="datetime1">
              <a:rPr lang="en-US" smtClean="0"/>
              <a:t>12/28/2023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9B33C2C8-0EB9-424D-BB97-BF8D4C1FCAB8}" type="datetime1">
              <a:rPr lang="en-US" smtClean="0"/>
              <a:t>12/28/2023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06B32011-19EC-40FD-B22E-96BD2A3D0FF6}" type="datetime1">
              <a:rPr lang="en-US" smtClean="0"/>
              <a:t>12/28/2023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C64DDBAA-F4A1-42BD-B3D9-287AC406F4A2}" type="datetime1">
              <a:rPr lang="en-US" smtClean="0"/>
              <a:t>12/28/2023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FC0EE45-3AB1-47BA-A6C0-2F33017EDEB3}" type="datetime1">
              <a:rPr lang="en-US" smtClean="0"/>
              <a:t>12/28/2023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90DB9F9-3E46-4180-925A-76037E3F847D}" type="datetime1">
              <a:rPr lang="en-US" smtClean="0"/>
              <a:t>12/28/2023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BFD9A47-7F0D-460C-92EC-37DB1CA1441D}" type="datetime1">
              <a:rPr lang="en-US" smtClean="0"/>
              <a:t>12/28/2023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C2945-268A-4119-A83B-3159EF04D263}" type="datetime1">
              <a:rPr lang="en-US" smtClean="0"/>
              <a:t>12/28/2023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774209"/>
            <a:ext cx="9144000" cy="1558416"/>
          </a:xfrm>
          <a:solidFill>
            <a:srgbClr val="FFC000"/>
          </a:solidFill>
        </p:spPr>
        <p:txBody>
          <a:bodyPr>
            <a:normAutofit fontScale="90000"/>
          </a:bodyPr>
          <a:lstStyle/>
          <a:p>
            <a:r>
              <a:rPr lang="tr-TR" dirty="0"/>
              <a:t>Aile Merkezli Çocuk Koruma Hizmetleri </a:t>
            </a:r>
          </a:p>
        </p:txBody>
      </p:sp>
      <p:sp>
        <p:nvSpPr>
          <p:cNvPr id="7" name="Subtitle 6"/>
          <p:cNvSpPr>
            <a:spLocks noGrp="1"/>
          </p:cNvSpPr>
          <p:nvPr>
            <p:ph type="subTitle" idx="1"/>
          </p:nvPr>
        </p:nvSpPr>
        <p:spPr/>
        <p:txBody>
          <a:bodyPr/>
          <a:lstStyle/>
          <a:p>
            <a:r>
              <a:rPr lang="tr-TR" b="1" dirty="0"/>
              <a:t>Anahtar Sözcükler: </a:t>
            </a:r>
            <a:endParaRPr lang="en-US" b="1" dirty="0"/>
          </a:p>
          <a:p>
            <a:r>
              <a:rPr lang="tr-TR" dirty="0"/>
              <a:t>Aile, aile merkezli çocuk koruma, çocuk koruma, işlevsellik, aile kuramları, vaka yönetimi</a:t>
            </a:r>
          </a:p>
        </p:txBody>
      </p:sp>
      <p:sp>
        <p:nvSpPr>
          <p:cNvPr id="2" name="Slide Number Placeholder 1">
            <a:extLst>
              <a:ext uri="{FF2B5EF4-FFF2-40B4-BE49-F238E27FC236}">
                <a16:creationId xmlns:a16="http://schemas.microsoft.com/office/drawing/2014/main" id="{0C6A6F84-696F-5338-9A0E-1AECC2B9A3AA}"/>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26682"/>
            <a:ext cx="10515600" cy="1325563"/>
          </a:xfrm>
        </p:spPr>
        <p:txBody>
          <a:bodyPr vert="horz" lIns="91440" tIns="45720" rIns="91440" bIns="45720" rtlCol="0" anchor="ctr">
            <a:normAutofit/>
          </a:bodyPr>
          <a:lstStyle/>
          <a:p>
            <a:pPr algn="ctr"/>
            <a:r>
              <a:rPr lang="en-US" sz="3200" b="1" kern="1400" spc="-50" dirty="0">
                <a:solidFill>
                  <a:srgbClr val="002060"/>
                </a:solidFill>
                <a:latin typeface="Segoe UI" panose="020B0502040204020203" pitchFamily="34" charset="0"/>
                <a:cs typeface="Segoe UI" panose="020B0502040204020203" pitchFamily="34" charset="0"/>
              </a:rPr>
              <a:t>AİLE MERKEZLİ ÇOCUK KORUMA HİZMETLERİ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41710"/>
            <a:ext cx="10638453" cy="3489608"/>
          </a:xfrm>
        </p:spPr>
        <p:txBody>
          <a:bodyPr>
            <a:normAutofit/>
          </a:bodyPr>
          <a:lstStyle/>
          <a:p>
            <a:pPr algn="just"/>
            <a:r>
              <a:rPr lang="tr-TR" sz="2400" dirty="0">
                <a:latin typeface="Segoe UI" panose="020B0502040204020203" pitchFamily="34" charset="0"/>
                <a:cs typeface="Segoe UI" panose="020B0502040204020203" pitchFamily="34" charset="0"/>
              </a:rPr>
              <a:t>Aile merkezli çocuk koruma hizmetleri, çocuğun refahının ve güvenliğinin sağlanmasında aile biriminin önemini vurgulayan, çocuk refahına bütüncül bir yaklaşımdır. </a:t>
            </a:r>
          </a:p>
          <a:p>
            <a:pPr algn="just"/>
            <a:r>
              <a:rPr lang="tr-TR" sz="2400" dirty="0">
                <a:latin typeface="Segoe UI" panose="020B0502040204020203" pitchFamily="34" charset="0"/>
                <a:cs typeface="Segoe UI" panose="020B0502040204020203" pitchFamily="34" charset="0"/>
              </a:rPr>
              <a:t>Bu yaklaşım, yalnızca çocuğa odaklanmak yerine aile üyelerinin karşılıklı bağımlılığını kabul eder ve tüm aile sistemini dâhil etmeyi, desteklemeyi ve güçlendirmeyi amaçlar. </a:t>
            </a:r>
          </a:p>
        </p:txBody>
      </p:sp>
      <p:sp>
        <p:nvSpPr>
          <p:cNvPr id="4" name="Slide Number Placeholder 3">
            <a:extLst>
              <a:ext uri="{FF2B5EF4-FFF2-40B4-BE49-F238E27FC236}">
                <a16:creationId xmlns:a16="http://schemas.microsoft.com/office/drawing/2014/main" id="{FA910BFF-1771-F779-0096-F6CDA0C9A95B}"/>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392841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538017693"/>
              </p:ext>
            </p:extLst>
          </p:nvPr>
        </p:nvGraphicFramePr>
        <p:xfrm>
          <a:off x="598666" y="1454702"/>
          <a:ext cx="10994668" cy="4296029"/>
        </p:xfrm>
        <a:graphic>
          <a:graphicData uri="http://schemas.openxmlformats.org/drawingml/2006/table">
            <a:tbl>
              <a:tblPr firstRow="1" firstCol="1" bandRow="1"/>
              <a:tblGrid>
                <a:gridCol w="10994668">
                  <a:extLst>
                    <a:ext uri="{9D8B030D-6E8A-4147-A177-3AD203B41FA5}">
                      <a16:colId xmlns:a16="http://schemas.microsoft.com/office/drawing/2014/main" val="3384766211"/>
                    </a:ext>
                  </a:extLst>
                </a:gridCol>
              </a:tblGrid>
              <a:tr h="4218310">
                <a:tc>
                  <a:txBody>
                    <a:bodyPr/>
                    <a:lstStyle/>
                    <a:p>
                      <a:pPr marL="342900" lvl="0" indent="-342900" algn="just">
                        <a:lnSpc>
                          <a:spcPct val="117000"/>
                        </a:lnSpc>
                        <a:spcAft>
                          <a:spcPts val="0"/>
                        </a:spcAft>
                        <a:buClr>
                          <a:srgbClr val="0070C0"/>
                        </a:buClr>
                        <a:buSzPts val="900"/>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Meslek elemanı aile ile bir bütün olarak çalışılmalıdır: </a:t>
                      </a:r>
                      <a:r>
                        <a:rPr lang="tr-TR" sz="1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Aile merkezli bir yaklaşım, çocuğun çevresinin daha kapsamlı bir şekilde anlaşılmasını sağlar. Meslek elemanları, ailenin dinamiklerini, güçlü yönlerini ve zorluklarını göz önünde bulundurarak ve aile içinde birey olma anlayışını gözeterek bireylerin karar vermelerini destekler.</a:t>
                      </a:r>
                      <a:endParaRPr lang="en-GB" sz="18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lnSpc>
                          <a:spcPct val="117000"/>
                        </a:lnSpc>
                        <a:spcAft>
                          <a:spcPts val="600"/>
                        </a:spcAft>
                        <a:buClr>
                          <a:srgbClr val="0070C0"/>
                        </a:buClr>
                        <a:buSzPts val="900"/>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Meslek elemanı, aile işlevselliğinin artırılması üzerine yoğunlaşmalıdır: </a:t>
                      </a:r>
                      <a:r>
                        <a:rPr lang="tr-TR" sz="1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Aile merkezli uygulamanın temel amacı, aile üyelerinin sorumluluklarını yerine getirme potansiyelini güçlendirmektir.</a:t>
                      </a:r>
                      <a:endParaRPr lang="en-GB" sz="18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lnSpc>
                          <a:spcPct val="117000"/>
                        </a:lnSpc>
                        <a:spcAft>
                          <a:spcPts val="600"/>
                        </a:spcAft>
                        <a:buClr>
                          <a:srgbClr val="0070C0"/>
                        </a:buClr>
                        <a:buSzPts val="900"/>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Meslek elemanları, aileleri, destekleyen politikalar, hizmetler ve onlar için geliştirilmiş programlarla buluşturmalıdır: </a:t>
                      </a:r>
                      <a:r>
                        <a:rPr lang="tr-TR" sz="1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Meslek elemanları, her aile için bireyselleştirilmiş, kültüre duyarlı ve aile ile ilişkili hizmetler sunmak için ailelerle iş birliği yapar. Bilgi ve becerisini vaka yönetiminin tüm süreçlerinde kullanır. </a:t>
                      </a:r>
                      <a:endParaRPr lang="en-GB" sz="18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lnSpc>
                          <a:spcPct val="117000"/>
                        </a:lnSpc>
                        <a:spcAft>
                          <a:spcPts val="600"/>
                        </a:spcAft>
                        <a:buClr>
                          <a:srgbClr val="0070C0"/>
                        </a:buClr>
                        <a:buSzPts val="900"/>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Meslek elemanı, aileleri, daha kapsamlı, çeşitli, toplum temelli destek ve hizmet ağları ile ilişkilendirir: </a:t>
                      </a:r>
                      <a:r>
                        <a:rPr lang="tr-TR" sz="1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Aile merkezli müdahaleler, ailenin, doğrudan dâhil olduğu çeşitli topluluk veya sistemlerle iletişimini ve iş birliğini en üst düzeye çıkarmak için kaynakları harekete geçirir.</a:t>
                      </a:r>
                      <a:endParaRPr lang="en-GB" sz="18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a:noFill/>
                    </a:lnL>
                    <a:lnR>
                      <a:noFill/>
                    </a:lnR>
                    <a:lnT>
                      <a:noFill/>
                    </a:lnT>
                    <a:lnB>
                      <a:noFill/>
                    </a:lnB>
                    <a:solidFill>
                      <a:srgbClr val="DDF3FD"/>
                    </a:solidFill>
                  </a:tcPr>
                </a:tc>
                <a:extLst>
                  <a:ext uri="{0D108BD9-81ED-4DB2-BD59-A6C34878D82A}">
                    <a16:rowId xmlns:a16="http://schemas.microsoft.com/office/drawing/2014/main" val="3936989353"/>
                  </a:ext>
                </a:extLst>
              </a:tr>
            </a:tbl>
          </a:graphicData>
        </a:graphic>
      </p:graphicFrame>
      <p:sp>
        <p:nvSpPr>
          <p:cNvPr id="2" name="Slide Number Placeholder 1">
            <a:extLst>
              <a:ext uri="{FF2B5EF4-FFF2-40B4-BE49-F238E27FC236}">
                <a16:creationId xmlns:a16="http://schemas.microsoft.com/office/drawing/2014/main" id="{7D81BC46-EA64-0CC0-C306-E59F30A7A3CF}"/>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201331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8200" y="2082476"/>
            <a:ext cx="5575300" cy="2693048"/>
          </a:xfrm>
        </p:spPr>
        <p:txBody>
          <a:bodyPr>
            <a:normAutofit/>
          </a:bodyPr>
          <a:lstStyle/>
          <a:p>
            <a:r>
              <a:rPr lang="tr-TR" sz="2400" dirty="0">
                <a:latin typeface="Segoe UI" panose="020B0502040204020203" pitchFamily="34" charset="0"/>
                <a:cs typeface="Segoe UI" panose="020B0502040204020203" pitchFamily="34" charset="0"/>
              </a:rPr>
              <a:t>Aileyi bir sistem olarak ele alın</a:t>
            </a:r>
          </a:p>
          <a:p>
            <a:r>
              <a:rPr lang="tr-TR" sz="2400" dirty="0">
                <a:latin typeface="Segoe UI" panose="020B0502040204020203" pitchFamily="34" charset="0"/>
                <a:cs typeface="Segoe UI" panose="020B0502040204020203" pitchFamily="34" charset="0"/>
              </a:rPr>
              <a:t>Güçlendirin</a:t>
            </a:r>
          </a:p>
          <a:p>
            <a:r>
              <a:rPr lang="en-US" sz="2400" dirty="0" err="1">
                <a:latin typeface="Segoe UI" panose="020B0502040204020203" pitchFamily="34" charset="0"/>
                <a:cs typeface="Segoe UI" panose="020B0502040204020203" pitchFamily="34" charset="0"/>
              </a:rPr>
              <a:t>Ailenin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özerkliğine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uzmanlığına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saygı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duyun</a:t>
            </a:r>
            <a:endParaRPr lang="tr-TR" sz="2400" dirty="0">
              <a:latin typeface="Segoe UI" panose="020B0502040204020203" pitchFamily="34" charset="0"/>
              <a:cs typeface="Segoe UI" panose="020B0502040204020203" pitchFamily="34" charset="0"/>
            </a:endParaRPr>
          </a:p>
          <a:p>
            <a:r>
              <a:rPr lang="en-US" sz="2400" dirty="0" err="1">
                <a:latin typeface="Segoe UI" panose="020B0502040204020203" pitchFamily="34" charset="0"/>
                <a:cs typeface="Segoe UI" panose="020B0502040204020203" pitchFamily="34" charset="0"/>
              </a:rPr>
              <a:t>Etkili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iletişim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kurun</a:t>
            </a:r>
            <a:endParaRPr lang="tr-TR" sz="2400" dirty="0">
              <a:latin typeface="Segoe UI" panose="020B0502040204020203" pitchFamily="34" charset="0"/>
              <a:cs typeface="Segoe UI" panose="020B0502040204020203" pitchFamily="34" charset="0"/>
            </a:endParaRPr>
          </a:p>
          <a:p>
            <a:r>
              <a:rPr lang="en-US" sz="2400" dirty="0" err="1">
                <a:latin typeface="Segoe UI" panose="020B0502040204020203" pitchFamily="34" charset="0"/>
                <a:cs typeface="Segoe UI" panose="020B0502040204020203" pitchFamily="34" charset="0"/>
              </a:rPr>
              <a:t>Aileleri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karar</a:t>
            </a:r>
            <a:r>
              <a:rPr lang="en-US" sz="2400" dirty="0">
                <a:latin typeface="Segoe UI" panose="020B0502040204020203" pitchFamily="34" charset="0"/>
                <a:cs typeface="Segoe UI" panose="020B0502040204020203" pitchFamily="34" charset="0"/>
              </a:rPr>
              <a:t> alma </a:t>
            </a:r>
            <a:r>
              <a:rPr lang="en-US" sz="2400" dirty="0" err="1">
                <a:latin typeface="Segoe UI" panose="020B0502040204020203" pitchFamily="34" charset="0"/>
                <a:cs typeface="Segoe UI" panose="020B0502040204020203" pitchFamily="34" charset="0"/>
              </a:rPr>
              <a:t>sürecine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dâhil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edin</a:t>
            </a:r>
            <a:endParaRPr lang="en-GB" sz="2400" dirty="0">
              <a:latin typeface="Segoe UI" panose="020B0502040204020203" pitchFamily="34" charset="0"/>
              <a:cs typeface="Segoe UI" panose="020B0502040204020203" pitchFamily="34" charset="0"/>
            </a:endParaRPr>
          </a:p>
          <a:p>
            <a:pPr marL="0" indent="0">
              <a:buNone/>
            </a:pPr>
            <a:endParaRPr lang="en-GB" sz="2400" dirty="0">
              <a:latin typeface="Segoe UI" panose="020B0502040204020203" pitchFamily="34" charset="0"/>
              <a:cs typeface="Segoe UI" panose="020B0502040204020203" pitchFamily="34" charset="0"/>
            </a:endParaRPr>
          </a:p>
        </p:txBody>
      </p:sp>
      <p:pic>
        <p:nvPicPr>
          <p:cNvPr id="11" name="Picture 28"/>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599237" y="1651520"/>
            <a:ext cx="4754563" cy="3371850"/>
          </a:xfrm>
          <a:prstGeom prst="rect">
            <a:avLst/>
          </a:prstGeom>
        </p:spPr>
      </p:pic>
      <p:sp>
        <p:nvSpPr>
          <p:cNvPr id="2" name="Slide Number Placeholder 1">
            <a:extLst>
              <a:ext uri="{FF2B5EF4-FFF2-40B4-BE49-F238E27FC236}">
                <a16:creationId xmlns:a16="http://schemas.microsoft.com/office/drawing/2014/main" id="{CF85F08C-7D1A-8B7D-F382-F1C943F2A702}"/>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198425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46189"/>
            <a:ext cx="10515600" cy="85407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Aileleri Karar Alma Sürecine Dâhil Edin</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1960305"/>
            <a:ext cx="10657114" cy="3774788"/>
          </a:xfrm>
        </p:spPr>
        <p:txBody>
          <a:bodyPr>
            <a:normAutofit/>
          </a:bodyPr>
          <a:lstStyle/>
          <a:p>
            <a:pPr algn="just"/>
            <a:r>
              <a:rPr lang="en-US" sz="2000" dirty="0" err="1">
                <a:latin typeface="Segoe UI" panose="020B0502040204020203" pitchFamily="34" charset="0"/>
                <a:cs typeface="Segoe UI" panose="020B0502040204020203" pitchFamily="34" charset="0"/>
              </a:rPr>
              <a:t>Aileleri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karar</a:t>
            </a:r>
            <a:r>
              <a:rPr lang="en-US" sz="2000" dirty="0">
                <a:latin typeface="Segoe UI" panose="020B0502040204020203" pitchFamily="34" charset="0"/>
                <a:cs typeface="Segoe UI" panose="020B0502040204020203" pitchFamily="34" charset="0"/>
              </a:rPr>
              <a:t> alma </a:t>
            </a:r>
            <a:r>
              <a:rPr lang="en-US" sz="2000" dirty="0" err="1">
                <a:latin typeface="Segoe UI" panose="020B0502040204020203" pitchFamily="34" charset="0"/>
                <a:cs typeface="Segoe UI" panose="020B0502040204020203" pitchFamily="34" charset="0"/>
              </a:rPr>
              <a:t>süreçlerine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aktif</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olarak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katılmaya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teşvik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ederek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seslerinin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duyulmasını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kendilerine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değer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verilmesini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sağlamak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aile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merkezli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çocuk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koruma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sistemi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içindeki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önemli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ilkelerden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biridir</a:t>
            </a:r>
            <a:r>
              <a:rPr lang="en-US" sz="2000" dirty="0">
                <a:latin typeface="Segoe UI" panose="020B0502040204020203" pitchFamily="34" charset="0"/>
                <a:cs typeface="Segoe UI" panose="020B0502040204020203" pitchFamily="34" charset="0"/>
              </a:rPr>
              <a:t>. </a:t>
            </a:r>
            <a:endParaRPr lang="tr-TR" sz="2000" dirty="0">
              <a:latin typeface="Segoe UI" panose="020B0502040204020203" pitchFamily="34" charset="0"/>
              <a:cs typeface="Segoe UI" panose="020B0502040204020203" pitchFamily="34" charset="0"/>
            </a:endParaRPr>
          </a:p>
          <a:p>
            <a:pPr algn="just"/>
            <a:r>
              <a:rPr lang="tr-TR" sz="2000" dirty="0">
                <a:latin typeface="Segoe UI" panose="020B0502040204020203" pitchFamily="34" charset="0"/>
                <a:cs typeface="Segoe UI" panose="020B0502040204020203" pitchFamily="34" charset="0"/>
              </a:rPr>
              <a:t>Aile katılımı tek bir araç değildir. Kapsamlı bir yaklaşımdır ve özellikle etkili bir çocuk koruma sistemi için aşağıdaki faydaları sağlar: </a:t>
            </a:r>
            <a:endParaRPr lang="en-GB" sz="2000" dirty="0">
              <a:latin typeface="Segoe UI" panose="020B0502040204020203" pitchFamily="34" charset="0"/>
              <a:cs typeface="Segoe UI" panose="020B0502040204020203" pitchFamily="34" charset="0"/>
            </a:endParaRP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Ailenin korunmasını destekler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Güvene dayalı ilişkiler kurulmasını sağlar</a:t>
            </a:r>
            <a:r>
              <a:rPr lang="en-US" sz="2000" dirty="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Aile katılımının artmasını sağlar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Aidiyet ve bağlılık duygusu oluşmasını sağlar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Meslek elemanı ile kaliteli ve etkili görüşme ortamı oluşturur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lvl="1" algn="just">
              <a:buFont typeface="Wingdings" panose="05000000000000000000" pitchFamily="2" charset="2"/>
              <a:buChar char="ü"/>
            </a:pPr>
            <a:r>
              <a:rPr lang="tr-TR" sz="2000" dirty="0">
                <a:latin typeface="Segoe UI" panose="020B0502040204020203" pitchFamily="34" charset="0"/>
                <a:cs typeface="Segoe UI" panose="020B0502040204020203" pitchFamily="34" charset="0"/>
              </a:rPr>
              <a:t>Çocuğun güçlendirilmesi</a:t>
            </a:r>
            <a:r>
              <a:rPr lang="en-US" sz="2000" dirty="0" err="1">
                <a:latin typeface="Segoe UI" panose="020B0502040204020203" pitchFamily="34" charset="0"/>
                <a:cs typeface="Segoe UI" panose="020B0502040204020203" pitchFamily="34" charset="0"/>
              </a:rPr>
              <a:t>ni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sağlar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a:p>
            <a:pPr algn="just"/>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1C4C7882-7209-468F-2F0A-A1554498DE11}"/>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92255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Karar Verme Süreci</a:t>
            </a:r>
            <a:endParaRPr lang="en-GB" sz="3200" b="1" kern="1400" spc="-50" dirty="0">
              <a:solidFill>
                <a:srgbClr val="002060"/>
              </a:solidFill>
              <a:latin typeface="Segoe UI" panose="020B0502040204020203" pitchFamily="34" charset="0"/>
              <a:cs typeface="Segoe UI" panose="020B0502040204020203" pitchFamily="34" charset="0"/>
            </a:endParaRPr>
          </a:p>
        </p:txBody>
      </p:sp>
      <p:pic>
        <p:nvPicPr>
          <p:cNvPr id="4" name="İçerik Yer Tutucusu 3"/>
          <p:cNvPicPr>
            <a:picLocks noGrp="1" noChangeAspect="1"/>
          </p:cNvPicPr>
          <p:nvPr>
            <p:ph idx="1"/>
          </p:nvPr>
        </p:nvPicPr>
        <p:blipFill rotWithShape="1">
          <a:blip r:embed="rId2"/>
          <a:srcRect l="3069" t="50806" r="10767" b="22649"/>
          <a:stretch/>
        </p:blipFill>
        <p:spPr>
          <a:xfrm>
            <a:off x="838200" y="2862792"/>
            <a:ext cx="10515600" cy="2085976"/>
          </a:xfrm>
          <a:prstGeom prst="rect">
            <a:avLst/>
          </a:prstGeom>
        </p:spPr>
      </p:pic>
      <p:sp>
        <p:nvSpPr>
          <p:cNvPr id="3" name="Slide Number Placeholder 2">
            <a:extLst>
              <a:ext uri="{FF2B5EF4-FFF2-40B4-BE49-F238E27FC236}">
                <a16:creationId xmlns:a16="http://schemas.microsoft.com/office/drawing/2014/main" id="{C3A5D8D9-FED5-2CAB-3892-5049B439AEE5}"/>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275683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1257789"/>
            <a:ext cx="10515600" cy="832175"/>
          </a:xfrm>
        </p:spPr>
        <p:txBody>
          <a:bodyPr vert="horz" lIns="91440" tIns="45720" rIns="91440" bIns="45720" rtlCol="0" anchor="ctr">
            <a:normAutofit fontScale="90000"/>
          </a:bodyPr>
          <a:lstStyle/>
          <a:p>
            <a:r>
              <a:rPr lang="en-US" sz="3200" b="1" kern="1400" spc="-50" dirty="0">
                <a:solidFill>
                  <a:srgbClr val="002060"/>
                </a:solidFill>
                <a:latin typeface="Segoe UI" panose="020B0502040204020203" pitchFamily="34" charset="0"/>
                <a:cs typeface="Segoe UI" panose="020B0502040204020203" pitchFamily="34" charset="0"/>
              </a:rPr>
              <a:t>Çocuk, </a:t>
            </a:r>
            <a:r>
              <a:rPr lang="en-US" sz="3200" b="1" kern="1400" spc="-50" dirty="0" err="1">
                <a:solidFill>
                  <a:srgbClr val="002060"/>
                </a:solidFill>
                <a:latin typeface="Segoe UI" panose="020B0502040204020203" pitchFamily="34" charset="0"/>
                <a:cs typeface="Segoe UI" panose="020B0502040204020203" pitchFamily="34" charset="0"/>
              </a:rPr>
              <a:t>bakım</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tedbiri</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altındayken</a:t>
            </a:r>
            <a:r>
              <a:rPr lang="en-US" sz="3200" b="1" kern="1400" spc="-50" dirty="0">
                <a:solidFill>
                  <a:srgbClr val="002060"/>
                </a:solidFill>
                <a:latin typeface="Segoe UI" panose="020B0502040204020203" pitchFamily="34" charset="0"/>
                <a:cs typeface="Segoe UI" panose="020B0502040204020203" pitchFamily="34" charset="0"/>
              </a:rPr>
              <a:t> aile </a:t>
            </a:r>
            <a:r>
              <a:rPr lang="en-US" sz="3200" b="1" kern="1400" spc="-50" dirty="0" err="1">
                <a:solidFill>
                  <a:srgbClr val="002060"/>
                </a:solidFill>
                <a:latin typeface="Segoe UI" panose="020B0502040204020203" pitchFamily="34" charset="0"/>
                <a:cs typeface="Segoe UI" panose="020B0502040204020203" pitchFamily="34" charset="0"/>
              </a:rPr>
              <a:t>katılımını</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sağlamak</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43812" y="2089964"/>
            <a:ext cx="10786188" cy="3960525"/>
          </a:xfrm>
        </p:spPr>
        <p:txBody>
          <a:bodyPr>
            <a:normAutofit/>
          </a:bodyPr>
          <a:lstStyle/>
          <a:p>
            <a:pPr marL="0" lvl="1" indent="457200" algn="just">
              <a:buNone/>
            </a:pPr>
            <a:r>
              <a:rPr lang="en-US" sz="2000" b="1" dirty="0" err="1">
                <a:latin typeface="Segoe UI" panose="020B0502040204020203" pitchFamily="34" charset="0"/>
                <a:cs typeface="Segoe UI" panose="020B0502040204020203" pitchFamily="34" charset="0"/>
              </a:rPr>
              <a:t>Bakım</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tedbir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kararı</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alındıktan</a:t>
            </a:r>
            <a:r>
              <a:rPr lang="en-US" sz="2000" b="1" dirty="0">
                <a:latin typeface="Segoe UI" panose="020B0502040204020203" pitchFamily="34" charset="0"/>
                <a:cs typeface="Segoe UI" panose="020B0502040204020203" pitchFamily="34" charset="0"/>
              </a:rPr>
              <a:t> son</a:t>
            </a:r>
            <a:r>
              <a:rPr lang="tr-TR" sz="2000" b="1" dirty="0" err="1">
                <a:latin typeface="Segoe UI" panose="020B0502040204020203" pitchFamily="34" charset="0"/>
                <a:cs typeface="Segoe UI" panose="020B0502040204020203" pitchFamily="34" charset="0"/>
              </a:rPr>
              <a:t>ra</a:t>
            </a:r>
            <a:endParaRPr lang="tr-TR" sz="2000" b="1" dirty="0">
              <a:latin typeface="Segoe UI" panose="020B0502040204020203" pitchFamily="34" charset="0"/>
              <a:cs typeface="Segoe UI" panose="020B0502040204020203" pitchFamily="34" charset="0"/>
            </a:endParaRPr>
          </a:p>
          <a:p>
            <a:pPr lvl="1" algn="just"/>
            <a:r>
              <a:rPr lang="tr-TR" sz="2000" dirty="0">
                <a:latin typeface="Segoe UI" panose="020B0502040204020203" pitchFamily="34" charset="0"/>
                <a:cs typeface="Segoe UI" panose="020B0502040204020203" pitchFamily="34" charset="0"/>
              </a:rPr>
              <a:t>Aile üyelerine, çocuğun ihtiyaçlarının alternatif bakım altındayken de devam ettiği bildirilmeli ve bunları karşılamak için onların düşüncelerinin önemli olduğu hissettirilmeli. Çocuğun özellikle sosyal ve duygusal ihtiyaçları aile ile paylaşılmalı.</a:t>
            </a:r>
          </a:p>
          <a:p>
            <a:pPr lvl="1" algn="just"/>
            <a:r>
              <a:rPr lang="tr-TR" sz="2000" dirty="0">
                <a:latin typeface="Segoe UI" panose="020B0502040204020203" pitchFamily="34" charset="0"/>
                <a:cs typeface="Segoe UI" panose="020B0502040204020203" pitchFamily="34" charset="0"/>
              </a:rPr>
              <a:t>Çocuğun aileden alınmasının ardından, aile ile mümkün olan en kısa sürede görüşme gerçekleştirilmeli. Bu görüşme, il ziyaret yerleştirmesinden 48 saat sonra gerçekleştirilmelidir.</a:t>
            </a:r>
          </a:p>
          <a:p>
            <a:pPr lvl="1" algn="just"/>
            <a:r>
              <a:rPr lang="tr-TR" sz="2000" dirty="0">
                <a:latin typeface="Segoe UI" panose="020B0502040204020203" pitchFamily="34" charset="0"/>
                <a:cs typeface="Segoe UI" panose="020B0502040204020203" pitchFamily="34" charset="0"/>
              </a:rPr>
              <a:t>İlk ziyarette, ebeveynler çocukla görüşmeden bir ön toplantı yapılmalı; ebeveynlerin soruları cevaplandırılmalı, kaygıları dinlenmeli ve giderilmeye çalışılmalı. Süreci açık bir dille anlatmak önemli.</a:t>
            </a:r>
          </a:p>
          <a:p>
            <a:pPr marL="457200" lvl="1" indent="0" algn="just">
              <a:buNone/>
            </a:pPr>
            <a:endParaRPr lang="en-GB" sz="2800" dirty="0">
              <a:latin typeface="Segoe UI" panose="020B0502040204020203" pitchFamily="34" charset="0"/>
              <a:cs typeface="Segoe UI" panose="020B0502040204020203" pitchFamily="34" charset="0"/>
            </a:endParaRPr>
          </a:p>
          <a:p>
            <a:pPr marL="914400" lvl="2" indent="0" algn="just">
              <a:buNone/>
            </a:pPr>
            <a:endParaRPr lang="tr-TR" sz="1800" dirty="0">
              <a:latin typeface="Segoe UI" panose="020B0502040204020203" pitchFamily="34" charset="0"/>
              <a:cs typeface="Segoe UI" panose="020B0502040204020203" pitchFamily="34" charset="0"/>
            </a:endParaRPr>
          </a:p>
          <a:p>
            <a:pPr lvl="1" algn="just"/>
            <a:endParaRPr lang="tr-TR" sz="20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9B4F2420-50C8-8387-7110-BC64D324839B}"/>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157658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0" y="1404160"/>
            <a:ext cx="7539135" cy="4464796"/>
          </a:xfrm>
        </p:spPr>
        <p:txBody>
          <a:bodyPr>
            <a:normAutofit/>
          </a:bodyPr>
          <a:lstStyle/>
          <a:p>
            <a:pPr lvl="1" algn="just"/>
            <a:r>
              <a:rPr lang="en-US" sz="2000" dirty="0" err="1">
                <a:latin typeface="Segoe UI" panose="020B0502040204020203" pitchFamily="34" charset="0"/>
                <a:cs typeface="Segoe UI" panose="020B0502040204020203" pitchFamily="34" charset="0"/>
              </a:rPr>
              <a:t>Aileye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koruyucu</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aile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ya</a:t>
            </a:r>
            <a:r>
              <a:rPr lang="en-US" sz="2000" dirty="0">
                <a:latin typeface="Segoe UI" panose="020B0502040204020203" pitchFamily="34" charset="0"/>
                <a:cs typeface="Segoe UI" panose="020B0502040204020203" pitchFamily="34" charset="0"/>
              </a:rPr>
              <a:t> da </a:t>
            </a:r>
            <a:r>
              <a:rPr lang="en-US" sz="2000" dirty="0" err="1">
                <a:latin typeface="Segoe UI" panose="020B0502040204020203" pitchFamily="34" charset="0"/>
                <a:cs typeface="Segoe UI" panose="020B0502040204020203" pitchFamily="34" charset="0"/>
              </a:rPr>
              <a:t>kurum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bakımının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çocuklarından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kopma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süreci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olmadığı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vurgulanmalı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Sıklıkla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yaşanan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bu</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duygunun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ortadan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kalkabilmesi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için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aile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bakım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sürecinin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parçası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hâline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getirilmeli</a:t>
            </a:r>
            <a:r>
              <a:rPr lang="en-US" sz="2000" dirty="0">
                <a:latin typeface="Segoe UI" panose="020B0502040204020203" pitchFamily="34" charset="0"/>
                <a:cs typeface="Segoe UI" panose="020B0502040204020203" pitchFamily="34" charset="0"/>
              </a:rPr>
              <a:t>. </a:t>
            </a:r>
            <a:endParaRPr lang="tr-TR" sz="2000" dirty="0">
              <a:latin typeface="Segoe UI" panose="020B0502040204020203" pitchFamily="34" charset="0"/>
              <a:cs typeface="Segoe UI" panose="020B0502040204020203" pitchFamily="34" charset="0"/>
            </a:endParaRPr>
          </a:p>
          <a:p>
            <a:pPr lvl="1" algn="just"/>
            <a:r>
              <a:rPr lang="en-US" sz="2000" dirty="0" err="1">
                <a:latin typeface="Segoe UI" panose="020B0502040204020203" pitchFamily="34" charset="0"/>
                <a:cs typeface="Segoe UI" panose="020B0502040204020203" pitchFamily="34" charset="0"/>
              </a:rPr>
              <a:t>Çocuğun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alternatif</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bakımına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karar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verirken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aileye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akraba</a:t>
            </a:r>
            <a:r>
              <a:rPr lang="en-US" sz="2000" dirty="0">
                <a:latin typeface="Segoe UI" panose="020B0502040204020203" pitchFamily="34" charset="0"/>
                <a:cs typeface="Segoe UI" panose="020B0502040204020203" pitchFamily="34" charset="0"/>
              </a:rPr>
              <a:t> tipi </a:t>
            </a:r>
            <a:r>
              <a:rPr lang="en-US" sz="2000" dirty="0" err="1">
                <a:latin typeface="Segoe UI" panose="020B0502040204020203" pitchFamily="34" charset="0"/>
                <a:cs typeface="Segoe UI" panose="020B0502040204020203" pitchFamily="34" charset="0"/>
              </a:rPr>
              <a:t>koruyucu</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aile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modelini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tanıtılıp</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çocuğun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bakımını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üstlenebilecek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akrabaları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araştırılmalı</a:t>
            </a:r>
            <a:r>
              <a:rPr lang="en-US" sz="2000" dirty="0">
                <a:latin typeface="Segoe UI" panose="020B0502040204020203" pitchFamily="34" charset="0"/>
                <a:cs typeface="Segoe UI" panose="020B0502040204020203" pitchFamily="34" charset="0"/>
              </a:rPr>
              <a:t>. </a:t>
            </a:r>
            <a:endParaRPr lang="tr-TR" sz="2000" dirty="0">
              <a:latin typeface="Segoe UI" panose="020B0502040204020203" pitchFamily="34" charset="0"/>
              <a:cs typeface="Segoe UI" panose="020B0502040204020203" pitchFamily="34" charset="0"/>
            </a:endParaRPr>
          </a:p>
          <a:p>
            <a:pPr lvl="1" algn="just"/>
            <a:r>
              <a:rPr lang="en-US" sz="2000" dirty="0" err="1">
                <a:latin typeface="Segoe UI" panose="020B0502040204020203" pitchFamily="34" charset="0"/>
                <a:cs typeface="Segoe UI" panose="020B0502040204020203" pitchFamily="34" charset="0"/>
              </a:rPr>
              <a:t>Hukuksal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engelin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olmadığı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çocuğun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diğer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çocukların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güvenliğinin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etkilenmediği</a:t>
            </a:r>
            <a:r>
              <a:rPr lang="en-US" sz="2000" dirty="0">
                <a:latin typeface="Segoe UI" panose="020B0502040204020203" pitchFamily="34" charset="0"/>
                <a:cs typeface="Segoe UI" panose="020B0502040204020203" pitchFamily="34" charset="0"/>
              </a:rPr>
              <a:t> her </a:t>
            </a:r>
            <a:r>
              <a:rPr lang="en-US" sz="2000" dirty="0" err="1">
                <a:latin typeface="Segoe UI" panose="020B0502040204020203" pitchFamily="34" charset="0"/>
                <a:cs typeface="Segoe UI" panose="020B0502040204020203" pitchFamily="34" charset="0"/>
              </a:rPr>
              <a:t>fırsatta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aile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çocukla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ilgili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tüm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süreçlere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dâhil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edilmeli</a:t>
            </a:r>
            <a:r>
              <a:rPr lang="en-US" sz="2000" dirty="0">
                <a:latin typeface="Segoe UI" panose="020B0502040204020203" pitchFamily="34" charset="0"/>
                <a:cs typeface="Segoe UI" panose="020B0502040204020203" pitchFamily="34" charset="0"/>
              </a:rPr>
              <a:t>. </a:t>
            </a:r>
            <a:endParaRPr lang="tr-TR" sz="2000" dirty="0">
              <a:latin typeface="Segoe UI" panose="020B0502040204020203" pitchFamily="34" charset="0"/>
              <a:cs typeface="Segoe UI" panose="020B0502040204020203" pitchFamily="34" charset="0"/>
            </a:endParaRPr>
          </a:p>
          <a:p>
            <a:pPr lvl="1" algn="just"/>
            <a:r>
              <a:rPr lang="en-US" sz="2000" dirty="0" err="1">
                <a:latin typeface="Segoe UI" panose="020B0502040204020203" pitchFamily="34" charset="0"/>
                <a:cs typeface="Segoe UI" panose="020B0502040204020203" pitchFamily="34" charset="0"/>
              </a:rPr>
              <a:t>Alternatif</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bakım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biyolojik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aileye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yol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gösterici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eğitim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olanağı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sunabilir</a:t>
            </a:r>
            <a:r>
              <a:rPr lang="en-US" sz="2000" dirty="0">
                <a:latin typeface="Segoe UI" panose="020B0502040204020203" pitchFamily="34" charset="0"/>
                <a:cs typeface="Segoe UI" panose="020B0502040204020203" pitchFamily="34" charset="0"/>
              </a:rPr>
              <a:t>. </a:t>
            </a:r>
            <a:endParaRPr lang="tr-TR" sz="2000" dirty="0">
              <a:latin typeface="Segoe UI" panose="020B0502040204020203" pitchFamily="34" charset="0"/>
              <a:cs typeface="Segoe UI" panose="020B0502040204020203" pitchFamily="34" charset="0"/>
            </a:endParaRPr>
          </a:p>
          <a:p>
            <a:pPr lvl="1" algn="just"/>
            <a:r>
              <a:rPr lang="en-US" sz="2000" dirty="0" err="1">
                <a:latin typeface="Segoe UI" panose="020B0502040204020203" pitchFamily="34" charset="0"/>
                <a:cs typeface="Segoe UI" panose="020B0502040204020203" pitchFamily="34" charset="0"/>
              </a:rPr>
              <a:t>Ebeveynlerin</a:t>
            </a:r>
            <a:r>
              <a:rPr lang="tr-TR"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toplantıları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kendi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anne-babalık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kapasitelerini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geliştirmeleri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için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fırsat</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olarak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değerlendirmeleri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desteklenmeli</a:t>
            </a:r>
            <a:r>
              <a:rPr lang="en-US" sz="2000" dirty="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p:txBody>
      </p:sp>
      <p:pic>
        <p:nvPicPr>
          <p:cNvPr id="9" name="Picture 31"/>
          <p:cNvPicPr>
            <a:picLocks noGrp="1"/>
          </p:cNvPicPr>
          <p:nvPr>
            <p:ph sz="quarter" idx="4"/>
          </p:nvPr>
        </p:nvPicPr>
        <p:blipFill>
          <a:blip r:embed="rId2">
            <a:extLst>
              <a:ext uri="{28A0092B-C50C-407E-A947-70E740481C1C}">
                <a14:useLocalDpi xmlns:a14="http://schemas.microsoft.com/office/drawing/2010/main" val="0"/>
              </a:ext>
            </a:extLst>
          </a:blip>
          <a:stretch>
            <a:fillRect/>
          </a:stretch>
        </p:blipFill>
        <p:spPr>
          <a:xfrm>
            <a:off x="7765402" y="2206983"/>
            <a:ext cx="3851210" cy="2197066"/>
          </a:xfrm>
          <a:prstGeom prst="rect">
            <a:avLst/>
          </a:prstGeom>
        </p:spPr>
      </p:pic>
      <p:sp>
        <p:nvSpPr>
          <p:cNvPr id="2" name="Slide Number Placeholder 1">
            <a:extLst>
              <a:ext uri="{FF2B5EF4-FFF2-40B4-BE49-F238E27FC236}">
                <a16:creationId xmlns:a16="http://schemas.microsoft.com/office/drawing/2014/main" id="{DA2A6BE0-6DF2-C0B5-0792-6BB3825B566D}"/>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281974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25455" y="1562294"/>
            <a:ext cx="10741090" cy="3868122"/>
          </a:xfrm>
        </p:spPr>
        <p:txBody>
          <a:bodyPr>
            <a:normAutofit/>
          </a:bodyPr>
          <a:lstStyle/>
          <a:p>
            <a:pPr marL="0" indent="0">
              <a:buNone/>
            </a:pPr>
            <a:r>
              <a:rPr lang="en-US" sz="3100" b="1" kern="1400" spc="-50" dirty="0" err="1">
                <a:solidFill>
                  <a:srgbClr val="002060"/>
                </a:solidFill>
                <a:latin typeface="Segoe UI" panose="020B0502040204020203" pitchFamily="34" charset="0"/>
                <a:ea typeface="+mj-ea"/>
                <a:cs typeface="Segoe UI" panose="020B0502040204020203" pitchFamily="34" charset="0"/>
              </a:rPr>
              <a:t>Aileye</a:t>
            </a:r>
            <a:r>
              <a:rPr lang="en-US" sz="3100" b="1" kern="1400" spc="-50" dirty="0">
                <a:solidFill>
                  <a:srgbClr val="002060"/>
                </a:solidFill>
                <a:latin typeface="Segoe UI" panose="020B0502040204020203" pitchFamily="34" charset="0"/>
                <a:ea typeface="+mj-ea"/>
                <a:cs typeface="Segoe UI" panose="020B0502040204020203" pitchFamily="34" charset="0"/>
              </a:rPr>
              <a:t> </a:t>
            </a:r>
            <a:r>
              <a:rPr lang="en-US" sz="3100" b="1" kern="1400" spc="-50" dirty="0" err="1">
                <a:solidFill>
                  <a:srgbClr val="002060"/>
                </a:solidFill>
                <a:latin typeface="Segoe UI" panose="020B0502040204020203" pitchFamily="34" charset="0"/>
                <a:ea typeface="+mj-ea"/>
                <a:cs typeface="Segoe UI" panose="020B0502040204020203" pitchFamily="34" charset="0"/>
              </a:rPr>
              <a:t>geri</a:t>
            </a:r>
            <a:r>
              <a:rPr lang="en-US" sz="3100" b="1" kern="1400" spc="-50" dirty="0">
                <a:solidFill>
                  <a:srgbClr val="002060"/>
                </a:solidFill>
                <a:latin typeface="Segoe UI" panose="020B0502040204020203" pitchFamily="34" charset="0"/>
                <a:ea typeface="+mj-ea"/>
                <a:cs typeface="Segoe UI" panose="020B0502040204020203" pitchFamily="34" charset="0"/>
              </a:rPr>
              <a:t> </a:t>
            </a:r>
            <a:r>
              <a:rPr lang="en-US" sz="3100" b="1" kern="1400" spc="-50" dirty="0" err="1">
                <a:solidFill>
                  <a:srgbClr val="002060"/>
                </a:solidFill>
                <a:latin typeface="Segoe UI" panose="020B0502040204020203" pitchFamily="34" charset="0"/>
                <a:ea typeface="+mj-ea"/>
                <a:cs typeface="Segoe UI" panose="020B0502040204020203" pitchFamily="34" charset="0"/>
              </a:rPr>
              <a:t>teslim</a:t>
            </a:r>
            <a:r>
              <a:rPr lang="en-US" sz="3100" b="1" kern="1400" spc="-50" dirty="0">
                <a:solidFill>
                  <a:srgbClr val="002060"/>
                </a:solidFill>
                <a:latin typeface="Segoe UI" panose="020B0502040204020203" pitchFamily="34" charset="0"/>
                <a:ea typeface="+mj-ea"/>
                <a:cs typeface="Segoe UI" panose="020B0502040204020203" pitchFamily="34" charset="0"/>
              </a:rPr>
              <a:t> </a:t>
            </a:r>
            <a:r>
              <a:rPr lang="en-US" sz="3100" b="1" kern="1400" spc="-50" dirty="0" err="1">
                <a:solidFill>
                  <a:srgbClr val="002060"/>
                </a:solidFill>
                <a:latin typeface="Segoe UI" panose="020B0502040204020203" pitchFamily="34" charset="0"/>
                <a:ea typeface="+mj-ea"/>
                <a:cs typeface="Segoe UI" panose="020B0502040204020203" pitchFamily="34" charset="0"/>
              </a:rPr>
              <a:t>sürecinde</a:t>
            </a:r>
            <a:r>
              <a:rPr lang="en-US" sz="3100" b="1" kern="1400" spc="-50" dirty="0">
                <a:solidFill>
                  <a:srgbClr val="002060"/>
                </a:solidFill>
                <a:latin typeface="Segoe UI" panose="020B0502040204020203" pitchFamily="34" charset="0"/>
                <a:ea typeface="+mj-ea"/>
                <a:cs typeface="Segoe UI" panose="020B0502040204020203" pitchFamily="34" charset="0"/>
              </a:rPr>
              <a:t> aile </a:t>
            </a:r>
            <a:r>
              <a:rPr lang="en-US" sz="3100" b="1" kern="1400" spc="-50" dirty="0" err="1">
                <a:solidFill>
                  <a:srgbClr val="002060"/>
                </a:solidFill>
                <a:latin typeface="Segoe UI" panose="020B0502040204020203" pitchFamily="34" charset="0"/>
                <a:ea typeface="+mj-ea"/>
                <a:cs typeface="Segoe UI" panose="020B0502040204020203" pitchFamily="34" charset="0"/>
              </a:rPr>
              <a:t>ile</a:t>
            </a:r>
            <a:r>
              <a:rPr lang="en-US" sz="3100" b="1" kern="1400" spc="-50" dirty="0">
                <a:solidFill>
                  <a:srgbClr val="002060"/>
                </a:solidFill>
                <a:latin typeface="Segoe UI" panose="020B0502040204020203" pitchFamily="34" charset="0"/>
                <a:ea typeface="+mj-ea"/>
                <a:cs typeface="Segoe UI" panose="020B0502040204020203" pitchFamily="34" charset="0"/>
              </a:rPr>
              <a:t> </a:t>
            </a:r>
            <a:r>
              <a:rPr lang="en-US" sz="3100" b="1" kern="1400" spc="-50" dirty="0" err="1">
                <a:solidFill>
                  <a:srgbClr val="002060"/>
                </a:solidFill>
                <a:latin typeface="Segoe UI" panose="020B0502040204020203" pitchFamily="34" charset="0"/>
                <a:ea typeface="+mj-ea"/>
                <a:cs typeface="Segoe UI" panose="020B0502040204020203" pitchFamily="34" charset="0"/>
              </a:rPr>
              <a:t>çalışma</a:t>
            </a:r>
            <a:endParaRPr lang="en-US" sz="3100" b="1" kern="1400" spc="-50" dirty="0">
              <a:solidFill>
                <a:srgbClr val="002060"/>
              </a:solidFill>
              <a:latin typeface="Segoe UI" panose="020B0502040204020203" pitchFamily="34" charset="0"/>
              <a:ea typeface="+mj-ea"/>
              <a:cs typeface="Segoe UI" panose="020B0502040204020203" pitchFamily="34" charset="0"/>
            </a:endParaRPr>
          </a:p>
          <a:p>
            <a:pPr marL="0" indent="0">
              <a:lnSpc>
                <a:spcPct val="110000"/>
              </a:lnSpc>
              <a:spcBef>
                <a:spcPts val="0"/>
              </a:spcBef>
              <a:buNone/>
            </a:pPr>
            <a:endParaRPr lang="en-GB" sz="600" b="1" kern="1400" spc="-50" dirty="0">
              <a:solidFill>
                <a:srgbClr val="002060"/>
              </a:solidFill>
              <a:latin typeface="Segoe UI" panose="020B0502040204020203" pitchFamily="34" charset="0"/>
              <a:ea typeface="+mj-ea"/>
              <a:cs typeface="Segoe UI" panose="020B0502040204020203" pitchFamily="34" charset="0"/>
            </a:endParaRPr>
          </a:p>
          <a:p>
            <a:pPr lvl="0" algn="just"/>
            <a:r>
              <a:rPr lang="tr-TR" sz="2200" dirty="0">
                <a:latin typeface="Segoe UI" panose="020B0502040204020203" pitchFamily="34" charset="0"/>
                <a:cs typeface="Segoe UI" panose="020B0502040204020203" pitchFamily="34" charset="0"/>
              </a:rPr>
              <a:t>A</a:t>
            </a:r>
            <a:r>
              <a:rPr lang="en-US" sz="2200" dirty="0" err="1">
                <a:latin typeface="Segoe UI" panose="020B0502040204020203" pitchFamily="34" charset="0"/>
                <a:cs typeface="Segoe UI" panose="020B0502040204020203" pitchFamily="34" charset="0"/>
              </a:rPr>
              <a:t>ile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ile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çalışma</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yoğunlaştırılarak</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çocuğun</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geri</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dönüşünün</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kolaylaştırılması</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için</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daha</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etkili</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bir</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çalışma</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planlanmalı</a:t>
            </a:r>
            <a:r>
              <a:rPr lang="en-US" sz="2200" dirty="0">
                <a:latin typeface="Segoe UI" panose="020B0502040204020203" pitchFamily="34" charset="0"/>
                <a:cs typeface="Segoe UI" panose="020B0502040204020203" pitchFamily="34" charset="0"/>
              </a:rPr>
              <a:t>. </a:t>
            </a:r>
            <a:endParaRPr lang="en-GB" sz="2200" dirty="0">
              <a:latin typeface="Segoe UI" panose="020B0502040204020203" pitchFamily="34" charset="0"/>
              <a:cs typeface="Segoe UI" panose="020B0502040204020203" pitchFamily="34" charset="0"/>
            </a:endParaRPr>
          </a:p>
          <a:p>
            <a:pPr lvl="0" algn="just"/>
            <a:r>
              <a:rPr lang="en-US" sz="2200" dirty="0" err="1">
                <a:latin typeface="Segoe UI" panose="020B0502040204020203" pitchFamily="34" charset="0"/>
                <a:cs typeface="Segoe UI" panose="020B0502040204020203" pitchFamily="34" charset="0"/>
              </a:rPr>
              <a:t>Aileler</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genellikle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değişim</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için</a:t>
            </a:r>
            <a:r>
              <a:rPr lang="en-US" sz="2200" dirty="0">
                <a:latin typeface="Segoe UI" panose="020B0502040204020203" pitchFamily="34" charset="0"/>
                <a:cs typeface="Segoe UI" panose="020B0502040204020203" pitchFamily="34" charset="0"/>
              </a:rPr>
              <a:t> ne </a:t>
            </a:r>
            <a:r>
              <a:rPr lang="en-US" sz="2200" dirty="0" err="1">
                <a:latin typeface="Segoe UI" panose="020B0502040204020203" pitchFamily="34" charset="0"/>
                <a:cs typeface="Segoe UI" panose="020B0502040204020203" pitchFamily="34" charset="0"/>
              </a:rPr>
              <a:t>yapabileceklerini</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bilmeyebilirler</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Onlara</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yol</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gösterip</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diğer</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paydaşlarla</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birlikte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etkili</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bir</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vaka</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yönetimi</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yapılmalı</a:t>
            </a:r>
            <a:r>
              <a:rPr lang="en-US" sz="2200" dirty="0">
                <a:latin typeface="Segoe UI" panose="020B0502040204020203" pitchFamily="34" charset="0"/>
                <a:cs typeface="Segoe UI" panose="020B0502040204020203" pitchFamily="34" charset="0"/>
              </a:rPr>
              <a:t>. </a:t>
            </a:r>
            <a:endParaRPr lang="tr-TR" sz="2200" dirty="0">
              <a:latin typeface="Segoe UI" panose="020B0502040204020203" pitchFamily="34" charset="0"/>
              <a:cs typeface="Segoe UI" panose="020B0502040204020203" pitchFamily="34" charset="0"/>
            </a:endParaRPr>
          </a:p>
          <a:p>
            <a:pPr algn="just"/>
            <a:r>
              <a:rPr lang="en-US" sz="2200" dirty="0">
                <a:latin typeface="Segoe UI" panose="020B0502040204020203" pitchFamily="34" charset="0"/>
                <a:cs typeface="Segoe UI" panose="020B0502040204020203" pitchFamily="34" charset="0"/>
              </a:rPr>
              <a:t>Geri </a:t>
            </a:r>
            <a:r>
              <a:rPr lang="en-US" sz="2200" dirty="0" err="1">
                <a:latin typeface="Segoe UI" panose="020B0502040204020203" pitchFamily="34" charset="0"/>
                <a:cs typeface="Segoe UI" panose="020B0502040204020203" pitchFamily="34" charset="0"/>
              </a:rPr>
              <a:t>dönüşle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ilgili</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çocuğun</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güvenliği</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açısından</a:t>
            </a:r>
            <a:r>
              <a:rPr lang="en-US" sz="2200" dirty="0">
                <a:latin typeface="Segoe UI" panose="020B0502040204020203" pitchFamily="34" charset="0"/>
                <a:cs typeface="Segoe UI" panose="020B0502040204020203" pitchFamily="34" charset="0"/>
              </a:rPr>
              <a:t> risk </a:t>
            </a:r>
            <a:r>
              <a:rPr lang="en-US" sz="2200" dirty="0" err="1">
                <a:latin typeface="Segoe UI" panose="020B0502040204020203" pitchFamily="34" charset="0"/>
                <a:cs typeface="Segoe UI" panose="020B0502040204020203" pitchFamily="34" charset="0"/>
              </a:rPr>
              <a:t>oluşturabilecek</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davranışlar</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değişmediyse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somut</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örneklerle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bildirilip</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değişim</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için</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çalışmalar</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devam</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ettirilmeli</a:t>
            </a:r>
            <a:r>
              <a:rPr lang="en-US" sz="2200" dirty="0">
                <a:latin typeface="Segoe UI" panose="020B0502040204020203" pitchFamily="34" charset="0"/>
                <a:cs typeface="Segoe UI" panose="020B0502040204020203" pitchFamily="34" charset="0"/>
              </a:rPr>
              <a:t>.</a:t>
            </a:r>
            <a:endParaRPr lang="en-GB" sz="2200" dirty="0">
              <a:latin typeface="Segoe UI" panose="020B0502040204020203" pitchFamily="34" charset="0"/>
              <a:cs typeface="Segoe UI" panose="020B0502040204020203" pitchFamily="34" charset="0"/>
            </a:endParaRPr>
          </a:p>
          <a:p>
            <a:pPr algn="just"/>
            <a:r>
              <a:rPr lang="en-US" sz="2200" dirty="0">
                <a:latin typeface="Segoe UI" panose="020B0502040204020203" pitchFamily="34" charset="0"/>
                <a:cs typeface="Segoe UI" panose="020B0502040204020203" pitchFamily="34" charset="0"/>
              </a:rPr>
              <a:t>Geri </a:t>
            </a:r>
            <a:r>
              <a:rPr lang="en-US" sz="2200" dirty="0" err="1">
                <a:latin typeface="Segoe UI" panose="020B0502040204020203" pitchFamily="34" charset="0"/>
                <a:cs typeface="Segoe UI" panose="020B0502040204020203" pitchFamily="34" charset="0"/>
              </a:rPr>
              <a:t>dönüş</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mümkün</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görünmüyorsa</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koruyucu</a:t>
            </a:r>
            <a:r>
              <a:rPr lang="en-US" sz="2200" dirty="0">
                <a:latin typeface="Segoe UI" panose="020B0502040204020203" pitchFamily="34" charset="0"/>
                <a:cs typeface="Segoe UI" panose="020B0502040204020203" pitchFamily="34" charset="0"/>
              </a:rPr>
              <a:t> aile </a:t>
            </a:r>
            <a:r>
              <a:rPr lang="en-US" sz="2200" dirty="0" err="1">
                <a:latin typeface="Segoe UI" panose="020B0502040204020203" pitchFamily="34" charset="0"/>
                <a:cs typeface="Segoe UI" panose="020B0502040204020203" pitchFamily="34" charset="0"/>
              </a:rPr>
              <a:t>ve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evlat</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edinen</a:t>
            </a:r>
            <a:r>
              <a:rPr lang="en-US" sz="2200" dirty="0">
                <a:latin typeface="Segoe UI" panose="020B0502040204020203" pitchFamily="34" charset="0"/>
                <a:cs typeface="Segoe UI" panose="020B0502040204020203" pitchFamily="34" charset="0"/>
              </a:rPr>
              <a:t> aile </a:t>
            </a:r>
            <a:r>
              <a:rPr lang="en-US" sz="2200" dirty="0" err="1">
                <a:latin typeface="Segoe UI" panose="020B0502040204020203" pitchFamily="34" charset="0"/>
                <a:cs typeface="Segoe UI" panose="020B0502040204020203" pitchFamily="34" charset="0"/>
              </a:rPr>
              <a:t>ile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çocuğun</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sağlıklı</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bir</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şekilde</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kaynaşabilmesi</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için</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çalışmalar</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yapılmalı</a:t>
            </a:r>
            <a:r>
              <a:rPr lang="en-US" sz="2200" dirty="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1EB20B49-3F73-1BD4-CFDF-6CD866FF5A8F}"/>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361075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42987"/>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Kültürel Duyarlılık</a:t>
            </a:r>
          </a:p>
        </p:txBody>
      </p:sp>
      <p:pic>
        <p:nvPicPr>
          <p:cNvPr id="4" name="Resim 3"/>
          <p:cNvPicPr>
            <a:picLocks noChangeAspect="1"/>
          </p:cNvPicPr>
          <p:nvPr/>
        </p:nvPicPr>
        <p:blipFill rotWithShape="1">
          <a:blip r:embed="rId2"/>
          <a:srcRect l="14458" t="29364" r="22804" b="19531"/>
          <a:stretch/>
        </p:blipFill>
        <p:spPr>
          <a:xfrm>
            <a:off x="1893093" y="2368550"/>
            <a:ext cx="8405813" cy="3272103"/>
          </a:xfrm>
          <a:prstGeom prst="rect">
            <a:avLst/>
          </a:prstGeom>
        </p:spPr>
      </p:pic>
      <p:sp>
        <p:nvSpPr>
          <p:cNvPr id="3" name="Slide Number Placeholder 2">
            <a:extLst>
              <a:ext uri="{FF2B5EF4-FFF2-40B4-BE49-F238E27FC236}">
                <a16:creationId xmlns:a16="http://schemas.microsoft.com/office/drawing/2014/main" id="{0ED067B9-A67A-08E8-0519-B6677F08C147}"/>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16842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138404" y="1283349"/>
            <a:ext cx="11915192" cy="609600"/>
          </a:xfrm>
        </p:spPr>
        <p:txBody>
          <a:bodyPr vert="horz" lIns="91440" tIns="45720" rIns="91440" bIns="45720" rtlCol="0" anchor="ctr">
            <a:normAutofit fontScale="90000"/>
          </a:bodyPr>
          <a:lstStyle/>
          <a:p>
            <a:pPr algn="ctr"/>
            <a:r>
              <a:rPr lang="en-US" sz="3200" b="1" kern="1400" spc="-50" dirty="0">
                <a:solidFill>
                  <a:srgbClr val="002060"/>
                </a:solidFill>
                <a:latin typeface="Segoe UI" panose="020B0502040204020203" pitchFamily="34" charset="0"/>
                <a:cs typeface="Segoe UI" panose="020B0502040204020203" pitchFamily="34" charset="0"/>
              </a:rPr>
              <a:t>Aile </a:t>
            </a:r>
            <a:r>
              <a:rPr lang="en-US" sz="3200" b="1" kern="1400" spc="-50" dirty="0" err="1">
                <a:solidFill>
                  <a:srgbClr val="002060"/>
                </a:solidFill>
                <a:latin typeface="Segoe UI" panose="020B0502040204020203" pitchFamily="34" charset="0"/>
                <a:cs typeface="Segoe UI" panose="020B0502040204020203" pitchFamily="34" charset="0"/>
              </a:rPr>
              <a:t>Merkezli</a:t>
            </a:r>
            <a:r>
              <a:rPr lang="en-US" sz="3200" b="1" kern="1400" spc="-50" dirty="0">
                <a:solidFill>
                  <a:srgbClr val="002060"/>
                </a:solidFill>
                <a:latin typeface="Segoe UI" panose="020B0502040204020203" pitchFamily="34" charset="0"/>
                <a:cs typeface="Segoe UI" panose="020B0502040204020203" pitchFamily="34" charset="0"/>
              </a:rPr>
              <a:t> Çocuk </a:t>
            </a:r>
            <a:r>
              <a:rPr lang="en-US" sz="3200" b="1" kern="1400" spc="-50" dirty="0" err="1">
                <a:solidFill>
                  <a:srgbClr val="002060"/>
                </a:solidFill>
                <a:latin typeface="Segoe UI" panose="020B0502040204020203" pitchFamily="34" charset="0"/>
                <a:cs typeface="Segoe UI" panose="020B0502040204020203" pitchFamily="34" charset="0"/>
              </a:rPr>
              <a:t>Koruma</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Uygulamalarında</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Kullanılan</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Bazı</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Araçlar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5" name="İçerik Yer Tutucusu 4"/>
          <p:cNvSpPr>
            <a:spLocks noGrp="1"/>
          </p:cNvSpPr>
          <p:nvPr>
            <p:ph sz="half" idx="2"/>
          </p:nvPr>
        </p:nvSpPr>
        <p:spPr>
          <a:xfrm>
            <a:off x="4908550" y="1848970"/>
            <a:ext cx="2374900" cy="609600"/>
          </a:xfrm>
        </p:spPr>
        <p:txBody>
          <a:bodyPr vert="horz" lIns="91440" tIns="45720" rIns="91440" bIns="45720" rtlCol="0" anchor="ctr">
            <a:normAutofit fontScale="82500" lnSpcReduction="10000"/>
          </a:bodyPr>
          <a:lstStyle/>
          <a:p>
            <a:pPr algn="ctr">
              <a:spcBef>
                <a:spcPct val="0"/>
              </a:spcBef>
              <a:buNone/>
            </a:pPr>
            <a:r>
              <a:rPr lang="tr-TR" sz="3200" b="1" kern="1400" spc="-50" dirty="0">
                <a:solidFill>
                  <a:srgbClr val="002060"/>
                </a:solidFill>
                <a:latin typeface="Segoe UI" panose="020B0502040204020203" pitchFamily="34" charset="0"/>
                <a:ea typeface="+mj-ea"/>
                <a:cs typeface="Segoe UI" panose="020B0502040204020203" pitchFamily="34" charset="0"/>
              </a:rPr>
              <a:t>Genogramlar</a:t>
            </a:r>
          </a:p>
        </p:txBody>
      </p:sp>
      <p:pic>
        <p:nvPicPr>
          <p:cNvPr id="8" name="Picture 3"/>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57225" y="2414590"/>
            <a:ext cx="10884742" cy="3389052"/>
          </a:xfrm>
          <a:prstGeom prst="rect">
            <a:avLst/>
          </a:prstGeom>
          <a:ln w="3175">
            <a:solidFill>
              <a:schemeClr val="tx1"/>
            </a:solidFill>
          </a:ln>
        </p:spPr>
      </p:pic>
      <p:sp>
        <p:nvSpPr>
          <p:cNvPr id="3" name="Slide Number Placeholder 2">
            <a:extLst>
              <a:ext uri="{FF2B5EF4-FFF2-40B4-BE49-F238E27FC236}">
                <a16:creationId xmlns:a16="http://schemas.microsoft.com/office/drawing/2014/main" id="{014802D1-E2C4-C793-8112-7C846E26AA1D}"/>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108561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a:xfrm>
            <a:off x="838200" y="121065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Planı</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199" y="2391788"/>
            <a:ext cx="10797073" cy="2851892"/>
          </a:xfrm>
        </p:spPr>
        <p:txBody>
          <a:bodyPr>
            <a:normAutofit/>
          </a:bodyPr>
          <a:lstStyle/>
          <a:p>
            <a:pPr marL="514350" indent="-514350">
              <a:buAutoNum type="arabicPeriod"/>
            </a:pPr>
            <a:r>
              <a:rPr lang="en-US" sz="2400" dirty="0" err="1">
                <a:latin typeface="Segoe UI" panose="020B0502040204020203" pitchFamily="34" charset="0"/>
                <a:cs typeface="Segoe UI" panose="020B0502040204020203" pitchFamily="34" charset="0"/>
              </a:rPr>
              <a:t>Ailenin</a:t>
            </a:r>
            <a:r>
              <a:rPr lang="tr-TR" sz="2400"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Tan</a:t>
            </a:r>
            <a:r>
              <a:rPr lang="tr-TR" sz="2400" dirty="0">
                <a:latin typeface="Segoe UI" panose="020B0502040204020203" pitchFamily="34" charset="0"/>
                <a:cs typeface="Segoe UI" panose="020B0502040204020203" pitchFamily="34" charset="0"/>
              </a:rPr>
              <a:t>ı</a:t>
            </a:r>
            <a:r>
              <a:rPr lang="en-US" sz="2400" dirty="0">
                <a:latin typeface="Segoe UI" panose="020B0502040204020203" pitchFamily="34" charset="0"/>
                <a:cs typeface="Segoe UI" panose="020B0502040204020203" pitchFamily="34" charset="0"/>
              </a:rPr>
              <a:t>m</a:t>
            </a:r>
            <a:r>
              <a:rPr lang="tr-TR" sz="2400" dirty="0">
                <a:latin typeface="Segoe UI" panose="020B0502040204020203" pitchFamily="34" charset="0"/>
                <a:cs typeface="Segoe UI" panose="020B0502040204020203" pitchFamily="34" charset="0"/>
              </a:rPr>
              <a:t>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İşlevleri</a:t>
            </a:r>
            <a:r>
              <a:rPr lang="en-US" sz="2400" dirty="0">
                <a:latin typeface="Segoe UI" panose="020B0502040204020203" pitchFamily="34" charset="0"/>
                <a:cs typeface="Segoe UI" panose="020B0502040204020203" pitchFamily="34" charset="0"/>
              </a:rPr>
              <a:t> </a:t>
            </a:r>
            <a:r>
              <a:rPr lang="tr-TR" sz="2400" dirty="0" err="1">
                <a:latin typeface="Segoe UI" panose="020B0502040204020203" pitchFamily="34" charset="0"/>
                <a:cs typeface="Segoe UI" panose="020B0502040204020203" pitchFamily="34" charset="0"/>
              </a:rPr>
              <a:t>v</a:t>
            </a:r>
            <a:r>
              <a:rPr lang="en-US" sz="2400" dirty="0">
                <a:latin typeface="Segoe UI" panose="020B0502040204020203" pitchFamily="34" charset="0"/>
                <a:cs typeface="Segoe UI" panose="020B0502040204020203" pitchFamily="34" charset="0"/>
              </a:rPr>
              <a:t>e </a:t>
            </a:r>
            <a:r>
              <a:rPr lang="en-US" sz="2400" dirty="0" err="1">
                <a:latin typeface="Segoe UI" panose="020B0502040204020203" pitchFamily="34" charset="0"/>
                <a:cs typeface="Segoe UI" panose="020B0502040204020203" pitchFamily="34" charset="0"/>
              </a:rPr>
              <a:t>Özellikleri</a:t>
            </a:r>
            <a:r>
              <a:rPr lang="en-US" sz="2400" dirty="0">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pPr marL="514350" indent="-514350">
              <a:buAutoNum type="arabicPeriod"/>
            </a:pPr>
            <a:r>
              <a:rPr lang="tr-TR" sz="2400" dirty="0">
                <a:latin typeface="Segoe UI" panose="020B0502040204020203" pitchFamily="34" charset="0"/>
                <a:cs typeface="Segoe UI" panose="020B0502040204020203" pitchFamily="34" charset="0"/>
              </a:rPr>
              <a:t>Aile Merkezli Çocuk Koruma Hizmetleri</a:t>
            </a:r>
          </a:p>
          <a:p>
            <a:pPr marL="514350" indent="-514350">
              <a:buAutoNum type="arabicPeriod"/>
            </a:pPr>
            <a:r>
              <a:rPr lang="tr-TR" sz="2400" dirty="0">
                <a:latin typeface="Segoe UI" panose="020B0502040204020203" pitchFamily="34" charset="0"/>
                <a:cs typeface="Segoe UI" panose="020B0502040204020203" pitchFamily="34" charset="0"/>
              </a:rPr>
              <a:t>Aile ile Çalışırken Yaşanabilecek Bazı Zorluklar</a:t>
            </a:r>
          </a:p>
          <a:p>
            <a:pPr marL="514350" indent="-514350">
              <a:buAutoNum type="arabicPeriod"/>
            </a:pPr>
            <a:r>
              <a:rPr lang="tr-TR" sz="2400" dirty="0">
                <a:latin typeface="Segoe UI" panose="020B0502040204020203" pitchFamily="34" charset="0"/>
                <a:cs typeface="Segoe UI" panose="020B0502040204020203" pitchFamily="34" charset="0"/>
              </a:rPr>
              <a:t>Aile ile Çalışırken Kullanılabilecek Teorik Araçların Sunduğu Diğer Teknikler</a:t>
            </a:r>
          </a:p>
          <a:p>
            <a:pPr marL="514350" indent="-514350">
              <a:buAutoNum type="arabicPeriod"/>
            </a:pPr>
            <a:r>
              <a:rPr lang="tr-TR" sz="2400" dirty="0">
                <a:latin typeface="Segoe UI" panose="020B0502040204020203" pitchFamily="34" charset="0"/>
                <a:cs typeface="Segoe UI" panose="020B0502040204020203" pitchFamily="34" charset="0"/>
              </a:rPr>
              <a:t>Vaka Yönetimi Sürecinde Aile ile Çalışma</a:t>
            </a:r>
          </a:p>
        </p:txBody>
      </p:sp>
      <p:sp>
        <p:nvSpPr>
          <p:cNvPr id="4" name="Slide Number Placeholder 3">
            <a:extLst>
              <a:ext uri="{FF2B5EF4-FFF2-40B4-BE49-F238E27FC236}">
                <a16:creationId xmlns:a16="http://schemas.microsoft.com/office/drawing/2014/main" id="{45AABC39-6E9A-02EB-0911-E0D80CD8C86E}"/>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537230"/>
            <a:ext cx="10515600" cy="491596"/>
          </a:xfrm>
        </p:spPr>
        <p:txBody>
          <a:bodyPr vert="horz" lIns="91440" tIns="45720" rIns="91440" bIns="45720" rtlCol="0" anchor="ctr">
            <a:normAutofit fontScale="90000"/>
          </a:bodyPr>
          <a:lstStyle/>
          <a:p>
            <a:pPr marL="228600" indent="-228600" algn="ct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Eko Harita</a:t>
            </a:r>
          </a:p>
        </p:txBody>
      </p:sp>
      <p:pic>
        <p:nvPicPr>
          <p:cNvPr id="6" name="Picture 38"/>
          <p:cNvPicPr/>
          <p:nvPr/>
        </p:nvPicPr>
        <p:blipFill>
          <a:blip r:embed="rId2" cstate="print">
            <a:extLst>
              <a:ext uri="{28A0092B-C50C-407E-A947-70E740481C1C}">
                <a14:useLocalDpi xmlns:a14="http://schemas.microsoft.com/office/drawing/2010/main" val="0"/>
              </a:ext>
            </a:extLst>
          </a:blip>
          <a:stretch>
            <a:fillRect/>
          </a:stretch>
        </p:blipFill>
        <p:spPr>
          <a:xfrm>
            <a:off x="1658516" y="2140794"/>
            <a:ext cx="8874967" cy="3840129"/>
          </a:xfrm>
          <a:prstGeom prst="rect">
            <a:avLst/>
          </a:prstGeom>
          <a:ln w="3175">
            <a:solidFill>
              <a:schemeClr val="tx1"/>
            </a:solidFill>
          </a:ln>
        </p:spPr>
      </p:pic>
      <p:sp>
        <p:nvSpPr>
          <p:cNvPr id="3" name="Slide Number Placeholder 2">
            <a:extLst>
              <a:ext uri="{FF2B5EF4-FFF2-40B4-BE49-F238E27FC236}">
                <a16:creationId xmlns:a16="http://schemas.microsoft.com/office/drawing/2014/main" id="{0C984611-FD0C-7969-4172-F00C0E9B83DC}"/>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324712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16573"/>
            <a:ext cx="10515600" cy="757239"/>
          </a:xfrm>
        </p:spPr>
        <p:txBody>
          <a:bodyPr vert="horz" lIns="91440" tIns="45720" rIns="91440" bIns="45720" rtlCol="0" anchor="ctr">
            <a:normAutofit fontScale="90000"/>
          </a:bodyPr>
          <a:lstStyle/>
          <a:p>
            <a:pPr algn="ctr"/>
            <a:r>
              <a:rPr lang="en-US" sz="3200" b="1" kern="1400" spc="-50" dirty="0">
                <a:solidFill>
                  <a:srgbClr val="002060"/>
                </a:solidFill>
                <a:latin typeface="Segoe UI" panose="020B0502040204020203" pitchFamily="34" charset="0"/>
                <a:cs typeface="Segoe UI" panose="020B0502040204020203" pitchFamily="34" charset="0"/>
              </a:rPr>
              <a:t>AİLE İLE ÇALIŞIRKEN YAŞANABİLECEK BAZI ZORLUKLAR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1990266"/>
            <a:ext cx="8740046" cy="3916011"/>
          </a:xfrm>
        </p:spPr>
        <p:txBody>
          <a:bodyPr>
            <a:normAutofit/>
          </a:bodyPr>
          <a:lstStyle/>
          <a:p>
            <a:pPr lvl="0" algn="just"/>
            <a:r>
              <a:rPr lang="en-US" sz="1800" dirty="0" err="1">
                <a:latin typeface="Segoe UI" panose="020B0502040204020203" pitchFamily="34" charset="0"/>
                <a:cs typeface="Segoe UI" panose="020B0502040204020203" pitchFamily="34" charset="0"/>
              </a:rPr>
              <a:t>Sabırlı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olup</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duygularını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ifade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etmesi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konusunda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müracaatçı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teşvik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edilmeli</a:t>
            </a:r>
            <a:r>
              <a:rPr lang="en-US" sz="1800" dirty="0">
                <a:latin typeface="Segoe UI" panose="020B0502040204020203" pitchFamily="34" charset="0"/>
                <a:cs typeface="Segoe UI" panose="020B0502040204020203" pitchFamily="34" charset="0"/>
              </a:rPr>
              <a:t>.</a:t>
            </a:r>
            <a:endParaRPr lang="en-GB" sz="1800" dirty="0">
              <a:latin typeface="Segoe UI" panose="020B0502040204020203" pitchFamily="34" charset="0"/>
              <a:cs typeface="Segoe UI" panose="020B0502040204020203" pitchFamily="34" charset="0"/>
            </a:endParaRPr>
          </a:p>
          <a:p>
            <a:pPr lvl="0" algn="just"/>
            <a:r>
              <a:rPr lang="en-US" sz="1800" dirty="0" err="1">
                <a:latin typeface="Segoe UI" panose="020B0502040204020203" pitchFamily="34" charset="0"/>
                <a:cs typeface="Segoe UI" panose="020B0502040204020203" pitchFamily="34" charset="0"/>
              </a:rPr>
              <a:t>Tutulamayacak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sözler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verilmemeli</a:t>
            </a:r>
            <a:r>
              <a:rPr lang="en-US" sz="1800" dirty="0">
                <a:latin typeface="Segoe UI" panose="020B0502040204020203" pitchFamily="34" charset="0"/>
                <a:cs typeface="Segoe UI" panose="020B0502040204020203" pitchFamily="34" charset="0"/>
              </a:rPr>
              <a:t>.</a:t>
            </a:r>
            <a:endParaRPr lang="en-GB" sz="1800" dirty="0">
              <a:latin typeface="Segoe UI" panose="020B0502040204020203" pitchFamily="34" charset="0"/>
              <a:cs typeface="Segoe UI" panose="020B0502040204020203" pitchFamily="34" charset="0"/>
            </a:endParaRPr>
          </a:p>
          <a:p>
            <a:pPr lvl="0" algn="just"/>
            <a:r>
              <a:rPr lang="en-US" sz="1800" dirty="0" err="1">
                <a:latin typeface="Segoe UI" panose="020B0502040204020203" pitchFamily="34" charset="0"/>
                <a:cs typeface="Segoe UI" panose="020B0502040204020203" pitchFamily="34" charset="0"/>
              </a:rPr>
              <a:t>Aile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üyelerinden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biri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gergin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bir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anda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olumlu</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bir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şey</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söylediğinde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olumlanmalı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dikkat</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olumluya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doğru</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çekilmeli</a:t>
            </a:r>
            <a:r>
              <a:rPr lang="en-US" sz="1800" dirty="0">
                <a:latin typeface="Segoe UI" panose="020B0502040204020203" pitchFamily="34" charset="0"/>
                <a:cs typeface="Segoe UI" panose="020B0502040204020203" pitchFamily="34" charset="0"/>
              </a:rPr>
              <a:t>.</a:t>
            </a:r>
            <a:endParaRPr lang="en-GB" sz="1800" dirty="0">
              <a:latin typeface="Segoe UI" panose="020B0502040204020203" pitchFamily="34" charset="0"/>
              <a:cs typeface="Segoe UI" panose="020B0502040204020203" pitchFamily="34" charset="0"/>
            </a:endParaRPr>
          </a:p>
          <a:p>
            <a:pPr lvl="0" algn="just"/>
            <a:r>
              <a:rPr lang="en-US" sz="1800" dirty="0" err="1">
                <a:latin typeface="Segoe UI" panose="020B0502040204020203" pitchFamily="34" charset="0"/>
                <a:cs typeface="Segoe UI" panose="020B0502040204020203" pitchFamily="34" charset="0"/>
              </a:rPr>
              <a:t>Aile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üyelerinin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kendilerinden</a:t>
            </a:r>
            <a:r>
              <a:rPr lang="en-US" sz="1800" dirty="0">
                <a:latin typeface="Segoe UI" panose="020B0502040204020203" pitchFamily="34" charset="0"/>
                <a:cs typeface="Segoe UI" panose="020B0502040204020203" pitchFamily="34" charset="0"/>
              </a:rPr>
              <a:t> ne </a:t>
            </a:r>
            <a:r>
              <a:rPr lang="en-US" sz="1800" dirty="0" err="1">
                <a:latin typeface="Segoe UI" panose="020B0502040204020203" pitchFamily="34" charset="0"/>
                <a:cs typeface="Segoe UI" panose="020B0502040204020203" pitchFamily="34" charset="0"/>
              </a:rPr>
              <a:t>beklendiğini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hangi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sonuçlarla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karşı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karşıya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kalabilecekleri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iş</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birliği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yapmaları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hâlinde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hangi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hizmetlerden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yararlanabilecekleri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kendilerine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söylenmeli</a:t>
            </a:r>
            <a:r>
              <a:rPr lang="en-US" sz="1800" dirty="0">
                <a:latin typeface="Segoe UI" panose="020B0502040204020203" pitchFamily="34" charset="0"/>
                <a:cs typeface="Segoe UI" panose="020B0502040204020203" pitchFamily="34" charset="0"/>
              </a:rPr>
              <a:t>.</a:t>
            </a:r>
            <a:endParaRPr lang="en-GB" sz="1800" dirty="0">
              <a:latin typeface="Segoe UI" panose="020B0502040204020203" pitchFamily="34" charset="0"/>
              <a:cs typeface="Segoe UI" panose="020B0502040204020203" pitchFamily="34" charset="0"/>
            </a:endParaRPr>
          </a:p>
          <a:p>
            <a:pPr lvl="0" algn="just"/>
            <a:r>
              <a:rPr lang="en-US" sz="1800" dirty="0" err="1">
                <a:latin typeface="Segoe UI" panose="020B0502040204020203" pitchFamily="34" charset="0"/>
                <a:cs typeface="Segoe UI" panose="020B0502040204020203" pitchFamily="34" charset="0"/>
              </a:rPr>
              <a:t>Aile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üyelerinin</a:t>
            </a:r>
            <a:r>
              <a:rPr lang="en-US" sz="1800" dirty="0">
                <a:latin typeface="Segoe UI" panose="020B0502040204020203" pitchFamily="34" charset="0"/>
                <a:cs typeface="Segoe UI" panose="020B0502040204020203" pitchFamily="34" charset="0"/>
              </a:rPr>
              <a:t>, ne </a:t>
            </a:r>
            <a:r>
              <a:rPr lang="en-US" sz="1800" dirty="0" err="1">
                <a:latin typeface="Segoe UI" panose="020B0502040204020203" pitchFamily="34" charset="0"/>
                <a:cs typeface="Segoe UI" panose="020B0502040204020203" pitchFamily="34" charset="0"/>
              </a:rPr>
              <a:t>kadar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süredir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kaç</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kişiye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öfkeli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olduğunu</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anlamaya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çalışılmalı</a:t>
            </a:r>
            <a:r>
              <a:rPr lang="en-US" sz="1800" dirty="0">
                <a:latin typeface="Segoe UI" panose="020B0502040204020203" pitchFamily="34" charset="0"/>
                <a:cs typeface="Segoe UI" panose="020B0502040204020203" pitchFamily="34" charset="0"/>
              </a:rPr>
              <a:t>.</a:t>
            </a:r>
            <a:endParaRPr lang="en-GB" sz="1800" dirty="0">
              <a:latin typeface="Segoe UI" panose="020B0502040204020203" pitchFamily="34" charset="0"/>
              <a:cs typeface="Segoe UI" panose="020B0502040204020203" pitchFamily="34" charset="0"/>
            </a:endParaRPr>
          </a:p>
          <a:p>
            <a:pPr lvl="0" algn="just"/>
            <a:r>
              <a:rPr lang="en-US" sz="1800" dirty="0" err="1">
                <a:latin typeface="Segoe UI" panose="020B0502040204020203" pitchFamily="34" charset="0"/>
                <a:cs typeface="Segoe UI" panose="020B0502040204020203" pitchFamily="34" charset="0"/>
              </a:rPr>
              <a:t>Objektif</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yargısız</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saygılı</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bir</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şekilde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ailenin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güçlü</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yönlerine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ve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krize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yol</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açan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duruma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odaklanarak</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müracaatçının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direncini</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en</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aza</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indirmeye</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çalışılmalı</a:t>
            </a:r>
            <a:r>
              <a:rPr lang="en-US" sz="1800" dirty="0">
                <a:latin typeface="Segoe UI" panose="020B0502040204020203" pitchFamily="34" charset="0"/>
                <a:cs typeface="Segoe UI" panose="020B0502040204020203" pitchFamily="34" charset="0"/>
              </a:rPr>
              <a:t>.</a:t>
            </a:r>
            <a:endParaRPr lang="en-GB" sz="1800" dirty="0">
              <a:latin typeface="Segoe UI" panose="020B0502040204020203" pitchFamily="34" charset="0"/>
              <a:cs typeface="Segoe UI" panose="020B0502040204020203" pitchFamily="34" charset="0"/>
            </a:endParaRPr>
          </a:p>
        </p:txBody>
      </p:sp>
      <p:grpSp>
        <p:nvGrpSpPr>
          <p:cNvPr id="4" name="object 5"/>
          <p:cNvGrpSpPr/>
          <p:nvPr/>
        </p:nvGrpSpPr>
        <p:grpSpPr>
          <a:xfrm>
            <a:off x="9672637" y="2571748"/>
            <a:ext cx="2066925" cy="2235995"/>
            <a:chOff x="12583807" y="3222770"/>
            <a:chExt cx="6622415" cy="6622415"/>
          </a:xfrm>
        </p:grpSpPr>
        <p:pic>
          <p:nvPicPr>
            <p:cNvPr id="5" name="object 6"/>
            <p:cNvPicPr/>
            <p:nvPr/>
          </p:nvPicPr>
          <p:blipFill>
            <a:blip r:embed="rId2" cstate="print"/>
            <a:stretch>
              <a:fillRect/>
            </a:stretch>
          </p:blipFill>
          <p:spPr>
            <a:xfrm>
              <a:off x="12731550" y="3506699"/>
              <a:ext cx="6171954" cy="6171955"/>
            </a:xfrm>
            <a:prstGeom prst="rect">
              <a:avLst/>
            </a:prstGeom>
          </p:spPr>
        </p:pic>
        <p:pic>
          <p:nvPicPr>
            <p:cNvPr id="6" name="object 7"/>
            <p:cNvPicPr/>
            <p:nvPr/>
          </p:nvPicPr>
          <p:blipFill>
            <a:blip r:embed="rId3" cstate="print"/>
            <a:stretch>
              <a:fillRect/>
            </a:stretch>
          </p:blipFill>
          <p:spPr>
            <a:xfrm>
              <a:off x="12583807" y="3222770"/>
              <a:ext cx="6622122" cy="6622122"/>
            </a:xfrm>
            <a:prstGeom prst="rect">
              <a:avLst/>
            </a:prstGeom>
          </p:spPr>
        </p:pic>
      </p:grpSp>
      <p:sp>
        <p:nvSpPr>
          <p:cNvPr id="7" name="Slide Number Placeholder 6">
            <a:extLst>
              <a:ext uri="{FF2B5EF4-FFF2-40B4-BE49-F238E27FC236}">
                <a16:creationId xmlns:a16="http://schemas.microsoft.com/office/drawing/2014/main" id="{01C1941D-132D-37E0-3E8D-D58DEC758B5A}"/>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150159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50922"/>
            <a:ext cx="10515600" cy="800101"/>
          </a:xfrm>
        </p:spPr>
        <p:txBody>
          <a:bodyPr vert="horz" lIns="91440" tIns="45720" rIns="91440" bIns="45720" rtlCol="0" anchor="ctr">
            <a:normAutofit fontScale="90000"/>
          </a:bodyPr>
          <a:lstStyle/>
          <a:p>
            <a:pPr algn="ctr"/>
            <a:r>
              <a:rPr lang="en-US" sz="3200" b="1" kern="1400" spc="-50" dirty="0">
                <a:solidFill>
                  <a:srgbClr val="002060"/>
                </a:solidFill>
                <a:latin typeface="Segoe UI" panose="020B0502040204020203" pitchFamily="34" charset="0"/>
                <a:cs typeface="Segoe UI" panose="020B0502040204020203" pitchFamily="34" charset="0"/>
              </a:rPr>
              <a:t>AİLE İLE ÇALIŞIRKEN KULLANILABİLECEK TEORİK ARAÇLARIN SUNDUĞU DİĞER TEKNİKLER </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p:cNvSpPr>
            <a:spLocks noGrp="1"/>
          </p:cNvSpPr>
          <p:nvPr>
            <p:ph idx="1"/>
          </p:nvPr>
        </p:nvSpPr>
        <p:spPr>
          <a:xfrm>
            <a:off x="862012" y="2715249"/>
            <a:ext cx="5233988" cy="2851892"/>
          </a:xfrm>
        </p:spPr>
        <p:txBody>
          <a:bodyPr>
            <a:normAutofit fontScale="85000" lnSpcReduction="20000"/>
          </a:bodyPr>
          <a:lstStyle/>
          <a:p>
            <a:r>
              <a:rPr lang="en-US" dirty="0" err="1">
                <a:latin typeface="Segoe UI" panose="020B0502040204020203" pitchFamily="34" charset="0"/>
                <a:cs typeface="Segoe UI" panose="020B0502040204020203" pitchFamily="34" charset="0"/>
              </a:rPr>
              <a:t>Katılma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Uyum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Sağlama</a:t>
            </a:r>
            <a:endParaRPr lang="en-GB" dirty="0">
              <a:latin typeface="Segoe UI" panose="020B0502040204020203" pitchFamily="34" charset="0"/>
              <a:cs typeface="Segoe UI" panose="020B0502040204020203" pitchFamily="34" charset="0"/>
            </a:endParaRPr>
          </a:p>
          <a:p>
            <a:r>
              <a:rPr lang="en-US" dirty="0" err="1">
                <a:latin typeface="Segoe UI" panose="020B0502040204020203" pitchFamily="34" charset="0"/>
                <a:cs typeface="Segoe UI" panose="020B0502040204020203" pitchFamily="34" charset="0"/>
              </a:rPr>
              <a:t>Canlandırma</a:t>
            </a:r>
            <a:endParaRPr lang="en-GB" dirty="0">
              <a:latin typeface="Segoe UI" panose="020B0502040204020203" pitchFamily="34" charset="0"/>
              <a:cs typeface="Segoe UI" panose="020B0502040204020203" pitchFamily="34" charset="0"/>
            </a:endParaRPr>
          </a:p>
          <a:p>
            <a:r>
              <a:rPr lang="en-US" dirty="0" err="1">
                <a:latin typeface="Segoe UI" panose="020B0502040204020203" pitchFamily="34" charset="0"/>
                <a:cs typeface="Segoe UI" panose="020B0502040204020203" pitchFamily="34" charset="0"/>
              </a:rPr>
              <a:t>Sınır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Çizme</a:t>
            </a:r>
            <a:r>
              <a:rPr lang="en-US" dirty="0">
                <a:latin typeface="Segoe UI" panose="020B0502040204020203" pitchFamily="34" charset="0"/>
                <a:cs typeface="Segoe UI" panose="020B0502040204020203" pitchFamily="34" charset="0"/>
              </a:rPr>
              <a:t> </a:t>
            </a:r>
            <a:endParaRPr lang="en-GB" dirty="0">
              <a:latin typeface="Segoe UI" panose="020B0502040204020203" pitchFamily="34" charset="0"/>
              <a:cs typeface="Segoe UI" panose="020B0502040204020203" pitchFamily="34" charset="0"/>
            </a:endParaRPr>
          </a:p>
          <a:p>
            <a:r>
              <a:rPr lang="en-US" dirty="0" err="1">
                <a:latin typeface="Segoe UI" panose="020B0502040204020203" pitchFamily="34" charset="0"/>
                <a:cs typeface="Segoe UI" panose="020B0502040204020203" pitchFamily="34" charset="0"/>
              </a:rPr>
              <a:t>Dengeleri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Değiştirme</a:t>
            </a:r>
            <a:r>
              <a:rPr lang="en-US" dirty="0">
                <a:latin typeface="Segoe UI" panose="020B0502040204020203" pitchFamily="34" charset="0"/>
                <a:cs typeface="Segoe UI" panose="020B0502040204020203" pitchFamily="34" charset="0"/>
              </a:rPr>
              <a:t> </a:t>
            </a:r>
            <a:endParaRPr lang="en-GB" dirty="0">
              <a:latin typeface="Segoe UI" panose="020B0502040204020203" pitchFamily="34" charset="0"/>
              <a:cs typeface="Segoe UI" panose="020B0502040204020203" pitchFamily="34" charset="0"/>
            </a:endParaRPr>
          </a:p>
          <a:p>
            <a:r>
              <a:rPr lang="en-US" dirty="0" err="1">
                <a:latin typeface="Segoe UI" panose="020B0502040204020203" pitchFamily="34" charset="0"/>
                <a:cs typeface="Segoe UI" panose="020B0502040204020203" pitchFamily="34" charset="0"/>
              </a:rPr>
              <a:t>Kısır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Varsayımları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Sorgulama</a:t>
            </a:r>
            <a:r>
              <a:rPr lang="en-US" dirty="0">
                <a:latin typeface="Segoe UI" panose="020B0502040204020203" pitchFamily="34" charset="0"/>
                <a:cs typeface="Segoe UI" panose="020B0502040204020203" pitchFamily="34" charset="0"/>
              </a:rPr>
              <a:t> </a:t>
            </a:r>
            <a:endParaRPr lang="en-GB" dirty="0">
              <a:latin typeface="Segoe UI" panose="020B0502040204020203" pitchFamily="34" charset="0"/>
              <a:cs typeface="Segoe UI" panose="020B0502040204020203" pitchFamily="34" charset="0"/>
            </a:endParaRPr>
          </a:p>
          <a:p>
            <a:r>
              <a:rPr lang="en-US" dirty="0" err="1">
                <a:latin typeface="Segoe UI" panose="020B0502040204020203" pitchFamily="34" charset="0"/>
                <a:cs typeface="Segoe UI" panose="020B0502040204020203" pitchFamily="34" charset="0"/>
              </a:rPr>
              <a:t>Duygusal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Deneyimlere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Odaklanma</a:t>
            </a:r>
            <a:endParaRPr lang="tr-TR" dirty="0">
              <a:latin typeface="Segoe UI" panose="020B0502040204020203" pitchFamily="34" charset="0"/>
              <a:cs typeface="Segoe UI" panose="020B0502040204020203" pitchFamily="34" charset="0"/>
            </a:endParaRPr>
          </a:p>
          <a:p>
            <a:r>
              <a:rPr lang="en-US" dirty="0" err="1">
                <a:latin typeface="Segoe UI" panose="020B0502040204020203" pitchFamily="34" charset="0"/>
                <a:cs typeface="Segoe UI" panose="020B0502040204020203" pitchFamily="34" charset="0"/>
              </a:rPr>
              <a:t>İletişim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Örüntüleri</a:t>
            </a:r>
            <a:r>
              <a:rPr lang="en-US" dirty="0">
                <a:latin typeface="Segoe UI" panose="020B0502040204020203" pitchFamily="34" charset="0"/>
                <a:cs typeface="Segoe UI" panose="020B0502040204020203" pitchFamily="34" charset="0"/>
              </a:rPr>
              <a:t> </a:t>
            </a:r>
            <a:endParaRPr lang="en-GB"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9D9F0E0-C526-0A8C-B6EA-FADAD9E45BC0}"/>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49166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571625"/>
            <a:ext cx="5562600" cy="4303426"/>
          </a:xfrm>
        </p:spPr>
        <p:txBody>
          <a:bodyPr>
            <a:normAutofit fontScale="85000" lnSpcReduction="20000"/>
          </a:bodyPr>
          <a:lstStyle/>
          <a:p>
            <a:r>
              <a:rPr lang="en-US" dirty="0" err="1">
                <a:latin typeface="Segoe UI" panose="020B0502040204020203" pitchFamily="34" charset="0"/>
                <a:cs typeface="Segoe UI" panose="020B0502040204020203" pitchFamily="34" charset="0"/>
              </a:rPr>
              <a:t>Ailenin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Kendi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Heykelini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Yapması</a:t>
            </a:r>
            <a:r>
              <a:rPr lang="en-US" dirty="0">
                <a:latin typeface="Segoe UI" panose="020B0502040204020203" pitchFamily="34" charset="0"/>
                <a:cs typeface="Segoe UI" panose="020B0502040204020203" pitchFamily="34" charset="0"/>
              </a:rPr>
              <a:t> </a:t>
            </a:r>
            <a:endParaRPr lang="en-GB" dirty="0">
              <a:latin typeface="Segoe UI" panose="020B0502040204020203" pitchFamily="34" charset="0"/>
              <a:cs typeface="Segoe UI" panose="020B0502040204020203" pitchFamily="34" charset="0"/>
            </a:endParaRPr>
          </a:p>
          <a:p>
            <a:r>
              <a:rPr lang="en-US" dirty="0" err="1">
                <a:latin typeface="Segoe UI" panose="020B0502040204020203" pitchFamily="34" charset="0"/>
                <a:cs typeface="Segoe UI" panose="020B0502040204020203" pitchFamily="34" charset="0"/>
              </a:rPr>
              <a:t>Aileyi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Yeniden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Yapılandırma</a:t>
            </a:r>
            <a:r>
              <a:rPr lang="en-US" dirty="0">
                <a:latin typeface="Segoe UI" panose="020B0502040204020203" pitchFamily="34" charset="0"/>
                <a:cs typeface="Segoe UI" panose="020B0502040204020203" pitchFamily="34" charset="0"/>
              </a:rPr>
              <a:t> </a:t>
            </a:r>
            <a:endParaRPr lang="en-GB" dirty="0">
              <a:latin typeface="Segoe UI" panose="020B0502040204020203" pitchFamily="34" charset="0"/>
              <a:cs typeface="Segoe UI" panose="020B0502040204020203" pitchFamily="34" charset="0"/>
            </a:endParaRPr>
          </a:p>
          <a:p>
            <a:r>
              <a:rPr lang="en-US" dirty="0" err="1">
                <a:latin typeface="Segoe UI" panose="020B0502040204020203" pitchFamily="34" charset="0"/>
                <a:cs typeface="Segoe UI" panose="020B0502040204020203" pitchFamily="34" charset="0"/>
              </a:rPr>
              <a:t>Yeniden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Çerçeveleme</a:t>
            </a:r>
            <a:endParaRPr lang="en-GB" dirty="0">
              <a:latin typeface="Segoe UI" panose="020B0502040204020203" pitchFamily="34" charset="0"/>
              <a:cs typeface="Segoe UI" panose="020B0502040204020203" pitchFamily="34" charset="0"/>
            </a:endParaRPr>
          </a:p>
          <a:p>
            <a:r>
              <a:rPr lang="en-GB" dirty="0" err="1">
                <a:latin typeface="Segoe UI" panose="020B0502040204020203" pitchFamily="34" charset="0"/>
                <a:cs typeface="Segoe UI" panose="020B0502040204020203" pitchFamily="34" charset="0"/>
              </a:rPr>
              <a:t>Yönerge</a:t>
            </a:r>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Zora </a:t>
            </a:r>
            <a:r>
              <a:rPr lang="en-GB" dirty="0" err="1">
                <a:latin typeface="Segoe UI" panose="020B0502040204020203" pitchFamily="34" charset="0"/>
                <a:cs typeface="Segoe UI" panose="020B0502040204020203" pitchFamily="34" charset="0"/>
              </a:rPr>
              <a:t>Koşma</a:t>
            </a:r>
            <a:r>
              <a:rPr lang="en-GB" dirty="0">
                <a:latin typeface="Segoe UI" panose="020B0502040204020203" pitchFamily="34" charset="0"/>
                <a:cs typeface="Segoe UI" panose="020B0502040204020203" pitchFamily="34" charset="0"/>
              </a:rPr>
              <a:t> </a:t>
            </a:r>
          </a:p>
          <a:p>
            <a:r>
              <a:rPr lang="en-GB" dirty="0" err="1">
                <a:latin typeface="Segoe UI" panose="020B0502040204020203" pitchFamily="34" charset="0"/>
                <a:cs typeface="Segoe UI" panose="020B0502040204020203" pitchFamily="34" charset="0"/>
              </a:rPr>
              <a:t>Mış</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Gibi</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Yapma</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Tekniği</a:t>
            </a:r>
            <a:endParaRPr lang="en-GB" dirty="0">
              <a:latin typeface="Segoe UI" panose="020B0502040204020203" pitchFamily="34" charset="0"/>
              <a:cs typeface="Segoe UI" panose="020B0502040204020203" pitchFamily="34" charset="0"/>
            </a:endParaRPr>
          </a:p>
          <a:p>
            <a:r>
              <a:rPr lang="en-GB" dirty="0" err="1">
                <a:latin typeface="Segoe UI" panose="020B0502040204020203" pitchFamily="34" charset="0"/>
                <a:cs typeface="Segoe UI" panose="020B0502040204020203" pitchFamily="34" charset="0"/>
              </a:rPr>
              <a:t>Hedef</a:t>
            </a:r>
            <a:r>
              <a:rPr lang="en-GB" dirty="0">
                <a:latin typeface="Segoe UI" panose="020B0502040204020203" pitchFamily="34" charset="0"/>
                <a:cs typeface="Segoe UI" panose="020B0502040204020203" pitchFamily="34" charset="0"/>
              </a:rPr>
              <a:t> </a:t>
            </a:r>
            <a:r>
              <a:rPr lang="en-GB" dirty="0" err="1">
                <a:latin typeface="Segoe UI" panose="020B0502040204020203" pitchFamily="34" charset="0"/>
                <a:cs typeface="Segoe UI" panose="020B0502040204020203" pitchFamily="34" charset="0"/>
              </a:rPr>
              <a:t>Koyma</a:t>
            </a:r>
            <a:endParaRPr lang="tr-TR" dirty="0">
              <a:latin typeface="Segoe UI" panose="020B0502040204020203" pitchFamily="34" charset="0"/>
              <a:cs typeface="Segoe UI" panose="020B0502040204020203" pitchFamily="34" charset="0"/>
            </a:endParaRPr>
          </a:p>
          <a:p>
            <a:r>
              <a:rPr lang="tr-TR" dirty="0">
                <a:latin typeface="Segoe UI" panose="020B0502040204020203" pitchFamily="34" charset="0"/>
                <a:cs typeface="Segoe UI" panose="020B0502040204020203" pitchFamily="34" charset="0"/>
              </a:rPr>
              <a:t>Yönerge</a:t>
            </a:r>
            <a:endParaRPr lang="en-GB" dirty="0">
              <a:latin typeface="Segoe UI" panose="020B0502040204020203" pitchFamily="34" charset="0"/>
              <a:cs typeface="Segoe UI" panose="020B0502040204020203" pitchFamily="34" charset="0"/>
            </a:endParaRPr>
          </a:p>
          <a:p>
            <a:r>
              <a:rPr lang="tr-TR" dirty="0">
                <a:latin typeface="Segoe UI" panose="020B0502040204020203" pitchFamily="34" charset="0"/>
                <a:cs typeface="Segoe UI" panose="020B0502040204020203" pitchFamily="34" charset="0"/>
              </a:rPr>
              <a:t>Zora Koşma </a:t>
            </a:r>
            <a:endParaRPr lang="en-GB" dirty="0">
              <a:latin typeface="Segoe UI" panose="020B0502040204020203" pitchFamily="34" charset="0"/>
              <a:cs typeface="Segoe UI" panose="020B0502040204020203" pitchFamily="34" charset="0"/>
            </a:endParaRPr>
          </a:p>
          <a:p>
            <a:r>
              <a:rPr lang="tr-TR" dirty="0" err="1">
                <a:latin typeface="Segoe UI" panose="020B0502040204020203" pitchFamily="34" charset="0"/>
                <a:cs typeface="Segoe UI" panose="020B0502040204020203" pitchFamily="34" charset="0"/>
              </a:rPr>
              <a:t>Mış</a:t>
            </a:r>
            <a:r>
              <a:rPr lang="tr-TR" dirty="0">
                <a:latin typeface="Segoe UI" panose="020B0502040204020203" pitchFamily="34" charset="0"/>
                <a:cs typeface="Segoe UI" panose="020B0502040204020203" pitchFamily="34" charset="0"/>
              </a:rPr>
              <a:t> Gibi Yapma Tekniği</a:t>
            </a:r>
            <a:endParaRPr lang="en-GB" dirty="0">
              <a:latin typeface="Segoe UI" panose="020B0502040204020203" pitchFamily="34" charset="0"/>
              <a:cs typeface="Segoe UI" panose="020B0502040204020203" pitchFamily="34" charset="0"/>
            </a:endParaRPr>
          </a:p>
          <a:p>
            <a:r>
              <a:rPr lang="tr-TR" dirty="0">
                <a:latin typeface="Segoe UI" panose="020B0502040204020203" pitchFamily="34" charset="0"/>
                <a:cs typeface="Segoe UI" panose="020B0502040204020203" pitchFamily="34" charset="0"/>
              </a:rPr>
              <a:t>Hedef Koyma</a:t>
            </a:r>
            <a:endParaRPr lang="en-GB"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383" t="46683" r="50055" b="23775"/>
          <a:stretch/>
        </p:blipFill>
        <p:spPr>
          <a:xfrm>
            <a:off x="6915150" y="1857374"/>
            <a:ext cx="3929062" cy="3643313"/>
          </a:xfrm>
          <a:prstGeom prst="rect">
            <a:avLst/>
          </a:prstGeom>
        </p:spPr>
      </p:pic>
      <p:sp>
        <p:nvSpPr>
          <p:cNvPr id="2" name="Slide Number Placeholder 1">
            <a:extLst>
              <a:ext uri="{FF2B5EF4-FFF2-40B4-BE49-F238E27FC236}">
                <a16:creationId xmlns:a16="http://schemas.microsoft.com/office/drawing/2014/main" id="{9A16578E-F5FE-65C5-E6F9-92E5668577BB}"/>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355632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61368"/>
            <a:ext cx="10515600" cy="1325563"/>
          </a:xfrm>
        </p:spPr>
        <p:txBody>
          <a:bodyPr vert="horz" lIns="91440" tIns="45720" rIns="91440" bIns="45720" rtlCol="0" anchor="ctr">
            <a:normAutofit/>
          </a:bodyPr>
          <a:lstStyle/>
          <a:p>
            <a:pPr algn="ctr"/>
            <a:r>
              <a:rPr lang="en-US" sz="3200" b="1" kern="1400" spc="-50" dirty="0">
                <a:solidFill>
                  <a:srgbClr val="002060"/>
                </a:solidFill>
                <a:latin typeface="Segoe UI" panose="020B0502040204020203" pitchFamily="34" charset="0"/>
                <a:cs typeface="Segoe UI" panose="020B0502040204020203" pitchFamily="34" charset="0"/>
              </a:rPr>
              <a:t>VAKA YÖNETİMİ SÜRECİNDE AİLE İLE ÇALIŞMA </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p:cNvSpPr>
            <a:spLocks noGrp="1"/>
          </p:cNvSpPr>
          <p:nvPr>
            <p:ph idx="1"/>
          </p:nvPr>
        </p:nvSpPr>
        <p:spPr>
          <a:xfrm>
            <a:off x="838200" y="2356160"/>
            <a:ext cx="10515600" cy="3167562"/>
          </a:xfrm>
        </p:spPr>
        <p:txBody>
          <a:bodyPr>
            <a:normAutofit/>
          </a:bodyPr>
          <a:lstStyle/>
          <a:p>
            <a:pPr marL="0" indent="0">
              <a:buNone/>
            </a:pPr>
            <a:r>
              <a:rPr lang="tr-TR" sz="2400" b="1" dirty="0">
                <a:solidFill>
                  <a:schemeClr val="accent5">
                    <a:lumMod val="50000"/>
                  </a:schemeClr>
                </a:solidFill>
                <a:latin typeface="Segoe UI" panose="020B0502040204020203" pitchFamily="34" charset="0"/>
                <a:cs typeface="Segoe UI" panose="020B0502040204020203" pitchFamily="34" charset="0"/>
              </a:rPr>
              <a:t>Tespit, Tanışma ve Bağlantı Kurma</a:t>
            </a:r>
          </a:p>
          <a:p>
            <a:r>
              <a:rPr lang="en-US" sz="2400" dirty="0" err="1">
                <a:latin typeface="Segoe UI" panose="020B0502040204020203" pitchFamily="34" charset="0"/>
                <a:cs typeface="Segoe UI" panose="020B0502040204020203" pitchFamily="34" charset="0"/>
              </a:rPr>
              <a:t>Ailelere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yardım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etmek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için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iyi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onların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evidir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lvl="0"/>
            <a:r>
              <a:rPr lang="tr-TR" sz="2400" dirty="0">
                <a:latin typeface="Segoe UI" panose="020B0502040204020203" pitchFamily="34" charset="0"/>
                <a:cs typeface="Segoe UI" panose="020B0502040204020203" pitchFamily="34" charset="0"/>
              </a:rPr>
              <a:t>Her bir aile üyesine söz verilmeli ve onların gözüyle sorun ve gereksinim, somut olaylar üzerinden anlaşılmaya çalışılmalıdır. </a:t>
            </a:r>
            <a:endParaRPr lang="en-GB" sz="2400" dirty="0">
              <a:latin typeface="Segoe UI" panose="020B0502040204020203" pitchFamily="34" charset="0"/>
              <a:cs typeface="Segoe UI" panose="020B0502040204020203" pitchFamily="34" charset="0"/>
            </a:endParaRPr>
          </a:p>
          <a:p>
            <a:pPr lvl="0"/>
            <a:r>
              <a:rPr lang="tr-TR" sz="2400" dirty="0">
                <a:latin typeface="Segoe UI" panose="020B0502040204020203" pitchFamily="34" charset="0"/>
                <a:cs typeface="Segoe UI" panose="020B0502040204020203" pitchFamily="34" charset="0"/>
              </a:rPr>
              <a:t>Başvuran aileye, ilk görüşmelerde özellikle hangi üyelerin bulunmasının istendiği ve bunun nedeni kısaca belirtilmelidir. </a:t>
            </a:r>
            <a:endParaRPr lang="en-GB"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B82C575-FF29-B04A-2739-18B6F29F534F}"/>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384337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000250"/>
            <a:ext cx="10515600" cy="3874801"/>
          </a:xfrm>
        </p:spPr>
        <p:txBody>
          <a:bodyPr>
            <a:normAutofit/>
          </a:bodyPr>
          <a:lstStyle/>
          <a:p>
            <a:pPr marL="0" indent="0" algn="just">
              <a:buNone/>
            </a:pPr>
            <a:r>
              <a:rPr lang="tr-TR" sz="2400" b="1" dirty="0">
                <a:solidFill>
                  <a:schemeClr val="accent5">
                    <a:lumMod val="50000"/>
                  </a:schemeClr>
                </a:solidFill>
                <a:latin typeface="Segoe UI" panose="020B0502040204020203" pitchFamily="34" charset="0"/>
                <a:cs typeface="Segoe UI" panose="020B0502040204020203" pitchFamily="34" charset="0"/>
              </a:rPr>
              <a:t>Değerlendirme</a:t>
            </a:r>
            <a:endParaRPr lang="en-GB" sz="2400" b="1" dirty="0">
              <a:solidFill>
                <a:schemeClr val="accent5">
                  <a:lumMod val="50000"/>
                </a:schemeClr>
              </a:solidFill>
              <a:latin typeface="Segoe UI" panose="020B0502040204020203" pitchFamily="34" charset="0"/>
              <a:cs typeface="Segoe UI" panose="020B0502040204020203" pitchFamily="34" charset="0"/>
            </a:endParaRPr>
          </a:p>
          <a:p>
            <a:pPr algn="just"/>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oldukça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karmaşık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sistemdir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tüm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boyutlarıyla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incelenmesi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oldukça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kapsamlı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bazen</a:t>
            </a:r>
            <a:r>
              <a:rPr lang="en-US" sz="2400" dirty="0">
                <a:latin typeface="Segoe UI" panose="020B0502040204020203" pitchFamily="34" charset="0"/>
                <a:cs typeface="Segoe UI" panose="020B0502040204020203" pitchFamily="34" charset="0"/>
              </a:rPr>
              <a:t> de </a:t>
            </a:r>
            <a:r>
              <a:rPr lang="en-US" sz="2400" dirty="0" err="1">
                <a:latin typeface="Segoe UI" panose="020B0502040204020203" pitchFamily="34" charset="0"/>
                <a:cs typeface="Segoe UI" panose="020B0502040204020203" pitchFamily="34" charset="0"/>
              </a:rPr>
              <a:t>karmaşık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olabilir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öyküsü</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sosyal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çevre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içindeki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yeri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önemi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yaşanan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sorunların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niteliği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yaşanan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krizler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çerçevesinde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ailedeki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etkileşim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kalıplarını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belirlemek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değerlendirmek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zor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görevdir</a:t>
            </a:r>
            <a:r>
              <a:rPr lang="en-US" sz="2400" dirty="0">
                <a:latin typeface="Segoe UI" panose="020B0502040204020203" pitchFamily="34" charset="0"/>
                <a:cs typeface="Segoe UI" panose="020B0502040204020203" pitchFamily="34" charset="0"/>
              </a:rPr>
              <a:t>.</a:t>
            </a:r>
            <a:r>
              <a:rPr lang="tr-TR" sz="2400" dirty="0">
                <a:latin typeface="Segoe UI" panose="020B0502040204020203" pitchFamily="34" charset="0"/>
                <a:cs typeface="Segoe UI" panose="020B0502040204020203" pitchFamily="34" charset="0"/>
              </a:rPr>
              <a:t> </a:t>
            </a:r>
          </a:p>
          <a:p>
            <a:pPr algn="just"/>
            <a:r>
              <a:rPr lang="tr-TR" sz="2400" dirty="0" err="1">
                <a:latin typeface="Segoe UI" panose="020B0502040204020203" pitchFamily="34" charset="0"/>
                <a:cs typeface="Segoe UI" panose="020B0502040204020203" pitchFamily="34" charset="0"/>
              </a:rPr>
              <a:t>Bknz</a:t>
            </a:r>
            <a:r>
              <a:rPr lang="tr-TR"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çocuk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aileyi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değerlendirme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modülü</a:t>
            </a:r>
            <a:endParaRPr lang="en-GB"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858124D1-181D-4000-CB29-70F7332F72B9}"/>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1392940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600200"/>
            <a:ext cx="10515600" cy="4274851"/>
          </a:xfrm>
        </p:spPr>
        <p:txBody>
          <a:bodyPr>
            <a:normAutofit/>
          </a:bodyPr>
          <a:lstStyle/>
          <a:p>
            <a:pPr marL="0" indent="0" algn="just">
              <a:buNone/>
            </a:pPr>
            <a:r>
              <a:rPr lang="en-US" sz="2400" b="1" dirty="0" err="1">
                <a:solidFill>
                  <a:schemeClr val="accent5">
                    <a:lumMod val="50000"/>
                  </a:schemeClr>
                </a:solidFill>
                <a:latin typeface="Segoe UI" panose="020B0502040204020203" pitchFamily="34" charset="0"/>
                <a:cs typeface="Segoe UI" panose="020B0502040204020203" pitchFamily="34" charset="0"/>
              </a:rPr>
              <a:t>Müdahale</a:t>
            </a:r>
            <a:r>
              <a:rPr lang="en-US" sz="2400" b="1" dirty="0">
                <a:solidFill>
                  <a:schemeClr val="accent5">
                    <a:lumMod val="50000"/>
                  </a:schemeClr>
                </a:solidFill>
                <a:latin typeface="Segoe UI" panose="020B0502040204020203" pitchFamily="34" charset="0"/>
                <a:cs typeface="Segoe UI" panose="020B0502040204020203" pitchFamily="34" charset="0"/>
              </a:rPr>
              <a:t> </a:t>
            </a:r>
            <a:r>
              <a:rPr lang="en-US" sz="2400" b="1" dirty="0" err="1">
                <a:solidFill>
                  <a:schemeClr val="accent5">
                    <a:lumMod val="50000"/>
                  </a:schemeClr>
                </a:solidFill>
                <a:latin typeface="Segoe UI" panose="020B0502040204020203" pitchFamily="34" charset="0"/>
                <a:cs typeface="Segoe UI" panose="020B0502040204020203" pitchFamily="34" charset="0"/>
              </a:rPr>
              <a:t>Planı</a:t>
            </a:r>
            <a:r>
              <a:rPr lang="en-US" sz="2400" b="1" dirty="0">
                <a:solidFill>
                  <a:schemeClr val="accent5">
                    <a:lumMod val="50000"/>
                  </a:schemeClr>
                </a:solidFill>
                <a:latin typeface="Segoe UI" panose="020B0502040204020203" pitchFamily="34" charset="0"/>
                <a:cs typeface="Segoe UI" panose="020B0502040204020203" pitchFamily="34" charset="0"/>
              </a:rPr>
              <a:t> </a:t>
            </a:r>
            <a:r>
              <a:rPr lang="en-US" sz="2400" b="1" dirty="0" err="1">
                <a:solidFill>
                  <a:schemeClr val="accent5">
                    <a:lumMod val="50000"/>
                  </a:schemeClr>
                </a:solidFill>
                <a:latin typeface="Segoe UI" panose="020B0502040204020203" pitchFamily="34" charset="0"/>
                <a:cs typeface="Segoe UI" panose="020B0502040204020203" pitchFamily="34" charset="0"/>
              </a:rPr>
              <a:t>Oluşturma</a:t>
            </a:r>
            <a:endParaRPr lang="en-GB" sz="2400" b="1" dirty="0">
              <a:solidFill>
                <a:schemeClr val="accent5">
                  <a:lumMod val="50000"/>
                </a:schemeClr>
              </a:solidFill>
              <a:latin typeface="Segoe UI" panose="020B0502040204020203" pitchFamily="34" charset="0"/>
              <a:cs typeface="Segoe UI" panose="020B0502040204020203" pitchFamily="34" charset="0"/>
            </a:endParaRPr>
          </a:p>
          <a:p>
            <a:pPr algn="just"/>
            <a:r>
              <a:rPr lang="en-US" sz="2400" dirty="0" err="1">
                <a:latin typeface="Segoe UI" panose="020B0502040204020203" pitchFamily="34" charset="0"/>
                <a:cs typeface="Segoe UI" panose="020B0502040204020203" pitchFamily="34" charset="0"/>
              </a:rPr>
              <a:t>Sosyal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hizmet</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uzmanları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planlama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yaparken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iş</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birliği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yapmalıdır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varlığını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kabul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ettiği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çözmeyi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isteği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sorun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başlamak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büyük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önem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taşımaktadır</a:t>
            </a:r>
            <a:r>
              <a:rPr lang="en-US" sz="2400" dirty="0">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pPr algn="just"/>
            <a:r>
              <a:rPr lang="en-US" sz="2400" dirty="0">
                <a:latin typeface="Segoe UI" panose="020B0502040204020203" pitchFamily="34" charset="0"/>
                <a:cs typeface="Segoe UI" panose="020B0502040204020203" pitchFamily="34" charset="0"/>
              </a:rPr>
              <a:t>Bu durum, </a:t>
            </a:r>
            <a:r>
              <a:rPr lang="en-US" sz="2400" dirty="0" err="1">
                <a:latin typeface="Segoe UI" panose="020B0502040204020203" pitchFamily="34" charset="0"/>
                <a:cs typeface="Segoe UI" panose="020B0502040204020203" pitchFamily="34" charset="0"/>
              </a:rPr>
              <a:t>sosyal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hizmetin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müracaatçının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bulunduğu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yerden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başlama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ilkesi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uyumlu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olacaktır</a:t>
            </a:r>
            <a:r>
              <a:rPr lang="en-US" sz="2400" dirty="0">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pPr algn="just"/>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ile</a:t>
            </a:r>
            <a:r>
              <a:rPr lang="en-US" sz="2400" dirty="0">
                <a:latin typeface="Segoe UI" panose="020B0502040204020203" pitchFamily="34" charset="0"/>
                <a:cs typeface="Segoe UI" panose="020B0502040204020203" pitchFamily="34" charset="0"/>
              </a:rPr>
              <a:t> plan </a:t>
            </a:r>
            <a:r>
              <a:rPr lang="en-US" sz="2400" dirty="0" err="1">
                <a:latin typeface="Segoe UI" panose="020B0502040204020203" pitchFamily="34" charset="0"/>
                <a:cs typeface="Segoe UI" panose="020B0502040204020203" pitchFamily="34" charset="0"/>
              </a:rPr>
              <a:t>yaparken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üyelerden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birinin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a:t>
            </a:r>
            <a:r>
              <a:rPr lang="en-US" sz="2400" dirty="0">
                <a:latin typeface="Segoe UI" panose="020B0502040204020203" pitchFamily="34" charset="0"/>
                <a:cs typeface="Segoe UI" panose="020B0502040204020203" pitchFamily="34" charset="0"/>
              </a:rPr>
              <a:t> da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kısmının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kabul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ettiği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sorunlar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yerine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üyelerinin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tamamı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tarafından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üstlenilen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sorun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üzerinde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durmak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çalışma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ilişkisinin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temelini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oluşturan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sözleşmeyi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yapmayı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büyük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ölçüde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kolaylaştıracaktır</a:t>
            </a:r>
            <a:r>
              <a:rPr lang="en-US" sz="2400" dirty="0">
                <a:latin typeface="Segoe UI" panose="020B0502040204020203" pitchFamily="34" charset="0"/>
                <a:cs typeface="Segoe UI" panose="020B0502040204020203" pitchFamily="34" charset="0"/>
              </a:rPr>
              <a:t>.</a:t>
            </a:r>
            <a:endParaRPr lang="en-GB" sz="2400" dirty="0">
              <a:latin typeface="Segoe UI" panose="020B0502040204020203" pitchFamily="34" charset="0"/>
              <a:cs typeface="Segoe UI" panose="020B0502040204020203" pitchFamily="34" charset="0"/>
            </a:endParaRPr>
          </a:p>
          <a:p>
            <a:pPr algn="just"/>
            <a:endParaRPr lang="en-GB"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1510E91-516E-349A-7E79-8A5222F0B835}"/>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2037855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0380" y="1530968"/>
            <a:ext cx="6448425" cy="4189126"/>
          </a:xfrm>
        </p:spPr>
        <p:txBody>
          <a:bodyPr>
            <a:normAutofit lnSpcReduction="10000"/>
          </a:bodyPr>
          <a:lstStyle/>
          <a:p>
            <a:pPr marL="0" indent="0" algn="just">
              <a:buNone/>
            </a:pPr>
            <a:r>
              <a:rPr lang="tr-TR" sz="2400" b="1" dirty="0">
                <a:solidFill>
                  <a:schemeClr val="accent5">
                    <a:lumMod val="50000"/>
                  </a:schemeClr>
                </a:solidFill>
                <a:latin typeface="Segoe UI" panose="020B0502040204020203" pitchFamily="34" charset="0"/>
                <a:cs typeface="Segoe UI" panose="020B0502040204020203" pitchFamily="34" charset="0"/>
              </a:rPr>
              <a:t>Müdahale</a:t>
            </a:r>
          </a:p>
          <a:p>
            <a:pPr algn="just"/>
            <a:r>
              <a:rPr lang="en-US" sz="2400" dirty="0" err="1">
                <a:latin typeface="Segoe UI" panose="020B0502040204020203" pitchFamily="34" charset="0"/>
                <a:cs typeface="Segoe UI" panose="020B0502040204020203" pitchFamily="34" charset="0"/>
              </a:rPr>
              <a:t>Aileye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ilişkin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belirlenen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ihtiyaçlar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çözülmesi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gereken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sorunlar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bütüncül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şekilde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değerlendirildikten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sonra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çocuk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a:t>
            </a:r>
            <a:r>
              <a:rPr lang="en-US" sz="2400" dirty="0">
                <a:latin typeface="Segoe UI" panose="020B0502040204020203" pitchFamily="34" charset="0"/>
                <a:cs typeface="Segoe UI" panose="020B0502040204020203" pitchFamily="34" charset="0"/>
              </a:rPr>
              <a:t> da </a:t>
            </a:r>
            <a:r>
              <a:rPr lang="en-US" sz="2400" dirty="0" err="1">
                <a:latin typeface="Segoe UI" panose="020B0502040204020203" pitchFamily="34" charset="0"/>
                <a:cs typeface="Segoe UI" panose="020B0502040204020203" pitchFamily="34" charset="0"/>
              </a:rPr>
              <a:t>ailedeki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diğer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bireyler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için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alınan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tedbirler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uygulanır</a:t>
            </a:r>
            <a:r>
              <a:rPr lang="en-US" sz="2400" dirty="0">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pPr algn="just"/>
            <a:r>
              <a:rPr lang="en-US" sz="2400" dirty="0">
                <a:latin typeface="Segoe UI" panose="020B0502040204020203" pitchFamily="34" charset="0"/>
                <a:cs typeface="Segoe UI" panose="020B0502040204020203" pitchFamily="34" charset="0"/>
              </a:rPr>
              <a:t>Bu </a:t>
            </a:r>
            <a:r>
              <a:rPr lang="en-US" sz="2400" dirty="0" err="1">
                <a:latin typeface="Segoe UI" panose="020B0502040204020203" pitchFamily="34" charset="0"/>
                <a:cs typeface="Segoe UI" panose="020B0502040204020203" pitchFamily="34" charset="0"/>
              </a:rPr>
              <a:t>noktada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çocuklar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durumlarına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ihtiyaçlarına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uygun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hizmetlerden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yararlandırılır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Bunların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dışında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çalışırken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önceki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bölümlerde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alınan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kuramları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teknikler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eğitimleri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kullanılabilir</a:t>
            </a:r>
            <a:r>
              <a:rPr lang="en-US" sz="2400" dirty="0">
                <a:latin typeface="Segoe UI" panose="020B0502040204020203" pitchFamily="34" charset="0"/>
                <a:cs typeface="Segoe UI" panose="020B0502040204020203" pitchFamily="34" charset="0"/>
              </a:rPr>
              <a:t>.</a:t>
            </a:r>
            <a:endParaRPr lang="en-GB" sz="2400" dirty="0">
              <a:latin typeface="Segoe UI" panose="020B0502040204020203" pitchFamily="34" charset="0"/>
              <a:cs typeface="Segoe UI" panose="020B0502040204020203" pitchFamily="34" charset="0"/>
            </a:endParaRPr>
          </a:p>
          <a:p>
            <a:pPr marL="0" indent="0" algn="just">
              <a:buNone/>
            </a:pPr>
            <a:endParaRPr lang="en-GB" sz="2400" dirty="0">
              <a:latin typeface="Segoe UI" panose="020B0502040204020203" pitchFamily="34" charset="0"/>
              <a:cs typeface="Segoe UI" panose="020B0502040204020203" pitchFamily="34" charset="0"/>
            </a:endParaRPr>
          </a:p>
        </p:txBody>
      </p:sp>
      <p:pic>
        <p:nvPicPr>
          <p:cNvPr id="4" name="Picture 40"/>
          <p:cNvPicPr/>
          <p:nvPr/>
        </p:nvPicPr>
        <p:blipFill>
          <a:blip r:embed="rId2" cstate="print">
            <a:extLst>
              <a:ext uri="{28A0092B-C50C-407E-A947-70E740481C1C}">
                <a14:useLocalDpi xmlns:a14="http://schemas.microsoft.com/office/drawing/2010/main" val="0"/>
              </a:ext>
            </a:extLst>
          </a:blip>
          <a:stretch>
            <a:fillRect/>
          </a:stretch>
        </p:blipFill>
        <p:spPr>
          <a:xfrm>
            <a:off x="7916544" y="2121851"/>
            <a:ext cx="3113405" cy="3007361"/>
          </a:xfrm>
          <a:prstGeom prst="rect">
            <a:avLst/>
          </a:prstGeom>
        </p:spPr>
      </p:pic>
      <p:sp>
        <p:nvSpPr>
          <p:cNvPr id="2" name="Slide Number Placeholder 1">
            <a:extLst>
              <a:ext uri="{FF2B5EF4-FFF2-40B4-BE49-F238E27FC236}">
                <a16:creationId xmlns:a16="http://schemas.microsoft.com/office/drawing/2014/main" id="{F82A8B89-FBF8-68EA-9809-AC154C4541F7}"/>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3267220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543050"/>
            <a:ext cx="10515600" cy="4332001"/>
          </a:xfrm>
        </p:spPr>
        <p:txBody>
          <a:bodyPr>
            <a:normAutofit/>
          </a:bodyPr>
          <a:lstStyle/>
          <a:p>
            <a:pPr marL="0" indent="0">
              <a:buNone/>
            </a:pPr>
            <a:r>
              <a:rPr lang="en-GB" sz="2400" b="1" dirty="0">
                <a:solidFill>
                  <a:schemeClr val="accent5">
                    <a:lumMod val="50000"/>
                  </a:schemeClr>
                </a:solidFill>
                <a:latin typeface="Segoe UI" panose="020B0502040204020203" pitchFamily="34" charset="0"/>
                <a:cs typeface="Segoe UI" panose="020B0502040204020203" pitchFamily="34" charset="0"/>
              </a:rPr>
              <a:t>Son </a:t>
            </a:r>
            <a:r>
              <a:rPr lang="en-GB" sz="2400" b="1" dirty="0" err="1">
                <a:solidFill>
                  <a:schemeClr val="accent5">
                    <a:lumMod val="50000"/>
                  </a:schemeClr>
                </a:solidFill>
                <a:latin typeface="Segoe UI" panose="020B0502040204020203" pitchFamily="34" charset="0"/>
                <a:cs typeface="Segoe UI" panose="020B0502040204020203" pitchFamily="34" charset="0"/>
              </a:rPr>
              <a:t>Değerlendirme</a:t>
            </a:r>
            <a:r>
              <a:rPr lang="en-GB" sz="2400" b="1" dirty="0">
                <a:solidFill>
                  <a:schemeClr val="accent5">
                    <a:lumMod val="50000"/>
                  </a:schemeClr>
                </a:solidFill>
                <a:latin typeface="Segoe UI" panose="020B0502040204020203" pitchFamily="34" charset="0"/>
                <a:cs typeface="Segoe UI" panose="020B0502040204020203" pitchFamily="34" charset="0"/>
              </a:rPr>
              <a:t> </a:t>
            </a:r>
            <a:r>
              <a:rPr lang="en-GB" sz="2400" b="1" dirty="0" err="1">
                <a:solidFill>
                  <a:schemeClr val="accent5">
                    <a:lumMod val="50000"/>
                  </a:schemeClr>
                </a:solidFill>
                <a:latin typeface="Segoe UI" panose="020B0502040204020203" pitchFamily="34" charset="0"/>
                <a:cs typeface="Segoe UI" panose="020B0502040204020203" pitchFamily="34" charset="0"/>
              </a:rPr>
              <a:t>ve</a:t>
            </a:r>
            <a:r>
              <a:rPr lang="en-GB" sz="2400" b="1" dirty="0">
                <a:solidFill>
                  <a:schemeClr val="accent5">
                    <a:lumMod val="50000"/>
                  </a:schemeClr>
                </a:solidFill>
                <a:latin typeface="Segoe UI" panose="020B0502040204020203" pitchFamily="34" charset="0"/>
                <a:cs typeface="Segoe UI" panose="020B0502040204020203" pitchFamily="34" charset="0"/>
              </a:rPr>
              <a:t> </a:t>
            </a:r>
            <a:r>
              <a:rPr lang="en-GB" sz="2400" b="1" dirty="0" err="1">
                <a:solidFill>
                  <a:schemeClr val="accent5">
                    <a:lumMod val="50000"/>
                  </a:schemeClr>
                </a:solidFill>
                <a:latin typeface="Segoe UI" panose="020B0502040204020203" pitchFamily="34" charset="0"/>
                <a:cs typeface="Segoe UI" panose="020B0502040204020203" pitchFamily="34" charset="0"/>
              </a:rPr>
              <a:t>İzleme</a:t>
            </a:r>
            <a:endParaRPr lang="tr-TR" sz="2400" b="1" dirty="0">
              <a:solidFill>
                <a:schemeClr val="accent5">
                  <a:lumMod val="50000"/>
                </a:schemeClr>
              </a:solidFill>
              <a:latin typeface="Segoe UI" panose="020B0502040204020203" pitchFamily="34" charset="0"/>
              <a:cs typeface="Segoe UI" panose="020B0502040204020203" pitchFamily="34" charset="0"/>
            </a:endParaRPr>
          </a:p>
          <a:p>
            <a:r>
              <a:rPr lang="en-GB" sz="2400" dirty="0">
                <a:latin typeface="Segoe UI" panose="020B0502040204020203" pitchFamily="34" charset="0"/>
                <a:cs typeface="Segoe UI" panose="020B0502040204020203" pitchFamily="34" charset="0"/>
              </a:rPr>
              <a:t>Son </a:t>
            </a:r>
            <a:r>
              <a:rPr lang="en-GB" sz="2400" dirty="0" err="1">
                <a:latin typeface="Segoe UI" panose="020B0502040204020203" pitchFamily="34" charset="0"/>
                <a:cs typeface="Segoe UI" panose="020B0502040204020203" pitchFamily="34" charset="0"/>
              </a:rPr>
              <a:t>değerlendirme</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uygulamanın</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amaca</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ulaşıp</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ulaşmadığını</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ortaya</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çıkarmanın</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bir</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aracıdır</a:t>
            </a:r>
            <a:r>
              <a:rPr lang="en-GB" sz="2400" dirty="0">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r>
              <a:rPr lang="en-GB" sz="2400" dirty="0" err="1">
                <a:latin typeface="Segoe UI" panose="020B0502040204020203" pitchFamily="34" charset="0"/>
                <a:cs typeface="Segoe UI" panose="020B0502040204020203" pitchFamily="34" charset="0"/>
              </a:rPr>
              <a:t>Amaçlara</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ve</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hedeflere</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ulaşmak</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için</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kullanılan</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araçları</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gözden</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geçirmeyi</a:t>
            </a:r>
            <a:r>
              <a:rPr lang="en-GB" sz="2400" dirty="0">
                <a:latin typeface="Segoe UI" panose="020B0502040204020203" pitchFamily="34" charset="0"/>
                <a:cs typeface="Segoe UI" panose="020B0502040204020203" pitchFamily="34" charset="0"/>
              </a:rPr>
              <a:t> de </a:t>
            </a:r>
            <a:r>
              <a:rPr lang="en-GB" sz="2400" dirty="0" err="1">
                <a:latin typeface="Segoe UI" panose="020B0502040204020203" pitchFamily="34" charset="0"/>
                <a:cs typeface="Segoe UI" panose="020B0502040204020203" pitchFamily="34" charset="0"/>
              </a:rPr>
              <a:t>içerir</a:t>
            </a:r>
            <a:r>
              <a:rPr lang="en-GB" sz="2400" dirty="0">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r>
              <a:rPr lang="en-GB" sz="2400" dirty="0">
                <a:latin typeface="Segoe UI" panose="020B0502040204020203" pitchFamily="34" charset="0"/>
                <a:cs typeface="Segoe UI" panose="020B0502040204020203" pitchFamily="34" charset="0"/>
              </a:rPr>
              <a:t>Son </a:t>
            </a:r>
            <a:r>
              <a:rPr lang="en-GB" sz="2400" dirty="0" err="1">
                <a:latin typeface="Segoe UI" panose="020B0502040204020203" pitchFamily="34" charset="0"/>
                <a:cs typeface="Segoe UI" panose="020B0502040204020203" pitchFamily="34" charset="0"/>
              </a:rPr>
              <a:t>değerlendirme</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yardım</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sonucunda</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ortaya</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çıkan</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olumlu-olumsuz</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ve</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hesaba</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katılmayan</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çıktıları</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tanımlar</a:t>
            </a:r>
            <a:r>
              <a:rPr lang="en-GB" sz="2400" dirty="0">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r>
              <a:rPr lang="en-GB" sz="2400" dirty="0" err="1">
                <a:latin typeface="Segoe UI" panose="020B0502040204020203" pitchFamily="34" charset="0"/>
                <a:cs typeface="Segoe UI" panose="020B0502040204020203" pitchFamily="34" charset="0"/>
              </a:rPr>
              <a:t>Değerlendirme</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sürekli</a:t>
            </a:r>
            <a:r>
              <a:rPr lang="en-GB" sz="2400" dirty="0">
                <a:latin typeface="Segoe UI" panose="020B0502040204020203" pitchFamily="34" charset="0"/>
                <a:cs typeface="Segoe UI" panose="020B0502040204020203" pitchFamily="34" charset="0"/>
              </a:rPr>
              <a:t> </a:t>
            </a:r>
            <a:r>
              <a:rPr lang="en-GB" sz="2400" dirty="0" err="1">
                <a:latin typeface="Segoe UI" panose="020B0502040204020203" pitchFamily="34" charset="0"/>
                <a:cs typeface="Segoe UI" panose="020B0502040204020203" pitchFamily="34" charset="0"/>
              </a:rPr>
              <a:t>yapılmalıdı</a:t>
            </a:r>
            <a:r>
              <a:rPr lang="tr-TR" sz="2400" dirty="0">
                <a:latin typeface="Segoe UI" panose="020B0502040204020203" pitchFamily="34" charset="0"/>
                <a:cs typeface="Segoe UI" panose="020B0502040204020203" pitchFamily="34" charset="0"/>
              </a:rPr>
              <a:t>r. </a:t>
            </a:r>
            <a:endParaRPr lang="en-GB"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F66BEA51-FB39-5305-21BC-F46CC49E8783}"/>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2092649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450"/>
            <a:ext cx="10515600" cy="925513"/>
          </a:xfrm>
        </p:spPr>
        <p:txBody>
          <a:bodyPr vert="horz" lIns="91440" tIns="45720" rIns="91440" bIns="45720" rtlCol="0" anchor="ctr">
            <a:normAutofit/>
          </a:bodyPr>
          <a:lstStyle/>
          <a:p>
            <a:r>
              <a:rPr lang="en-US" sz="3200" b="1" kern="1400" spc="-50" dirty="0">
                <a:solidFill>
                  <a:srgbClr val="002060"/>
                </a:solidFill>
                <a:latin typeface="Segoe UI" panose="020B0502040204020203" pitchFamily="34" charset="0"/>
                <a:cs typeface="Segoe UI" panose="020B0502040204020203" pitchFamily="34" charset="0"/>
              </a:rPr>
              <a:t>ÖZET</a:t>
            </a:r>
          </a:p>
        </p:txBody>
      </p:sp>
      <p:sp>
        <p:nvSpPr>
          <p:cNvPr id="3" name="Content Placeholder 2"/>
          <p:cNvSpPr>
            <a:spLocks noGrp="1"/>
          </p:cNvSpPr>
          <p:nvPr>
            <p:ph idx="1"/>
          </p:nvPr>
        </p:nvSpPr>
        <p:spPr>
          <a:xfrm>
            <a:off x="838200" y="1908462"/>
            <a:ext cx="10515600" cy="3889088"/>
          </a:xfrm>
        </p:spPr>
        <p:txBody>
          <a:bodyPr>
            <a:normAutofit/>
          </a:bodyPr>
          <a:lstStyle/>
          <a:p>
            <a:pPr algn="just"/>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merkezli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çocuk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koruma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hizmetl</a:t>
            </a:r>
            <a:r>
              <a:rPr lang="tr-TR" sz="2400" dirty="0">
                <a:latin typeface="Segoe UI" panose="020B0502040204020203" pitchFamily="34" charset="0"/>
                <a:cs typeface="Segoe UI" panose="020B0502040204020203" pitchFamily="34" charset="0"/>
              </a:rPr>
              <a:t>eri </a:t>
            </a:r>
            <a:r>
              <a:rPr lang="en-US" sz="2400" dirty="0" err="1">
                <a:latin typeface="Segoe UI" panose="020B0502040204020203" pitchFamily="34" charset="0"/>
                <a:cs typeface="Segoe UI" panose="020B0502040204020203" pitchFamily="34" charset="0"/>
              </a:rPr>
              <a:t>yalnızca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çocuğa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odaklanmak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yerine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üyelerinin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karşılıklı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bağımlılığını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kabul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eder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tüm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sistemini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dâhil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etmeyi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desteklemeyi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güçlendirmeyi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amaçlar</a:t>
            </a:r>
            <a:r>
              <a:rPr lang="en-US" sz="2400" dirty="0">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pPr algn="just"/>
            <a:r>
              <a:rPr lang="tr-TR" sz="2400" dirty="0">
                <a:latin typeface="Segoe UI" panose="020B0502040204020203" pitchFamily="34" charset="0"/>
                <a:cs typeface="Segoe UI" panose="020B0502040204020203" pitchFamily="34" charset="0"/>
              </a:rPr>
              <a:t>Aile ile çalışırken öncelikle aileyi tanımlayan ve açıklayan kavramlar dikkate alınmalıdır. </a:t>
            </a:r>
          </a:p>
          <a:p>
            <a:pPr algn="just"/>
            <a:r>
              <a:rPr lang="tr-TR" sz="2400" dirty="0">
                <a:latin typeface="Segoe UI" panose="020B0502040204020203" pitchFamily="34" charset="0"/>
                <a:cs typeface="Segoe UI" panose="020B0502040204020203" pitchFamily="34" charset="0"/>
              </a:rPr>
              <a:t>Aile merkezli yaklaşımlar aile ile çalışma tekniklerini ve teorik araçlarla desteklenmelidir.</a:t>
            </a:r>
          </a:p>
          <a:p>
            <a:pPr algn="just"/>
            <a:r>
              <a:rPr lang="en-US" sz="2400" dirty="0" err="1">
                <a:latin typeface="Segoe UI" panose="020B0502040204020203" pitchFamily="34" charset="0"/>
                <a:cs typeface="Segoe UI" panose="020B0502040204020203" pitchFamily="34" charset="0"/>
              </a:rPr>
              <a:t>Vaka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yönetimi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çerçevesinde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bütün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olarak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üyelerinin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değişime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yönelik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amaç</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hedefleri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planlan</a:t>
            </a:r>
            <a:r>
              <a:rPr lang="tr-TR" sz="2400" dirty="0">
                <a:latin typeface="Segoe UI" panose="020B0502040204020203" pitchFamily="34" charset="0"/>
                <a:cs typeface="Segoe UI" panose="020B0502040204020203" pitchFamily="34" charset="0"/>
              </a:rPr>
              <a:t>l</a:t>
            </a:r>
            <a:r>
              <a:rPr lang="en-US" sz="2400" dirty="0">
                <a:latin typeface="Segoe UI" panose="020B0502040204020203" pitchFamily="34" charset="0"/>
                <a:cs typeface="Segoe UI" panose="020B0502040204020203" pitchFamily="34" charset="0"/>
              </a:rPr>
              <a:t>a</a:t>
            </a:r>
            <a:r>
              <a:rPr lang="tr-TR" sz="2400" dirty="0">
                <a:latin typeface="Segoe UI" panose="020B0502040204020203" pitchFamily="34" charset="0"/>
                <a:cs typeface="Segoe UI" panose="020B0502040204020203" pitchFamily="34" charset="0"/>
              </a:rPr>
              <a:t>ya</a:t>
            </a:r>
            <a:r>
              <a:rPr lang="en-US" sz="2400" dirty="0" err="1">
                <a:latin typeface="Segoe UI" panose="020B0502040204020203" pitchFamily="34" charset="0"/>
                <a:cs typeface="Segoe UI" panose="020B0502040204020203" pitchFamily="34" charset="0"/>
              </a:rPr>
              <a:t>rak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sosyal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hizmet</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müdahalesin</a:t>
            </a:r>
            <a:r>
              <a:rPr lang="tr-TR" sz="2400" dirty="0">
                <a:latin typeface="Segoe UI" panose="020B0502040204020203" pitchFamily="34" charset="0"/>
                <a:cs typeface="Segoe UI" panose="020B0502040204020203" pitchFamily="34" charset="0"/>
              </a:rPr>
              <a:t>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ge</a:t>
            </a:r>
            <a:r>
              <a:rPr lang="tr-TR" sz="2400" dirty="0" err="1">
                <a:latin typeface="Segoe UI" panose="020B0502040204020203" pitchFamily="34" charset="0"/>
                <a:cs typeface="Segoe UI" panose="020B0502040204020203" pitchFamily="34" charset="0"/>
              </a:rPr>
              <a:t>rçekleştirmek</a:t>
            </a:r>
            <a:r>
              <a:rPr lang="tr-TR"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aileyi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müdahale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süreçlerine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dâhil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etme</a:t>
            </a:r>
            <a:r>
              <a:rPr lang="tr-TR" sz="2400" dirty="0">
                <a:latin typeface="Segoe UI" panose="020B0502040204020203" pitchFamily="34" charset="0"/>
                <a:cs typeface="Segoe UI" panose="020B0502040204020203" pitchFamily="34" charset="0"/>
              </a:rPr>
              <a:t>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önemlidir</a:t>
            </a:r>
            <a:r>
              <a:rPr lang="en-US" sz="2400" dirty="0">
                <a:latin typeface="Segoe UI" panose="020B0502040204020203" pitchFamily="34" charset="0"/>
                <a:cs typeface="Segoe UI" panose="020B0502040204020203" pitchFamily="34" charset="0"/>
              </a:rPr>
              <a:t>.</a:t>
            </a:r>
            <a:endParaRPr lang="en-GB" sz="2400" dirty="0">
              <a:latin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cs typeface="Segoe UI" panose="020B0502040204020203" pitchFamily="34" charset="0"/>
            </a:endParaRPr>
          </a:p>
          <a:p>
            <a:pPr algn="just"/>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AF5902F-1632-D46E-0B09-A0E12581BE22}"/>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94354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9788" y="1470594"/>
            <a:ext cx="10515600" cy="863174"/>
          </a:xfrm>
        </p:spPr>
        <p:txBody>
          <a:bodyPr vert="horz" lIns="91440" tIns="45720" rIns="91440" bIns="45720" rtlCol="0" anchor="ctr">
            <a:normAutofit/>
          </a:bodyPr>
          <a:lstStyle/>
          <a:p>
            <a:pPr algn="ctr"/>
            <a:r>
              <a:rPr lang="en-US" sz="3200" b="1" kern="1400" spc="-50" dirty="0">
                <a:solidFill>
                  <a:srgbClr val="002060"/>
                </a:solidFill>
                <a:latin typeface="Segoe UI" panose="020B0502040204020203" pitchFamily="34" charset="0"/>
                <a:cs typeface="Segoe UI" panose="020B0502040204020203" pitchFamily="34" charset="0"/>
              </a:rPr>
              <a:t>A</a:t>
            </a:r>
            <a:r>
              <a:rPr lang="tr-TR" sz="3200" b="1" kern="1400" spc="-50" dirty="0">
                <a:solidFill>
                  <a:srgbClr val="002060"/>
                </a:solidFill>
                <a:latin typeface="Segoe UI" panose="020B0502040204020203" pitchFamily="34" charset="0"/>
                <a:cs typeface="Segoe UI" panose="020B0502040204020203" pitchFamily="34" charset="0"/>
              </a:rPr>
              <a:t>İ</a:t>
            </a:r>
            <a:r>
              <a:rPr lang="en-US" sz="3200" b="1" kern="1400" spc="-50" dirty="0">
                <a:solidFill>
                  <a:srgbClr val="002060"/>
                </a:solidFill>
                <a:latin typeface="Segoe UI" panose="020B0502040204020203" pitchFamily="34" charset="0"/>
                <a:cs typeface="Segoe UI" panose="020B0502040204020203" pitchFamily="34" charset="0"/>
              </a:rPr>
              <a:t>LENİN</a:t>
            </a:r>
            <a:r>
              <a:rPr lang="tr-TR"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a:solidFill>
                  <a:srgbClr val="002060"/>
                </a:solidFill>
                <a:latin typeface="Segoe UI" panose="020B0502040204020203" pitchFamily="34" charset="0"/>
                <a:cs typeface="Segoe UI" panose="020B0502040204020203" pitchFamily="34" charset="0"/>
              </a:rPr>
              <a:t>TAN</a:t>
            </a:r>
            <a:r>
              <a:rPr lang="tr-TR" sz="3200" b="1" kern="1400" spc="-50" dirty="0">
                <a:solidFill>
                  <a:srgbClr val="002060"/>
                </a:solidFill>
                <a:latin typeface="Segoe UI" panose="020B0502040204020203" pitchFamily="34" charset="0"/>
                <a:cs typeface="Segoe UI" panose="020B0502040204020203" pitchFamily="34" charset="0"/>
              </a:rPr>
              <a:t>I</a:t>
            </a:r>
            <a:r>
              <a:rPr lang="en-US" sz="3200" b="1" kern="1400" spc="-50" dirty="0">
                <a:solidFill>
                  <a:srgbClr val="002060"/>
                </a:solidFill>
                <a:latin typeface="Segoe UI" panose="020B0502040204020203" pitchFamily="34" charset="0"/>
                <a:cs typeface="Segoe UI" panose="020B0502040204020203" pitchFamily="34" charset="0"/>
              </a:rPr>
              <a:t>M</a:t>
            </a:r>
            <a:r>
              <a:rPr lang="tr-TR" sz="3200" b="1" kern="1400" spc="-50" dirty="0">
                <a:solidFill>
                  <a:srgbClr val="002060"/>
                </a:solidFill>
                <a:latin typeface="Segoe UI" panose="020B0502040204020203" pitchFamily="34" charset="0"/>
                <a:cs typeface="Segoe UI" panose="020B0502040204020203" pitchFamily="34" charset="0"/>
              </a:rPr>
              <a:t>I</a:t>
            </a:r>
            <a:r>
              <a:rPr lang="en-US" sz="3200" b="1" kern="1400" spc="-50" dirty="0">
                <a:solidFill>
                  <a:srgbClr val="002060"/>
                </a:solidFill>
                <a:latin typeface="Segoe UI" panose="020B0502040204020203" pitchFamily="34" charset="0"/>
                <a:cs typeface="Segoe UI" panose="020B0502040204020203" pitchFamily="34" charset="0"/>
              </a:rPr>
              <a:t>, İŞLEVLER</a:t>
            </a:r>
            <a:r>
              <a:rPr lang="tr-TR" sz="3200" b="1" kern="1400" spc="-50" dirty="0">
                <a:solidFill>
                  <a:srgbClr val="002060"/>
                </a:solidFill>
                <a:latin typeface="Segoe UI" panose="020B0502040204020203" pitchFamily="34" charset="0"/>
                <a:cs typeface="Segoe UI" panose="020B0502040204020203" pitchFamily="34" charset="0"/>
              </a:rPr>
              <a:t>İ</a:t>
            </a:r>
            <a:r>
              <a:rPr lang="en-US" sz="3200" b="1" kern="1400" spc="-50" dirty="0">
                <a:solidFill>
                  <a:srgbClr val="002060"/>
                </a:solidFill>
                <a:latin typeface="Segoe UI" panose="020B0502040204020203" pitchFamily="34" charset="0"/>
                <a:cs typeface="Segoe UI" panose="020B0502040204020203" pitchFamily="34" charset="0"/>
              </a:rPr>
              <a:t> </a:t>
            </a:r>
            <a:r>
              <a:rPr lang="tr-TR" sz="3200" b="1" kern="1400" spc="-50" dirty="0">
                <a:solidFill>
                  <a:srgbClr val="002060"/>
                </a:solidFill>
                <a:latin typeface="Segoe UI" panose="020B0502040204020203" pitchFamily="34" charset="0"/>
                <a:cs typeface="Segoe UI" panose="020B0502040204020203" pitchFamily="34" charset="0"/>
              </a:rPr>
              <a:t>V</a:t>
            </a:r>
            <a:r>
              <a:rPr lang="en-US" sz="3200" b="1" kern="1400" spc="-50" dirty="0">
                <a:solidFill>
                  <a:srgbClr val="002060"/>
                </a:solidFill>
                <a:latin typeface="Segoe UI" panose="020B0502040204020203" pitchFamily="34" charset="0"/>
                <a:cs typeface="Segoe UI" panose="020B0502040204020203" pitchFamily="34" charset="0"/>
              </a:rPr>
              <a:t>E ÖZELL</a:t>
            </a:r>
            <a:r>
              <a:rPr lang="tr-TR" sz="3200" b="1" kern="1400" spc="-50" dirty="0">
                <a:solidFill>
                  <a:srgbClr val="002060"/>
                </a:solidFill>
                <a:latin typeface="Segoe UI" panose="020B0502040204020203" pitchFamily="34" charset="0"/>
                <a:cs typeface="Segoe UI" panose="020B0502040204020203" pitchFamily="34" charset="0"/>
              </a:rPr>
              <a:t>İ</a:t>
            </a:r>
            <a:r>
              <a:rPr lang="en-US" sz="3200" b="1" kern="1400" spc="-50" dirty="0">
                <a:solidFill>
                  <a:srgbClr val="002060"/>
                </a:solidFill>
                <a:latin typeface="Segoe UI" panose="020B0502040204020203" pitchFamily="34" charset="0"/>
                <a:cs typeface="Segoe UI" panose="020B0502040204020203" pitchFamily="34" charset="0"/>
              </a:rPr>
              <a:t>KLER</a:t>
            </a:r>
            <a:r>
              <a:rPr lang="tr-TR" sz="3200" b="1" kern="1400" spc="-50" dirty="0">
                <a:solidFill>
                  <a:srgbClr val="002060"/>
                </a:solidFill>
                <a:latin typeface="Segoe UI" panose="020B0502040204020203" pitchFamily="34" charset="0"/>
                <a:cs typeface="Segoe UI" panose="020B0502040204020203" pitchFamily="34" charset="0"/>
              </a:rPr>
              <a:t>İ</a:t>
            </a:r>
            <a:r>
              <a:rPr lang="en-US" sz="3200" b="1" kern="1400" spc="-50" dirty="0">
                <a:solidFill>
                  <a:srgbClr val="002060"/>
                </a:solidFill>
                <a:latin typeface="Segoe UI" panose="020B0502040204020203" pitchFamily="34" charset="0"/>
                <a:cs typeface="Segoe UI" panose="020B0502040204020203" pitchFamily="34" charset="0"/>
              </a:rPr>
              <a:t>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9788" y="2505075"/>
            <a:ext cx="5719632" cy="3281576"/>
          </a:xfrm>
        </p:spPr>
        <p:txBody>
          <a:bodyPr>
            <a:normAutofit/>
          </a:bodyPr>
          <a:lstStyle/>
          <a:p>
            <a:pPr algn="just"/>
            <a:r>
              <a:rPr lang="tr-TR" sz="2000" dirty="0">
                <a:latin typeface="Segoe UI" panose="020B0502040204020203" pitchFamily="34" charset="0"/>
                <a:cs typeface="Segoe UI" panose="020B0502040204020203" pitchFamily="34" charset="0"/>
              </a:rPr>
              <a:t>Aile en temelde bir gruptur. Her çocuk bir aile grubu içine doğar ve orada gelişir. Diğer gruplardan (arkadaşlık, iş yaşamı vb.) farklı olarak aile grubu, seçimle değil içine doğma sonucu oluşur. </a:t>
            </a:r>
          </a:p>
          <a:p>
            <a:pPr algn="just"/>
            <a:r>
              <a:rPr lang="tr-TR" sz="2000" dirty="0">
                <a:latin typeface="Segoe UI" panose="020B0502040204020203" pitchFamily="34" charset="0"/>
                <a:cs typeface="Segoe UI" panose="020B0502040204020203" pitchFamily="34" charset="0"/>
              </a:rPr>
              <a:t>Aile; davranışları, inanışları, gereksinimleri, iletişim biçimleri, kültürel geçişleri, sosyal becerileri olan ve karşılıklı insan etkileşimine dayanan sosyal bir sistemdir. </a:t>
            </a:r>
            <a:endParaRPr lang="en-GB" sz="2000" dirty="0">
              <a:latin typeface="Segoe UI" panose="020B0502040204020203" pitchFamily="34" charset="0"/>
              <a:cs typeface="Segoe UI" panose="020B0502040204020203" pitchFamily="34" charset="0"/>
            </a:endParaRPr>
          </a:p>
          <a:p>
            <a:pPr algn="just"/>
            <a:endParaRPr lang="tr-TR" sz="2000" dirty="0">
              <a:latin typeface="Segoe UI" panose="020B0502040204020203" pitchFamily="34" charset="0"/>
              <a:cs typeface="Segoe UI" panose="020B0502040204020203" pitchFamily="34" charset="0"/>
            </a:endParaRPr>
          </a:p>
        </p:txBody>
      </p:sp>
      <p:pic>
        <p:nvPicPr>
          <p:cNvPr id="7" name="Picture 1"/>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352522" y="2333768"/>
            <a:ext cx="3394671" cy="3053638"/>
          </a:xfrm>
          <a:prstGeom prst="rect">
            <a:avLst/>
          </a:prstGeom>
        </p:spPr>
      </p:pic>
      <p:sp>
        <p:nvSpPr>
          <p:cNvPr id="4" name="Slide Number Placeholder 3">
            <a:extLst>
              <a:ext uri="{FF2B5EF4-FFF2-40B4-BE49-F238E27FC236}">
                <a16:creationId xmlns:a16="http://schemas.microsoft.com/office/drawing/2014/main" id="{2F116082-B314-9949-089D-ADC1EE6BA889}"/>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3431449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30</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85032"/>
            <a:ext cx="10515600" cy="662782"/>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Aile Tipleri</a:t>
            </a:r>
          </a:p>
        </p:txBody>
      </p:sp>
      <p:pic>
        <p:nvPicPr>
          <p:cNvPr id="4" name="Content Placeholder 3"/>
          <p:cNvPicPr>
            <a:picLocks noGrp="1"/>
          </p:cNvPicPr>
          <p:nvPr>
            <p:ph idx="1"/>
          </p:nvPr>
        </p:nvPicPr>
        <p:blipFill>
          <a:blip r:embed="rId2"/>
          <a:stretch>
            <a:fillRect/>
          </a:stretch>
        </p:blipFill>
        <p:spPr>
          <a:xfrm>
            <a:off x="1407994" y="2031790"/>
            <a:ext cx="9376011" cy="3821372"/>
          </a:xfrm>
          <a:prstGeom prst="rect">
            <a:avLst/>
          </a:prstGeom>
        </p:spPr>
      </p:pic>
      <p:sp>
        <p:nvSpPr>
          <p:cNvPr id="5" name="Text Box 2"/>
          <p:cNvSpPr txBox="1"/>
          <p:nvPr/>
        </p:nvSpPr>
        <p:spPr>
          <a:xfrm>
            <a:off x="3693807" y="2031790"/>
            <a:ext cx="7090197" cy="31150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tr-TR" sz="1600" b="1" dirty="0">
                <a:solidFill>
                  <a:schemeClr val="bg1"/>
                </a:solidFill>
                <a:latin typeface="Segoe UI" panose="020B0502040204020203" pitchFamily="34" charset="0"/>
                <a:cs typeface="Segoe UI" panose="020B0502040204020203" pitchFamily="34" charset="0"/>
              </a:rPr>
              <a:t>Geniş Aile:</a:t>
            </a:r>
            <a:r>
              <a:rPr lang="tr-TR" sz="1600" dirty="0">
                <a:solidFill>
                  <a:schemeClr val="bg1"/>
                </a:solidFill>
                <a:latin typeface="Segoe UI" panose="020B0502040204020203" pitchFamily="34" charset="0"/>
                <a:cs typeface="Segoe UI" panose="020B0502040204020203" pitchFamily="34" charset="0"/>
              </a:rPr>
              <a:t> Birçok aile üyesinden oluşur ve akrabalık bağları ile varlığını sürdürür.</a:t>
            </a:r>
            <a:endParaRPr lang="en-GB" sz="1600" dirty="0">
              <a:solidFill>
                <a:schemeClr val="bg1"/>
              </a:solidFill>
              <a:latin typeface="Segoe UI" panose="020B0502040204020203" pitchFamily="34" charset="0"/>
              <a:cs typeface="Segoe UI" panose="020B0502040204020203" pitchFamily="34" charset="0"/>
            </a:endParaRPr>
          </a:p>
          <a:p>
            <a:pPr algn="just"/>
            <a:r>
              <a:rPr lang="tr-TR" sz="1600" b="1" dirty="0">
                <a:solidFill>
                  <a:schemeClr val="bg1"/>
                </a:solidFill>
                <a:latin typeface="Segoe UI" panose="020B0502040204020203" pitchFamily="34" charset="0"/>
                <a:cs typeface="Segoe UI" panose="020B0502040204020203" pitchFamily="34" charset="0"/>
              </a:rPr>
              <a:t>Çekirdek Aile:</a:t>
            </a:r>
            <a:r>
              <a:rPr lang="tr-TR" sz="1600" dirty="0">
                <a:solidFill>
                  <a:schemeClr val="bg1"/>
                </a:solidFill>
                <a:latin typeface="Segoe UI" panose="020B0502040204020203" pitchFamily="34" charset="0"/>
                <a:cs typeface="Segoe UI" panose="020B0502040204020203" pitchFamily="34" charset="0"/>
              </a:rPr>
              <a:t> Anne, baba ve çocuk olmak üzere iki nesli içeren ailedir. </a:t>
            </a:r>
            <a:endParaRPr lang="en-GB" sz="1600" dirty="0">
              <a:solidFill>
                <a:schemeClr val="bg1"/>
              </a:solidFill>
              <a:latin typeface="Segoe UI" panose="020B0502040204020203" pitchFamily="34" charset="0"/>
              <a:cs typeface="Segoe UI" panose="020B0502040204020203" pitchFamily="34" charset="0"/>
            </a:endParaRPr>
          </a:p>
          <a:p>
            <a:pPr algn="just"/>
            <a:r>
              <a:rPr lang="tr-TR" sz="1600" b="1" dirty="0">
                <a:solidFill>
                  <a:schemeClr val="bg1"/>
                </a:solidFill>
                <a:latin typeface="Segoe UI" panose="020B0502040204020203" pitchFamily="34" charset="0"/>
                <a:cs typeface="Segoe UI" panose="020B0502040204020203" pitchFamily="34" charset="0"/>
              </a:rPr>
              <a:t>Çocuksuz Aileler:</a:t>
            </a:r>
            <a:endParaRPr lang="en-GB" sz="1600" dirty="0">
              <a:solidFill>
                <a:schemeClr val="bg1"/>
              </a:solidFill>
              <a:latin typeface="Segoe UI" panose="020B0502040204020203" pitchFamily="34" charset="0"/>
              <a:cs typeface="Segoe UI" panose="020B0502040204020203" pitchFamily="34" charset="0"/>
            </a:endParaRPr>
          </a:p>
          <a:p>
            <a:pPr algn="just">
              <a:lnSpc>
                <a:spcPct val="117000"/>
              </a:lnSpc>
              <a:spcAft>
                <a:spcPts val="300"/>
              </a:spcAft>
            </a:pPr>
            <a:r>
              <a:rPr lang="tr-TR" sz="1600" b="1"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Tek ebeveynli aile:</a:t>
            </a:r>
            <a:r>
              <a:rPr lang="tr-TR" sz="16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 Çocukların anne ya da babasından biriyle yaşadığı aile tipidir. Boşanma, terk edilme, eşlerden birinin ölmesi gibi nedenlerle oluşabilir. </a:t>
            </a:r>
            <a:endParaRPr lang="en-GB" sz="16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7000"/>
              </a:lnSpc>
              <a:spcAft>
                <a:spcPts val="300"/>
              </a:spcAft>
            </a:pPr>
            <a:r>
              <a:rPr lang="tr-TR" sz="1600" b="1"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Üvey anne-babalı aile:</a:t>
            </a:r>
            <a:r>
              <a:rPr lang="tr-TR" sz="16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 Anne veya babanın yeniden evlenmesiyle oluşan aile.</a:t>
            </a:r>
            <a:endParaRPr lang="en-GB" sz="16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7000"/>
              </a:lnSpc>
              <a:spcAft>
                <a:spcPts val="300"/>
              </a:spcAft>
            </a:pPr>
            <a:r>
              <a:rPr lang="tr-TR" sz="1600" b="1"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Yeniden yapılanmış aile:</a:t>
            </a:r>
            <a:r>
              <a:rPr lang="tr-TR" sz="16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 Daha önceden boşanmış  ve bu evliliklerinden çocukları olan iki çiftin evlenerek daha önce boşandıkları eşlerinden olan çocuklarıyla bir arada yaşadığı ailelerdir. </a:t>
            </a:r>
            <a:endParaRPr lang="en-GB" sz="16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7000"/>
              </a:lnSpc>
              <a:spcAft>
                <a:spcPts val="300"/>
              </a:spcAft>
            </a:pPr>
            <a:r>
              <a:rPr lang="tr-TR" sz="1600" b="1"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Yolcu modeli:</a:t>
            </a:r>
            <a:r>
              <a:rPr lang="tr-TR" sz="16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 Eşlerden biri ikamet edilen şehirde, bir diğeri ise işi nedeniyle başka bir şehirde yaşamaktadır. </a:t>
            </a:r>
            <a:endParaRPr lang="en-GB" sz="16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7000"/>
              </a:lnSpc>
              <a:spcAft>
                <a:spcPts val="300"/>
              </a:spcAft>
            </a:pPr>
            <a:r>
              <a:rPr lang="tr-TR" sz="16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	</a:t>
            </a:r>
            <a:endParaRPr lang="en-GB" sz="16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0044DE23-5014-F7D2-D3F8-86930418D259}"/>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15907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40120" y="1318865"/>
            <a:ext cx="10515600" cy="609948"/>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Ailenin </a:t>
            </a:r>
            <a:r>
              <a:rPr lang="en-US" sz="3200" b="1" kern="1400" spc="-50" dirty="0">
                <a:solidFill>
                  <a:srgbClr val="002060"/>
                </a:solidFill>
                <a:latin typeface="Segoe UI" panose="020B0502040204020203" pitchFamily="34" charset="0"/>
                <a:cs typeface="Segoe UI" panose="020B0502040204020203" pitchFamily="34" charset="0"/>
              </a:rPr>
              <a:t>Ö</a:t>
            </a:r>
            <a:r>
              <a:rPr lang="tr-TR" sz="3200" b="1" kern="1400" spc="-50" dirty="0">
                <a:solidFill>
                  <a:srgbClr val="002060"/>
                </a:solidFill>
                <a:latin typeface="Segoe UI" panose="020B0502040204020203" pitchFamily="34" charset="0"/>
                <a:cs typeface="Segoe UI" panose="020B0502040204020203" pitchFamily="34" charset="0"/>
              </a:rPr>
              <a:t>zellikleri</a:t>
            </a:r>
          </a:p>
        </p:txBody>
      </p:sp>
      <p:graphicFrame>
        <p:nvGraphicFramePr>
          <p:cNvPr id="4" name="Tablo 3"/>
          <p:cNvGraphicFramePr>
            <a:graphicFrameLocks noGrp="1"/>
          </p:cNvGraphicFramePr>
          <p:nvPr>
            <p:extLst>
              <p:ext uri="{D42A27DB-BD31-4B8C-83A1-F6EECF244321}">
                <p14:modId xmlns:p14="http://schemas.microsoft.com/office/powerpoint/2010/main" val="1773231711"/>
              </p:ext>
            </p:extLst>
          </p:nvPr>
        </p:nvGraphicFramePr>
        <p:xfrm>
          <a:off x="897696" y="1928813"/>
          <a:ext cx="10454184" cy="3743325"/>
        </p:xfrm>
        <a:graphic>
          <a:graphicData uri="http://schemas.openxmlformats.org/drawingml/2006/table">
            <a:tbl>
              <a:tblPr firstRow="1" firstCol="1" bandRow="1">
                <a:tableStyleId>{5C22544A-7EE6-4342-B048-85BDC9FD1C3A}</a:tableStyleId>
              </a:tblPr>
              <a:tblGrid>
                <a:gridCol w="10454184">
                  <a:extLst>
                    <a:ext uri="{9D8B030D-6E8A-4147-A177-3AD203B41FA5}">
                      <a16:colId xmlns:a16="http://schemas.microsoft.com/office/drawing/2014/main" val="354404784"/>
                    </a:ext>
                  </a:extLst>
                </a:gridCol>
              </a:tblGrid>
              <a:tr h="277118">
                <a:tc>
                  <a:txBody>
                    <a:bodyPr/>
                    <a:lstStyle/>
                    <a:p>
                      <a:pPr marL="95250" marR="110490" algn="l">
                        <a:lnSpc>
                          <a:spcPct val="117000"/>
                        </a:lnSpc>
                        <a:spcAft>
                          <a:spcPts val="0"/>
                        </a:spcAft>
                      </a:pPr>
                      <a:r>
                        <a:rPr lang="tr-TR" sz="1600" b="0" dirty="0">
                          <a:effectLst/>
                          <a:latin typeface="Segoe UI" panose="020B0502040204020203" pitchFamily="34" charset="0"/>
                          <a:cs typeface="Segoe UI" panose="020B0502040204020203" pitchFamily="34" charset="0"/>
                        </a:rPr>
                        <a:t>Aile evrenseldir. </a:t>
                      </a:r>
                      <a:endParaRPr lang="en-GB" sz="16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341209133"/>
                  </a:ext>
                </a:extLst>
              </a:tr>
              <a:tr h="871580">
                <a:tc>
                  <a:txBody>
                    <a:bodyPr/>
                    <a:lstStyle/>
                    <a:p>
                      <a:pPr marL="95250" marR="110490" algn="l">
                        <a:lnSpc>
                          <a:spcPct val="117000"/>
                        </a:lnSpc>
                        <a:spcAft>
                          <a:spcPts val="0"/>
                        </a:spcAft>
                      </a:pPr>
                      <a:r>
                        <a:rPr lang="tr-TR" sz="1600" b="0" dirty="0">
                          <a:effectLst/>
                          <a:latin typeface="Segoe UI" panose="020B0502040204020203" pitchFamily="34" charset="0"/>
                          <a:cs typeface="Segoe UI" panose="020B0502040204020203" pitchFamily="34" charset="0"/>
                        </a:rPr>
                        <a:t>Aile, duygusal bir temele dayanmaktadır: Sevgi, soyu sürdürme isteği, anne-babalık ve arkadaşlık, bir gruba ait olma isteği, şefkat, ekonomik güvenlik, kişisel tutkular vb. Bu duygular, toplumsal ilişkiler sonucu beliren, birbirine bağlı ikincil duygularla güçlendirilmektedir. </a:t>
                      </a:r>
                      <a:endParaRPr lang="en-GB" sz="16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176454051"/>
                  </a:ext>
                </a:extLst>
              </a:tr>
              <a:tr h="574349">
                <a:tc>
                  <a:txBody>
                    <a:bodyPr/>
                    <a:lstStyle/>
                    <a:p>
                      <a:pPr marL="95250" marR="110490" algn="l">
                        <a:lnSpc>
                          <a:spcPct val="117000"/>
                        </a:lnSpc>
                        <a:spcAft>
                          <a:spcPts val="0"/>
                        </a:spcAft>
                      </a:pPr>
                      <a:r>
                        <a:rPr lang="tr-TR" sz="1600" b="0" dirty="0">
                          <a:effectLst/>
                          <a:latin typeface="Segoe UI" panose="020B0502040204020203" pitchFamily="34" charset="0"/>
                          <a:cs typeface="Segoe UI" panose="020B0502040204020203" pitchFamily="34" charset="0"/>
                        </a:rPr>
                        <a:t>Aile, şekillendirme özelliğine sahiptir: Çocuğun kişiliği ailede gelişir, alışkanlıkların önemli bir kısmı ailede kazanılır ve sosyalleşme ailede gerçekleşir. </a:t>
                      </a:r>
                      <a:endParaRPr lang="en-GB" sz="16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2583655353"/>
                  </a:ext>
                </a:extLst>
              </a:tr>
              <a:tr h="574349">
                <a:tc>
                  <a:txBody>
                    <a:bodyPr/>
                    <a:lstStyle/>
                    <a:p>
                      <a:pPr marL="95250" marR="110490" algn="l">
                        <a:lnSpc>
                          <a:spcPct val="117000"/>
                        </a:lnSpc>
                        <a:spcAft>
                          <a:spcPts val="0"/>
                        </a:spcAft>
                      </a:pPr>
                      <a:r>
                        <a:rPr lang="tr-TR" sz="1600" b="0">
                          <a:effectLst/>
                          <a:latin typeface="Segoe UI" panose="020B0502040204020203" pitchFamily="34" charset="0"/>
                          <a:cs typeface="Segoe UI" panose="020B0502040204020203" pitchFamily="34" charset="0"/>
                        </a:rPr>
                        <a:t>Ailenin kapsamı sınırlıdır: Ailenin büyüklüğü, biyolojik koşullar çerçevesinde sınırlıdır. Aile, sosyal yapıların en küçüğüdür. Bu durum, özellikle çağdaş toplumlardaki küçük aileler için (çekirdek aile) söz konusudur. </a:t>
                      </a:r>
                      <a:endParaRPr lang="en-GB" sz="1600" b="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1809639774"/>
                  </a:ext>
                </a:extLst>
              </a:tr>
              <a:tr h="871580">
                <a:tc>
                  <a:txBody>
                    <a:bodyPr/>
                    <a:lstStyle/>
                    <a:p>
                      <a:pPr marL="95250" marR="110490" algn="l">
                        <a:lnSpc>
                          <a:spcPct val="117000"/>
                        </a:lnSpc>
                        <a:spcAft>
                          <a:spcPts val="0"/>
                        </a:spcAft>
                      </a:pPr>
                      <a:r>
                        <a:rPr lang="tr-TR" sz="1600" b="0">
                          <a:effectLst/>
                          <a:latin typeface="Segoe UI" panose="020B0502040204020203" pitchFamily="34" charset="0"/>
                          <a:cs typeface="Segoe UI" panose="020B0502040204020203" pitchFamily="34" charset="0"/>
                        </a:rPr>
                        <a:t>Aile üyelerinin sorumlulukları vardır: Aile üyelerinin ekonomik gereksinimlerinin karşılanması ve çocukların yetiştirilmesi sorumluluğu, eşlerin birbirlerine karşı sorumlulukları ve çocukların anne babaya karşı sorumlulukları vardır.</a:t>
                      </a:r>
                      <a:endParaRPr lang="en-GB" sz="1600" b="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210775725"/>
                  </a:ext>
                </a:extLst>
              </a:tr>
              <a:tr h="574349">
                <a:tc>
                  <a:txBody>
                    <a:bodyPr/>
                    <a:lstStyle/>
                    <a:p>
                      <a:pPr marL="95250" marR="110490" algn="l">
                        <a:lnSpc>
                          <a:spcPct val="117000"/>
                        </a:lnSpc>
                        <a:spcAft>
                          <a:spcPts val="0"/>
                        </a:spcAft>
                      </a:pPr>
                      <a:r>
                        <a:rPr lang="tr-TR" sz="1600" b="0" dirty="0">
                          <a:effectLst/>
                          <a:latin typeface="Segoe UI" panose="020B0502040204020203" pitchFamily="34" charset="0"/>
                          <a:cs typeface="Segoe UI" panose="020B0502040204020203" pitchFamily="34" charset="0"/>
                        </a:rPr>
                        <a:t>Aile, toplumsal kurallarla çevrilidir; toplumsal yasakların ve yasaların şekillendirdiği bir sosyal düzendir. Örneğin, evlilik kurumunun gereklilikleri, kesin kurallarla hukuksal bağlamda belirlenmiştir. </a:t>
                      </a:r>
                      <a:endParaRPr lang="en-GB" sz="1600" b="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778049024"/>
                  </a:ext>
                </a:extLst>
              </a:tr>
            </a:tbl>
          </a:graphicData>
        </a:graphic>
      </p:graphicFrame>
      <p:sp>
        <p:nvSpPr>
          <p:cNvPr id="3" name="Slide Number Placeholder 2">
            <a:extLst>
              <a:ext uri="{FF2B5EF4-FFF2-40B4-BE49-F238E27FC236}">
                <a16:creationId xmlns:a16="http://schemas.microsoft.com/office/drawing/2014/main" id="{80773FAA-DE4D-148B-531F-EA29B8747E54}"/>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250061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9788" y="1419367"/>
            <a:ext cx="10515600" cy="69440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Ailenin </a:t>
            </a:r>
            <a:r>
              <a:rPr lang="en-US" sz="3200" b="1" kern="1400" spc="-50" dirty="0">
                <a:solidFill>
                  <a:srgbClr val="002060"/>
                </a:solidFill>
                <a:latin typeface="Segoe UI" panose="020B0502040204020203" pitchFamily="34" charset="0"/>
                <a:cs typeface="Segoe UI" panose="020B0502040204020203" pitchFamily="34" charset="0"/>
              </a:rPr>
              <a:t>Y</a:t>
            </a:r>
            <a:r>
              <a:rPr lang="tr-TR" sz="3200" b="1" kern="1400" spc="-50" dirty="0">
                <a:solidFill>
                  <a:srgbClr val="002060"/>
                </a:solidFill>
                <a:latin typeface="Segoe UI" panose="020B0502040204020203" pitchFamily="34" charset="0"/>
                <a:cs typeface="Segoe UI" panose="020B0502040204020203" pitchFamily="34" charset="0"/>
              </a:rPr>
              <a:t>apısı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62014" y="2309132"/>
            <a:ext cx="5157787" cy="3684588"/>
          </a:xfrm>
        </p:spPr>
        <p:txBody>
          <a:bodyPr>
            <a:normAutofit/>
          </a:bodyPr>
          <a:lstStyle/>
          <a:p>
            <a:r>
              <a:rPr lang="tr-TR" sz="2400" dirty="0">
                <a:latin typeface="Segoe UI" panose="020B0502040204020203" pitchFamily="34" charset="0"/>
                <a:cs typeface="Segoe UI" panose="020B0502040204020203" pitchFamily="34" charset="0"/>
              </a:rPr>
              <a:t>Ailelerin, üyeleri arasındaki bağlantıları düzenleyen, sınırlar içeren alt sistemlerle örgütlenen bir yapısı vardır. </a:t>
            </a:r>
          </a:p>
          <a:p>
            <a:r>
              <a:rPr lang="tr-TR" sz="2400" dirty="0">
                <a:latin typeface="Segoe UI" panose="020B0502040204020203" pitchFamily="34" charset="0"/>
                <a:cs typeface="Segoe UI" panose="020B0502040204020203" pitchFamily="34" charset="0"/>
              </a:rPr>
              <a:t>Bu yapı, aile üyelerinin birbirleriyle doğrudan iletişimleri teşvik edildiğinde, etkileşimlerin meslek elemanları tarafından gözlemlenip değiştirilmesini sağlar.</a:t>
            </a:r>
            <a:endParaRPr lang="en-GB"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pic>
        <p:nvPicPr>
          <p:cNvPr id="7" name="Content Placeholder 6"/>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274837" y="2309132"/>
            <a:ext cx="5183188" cy="2918682"/>
          </a:xfrm>
          <a:prstGeom prst="rect">
            <a:avLst/>
          </a:prstGeom>
        </p:spPr>
      </p:pic>
      <p:sp>
        <p:nvSpPr>
          <p:cNvPr id="4" name="Slide Number Placeholder 3">
            <a:extLst>
              <a:ext uri="{FF2B5EF4-FFF2-40B4-BE49-F238E27FC236}">
                <a16:creationId xmlns:a16="http://schemas.microsoft.com/office/drawing/2014/main" id="{880E9F3A-6D22-CBC2-FD06-1453175FCCCF}"/>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122006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p:cNvSpPr>
            <a:spLocks noGrp="1"/>
          </p:cNvSpPr>
          <p:nvPr>
            <p:ph type="title"/>
          </p:nvPr>
        </p:nvSpPr>
        <p:spPr>
          <a:xfrm>
            <a:off x="912845" y="1083764"/>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Sınırlar</a:t>
            </a:r>
            <a:endParaRPr lang="en-GB" sz="3200" b="1" kern="1400" spc="-50" dirty="0">
              <a:solidFill>
                <a:srgbClr val="002060"/>
              </a:solidFill>
              <a:latin typeface="Segoe UI" panose="020B0502040204020203" pitchFamily="34" charset="0"/>
              <a:cs typeface="Segoe UI" panose="020B0502040204020203" pitchFamily="34" charset="0"/>
            </a:endParaRPr>
          </a:p>
        </p:txBody>
      </p:sp>
      <p:pic>
        <p:nvPicPr>
          <p:cNvPr id="15" name="Resim 14"/>
          <p:cNvPicPr>
            <a:picLocks noChangeAspect="1"/>
          </p:cNvPicPr>
          <p:nvPr/>
        </p:nvPicPr>
        <p:blipFill rotWithShape="1">
          <a:blip r:embed="rId2"/>
          <a:srcRect l="19407" t="31483" r="29197" b="14785"/>
          <a:stretch/>
        </p:blipFill>
        <p:spPr>
          <a:xfrm>
            <a:off x="2655233" y="2178548"/>
            <a:ext cx="6881534" cy="3745800"/>
          </a:xfrm>
          <a:prstGeom prst="rect">
            <a:avLst/>
          </a:prstGeom>
        </p:spPr>
      </p:pic>
      <p:sp>
        <p:nvSpPr>
          <p:cNvPr id="2" name="Slide Number Placeholder 1">
            <a:extLst>
              <a:ext uri="{FF2B5EF4-FFF2-40B4-BE49-F238E27FC236}">
                <a16:creationId xmlns:a16="http://schemas.microsoft.com/office/drawing/2014/main" id="{F8E5E9DE-F9C6-DFEC-FA57-19526BC572A9}"/>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393161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2751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İşlevler</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4" name="İçerik Yer Tutucusu 3"/>
          <p:cNvSpPr>
            <a:spLocks noGrp="1"/>
          </p:cNvSpPr>
          <p:nvPr>
            <p:ph sz="half" idx="2"/>
          </p:nvPr>
        </p:nvSpPr>
        <p:spPr>
          <a:xfrm>
            <a:off x="1089025" y="2183756"/>
            <a:ext cx="5389562" cy="3786291"/>
          </a:xfrm>
        </p:spPr>
        <p:txBody>
          <a:bodyPr>
            <a:normAutofit/>
          </a:bodyPr>
          <a:lstStyle/>
          <a:p>
            <a:pPr marL="0" indent="0">
              <a:spcBef>
                <a:spcPct val="0"/>
              </a:spcBef>
              <a:buNone/>
            </a:pPr>
            <a:r>
              <a:rPr lang="tr-TR" sz="2400" b="1" kern="1400" spc="-50" dirty="0">
                <a:solidFill>
                  <a:srgbClr val="002060"/>
                </a:solidFill>
                <a:latin typeface="Segoe UI" panose="020B0502040204020203" pitchFamily="34" charset="0"/>
                <a:ea typeface="+mj-ea"/>
                <a:cs typeface="Segoe UI" panose="020B0502040204020203" pitchFamily="34" charset="0"/>
              </a:rPr>
              <a:t>Ailenin temel görevleri; </a:t>
            </a:r>
            <a:endParaRPr lang="en-GB" sz="2400" b="1" kern="1400" spc="-50" dirty="0">
              <a:solidFill>
                <a:srgbClr val="002060"/>
              </a:solidFill>
              <a:latin typeface="Segoe UI" panose="020B0502040204020203" pitchFamily="34" charset="0"/>
              <a:ea typeface="+mj-ea"/>
              <a:cs typeface="Segoe UI" panose="020B0502040204020203" pitchFamily="34" charset="0"/>
            </a:endParaRPr>
          </a:p>
          <a:p>
            <a:pPr lvl="0"/>
            <a:r>
              <a:rPr lang="tr-TR" sz="2000" dirty="0">
                <a:latin typeface="Segoe UI" panose="020B0502040204020203" pitchFamily="34" charset="0"/>
                <a:cs typeface="Segoe UI" panose="020B0502040204020203" pitchFamily="34" charset="0"/>
              </a:rPr>
              <a:t>Üyelerinin kapasitelerini geliştirmek, </a:t>
            </a:r>
            <a:endParaRPr lang="en-GB" sz="2000" dirty="0">
              <a:latin typeface="Segoe UI" panose="020B0502040204020203" pitchFamily="34" charset="0"/>
              <a:cs typeface="Segoe UI" panose="020B0502040204020203" pitchFamily="34" charset="0"/>
            </a:endParaRPr>
          </a:p>
          <a:p>
            <a:pPr lvl="0"/>
            <a:r>
              <a:rPr lang="tr-TR" sz="2000" dirty="0">
                <a:latin typeface="Segoe UI" panose="020B0502040204020203" pitchFamily="34" charset="0"/>
                <a:cs typeface="Segoe UI" panose="020B0502040204020203" pitchFamily="34" charset="0"/>
              </a:rPr>
              <a:t>Çocukların sosyalleşmesini sağlamak, </a:t>
            </a:r>
            <a:endParaRPr lang="en-GB" sz="2000" dirty="0">
              <a:latin typeface="Segoe UI" panose="020B0502040204020203" pitchFamily="34" charset="0"/>
              <a:cs typeface="Segoe UI" panose="020B0502040204020203" pitchFamily="34" charset="0"/>
            </a:endParaRPr>
          </a:p>
          <a:p>
            <a:pPr lvl="0"/>
            <a:r>
              <a:rPr lang="tr-TR" sz="2000" dirty="0">
                <a:latin typeface="Segoe UI" panose="020B0502040204020203" pitchFamily="34" charset="0"/>
                <a:cs typeface="Segoe UI" panose="020B0502040204020203" pitchFamily="34" charset="0"/>
              </a:rPr>
              <a:t>Üyelerin işlevselliklerini sürdürdükleri organizasyonların taleplerini karşılamada yardımcı olmak, </a:t>
            </a:r>
            <a:endParaRPr lang="en-GB" sz="2000" dirty="0">
              <a:latin typeface="Segoe UI" panose="020B0502040204020203" pitchFamily="34" charset="0"/>
              <a:cs typeface="Segoe UI" panose="020B0502040204020203" pitchFamily="34" charset="0"/>
            </a:endParaRPr>
          </a:p>
          <a:p>
            <a:pPr lvl="0"/>
            <a:r>
              <a:rPr lang="tr-TR" sz="2000" dirty="0">
                <a:latin typeface="Segoe UI" panose="020B0502040204020203" pitchFamily="34" charset="0"/>
                <a:cs typeface="Segoe UI" panose="020B0502040204020203" pitchFamily="34" charset="0"/>
              </a:rPr>
              <a:t>Ailenin refahı için gerekli olan fiziksel ve ruhsal çevreyi oluşturarak üyelerin doyumunu temin etmektir.</a:t>
            </a:r>
            <a:endParaRPr lang="en-GB" sz="2000" dirty="0">
              <a:latin typeface="Segoe UI" panose="020B0502040204020203" pitchFamily="34" charset="0"/>
              <a:cs typeface="Segoe UI" panose="020B0502040204020203" pitchFamily="34" charset="0"/>
            </a:endParaRPr>
          </a:p>
        </p:txBody>
      </p:sp>
      <p:pic>
        <p:nvPicPr>
          <p:cNvPr id="5" name="Picture 8"/>
          <p:cNvPicPr>
            <a:picLocks noGrp="1"/>
          </p:cNvPicPr>
          <p:nvPr>
            <p:ph sz="quarter" idx="4"/>
          </p:nvPr>
        </p:nvPicPr>
        <p:blipFill rotWithShape="1">
          <a:blip r:embed="rId2"/>
          <a:srcRect r="74089"/>
          <a:stretch/>
        </p:blipFill>
        <p:spPr>
          <a:xfrm>
            <a:off x="7121338" y="1680389"/>
            <a:ext cx="3589710" cy="3920550"/>
          </a:xfrm>
          <a:prstGeom prst="rect">
            <a:avLst/>
          </a:prstGeom>
        </p:spPr>
      </p:pic>
      <p:sp>
        <p:nvSpPr>
          <p:cNvPr id="3" name="Slide Number Placeholder 2">
            <a:extLst>
              <a:ext uri="{FF2B5EF4-FFF2-40B4-BE49-F238E27FC236}">
                <a16:creationId xmlns:a16="http://schemas.microsoft.com/office/drawing/2014/main" id="{077D7B23-15F3-ABE2-0039-6DAE98E53FAC}"/>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299900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41310" y="1299299"/>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Mc Master Aile İşlevi Modeli</a:t>
            </a:r>
          </a:p>
        </p:txBody>
      </p:sp>
      <p:pic>
        <p:nvPicPr>
          <p:cNvPr id="5" name="Picture 27"/>
          <p:cNvPicPr/>
          <p:nvPr/>
        </p:nvPicPr>
        <p:blipFill>
          <a:blip r:embed="rId2">
            <a:extLst>
              <a:ext uri="{28A0092B-C50C-407E-A947-70E740481C1C}">
                <a14:useLocalDpi xmlns:a14="http://schemas.microsoft.com/office/drawing/2010/main" val="0"/>
              </a:ext>
            </a:extLst>
          </a:blip>
          <a:stretch>
            <a:fillRect/>
          </a:stretch>
        </p:blipFill>
        <p:spPr>
          <a:xfrm>
            <a:off x="4217194" y="2468633"/>
            <a:ext cx="3757612" cy="3529012"/>
          </a:xfrm>
          <a:prstGeom prst="rect">
            <a:avLst/>
          </a:prstGeom>
        </p:spPr>
      </p:pic>
      <p:sp>
        <p:nvSpPr>
          <p:cNvPr id="3" name="Slide Number Placeholder 2">
            <a:extLst>
              <a:ext uri="{FF2B5EF4-FFF2-40B4-BE49-F238E27FC236}">
                <a16:creationId xmlns:a16="http://schemas.microsoft.com/office/drawing/2014/main" id="{A82E7D7D-321F-B351-A7BA-DBC56C1F6F9D}"/>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254404955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0727A0-46F2-4277-A59D-A2A7261C37E0}">
  <ds:schemaRef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elements/1.1/"/>
    <ds:schemaRef ds:uri="http://purl.org/dc/terms/"/>
    <ds:schemaRef ds:uri="5726cd14-229d-4391-ac5c-01df225691e2"/>
    <ds:schemaRef ds:uri="c342784a-e01b-4ab4-be58-4ffd26e754a4"/>
    <ds:schemaRef ds:uri="http://purl.org/dc/dcmitype/"/>
  </ds:schemaRefs>
</ds:datastoreItem>
</file>

<file path=customXml/itemProps2.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30A087-72B4-4BEA-9A04-F943295C6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2678</TotalTime>
  <Words>1723</Words>
  <Application>Microsoft Office PowerPoint</Application>
  <PresentationFormat>Widescreen</PresentationFormat>
  <Paragraphs>166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Segoe UI</vt:lpstr>
      <vt:lpstr>Wingdings</vt:lpstr>
      <vt:lpstr>Office Teması</vt:lpstr>
      <vt:lpstr>Aile Merkezli Çocuk Koruma Hizmetleri </vt:lpstr>
      <vt:lpstr>Sunum Planı</vt:lpstr>
      <vt:lpstr>AİLENİN TANIMI, İŞLEVLERİ VE ÖZELLİKLERİ </vt:lpstr>
      <vt:lpstr>Aile Tipleri</vt:lpstr>
      <vt:lpstr>Ailenin Özellikleri</vt:lpstr>
      <vt:lpstr>Ailenin Yapısı</vt:lpstr>
      <vt:lpstr>Sınırlar</vt:lpstr>
      <vt:lpstr>İşlevler</vt:lpstr>
      <vt:lpstr>Mc Master Aile İşlevi Modeli</vt:lpstr>
      <vt:lpstr>AİLE MERKEZLİ ÇOCUK KORUMA HİZMETLERİ</vt:lpstr>
      <vt:lpstr>PowerPoint Presentation</vt:lpstr>
      <vt:lpstr>PowerPoint Presentation</vt:lpstr>
      <vt:lpstr>Aileleri Karar Alma Sürecine Dâhil Edin</vt:lpstr>
      <vt:lpstr>Karar Verme Süreci</vt:lpstr>
      <vt:lpstr>Çocuk, bakım tedbiri altındayken aile katılımını sağlamak</vt:lpstr>
      <vt:lpstr>PowerPoint Presentation</vt:lpstr>
      <vt:lpstr>PowerPoint Presentation</vt:lpstr>
      <vt:lpstr>Kültürel Duyarlılık</vt:lpstr>
      <vt:lpstr>Aile Merkezli Çocuk Koruma Uygulamalarında Kullanılan Bazı Araçlar</vt:lpstr>
      <vt:lpstr>Eko Harita</vt:lpstr>
      <vt:lpstr>AİLE İLE ÇALIŞIRKEN YAŞANABİLECEK BAZI ZORLUKLAR </vt:lpstr>
      <vt:lpstr>AİLE İLE ÇALIŞIRKEN KULLANILABİLECEK TEORİK ARAÇLARIN SUNDUĞU DİĞER TEKNİKLER </vt:lpstr>
      <vt:lpstr>PowerPoint Presentation</vt:lpstr>
      <vt:lpstr>VAKA YÖNETİMİ SÜRECİNDE AİLE İLE ÇALIŞMA </vt:lpstr>
      <vt:lpstr>PowerPoint Presentation</vt:lpstr>
      <vt:lpstr>PowerPoint Presentation</vt:lpstr>
      <vt:lpstr>PowerPoint Presentation</vt:lpstr>
      <vt:lpstr>PowerPoint Presentation</vt:lpstr>
      <vt:lpstr>ÖZET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45</cp:revision>
  <dcterms:created xsi:type="dcterms:W3CDTF">2021-12-13T18:17:25Z</dcterms:created>
  <dcterms:modified xsi:type="dcterms:W3CDTF">2023-12-28T12:14:06Z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