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70" r:id="rId5"/>
    <p:sldId id="271" r:id="rId6"/>
    <p:sldId id="273" r:id="rId7"/>
    <p:sldId id="274" r:id="rId8"/>
    <p:sldId id="275" r:id="rId9"/>
    <p:sldId id="276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94" r:id="rId18"/>
    <p:sldId id="286" r:id="rId19"/>
    <p:sldId id="287" r:id="rId20"/>
    <p:sldId id="288" r:id="rId21"/>
    <p:sldId id="289" r:id="rId22"/>
    <p:sldId id="290" r:id="rId23"/>
    <p:sldId id="278" r:id="rId24"/>
    <p:sldId id="29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3A612-5CA9-48F1-97C6-6CBDD211BA95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79F40-7FB4-4A3E-8AB4-11E3172E6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593669"/>
            <a:ext cx="9144000" cy="209917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93296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7951-E20F-4A73-AF85-10537F5733B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4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7951-E20F-4A73-AF85-10537F5733B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7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7951-E20F-4A73-AF85-10537F5733B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6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7951-E20F-4A73-AF85-10537F5733B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2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7951-E20F-4A73-AF85-10537F5733B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6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7951-E20F-4A73-AF85-10537F5733B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7951-E20F-4A73-AF85-10537F5733B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9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7951-E20F-4A73-AF85-10537F5733B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7951-E20F-4A73-AF85-10537F5733B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8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7951-E20F-4A73-AF85-10537F5733B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7951-E20F-4A73-AF85-10537F5733B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8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15372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3023159"/>
            <a:ext cx="10515600" cy="2851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47951-E20F-4A73-AF85-10537F5733B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C8AEEE-D2E4-67F0-B988-44C1162E2B8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126859" y="6004398"/>
            <a:ext cx="1228103" cy="5961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69A47D-8685-0547-C5CA-BF525E1723A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09772" y="6252720"/>
            <a:ext cx="965200" cy="203200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93BB0D2-B936-48A5-D908-6EF16490F31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754" y="235881"/>
            <a:ext cx="2736493" cy="1058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B2B68E-DA3F-A7E6-AD1D-FD7561DA2A8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992" y="5733756"/>
            <a:ext cx="1069284" cy="106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47709" y="1944209"/>
            <a:ext cx="11496582" cy="1420427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r-TR" sz="4000" b="1" dirty="0"/>
              <a:t>S</a:t>
            </a:r>
            <a:r>
              <a:rPr lang="en-US" sz="4000" b="1" dirty="0"/>
              <a:t>OSYAL HİZMET İHTİYACININ DEĞERLENDİRİLMESİNDE ELEŞTİREL DÜŞÜNCE</a:t>
            </a:r>
            <a:endParaRPr lang="tr-TR" sz="40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88994" y="3817555"/>
            <a:ext cx="10014011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r-TR" b="1" dirty="0">
                <a:latin typeface="Segoe UI" panose="020B0502040204020203" pitchFamily="34" charset="0"/>
                <a:cs typeface="Segoe UI" panose="020B0502040204020203" pitchFamily="34" charset="0"/>
              </a:rPr>
              <a:t>Anahtar Sözcükler:</a:t>
            </a:r>
          </a:p>
          <a:p>
            <a:pPr>
              <a:lnSpc>
                <a:spcPct val="100000"/>
              </a:lnSpc>
            </a:pPr>
            <a:r>
              <a:rPr lang="tr-TR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Sosyal hizmet değerlendirilmesi, ihtiyaç değerlendirme, eleştirel düşünme, analitik düşünme, eleştirel düşünümsellik, mesleki süpervizyon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2639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b="1" dirty="0">
                <a:solidFill>
                  <a:srgbClr val="002060"/>
                </a:solidFill>
              </a:rPr>
              <a:t>B</a:t>
            </a:r>
            <a:r>
              <a:rPr lang="en-US" b="1" dirty="0" err="1">
                <a:solidFill>
                  <a:srgbClr val="002060"/>
                </a:solidFill>
              </a:rPr>
              <a:t>ilgi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Kaynaklarının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Değerlendirilmesinde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Eleştirel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Düşünme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algn="just"/>
            <a:r>
              <a:rPr lang="tr-TR" sz="6200" dirty="0">
                <a:latin typeface="Segoe UI" panose="020B0502040204020203" pitchFamily="34" charset="0"/>
                <a:cs typeface="Segoe UI" panose="020B0502040204020203" pitchFamily="34" charset="0"/>
              </a:rPr>
              <a:t>Kuramsal bilgi ve eleştirel düşünme:</a:t>
            </a:r>
          </a:p>
          <a:p>
            <a:pPr lvl="1" algn="just"/>
            <a:r>
              <a:rPr lang="tr-TR" sz="6200" dirty="0">
                <a:latin typeface="Segoe UI" panose="020B0502040204020203" pitchFamily="34" charset="0"/>
                <a:cs typeface="Segoe UI" panose="020B0502040204020203" pitchFamily="34" charset="0"/>
              </a:rPr>
              <a:t>Kuramları uygulama ile ilişkilendirmek gerekir.</a:t>
            </a:r>
          </a:p>
          <a:p>
            <a:pPr marL="637540" lvl="1" algn="just">
              <a:lnSpc>
                <a:spcPct val="114000"/>
              </a:lnSpc>
            </a:pPr>
            <a:r>
              <a:rPr lang="tr-TR" sz="62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Müracaatçının durumunu hangi kuram ya da kuramların açıkladığına karar vermek, </a:t>
            </a:r>
          </a:p>
          <a:p>
            <a:pPr marL="637540" lvl="1" algn="just">
              <a:lnSpc>
                <a:spcPct val="114000"/>
              </a:lnSpc>
            </a:pPr>
            <a:r>
              <a:rPr lang="tr-TR" sz="62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Kuramsal bilgiyi uygulamaya dönüştürmek yani uygulama kuramlarından yararlanmak. </a:t>
            </a:r>
          </a:p>
          <a:p>
            <a:pPr marL="637540" lvl="1" algn="just">
              <a:lnSpc>
                <a:spcPct val="114000"/>
              </a:lnSpc>
            </a:pPr>
            <a:r>
              <a:rPr lang="tr-TR" sz="62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Müracaatçıları anlayabilmek için çoğu zaman birden fazla kuramdan faydalanmak gerekir.</a:t>
            </a:r>
          </a:p>
          <a:p>
            <a:pPr marL="637540" lvl="1" algn="just">
              <a:lnSpc>
                <a:spcPct val="114000"/>
              </a:lnSpc>
            </a:pPr>
            <a:r>
              <a:rPr lang="tr-TR" sz="6200" dirty="0"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K</a:t>
            </a:r>
            <a:r>
              <a:rPr lang="tr-TR" sz="62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uramlar benzer durumdaki tüm müracaatçılar için genellenemez.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4259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b="1" dirty="0">
                <a:solidFill>
                  <a:srgbClr val="002060"/>
                </a:solidFill>
              </a:rPr>
              <a:t>B</a:t>
            </a:r>
            <a:r>
              <a:rPr lang="en-US" b="1" dirty="0" err="1">
                <a:solidFill>
                  <a:srgbClr val="002060"/>
                </a:solidFill>
              </a:rPr>
              <a:t>ilgi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Kaynaklarının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Değerlendirilmesinde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Eleştirel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Düşünme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2792"/>
            <a:ext cx="10515600" cy="2851892"/>
          </a:xfrm>
        </p:spPr>
        <p:txBody>
          <a:bodyPr>
            <a:normAutofit/>
          </a:bodyPr>
          <a:lstStyle/>
          <a:p>
            <a:r>
              <a:rPr lang="tr-TR" sz="2000" dirty="0">
                <a:latin typeface="Segoe UI" panose="020B0502040204020203" pitchFamily="34" charset="0"/>
                <a:cs typeface="Segoe UI" panose="020B0502040204020203" pitchFamily="34" charset="0"/>
              </a:rPr>
              <a:t>Bilimsel araştırma verileri ve eleştirel düşünme</a:t>
            </a:r>
          </a:p>
          <a:p>
            <a:pPr lvl="1"/>
            <a:r>
              <a:rPr lang="tr-TR" sz="20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Bilimsel araştırmalar, sosyal hizmet uygulamalarını yönlendirir.</a:t>
            </a:r>
          </a:p>
          <a:p>
            <a:pPr lvl="1"/>
            <a:r>
              <a:rPr lang="tr-TR" sz="20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Kanıta dayalı uygulamalar, meslek etiği gereğidir.</a:t>
            </a:r>
          </a:p>
          <a:p>
            <a:pPr lvl="1"/>
            <a:r>
              <a:rPr lang="tr-TR" sz="20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Eleştirel düşünme, kanıta dayalı uygulamada esastır.</a:t>
            </a:r>
          </a:p>
          <a:p>
            <a:pPr lvl="1"/>
            <a:r>
              <a:rPr lang="tr-TR" sz="20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İdeal araştırmalar her zaman mevcut olmayabilir.</a:t>
            </a:r>
          </a:p>
          <a:p>
            <a:pPr lvl="1"/>
            <a:r>
              <a:rPr lang="tr-TR" sz="20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Araştırma bulgularının eleştirel değerlendirmesini yaparken sorulması gereken soruları inceleyiniz (s. 19)</a:t>
            </a:r>
            <a:endParaRPr lang="tr-TR" sz="200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555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Bilgi </a:t>
            </a:r>
            <a:r>
              <a:rPr lang="en-US" b="1" dirty="0" err="1">
                <a:solidFill>
                  <a:srgbClr val="002060"/>
                </a:solidFill>
              </a:rPr>
              <a:t>Kaynaklarının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Değerlendirilmesinde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Eleştirel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Düşünme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Meslek elemanının gözlemleri ve eleştirel düşünme:</a:t>
            </a:r>
          </a:p>
          <a:p>
            <a:pPr lvl="1"/>
            <a:r>
              <a:rPr lang="tr-TR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Gözlemler önemlidir, ancak bilişsel yanlılıklardan etkilenir. </a:t>
            </a:r>
          </a:p>
          <a:p>
            <a:pPr lvl="1"/>
            <a:r>
              <a:rPr lang="tr-TR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Öz farkındalık, yanlılık riskini azaltır.</a:t>
            </a:r>
          </a:p>
          <a:p>
            <a:pPr lvl="1"/>
            <a:r>
              <a:rPr lang="tr-TR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Örtülü yanlılık: Bilinç dışı otomatik düşünceler.</a:t>
            </a:r>
          </a:p>
          <a:p>
            <a:pPr lvl="1"/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Sayfa 21-22’deki bilişsel yanlılıkları ve açıklamalarını inceleyiniz. </a:t>
            </a:r>
            <a:endParaRPr lang="tr-TR" b="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58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b="1" dirty="0">
                <a:solidFill>
                  <a:srgbClr val="002060"/>
                </a:solidFill>
              </a:rPr>
              <a:t>B</a:t>
            </a:r>
            <a:r>
              <a:rPr lang="en-US" b="1" dirty="0" err="1">
                <a:solidFill>
                  <a:srgbClr val="002060"/>
                </a:solidFill>
              </a:rPr>
              <a:t>ilgi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Kaynaklarının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Değerlendirilmesinde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err="1">
                <a:solidFill>
                  <a:srgbClr val="002060"/>
                </a:solidFill>
              </a:rPr>
              <a:t>Eleştirel</a:t>
            </a:r>
            <a:r>
              <a:rPr lang="en-US" b="1">
                <a:solidFill>
                  <a:srgbClr val="002060"/>
                </a:solidFill>
              </a:rPr>
              <a:t> Düşünme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2792"/>
            <a:ext cx="10515600" cy="28518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38000"/>
              </a:lnSpc>
              <a:spcBef>
                <a:spcPts val="0"/>
              </a:spcBef>
            </a:pPr>
            <a:r>
              <a:rPr lang="tr-TR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Uygulama bilgeliği ve eleştirel düşünme</a:t>
            </a:r>
          </a:p>
          <a:p>
            <a:pPr lvl="1">
              <a:lnSpc>
                <a:spcPct val="138000"/>
              </a:lnSpc>
              <a:spcBef>
                <a:spcPts val="0"/>
              </a:spcBef>
            </a:pPr>
            <a:r>
              <a:rPr lang="tr-TR" sz="2200" dirty="0">
                <a:latin typeface="Segoe UI" panose="020B0502040204020203" pitchFamily="34" charset="0"/>
                <a:cs typeface="Segoe UI" panose="020B0502040204020203" pitchFamily="34" charset="0"/>
              </a:rPr>
              <a:t>Mesleki bilginin deneyim, sezgi ve kavrayışla birleşmesidir.</a:t>
            </a:r>
          </a:p>
          <a:p>
            <a:pPr lvl="1">
              <a:lnSpc>
                <a:spcPct val="138000"/>
              </a:lnSpc>
              <a:spcBef>
                <a:spcPts val="0"/>
              </a:spcBef>
            </a:pPr>
            <a:r>
              <a:rPr lang="tr-TR" sz="22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Eleştirel düşünme ile birleştiğinde, etkili ve etik bir şekilde çalışmayı sağlar.</a:t>
            </a:r>
          </a:p>
          <a:p>
            <a:pPr lvl="1">
              <a:lnSpc>
                <a:spcPct val="138000"/>
              </a:lnSpc>
              <a:spcBef>
                <a:spcPts val="0"/>
              </a:spcBef>
            </a:pPr>
            <a:r>
              <a:rPr lang="tr-TR" sz="2200" dirty="0"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M</a:t>
            </a:r>
            <a:r>
              <a:rPr lang="tr-TR" sz="22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üracaatçı yararına ve sosyal adalet ilkesine uygun hareket etmeye yardımcı olur.</a:t>
            </a:r>
          </a:p>
          <a:p>
            <a:pPr>
              <a:lnSpc>
                <a:spcPct val="138000"/>
              </a:lnSpc>
              <a:spcBef>
                <a:spcPts val="0"/>
              </a:spcBef>
            </a:pPr>
            <a:r>
              <a:rPr lang="tr-TR" sz="2200" b="1" dirty="0">
                <a:effectLst/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Müracaatçıdan gelen </a:t>
            </a:r>
            <a:r>
              <a:rPr lang="tr-TR" sz="2200" b="1" dirty="0"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b</a:t>
            </a:r>
            <a:r>
              <a:rPr lang="tr-TR" sz="2200" b="1" dirty="0">
                <a:effectLst/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ilgi ve eleştirel düşünme</a:t>
            </a:r>
          </a:p>
          <a:p>
            <a:pPr lvl="1">
              <a:lnSpc>
                <a:spcPct val="138000"/>
              </a:lnSpc>
              <a:spcBef>
                <a:spcPts val="0"/>
              </a:spcBef>
            </a:pPr>
            <a:r>
              <a:rPr lang="tr-TR" sz="22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Eleştirel düşünme ile değerlendirilmelidir</a:t>
            </a:r>
          </a:p>
          <a:p>
            <a:pPr lvl="1">
              <a:lnSpc>
                <a:spcPct val="138000"/>
              </a:lnSpc>
              <a:spcBef>
                <a:spcPts val="0"/>
              </a:spcBef>
            </a:pPr>
            <a:r>
              <a:rPr lang="tr-TR" sz="2200" dirty="0"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Böylece s</a:t>
            </a:r>
            <a:r>
              <a:rPr lang="tr-TR" sz="22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orunun asıl nedenleri anlaşılır. </a:t>
            </a:r>
          </a:p>
          <a:p>
            <a:pPr lvl="1">
              <a:lnSpc>
                <a:spcPct val="138000"/>
              </a:lnSpc>
              <a:spcBef>
                <a:spcPts val="0"/>
              </a:spcBef>
            </a:pPr>
            <a:r>
              <a:rPr lang="tr-TR" sz="22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Farklı bireylerden gelen ve zaman zaman çelişen bilgiler anlam kazanır </a:t>
            </a:r>
          </a:p>
          <a:p>
            <a:pPr lvl="1">
              <a:lnSpc>
                <a:spcPct val="138000"/>
              </a:lnSpc>
              <a:spcBef>
                <a:spcPts val="0"/>
              </a:spcBef>
            </a:pPr>
            <a:r>
              <a:rPr lang="tr-TR" sz="2200" dirty="0"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Konuyla ilgisiz </a:t>
            </a:r>
            <a:r>
              <a:rPr lang="tr-TR" sz="22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bilgiler ayrı tutulur. </a:t>
            </a:r>
            <a:endParaRPr lang="tr-TR" sz="2200" dirty="0">
              <a:effectLst/>
              <a:latin typeface="Segoe UI" panose="020B0502040204020203" pitchFamily="34" charset="0"/>
              <a:ea typeface="Yu Gothic Light" panose="020B0300000000000000" pitchFamily="34" charset="-128"/>
              <a:cs typeface="Segoe UI" panose="020B0502040204020203" pitchFamily="34" charset="0"/>
            </a:endParaRPr>
          </a:p>
          <a:p>
            <a:endParaRPr lang="tr-TR" sz="1800" b="1" dirty="0">
              <a:solidFill>
                <a:srgbClr val="0070C0"/>
              </a:solidFill>
              <a:effectLst/>
              <a:latin typeface="Segoe UI" panose="020B0502040204020203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endParaRPr lang="tr-TR" sz="1800" dirty="0">
              <a:effectLst/>
              <a:latin typeface="Segoe UI" panose="020B0502040204020203" pitchFamily="34" charset="0"/>
              <a:ea typeface="Quattrocento Sans" panose="020B0502050000020003" pitchFamily="34" charset="0"/>
              <a:cs typeface="Quattrocento Sans" panose="020B050205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743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Kurumsal bilgi: </a:t>
            </a:r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Düşünümsellik başlığı altında ele alınmaktadır.</a:t>
            </a:r>
          </a:p>
          <a:p>
            <a:r>
              <a:rPr lang="tr-TR" sz="2400" b="1" dirty="0">
                <a:effectLst/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Sosyal politika </a:t>
            </a:r>
            <a:r>
              <a:rPr lang="tr-TR" sz="2400" b="1" dirty="0"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a</a:t>
            </a:r>
            <a:r>
              <a:rPr lang="tr-TR" sz="2400" b="1" dirty="0">
                <a:effectLst/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ktörleri ve eleştirel </a:t>
            </a:r>
            <a:r>
              <a:rPr lang="tr-TR" sz="2400" b="1" dirty="0"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d</a:t>
            </a:r>
            <a:r>
              <a:rPr lang="tr-TR" sz="2400" b="1" dirty="0">
                <a:effectLst/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üşünme</a:t>
            </a:r>
          </a:p>
          <a:p>
            <a:pPr lvl="1"/>
            <a:r>
              <a:rPr lang="tr-TR" dirty="0">
                <a:effectLst/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Aktörlerin görüş, düşünce ve önerileri eleştirel düşünme süzgecinden geçmelidir</a:t>
            </a:r>
          </a:p>
          <a:p>
            <a:pPr lvl="1"/>
            <a:r>
              <a:rPr lang="tr-TR" dirty="0"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Sosyal politika düzenlemelerinin ardındaki varsayım, değer ve inançları görmek</a:t>
            </a:r>
          </a:p>
          <a:p>
            <a:pPr lvl="1"/>
            <a:r>
              <a:rPr lang="tr-TR" dirty="0">
                <a:effectLst/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Sosyal adalet </a:t>
            </a:r>
            <a:r>
              <a:rPr lang="tr-TR" dirty="0"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perspektifinden değerlendirmek</a:t>
            </a:r>
            <a:endParaRPr lang="tr-TR" dirty="0">
              <a:effectLst/>
              <a:latin typeface="Segoe UI" panose="020B0502040204020203" pitchFamily="34" charset="0"/>
              <a:ea typeface="Yu Gothic Light" panose="020B0300000000000000" pitchFamily="34" charset="-128"/>
              <a:cs typeface="Segoe UI" panose="020B0502040204020203" pitchFamily="34" charset="0"/>
            </a:endParaRPr>
          </a:p>
          <a:p>
            <a:endParaRPr lang="tr-TR" sz="1800" b="1" dirty="0">
              <a:solidFill>
                <a:srgbClr val="0070C0"/>
              </a:solidFill>
              <a:effectLst/>
              <a:latin typeface="Segoe UI" panose="020B0502040204020203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endParaRPr lang="tr-TR" sz="1800" dirty="0">
              <a:effectLst/>
              <a:latin typeface="Segoe UI" panose="020B0502040204020203" pitchFamily="34" charset="0"/>
              <a:ea typeface="Quattrocento Sans" panose="020B0502050000020003" pitchFamily="34" charset="0"/>
              <a:cs typeface="Quattrocento Sans" panose="020B05020500000200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D8D37B-5DBD-7EE0-468C-58E8A5FC08AB}"/>
              </a:ext>
            </a:extLst>
          </p:cNvPr>
          <p:cNvSpPr txBox="1">
            <a:spLocks/>
          </p:cNvSpPr>
          <p:nvPr/>
        </p:nvSpPr>
        <p:spPr>
          <a:xfrm>
            <a:off x="990600" y="16896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>
                <a:solidFill>
                  <a:srgbClr val="002060"/>
                </a:solidFill>
              </a:rPr>
              <a:t>B</a:t>
            </a:r>
            <a:r>
              <a:rPr lang="en-US" b="1" dirty="0" err="1">
                <a:solidFill>
                  <a:srgbClr val="002060"/>
                </a:solidFill>
              </a:rPr>
              <a:t>ilgi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Kaynaklarının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Değerlendirilmesinde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Eleştirel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Düşünme</a:t>
            </a:r>
            <a:endParaRPr lang="tr-T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84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</a:rPr>
              <a:t>Eleştirel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Düşünümsellik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15000"/>
              </a:lnSpc>
            </a:pPr>
            <a:r>
              <a:rPr lang="tr-TR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Müracaatçı ile çalışırken yaşanan deneyimler ve bu deneyimlerin ne ifade ettiği üzerine derin düşünmedir.</a:t>
            </a:r>
          </a:p>
          <a:p>
            <a:pPr algn="just">
              <a:lnSpc>
                <a:spcPct val="115000"/>
              </a:lnSpc>
            </a:pPr>
            <a:r>
              <a:rPr lang="tr-TR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Uygulama sırasında düşünümsellik: Uygulama esnasında düşünmek</a:t>
            </a:r>
          </a:p>
          <a:p>
            <a:pPr algn="just">
              <a:lnSpc>
                <a:spcPct val="115000"/>
              </a:lnSpc>
            </a:pPr>
            <a:r>
              <a:rPr lang="tr-TR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Uygulama üzerine düşünümsellik: Uygulama sonrasında düşünmek</a:t>
            </a:r>
          </a:p>
        </p:txBody>
      </p:sp>
    </p:spTree>
    <p:extLst>
      <p:ext uri="{BB962C8B-B14F-4D97-AF65-F5344CB8AC3E}">
        <p14:creationId xmlns:p14="http://schemas.microsoft.com/office/powerpoint/2010/main" val="3610753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2324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b="1" dirty="0">
                <a:solidFill>
                  <a:srgbClr val="002060"/>
                </a:solidFill>
              </a:rPr>
              <a:t>E</a:t>
            </a:r>
            <a:r>
              <a:rPr lang="en-US" b="1" dirty="0" err="1">
                <a:solidFill>
                  <a:srgbClr val="002060"/>
                </a:solidFill>
              </a:rPr>
              <a:t>leştirel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Düşünümsellik</a:t>
            </a:r>
            <a:endParaRPr lang="tr-TR" b="1" dirty="0">
              <a:solidFill>
                <a:srgbClr val="002060"/>
              </a:solidFill>
            </a:endParaRPr>
          </a:p>
        </p:txBody>
      </p:sp>
      <p:pic>
        <p:nvPicPr>
          <p:cNvPr id="4" name="image20.png" descr="A diagram of a diagram&#10;&#10;Description automatically generated">
            <a:extLst>
              <a:ext uri="{FF2B5EF4-FFF2-40B4-BE49-F238E27FC236}">
                <a16:creationId xmlns:a16="http://schemas.microsoft.com/office/drawing/2014/main" id="{5369768F-1E16-7E69-0646-BC7156F38B5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80833" y="1806213"/>
            <a:ext cx="6772967" cy="4377991"/>
          </a:xfrm>
          <a:prstGeom prst="rect">
            <a:avLst/>
          </a:prstGeom>
          <a:ln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D221DF-EB65-1F72-2708-607E527209E1}"/>
              </a:ext>
            </a:extLst>
          </p:cNvPr>
          <p:cNvSpPr txBox="1"/>
          <p:nvPr/>
        </p:nvSpPr>
        <p:spPr>
          <a:xfrm>
            <a:off x="1429836" y="3034945"/>
            <a:ext cx="3906079" cy="1920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/>
              <a:t>Eleştirel </a:t>
            </a:r>
            <a:r>
              <a:rPr lang="en-US" sz="3200" dirty="0"/>
              <a:t>D</a:t>
            </a:r>
            <a:r>
              <a:rPr lang="tr-TR" sz="3200" dirty="0"/>
              <a:t>üşünümsellik </a:t>
            </a:r>
            <a:r>
              <a:rPr lang="en-US" sz="3200" dirty="0"/>
              <a:t>D</a:t>
            </a:r>
            <a:r>
              <a:rPr lang="tr-TR" sz="3200" dirty="0"/>
              <a:t>öngüsü</a:t>
            </a:r>
          </a:p>
        </p:txBody>
      </p:sp>
    </p:spTree>
    <p:extLst>
      <p:ext uri="{BB962C8B-B14F-4D97-AF65-F5344CB8AC3E}">
        <p14:creationId xmlns:p14="http://schemas.microsoft.com/office/powerpoint/2010/main" val="168423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233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b="1" dirty="0">
                <a:solidFill>
                  <a:srgbClr val="002060"/>
                </a:solidFill>
              </a:rPr>
              <a:t>E</a:t>
            </a:r>
            <a:r>
              <a:rPr lang="en-US" b="1" dirty="0" err="1">
                <a:solidFill>
                  <a:srgbClr val="002060"/>
                </a:solidFill>
              </a:rPr>
              <a:t>leştirel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Düşünümsellik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27" y="2590139"/>
            <a:ext cx="4304223" cy="3118599"/>
          </a:xfrm>
        </p:spPr>
        <p:txBody>
          <a:bodyPr>
            <a:normAutofit/>
          </a:bodyPr>
          <a:lstStyle/>
          <a:p>
            <a:r>
              <a:rPr lang="tr-TR" b="1" dirty="0"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Değerlendirme ve karar verme sürecinde eleştirel düşünümsellik </a:t>
            </a:r>
          </a:p>
          <a:p>
            <a:pPr lvl="1"/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Müracaatçı sistemini ve içinde bulunduğu durumu değerlendirmek.</a:t>
            </a:r>
          </a:p>
          <a:p>
            <a:pPr lvl="1"/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Şu sorular sorulur:</a:t>
            </a:r>
          </a:p>
          <a:p>
            <a:endParaRPr lang="tr-TR" dirty="0"/>
          </a:p>
        </p:txBody>
      </p:sp>
      <p:pic>
        <p:nvPicPr>
          <p:cNvPr id="4" name="image13.png" descr="A screenshot of a phone&#10;&#10;Description automatically generated">
            <a:extLst>
              <a:ext uri="{FF2B5EF4-FFF2-40B4-BE49-F238E27FC236}">
                <a16:creationId xmlns:a16="http://schemas.microsoft.com/office/drawing/2014/main" id="{1FBAD4FC-46AC-CD8A-00B2-C8B3DA2FDC1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831550" y="2302685"/>
            <a:ext cx="6443091" cy="330298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085614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915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b="1" dirty="0">
                <a:solidFill>
                  <a:srgbClr val="002060"/>
                </a:solidFill>
              </a:rPr>
              <a:t>E</a:t>
            </a:r>
            <a:r>
              <a:rPr lang="en-US" b="1" dirty="0" err="1">
                <a:solidFill>
                  <a:srgbClr val="002060"/>
                </a:solidFill>
              </a:rPr>
              <a:t>leştirel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Düşünümsellik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74" y="2711871"/>
            <a:ext cx="5639926" cy="2851892"/>
          </a:xfrm>
        </p:spPr>
        <p:txBody>
          <a:bodyPr>
            <a:normAutofit/>
          </a:bodyPr>
          <a:lstStyle/>
          <a:p>
            <a:r>
              <a:rPr lang="tr-TR" sz="2800" b="1" dirty="0">
                <a:effectLst/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Eleştirel Düşünümsellik ve Süpervizyon</a:t>
            </a:r>
          </a:p>
          <a:p>
            <a:pPr lvl="1"/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Eleştirel düşünümselliğin olmazsa olmazı, mesleki süpervizyondur. </a:t>
            </a:r>
          </a:p>
          <a:p>
            <a:pPr lvl="1"/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Deneyimli meslek elemanlarının diğerlerine rehberlik etmesidir.</a:t>
            </a:r>
          </a:p>
          <a:p>
            <a:endParaRPr lang="tr-T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Resim 478347242" descr="A diagram of a diagram&#10;&#10;Description automatically generated">
            <a:extLst>
              <a:ext uri="{FF2B5EF4-FFF2-40B4-BE49-F238E27FC236}">
                <a16:creationId xmlns:a16="http://schemas.microsoft.com/office/drawing/2014/main" id="{A240E80F-309C-55D5-34B7-33D16AA345E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02423" y="1871901"/>
            <a:ext cx="7489577" cy="453183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247128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</a:rPr>
              <a:t>Eleştirel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Düşünümsellik</a:t>
            </a:r>
            <a:endParaRPr lang="tr-TR" b="1" dirty="0">
              <a:solidFill>
                <a:srgbClr val="002060"/>
              </a:solidFill>
            </a:endParaRPr>
          </a:p>
        </p:txBody>
      </p:sp>
      <p:pic>
        <p:nvPicPr>
          <p:cNvPr id="4" name="image14.png" descr="A screenshot of a phone&#10;&#10;Description automatically generated">
            <a:extLst>
              <a:ext uri="{FF2B5EF4-FFF2-40B4-BE49-F238E27FC236}">
                <a16:creationId xmlns:a16="http://schemas.microsoft.com/office/drawing/2014/main" id="{F93CD45A-D7A2-E4AF-E2BE-D89A6981363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32919" y="2862792"/>
            <a:ext cx="7820881" cy="2626181"/>
          </a:xfrm>
          <a:prstGeom prst="rect">
            <a:avLst/>
          </a:prstGeom>
          <a:ln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093B13-677A-EE66-58AC-A15A2E6A5C11}"/>
              </a:ext>
            </a:extLst>
          </p:cNvPr>
          <p:cNvSpPr txBox="1"/>
          <p:nvPr/>
        </p:nvSpPr>
        <p:spPr>
          <a:xfrm>
            <a:off x="838200" y="3267941"/>
            <a:ext cx="251471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/>
              <a:t>Düşünümsel </a:t>
            </a:r>
            <a:r>
              <a:rPr lang="en-US" sz="2800" b="1" dirty="0"/>
              <a:t>S</a:t>
            </a:r>
            <a:r>
              <a:rPr lang="tr-TR" sz="2800" b="1" dirty="0"/>
              <a:t>üpervizyonda </a:t>
            </a:r>
            <a:br>
              <a:rPr lang="en-US" sz="2800" b="1" dirty="0"/>
            </a:br>
            <a:r>
              <a:rPr lang="en-US" sz="2800" b="1" dirty="0"/>
              <a:t>S</a:t>
            </a:r>
            <a:r>
              <a:rPr lang="tr-TR" sz="2800" b="1" dirty="0"/>
              <a:t>orulacak </a:t>
            </a:r>
            <a:br>
              <a:rPr lang="en-US" sz="2800" b="1" dirty="0"/>
            </a:br>
            <a:r>
              <a:rPr lang="en-US" sz="2800" b="1" dirty="0"/>
              <a:t>S</a:t>
            </a:r>
            <a:r>
              <a:rPr lang="tr-TR" sz="2800" b="1" dirty="0"/>
              <a:t>orular</a:t>
            </a:r>
          </a:p>
        </p:txBody>
      </p:sp>
    </p:spTree>
    <p:extLst>
      <p:ext uri="{BB962C8B-B14F-4D97-AF65-F5344CB8AC3E}">
        <p14:creationId xmlns:p14="http://schemas.microsoft.com/office/powerpoint/2010/main" val="150159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43255-1694-60FF-C4F1-4575B29F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717" y="1466207"/>
            <a:ext cx="2952565" cy="1325563"/>
          </a:xfrm>
        </p:spPr>
        <p:txBody>
          <a:bodyPr/>
          <a:lstStyle/>
          <a:p>
            <a:r>
              <a:rPr lang="tr-TR" b="1" dirty="0">
                <a:solidFill>
                  <a:srgbClr val="002060"/>
                </a:solidFill>
              </a:rPr>
              <a:t>Sunum Planı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7B2B5-600D-E25C-A419-B7CB973C9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8359"/>
            <a:ext cx="10515600" cy="2851892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Sosyal hizmet disiplini ve eleştirel düşünme </a:t>
            </a:r>
          </a:p>
          <a:p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Bilgi kaynaklarının değerlendirilmesinde eleştirel düşünme</a:t>
            </a:r>
          </a:p>
          <a:p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Eleştirel düşünümsellik </a:t>
            </a:r>
          </a:p>
        </p:txBody>
      </p:sp>
    </p:spTree>
    <p:extLst>
      <p:ext uri="{BB962C8B-B14F-4D97-AF65-F5344CB8AC3E}">
        <p14:creationId xmlns:p14="http://schemas.microsoft.com/office/powerpoint/2010/main" val="92289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3197" y="1208755"/>
            <a:ext cx="1425605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ÖZET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959" y="2197535"/>
            <a:ext cx="11053810" cy="358182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38000"/>
              </a:lnSpc>
              <a:spcBef>
                <a:spcPts val="0"/>
              </a:spcBef>
              <a:buNone/>
            </a:pPr>
            <a:r>
              <a:rPr lang="tr-TR" sz="18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Eleştirel ve Analitik Düşünmenin Önemi</a:t>
            </a:r>
            <a:r>
              <a:rPr lang="tr-TR" sz="18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 Eleştirel ve analitik düşünme, sosyal hizmet uygulamasında son derece önemlidir.</a:t>
            </a:r>
          </a:p>
          <a:p>
            <a:pPr marL="0" indent="0" algn="just">
              <a:lnSpc>
                <a:spcPct val="138000"/>
              </a:lnSpc>
              <a:spcBef>
                <a:spcPts val="0"/>
              </a:spcBef>
              <a:buNone/>
            </a:pPr>
            <a:r>
              <a:rPr lang="tr-TR" sz="18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Eleştirel Düşünme Beceri ve Tutumları</a:t>
            </a:r>
            <a:r>
              <a:rPr lang="tr-TR" sz="18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 Meslek elemanlarının eleştirel düşünme beceri ve tutumları, profesyonel uygulamalar için temeldir.</a:t>
            </a:r>
          </a:p>
          <a:p>
            <a:pPr marL="0" indent="0" algn="just">
              <a:lnSpc>
                <a:spcPct val="138000"/>
              </a:lnSpc>
              <a:spcBef>
                <a:spcPts val="0"/>
              </a:spcBef>
              <a:buNone/>
            </a:pPr>
            <a:r>
              <a:rPr lang="tr-TR" sz="18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Bilgi Kaynaklarının Değerlendirilmesi</a:t>
            </a:r>
            <a:r>
              <a:rPr lang="tr-TR" sz="18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 Farklı sosyal hizmet bilgi kaynaklarının eleştirel düşünme ile değerlendirilmesi, etkili karar verme süreçlerini destekler.</a:t>
            </a:r>
          </a:p>
          <a:p>
            <a:pPr marL="0" indent="0" algn="just">
              <a:lnSpc>
                <a:spcPct val="138000"/>
              </a:lnSpc>
              <a:spcBef>
                <a:spcPts val="0"/>
              </a:spcBef>
              <a:buNone/>
            </a:pPr>
            <a:r>
              <a:rPr lang="tr-TR" sz="18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Eleştirel Düşünümsellik</a:t>
            </a:r>
            <a:r>
              <a:rPr lang="tr-TR" sz="18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 Eleştirel düşünümsellik, sosyal hizmet uygulamalarında farkındalık ve etkin uygulama için kritiktir.</a:t>
            </a:r>
          </a:p>
          <a:p>
            <a:pPr marL="0" indent="0" algn="just">
              <a:lnSpc>
                <a:spcPct val="138000"/>
              </a:lnSpc>
              <a:spcBef>
                <a:spcPts val="0"/>
              </a:spcBef>
              <a:buNone/>
            </a:pPr>
            <a:r>
              <a:rPr lang="tr-TR" sz="18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Mesleki Süpervizyonun Rolü</a:t>
            </a:r>
            <a:r>
              <a:rPr lang="tr-TR" sz="18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 Mesleki süpervizyon, eleştirel düşünme, düşünümsellik ve öz farkındalık gelişiminde önemli bir role sahiptir.</a:t>
            </a:r>
          </a:p>
        </p:txBody>
      </p:sp>
    </p:spTree>
    <p:extLst>
      <p:ext uri="{BB962C8B-B14F-4D97-AF65-F5344CB8AC3E}">
        <p14:creationId xmlns:p14="http://schemas.microsoft.com/office/powerpoint/2010/main" val="943542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5891" y="3131128"/>
            <a:ext cx="30928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+mj-lt"/>
              </a:rPr>
              <a:t>Teşekkürler</a:t>
            </a:r>
            <a:r>
              <a:rPr lang="en-US" sz="4400" b="1" dirty="0">
                <a:solidFill>
                  <a:srgbClr val="002060"/>
                </a:solidFill>
                <a:latin typeface="+mj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16601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498" y="1537229"/>
            <a:ext cx="9815004" cy="1325563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002060"/>
                </a:solidFill>
              </a:rPr>
              <a:t>Sosyal </a:t>
            </a:r>
            <a:r>
              <a:rPr lang="en-US" b="1" dirty="0">
                <a:solidFill>
                  <a:srgbClr val="002060"/>
                </a:solidFill>
              </a:rPr>
              <a:t>H</a:t>
            </a:r>
            <a:r>
              <a:rPr lang="tr-TR" b="1" dirty="0">
                <a:solidFill>
                  <a:srgbClr val="002060"/>
                </a:solidFill>
              </a:rPr>
              <a:t>izmet </a:t>
            </a:r>
            <a:r>
              <a:rPr lang="en-US" b="1" dirty="0">
                <a:solidFill>
                  <a:srgbClr val="002060"/>
                </a:solidFill>
              </a:rPr>
              <a:t>D</a:t>
            </a:r>
            <a:r>
              <a:rPr lang="tr-TR" b="1" dirty="0">
                <a:solidFill>
                  <a:srgbClr val="002060"/>
                </a:solidFill>
              </a:rPr>
              <a:t>isiplini ve </a:t>
            </a:r>
            <a:r>
              <a:rPr lang="en-US" b="1" dirty="0">
                <a:solidFill>
                  <a:srgbClr val="002060"/>
                </a:solidFill>
              </a:rPr>
              <a:t>E</a:t>
            </a:r>
            <a:r>
              <a:rPr lang="tr-TR" b="1" dirty="0">
                <a:solidFill>
                  <a:srgbClr val="002060"/>
                </a:solidFill>
              </a:rPr>
              <a:t>leştirel </a:t>
            </a:r>
            <a:r>
              <a:rPr lang="en-US" b="1" dirty="0">
                <a:solidFill>
                  <a:srgbClr val="002060"/>
                </a:solidFill>
              </a:rPr>
              <a:t>D</a:t>
            </a:r>
            <a:r>
              <a:rPr lang="tr-TR" b="1" dirty="0">
                <a:solidFill>
                  <a:srgbClr val="002060"/>
                </a:solidFill>
              </a:rPr>
              <a:t>üşünme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5239"/>
            <a:ext cx="10515600" cy="2851892"/>
          </a:xfrm>
        </p:spPr>
        <p:txBody>
          <a:bodyPr>
            <a:normAutofit/>
          </a:bodyPr>
          <a:lstStyle/>
          <a:p>
            <a:pPr algn="just"/>
            <a:r>
              <a:rPr lang="tr-TR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Düşünme eylemi iki kategoride değerlendirilir: </a:t>
            </a:r>
          </a:p>
          <a:p>
            <a:pPr lvl="1" algn="just"/>
            <a:r>
              <a:rPr lang="tr-TR" dirty="0"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D</a:t>
            </a:r>
            <a:r>
              <a:rPr lang="tr-TR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üşük düzey düşünme</a:t>
            </a:r>
            <a:r>
              <a:rPr lang="tr-TR" dirty="0"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: Hızlı, otomatik ve sezgisel düşünme</a:t>
            </a:r>
          </a:p>
          <a:p>
            <a:pPr lvl="1" algn="just"/>
            <a:r>
              <a:rPr lang="tr-TR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Yüksek düzey düşünme; hedefe yönelik, yavaş ve çaba isteyen düşünce</a:t>
            </a:r>
          </a:p>
          <a:p>
            <a:pPr algn="just"/>
            <a:r>
              <a:rPr lang="tr-TR" b="1" dirty="0">
                <a:latin typeface="Segoe UI" panose="020B0502040204020203" pitchFamily="34" charset="0"/>
                <a:cs typeface="Segoe UI" panose="020B0502040204020203" pitchFamily="34" charset="0"/>
              </a:rPr>
              <a:t>Bloom taksonomisi</a:t>
            </a: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tr-TR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Bireyler, öğrenme sürecinde, basit düşünme biçimlerinden karmaşık düşünme düzeyine doğru ilerler. </a:t>
            </a:r>
            <a:endParaRPr lang="tr-T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79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231" y="1477272"/>
            <a:ext cx="9921536" cy="1325563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002060"/>
                </a:solidFill>
              </a:rPr>
              <a:t>Sosyal </a:t>
            </a:r>
            <a:r>
              <a:rPr lang="en-US" b="1" dirty="0">
                <a:solidFill>
                  <a:srgbClr val="002060"/>
                </a:solidFill>
              </a:rPr>
              <a:t>H</a:t>
            </a:r>
            <a:r>
              <a:rPr lang="tr-TR" b="1" dirty="0">
                <a:solidFill>
                  <a:srgbClr val="002060"/>
                </a:solidFill>
              </a:rPr>
              <a:t>izmet </a:t>
            </a:r>
            <a:r>
              <a:rPr lang="en-US" b="1" dirty="0">
                <a:solidFill>
                  <a:srgbClr val="002060"/>
                </a:solidFill>
              </a:rPr>
              <a:t>D</a:t>
            </a:r>
            <a:r>
              <a:rPr lang="tr-TR" b="1" dirty="0">
                <a:solidFill>
                  <a:srgbClr val="002060"/>
                </a:solidFill>
              </a:rPr>
              <a:t>isiplini ve </a:t>
            </a:r>
            <a:r>
              <a:rPr lang="en-US" b="1" dirty="0">
                <a:solidFill>
                  <a:srgbClr val="002060"/>
                </a:solidFill>
              </a:rPr>
              <a:t>E</a:t>
            </a:r>
            <a:r>
              <a:rPr lang="tr-TR" b="1" dirty="0">
                <a:solidFill>
                  <a:srgbClr val="002060"/>
                </a:solidFill>
              </a:rPr>
              <a:t>leştirel </a:t>
            </a:r>
            <a:r>
              <a:rPr lang="en-US" b="1" dirty="0">
                <a:solidFill>
                  <a:srgbClr val="002060"/>
                </a:solidFill>
              </a:rPr>
              <a:t>D</a:t>
            </a:r>
            <a:r>
              <a:rPr lang="tr-TR" b="1" dirty="0">
                <a:solidFill>
                  <a:srgbClr val="002060"/>
                </a:solidFill>
              </a:rPr>
              <a:t>üşünme </a:t>
            </a:r>
          </a:p>
        </p:txBody>
      </p:sp>
      <p:pic>
        <p:nvPicPr>
          <p:cNvPr id="4" name="image29.png" descr="A blue pyramid with text&#10;&#10;Description automatically generated">
            <a:extLst>
              <a:ext uri="{FF2B5EF4-FFF2-40B4-BE49-F238E27FC236}">
                <a16:creationId xmlns:a16="http://schemas.microsoft.com/office/drawing/2014/main" id="{CA51ED21-7F6D-3462-2C0C-7F98FC4B271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8555" y="2557670"/>
            <a:ext cx="7914889" cy="3251408"/>
          </a:xfrm>
          <a:prstGeom prst="rect">
            <a:avLst/>
          </a:prstGeom>
          <a:ln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268503-7A2A-BB13-7B24-0EE41FA68076}"/>
              </a:ext>
            </a:extLst>
          </p:cNvPr>
          <p:cNvSpPr txBox="1"/>
          <p:nvPr/>
        </p:nvSpPr>
        <p:spPr>
          <a:xfrm>
            <a:off x="1364974" y="3048000"/>
            <a:ext cx="2213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Bloom Taksonomisi</a:t>
            </a:r>
          </a:p>
        </p:txBody>
      </p:sp>
    </p:spTree>
    <p:extLst>
      <p:ext uri="{BB962C8B-B14F-4D97-AF65-F5344CB8AC3E}">
        <p14:creationId xmlns:p14="http://schemas.microsoft.com/office/powerpoint/2010/main" val="2500613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865" y="1431266"/>
            <a:ext cx="9868270" cy="1325563"/>
          </a:xfrm>
        </p:spPr>
        <p:txBody>
          <a:bodyPr/>
          <a:lstStyle/>
          <a:p>
            <a:r>
              <a:rPr lang="tr-TR" b="1" dirty="0">
                <a:solidFill>
                  <a:srgbClr val="002060"/>
                </a:solidFill>
              </a:rPr>
              <a:t>Sosyal </a:t>
            </a:r>
            <a:r>
              <a:rPr lang="en-US" b="1" dirty="0">
                <a:solidFill>
                  <a:srgbClr val="002060"/>
                </a:solidFill>
              </a:rPr>
              <a:t>H</a:t>
            </a:r>
            <a:r>
              <a:rPr lang="tr-TR" b="1" dirty="0">
                <a:solidFill>
                  <a:srgbClr val="002060"/>
                </a:solidFill>
              </a:rPr>
              <a:t>izmet </a:t>
            </a:r>
            <a:r>
              <a:rPr lang="en-US" b="1" dirty="0">
                <a:solidFill>
                  <a:srgbClr val="002060"/>
                </a:solidFill>
              </a:rPr>
              <a:t>D</a:t>
            </a:r>
            <a:r>
              <a:rPr lang="tr-TR" b="1" dirty="0">
                <a:solidFill>
                  <a:srgbClr val="002060"/>
                </a:solidFill>
              </a:rPr>
              <a:t>isiplini ve </a:t>
            </a:r>
            <a:r>
              <a:rPr lang="en-US" b="1" dirty="0">
                <a:solidFill>
                  <a:srgbClr val="002060"/>
                </a:solidFill>
              </a:rPr>
              <a:t>E</a:t>
            </a:r>
            <a:r>
              <a:rPr lang="tr-TR" b="1" dirty="0">
                <a:solidFill>
                  <a:srgbClr val="002060"/>
                </a:solidFill>
              </a:rPr>
              <a:t>leştirel </a:t>
            </a:r>
            <a:r>
              <a:rPr lang="en-US" b="1" dirty="0">
                <a:solidFill>
                  <a:srgbClr val="002060"/>
                </a:solidFill>
              </a:rPr>
              <a:t>D</a:t>
            </a:r>
            <a:r>
              <a:rPr lang="tr-TR" b="1" dirty="0">
                <a:solidFill>
                  <a:srgbClr val="002060"/>
                </a:solidFill>
              </a:rPr>
              <a:t>üşünme </a:t>
            </a:r>
            <a:endParaRPr lang="tr-TR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6829"/>
            <a:ext cx="10515600" cy="2851892"/>
          </a:xfrm>
        </p:spPr>
        <p:txBody>
          <a:bodyPr/>
          <a:lstStyle/>
          <a:p>
            <a:r>
              <a:rPr lang="tr-TR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Eleştirel düşünmenin önemi </a:t>
            </a:r>
          </a:p>
          <a:p>
            <a:pPr lvl="1"/>
            <a:r>
              <a:rPr lang="tr-TR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Değerlendirme: Sorunları doğru analiz etme.</a:t>
            </a:r>
          </a:p>
          <a:p>
            <a:pPr lvl="1"/>
            <a:r>
              <a:rPr lang="tr-TR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Karar verme: İşbirliğiyle etkin çözümler.</a:t>
            </a:r>
          </a:p>
          <a:p>
            <a:pPr lvl="1"/>
            <a:r>
              <a:rPr lang="tr-TR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Eylem: Planlı müdahale ve uygulama.</a:t>
            </a:r>
          </a:p>
          <a:p>
            <a:pPr lvl="1"/>
            <a:r>
              <a:rPr lang="tr-TR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Sonuçlar: Etkili ve sürdürülebilir değişimler.</a:t>
            </a:r>
          </a:p>
        </p:txBody>
      </p:sp>
    </p:spTree>
    <p:extLst>
      <p:ext uri="{BB962C8B-B14F-4D97-AF65-F5344CB8AC3E}">
        <p14:creationId xmlns:p14="http://schemas.microsoft.com/office/powerpoint/2010/main" val="1220068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498" y="1492840"/>
            <a:ext cx="9815004" cy="1325563"/>
          </a:xfrm>
        </p:spPr>
        <p:txBody>
          <a:bodyPr/>
          <a:lstStyle/>
          <a:p>
            <a:pPr algn="l"/>
            <a:r>
              <a:rPr lang="tr-TR" b="1" dirty="0">
                <a:solidFill>
                  <a:srgbClr val="002060"/>
                </a:solidFill>
              </a:rPr>
              <a:t>Sosyal </a:t>
            </a:r>
            <a:r>
              <a:rPr lang="en-US" b="1" dirty="0">
                <a:solidFill>
                  <a:srgbClr val="002060"/>
                </a:solidFill>
              </a:rPr>
              <a:t>H</a:t>
            </a:r>
            <a:r>
              <a:rPr lang="tr-TR" b="1" dirty="0">
                <a:solidFill>
                  <a:srgbClr val="002060"/>
                </a:solidFill>
              </a:rPr>
              <a:t>izmet </a:t>
            </a:r>
            <a:r>
              <a:rPr lang="en-US" b="1" dirty="0">
                <a:solidFill>
                  <a:srgbClr val="002060"/>
                </a:solidFill>
              </a:rPr>
              <a:t>D</a:t>
            </a:r>
            <a:r>
              <a:rPr lang="tr-TR" b="1" dirty="0">
                <a:solidFill>
                  <a:srgbClr val="002060"/>
                </a:solidFill>
              </a:rPr>
              <a:t>isiplini ve </a:t>
            </a:r>
            <a:r>
              <a:rPr lang="en-US" b="1" dirty="0">
                <a:solidFill>
                  <a:srgbClr val="002060"/>
                </a:solidFill>
              </a:rPr>
              <a:t>E</a:t>
            </a:r>
            <a:r>
              <a:rPr lang="tr-TR" b="1" dirty="0">
                <a:solidFill>
                  <a:srgbClr val="002060"/>
                </a:solidFill>
              </a:rPr>
              <a:t>leştirel </a:t>
            </a:r>
            <a:r>
              <a:rPr lang="en-US" b="1" dirty="0">
                <a:solidFill>
                  <a:srgbClr val="002060"/>
                </a:solidFill>
              </a:rPr>
              <a:t>D</a:t>
            </a:r>
            <a:r>
              <a:rPr lang="tr-TR" b="1" dirty="0">
                <a:solidFill>
                  <a:srgbClr val="002060"/>
                </a:solidFill>
              </a:rPr>
              <a:t>üşünme </a:t>
            </a:r>
            <a:endParaRPr lang="tr-TR" b="1" i="0" dirty="0">
              <a:solidFill>
                <a:srgbClr val="00206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8403"/>
            <a:ext cx="10515600" cy="2851892"/>
          </a:xfrm>
        </p:spPr>
        <p:txBody>
          <a:bodyPr/>
          <a:lstStyle/>
          <a:p>
            <a:r>
              <a:rPr lang="tr-TR" b="1" dirty="0">
                <a:latin typeface="Segoe UI" panose="020B0502040204020203" pitchFamily="34" charset="0"/>
                <a:cs typeface="Segoe UI" panose="020B0502040204020203" pitchFamily="34" charset="0"/>
              </a:rPr>
              <a:t>Eleştirel Düşünmenin Sosyal Hizmet Uygulamasındaki Rolü</a:t>
            </a:r>
          </a:p>
          <a:p>
            <a:pPr lvl="1"/>
            <a:r>
              <a:rPr lang="tr-TR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Bilgi sorgulama: Doğruluk ve güvenirlik.</a:t>
            </a:r>
          </a:p>
          <a:p>
            <a:pPr lvl="1"/>
            <a:r>
              <a:rPr lang="tr-TR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Müracaatçı odaklı: Bireysel ihtiyaçları anlama.</a:t>
            </a:r>
          </a:p>
          <a:p>
            <a:pPr lvl="1"/>
            <a:r>
              <a:rPr lang="tr-TR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Etik ve ahlaki boyut: Adil dünya inşası.</a:t>
            </a:r>
          </a:p>
          <a:p>
            <a:pPr lvl="1"/>
            <a:r>
              <a:rPr lang="tr-TR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Sürekli gelişim: Deneyim ve öğrenme.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161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180" y="1075130"/>
            <a:ext cx="9841638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r-TR" b="1" dirty="0">
                <a:solidFill>
                  <a:srgbClr val="002060"/>
                </a:solidFill>
              </a:rPr>
              <a:t>Sosyal </a:t>
            </a:r>
            <a:r>
              <a:rPr lang="en-US" b="1" dirty="0">
                <a:solidFill>
                  <a:srgbClr val="002060"/>
                </a:solidFill>
              </a:rPr>
              <a:t>H</a:t>
            </a:r>
            <a:r>
              <a:rPr lang="tr-TR" b="1" dirty="0">
                <a:solidFill>
                  <a:srgbClr val="002060"/>
                </a:solidFill>
              </a:rPr>
              <a:t>izmet </a:t>
            </a:r>
            <a:r>
              <a:rPr lang="en-US" b="1" dirty="0">
                <a:solidFill>
                  <a:srgbClr val="002060"/>
                </a:solidFill>
              </a:rPr>
              <a:t>D</a:t>
            </a:r>
            <a:r>
              <a:rPr lang="tr-TR" b="1" dirty="0">
                <a:solidFill>
                  <a:srgbClr val="002060"/>
                </a:solidFill>
              </a:rPr>
              <a:t>isiplini ve </a:t>
            </a:r>
            <a:r>
              <a:rPr lang="en-US" b="1" dirty="0">
                <a:solidFill>
                  <a:srgbClr val="002060"/>
                </a:solidFill>
              </a:rPr>
              <a:t>E</a:t>
            </a:r>
            <a:r>
              <a:rPr lang="tr-TR" b="1" dirty="0">
                <a:solidFill>
                  <a:srgbClr val="002060"/>
                </a:solidFill>
              </a:rPr>
              <a:t>leştirel </a:t>
            </a:r>
            <a:r>
              <a:rPr lang="en-US" b="1" dirty="0">
                <a:solidFill>
                  <a:srgbClr val="002060"/>
                </a:solidFill>
              </a:rPr>
              <a:t>D</a:t>
            </a:r>
            <a:r>
              <a:rPr lang="tr-TR" b="1" dirty="0">
                <a:solidFill>
                  <a:srgbClr val="002060"/>
                </a:solidFill>
              </a:rPr>
              <a:t>üşünme </a:t>
            </a:r>
            <a:endParaRPr lang="tr-TR" b="1" dirty="0">
              <a:solidFill>
                <a:srgbClr val="002060"/>
              </a:solidFill>
              <a:effectLst/>
              <a:latin typeface="Calibri Light" panose="020F0302020204030204" pitchFamily="34" charset="0"/>
              <a:ea typeface="Quattrocento Sans" panose="020B0502050000020003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CC212D9-3C7E-28AA-5648-76939535A2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364742"/>
              </p:ext>
            </p:extLst>
          </p:nvPr>
        </p:nvGraphicFramePr>
        <p:xfrm>
          <a:off x="1616218" y="2291036"/>
          <a:ext cx="8959562" cy="362178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624578">
                  <a:extLst>
                    <a:ext uri="{9D8B030D-6E8A-4147-A177-3AD203B41FA5}">
                      <a16:colId xmlns:a16="http://schemas.microsoft.com/office/drawing/2014/main" val="3638152942"/>
                    </a:ext>
                  </a:extLst>
                </a:gridCol>
                <a:gridCol w="4334984">
                  <a:extLst>
                    <a:ext uri="{9D8B030D-6E8A-4147-A177-3AD203B41FA5}">
                      <a16:colId xmlns:a16="http://schemas.microsoft.com/office/drawing/2014/main" val="3230354545"/>
                    </a:ext>
                  </a:extLst>
                </a:gridCol>
              </a:tblGrid>
              <a:tr h="389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Yeni </a:t>
                      </a: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</a:t>
                      </a:r>
                      <a:r>
                        <a:rPr lang="tr-TR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ilgiyi </a:t>
                      </a: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</a:t>
                      </a:r>
                      <a:r>
                        <a:rPr lang="tr-TR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ygulamada </a:t>
                      </a: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</a:t>
                      </a:r>
                      <a:r>
                        <a:rPr lang="tr-TR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ullanırken </a:t>
                      </a: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Y</a:t>
                      </a:r>
                      <a:r>
                        <a:rPr lang="tr-TR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ürütülen </a:t>
                      </a: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</a:t>
                      </a:r>
                      <a:r>
                        <a:rPr lang="tr-TR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aaliyetler</a:t>
                      </a:r>
                      <a:endParaRPr lang="tr-TR" sz="1600" b="1" dirty="0">
                        <a:effectLst/>
                        <a:latin typeface="Segoe UI" panose="020B0502040204020203" pitchFamily="34" charset="0"/>
                        <a:ea typeface="Quattrocento Sans" panose="020B05020500000200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Genel </a:t>
                      </a: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</a:t>
                      </a:r>
                      <a:r>
                        <a:rPr lang="tr-TR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eğerlendirme </a:t>
                      </a: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</a:t>
                      </a:r>
                      <a:r>
                        <a:rPr lang="tr-TR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aşlığı</a:t>
                      </a:r>
                      <a:endParaRPr lang="tr-TR" sz="1600" b="1" dirty="0">
                        <a:effectLst/>
                        <a:latin typeface="Segoe UI" panose="020B0502040204020203" pitchFamily="34" charset="0"/>
                        <a:ea typeface="Quattrocento Sans" panose="020B05020500000200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6787455"/>
                  </a:ext>
                </a:extLst>
              </a:tr>
              <a:tr h="3891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r-TR" sz="16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Olay, konu ya da sorunu anlamak</a:t>
                      </a:r>
                      <a:endParaRPr lang="tr-TR" sz="1600">
                        <a:effectLst/>
                        <a:latin typeface="Segoe UI" panose="020B0502040204020203" pitchFamily="34" charset="0"/>
                        <a:ea typeface="Quattrocento Sans" panose="020B05020500000200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r-TR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Tanımlama, saptama, kavrama, teşhis</a:t>
                      </a:r>
                      <a:endParaRPr lang="tr-TR" sz="1600" dirty="0">
                        <a:effectLst/>
                        <a:latin typeface="Segoe UI" panose="020B0502040204020203" pitchFamily="34" charset="0"/>
                        <a:ea typeface="Quattrocento Sans" panose="020B05020500000200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6763782"/>
                  </a:ext>
                </a:extLst>
              </a:tr>
              <a:tr h="8051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r-TR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Bulunan kaynaklardan yeni, ilgili genel ilke ve unsurları belirlemek ve bunları değerlendirmek</a:t>
                      </a:r>
                      <a:endParaRPr lang="tr-TR" sz="1600" dirty="0">
                        <a:effectLst/>
                        <a:latin typeface="Segoe UI" panose="020B0502040204020203" pitchFamily="34" charset="0"/>
                        <a:ea typeface="Quattrocento Sans" panose="020B05020500000200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r-TR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Kavrama, analiz, eleştirel değerlendirme</a:t>
                      </a:r>
                      <a:endParaRPr lang="tr-TR" sz="1600" dirty="0">
                        <a:effectLst/>
                        <a:latin typeface="Segoe UI" panose="020B0502040204020203" pitchFamily="34" charset="0"/>
                        <a:ea typeface="Quattrocento Sans" panose="020B05020500000200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3267471"/>
                  </a:ext>
                </a:extLst>
              </a:tr>
              <a:tr h="3891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r-TR" sz="16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Bu ilkeleri deneyim, fikir ve değerlerle birleştirmek</a:t>
                      </a:r>
                      <a:endParaRPr lang="tr-TR" sz="1600">
                        <a:effectLst/>
                        <a:latin typeface="Segoe UI" panose="020B0502040204020203" pitchFamily="34" charset="0"/>
                        <a:ea typeface="Quattrocento Sans" panose="020B05020500000200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r-TR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Soyut veri ve kavramların dönüştürülmesi, yaratıcılık</a:t>
                      </a:r>
                      <a:endParaRPr lang="tr-TR" sz="1600" dirty="0">
                        <a:effectLst/>
                        <a:latin typeface="Segoe UI" panose="020B0502040204020203" pitchFamily="34" charset="0"/>
                        <a:ea typeface="Quattrocento Sans" panose="020B05020500000200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5557712"/>
                  </a:ext>
                </a:extLst>
              </a:tr>
              <a:tr h="8051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r-TR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Çözümü tasarlamak ve yeni bir duruma uygulamak ya da geçmiş bir deneyim ile bütünleştirmek</a:t>
                      </a:r>
                      <a:endParaRPr lang="tr-TR" sz="1600" dirty="0">
                        <a:effectLst/>
                        <a:latin typeface="Segoe UI" panose="020B0502040204020203" pitchFamily="34" charset="0"/>
                        <a:ea typeface="Quattrocento Sans" panose="020B05020500000200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r-TR" sz="16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Tasarım, yaratıcılık, aktarım</a:t>
                      </a:r>
                      <a:endParaRPr lang="tr-TR" sz="1600">
                        <a:effectLst/>
                        <a:latin typeface="Segoe UI" panose="020B0502040204020203" pitchFamily="34" charset="0"/>
                        <a:ea typeface="Quattrocento Sans" panose="020B05020500000200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8942881"/>
                  </a:ext>
                </a:extLst>
              </a:tr>
              <a:tr h="3891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r-TR" sz="16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Sonuçları eleştirel olarak ölçmek ve değerlendirmek</a:t>
                      </a:r>
                      <a:endParaRPr lang="tr-TR" sz="1600">
                        <a:effectLst/>
                        <a:latin typeface="Segoe UI" panose="020B0502040204020203" pitchFamily="34" charset="0"/>
                        <a:ea typeface="Quattrocento Sans" panose="020B05020500000200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r-TR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Eleştirel değerlendirme</a:t>
                      </a:r>
                      <a:endParaRPr lang="tr-TR" sz="1600" dirty="0">
                        <a:effectLst/>
                        <a:latin typeface="Segoe UI" panose="020B0502040204020203" pitchFamily="34" charset="0"/>
                        <a:ea typeface="Quattrocento Sans" panose="020B05020500000200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4386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049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181" y="1024511"/>
            <a:ext cx="9841637" cy="1325563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02060"/>
                </a:solidFill>
              </a:rPr>
              <a:t>Sosyal </a:t>
            </a:r>
            <a:r>
              <a:rPr lang="en-US" b="1" dirty="0">
                <a:solidFill>
                  <a:srgbClr val="002060"/>
                </a:solidFill>
              </a:rPr>
              <a:t>H</a:t>
            </a:r>
            <a:r>
              <a:rPr lang="tr-TR" b="1" dirty="0">
                <a:solidFill>
                  <a:srgbClr val="002060"/>
                </a:solidFill>
              </a:rPr>
              <a:t>izmet </a:t>
            </a:r>
            <a:r>
              <a:rPr lang="en-US" b="1" dirty="0">
                <a:solidFill>
                  <a:srgbClr val="002060"/>
                </a:solidFill>
              </a:rPr>
              <a:t>D</a:t>
            </a:r>
            <a:r>
              <a:rPr lang="tr-TR" b="1" dirty="0">
                <a:solidFill>
                  <a:srgbClr val="002060"/>
                </a:solidFill>
              </a:rPr>
              <a:t>isiplini ve </a:t>
            </a:r>
            <a:r>
              <a:rPr lang="en-US" b="1" dirty="0">
                <a:solidFill>
                  <a:srgbClr val="002060"/>
                </a:solidFill>
              </a:rPr>
              <a:t>E</a:t>
            </a:r>
            <a:r>
              <a:rPr lang="tr-TR" b="1" dirty="0">
                <a:solidFill>
                  <a:srgbClr val="002060"/>
                </a:solidFill>
              </a:rPr>
              <a:t>leştirel </a:t>
            </a:r>
            <a:r>
              <a:rPr lang="en-US" b="1" dirty="0">
                <a:solidFill>
                  <a:srgbClr val="002060"/>
                </a:solidFill>
              </a:rPr>
              <a:t>D</a:t>
            </a:r>
            <a:r>
              <a:rPr lang="tr-TR" b="1" dirty="0">
                <a:solidFill>
                  <a:srgbClr val="002060"/>
                </a:solidFill>
              </a:rPr>
              <a:t>üşünme </a:t>
            </a:r>
            <a:endParaRPr lang="tr-TR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B58D7B-F98A-A360-DA39-0566597A92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654039"/>
              </p:ext>
            </p:extLst>
          </p:nvPr>
        </p:nvGraphicFramePr>
        <p:xfrm>
          <a:off x="1680159" y="2008516"/>
          <a:ext cx="8831682" cy="3913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5841">
                  <a:extLst>
                    <a:ext uri="{9D8B030D-6E8A-4147-A177-3AD203B41FA5}">
                      <a16:colId xmlns:a16="http://schemas.microsoft.com/office/drawing/2014/main" val="3089302469"/>
                    </a:ext>
                  </a:extLst>
                </a:gridCol>
                <a:gridCol w="4415841">
                  <a:extLst>
                    <a:ext uri="{9D8B030D-6E8A-4147-A177-3AD203B41FA5}">
                      <a16:colId xmlns:a16="http://schemas.microsoft.com/office/drawing/2014/main" val="2451881545"/>
                    </a:ext>
                  </a:extLst>
                </a:gridCol>
              </a:tblGrid>
              <a:tr h="338303">
                <a:tc>
                  <a:txBody>
                    <a:bodyPr/>
                    <a:lstStyle/>
                    <a:p>
                      <a:r>
                        <a:rPr lang="tr-T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Meslek Elemanı Becerileri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Tutumları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102310"/>
                  </a:ext>
                </a:extLst>
              </a:tr>
              <a:tr h="35479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r-TR" sz="1600" dirty="0">
                          <a:effectLst/>
                          <a:latin typeface="Segoe UI" panose="020B0502040204020203" pitchFamily="34" charset="0"/>
                          <a:ea typeface="Quattrocento Sans" panose="020B0502050000020003" pitchFamily="34" charset="0"/>
                          <a:cs typeface="Segoe UI" panose="020B0502040204020203" pitchFamily="34" charset="0"/>
                        </a:rPr>
                        <a:t>Analiz etme ve eleştirel kavrayış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r-TR" sz="1600" dirty="0">
                          <a:effectLst/>
                          <a:latin typeface="Segoe UI" panose="020B0502040204020203" pitchFamily="34" charset="0"/>
                          <a:ea typeface="Quattrocento Sans" panose="020B0502050000020003" pitchFamily="34" charset="0"/>
                          <a:cs typeface="Segoe UI" panose="020B0502040204020203" pitchFamily="34" charset="0"/>
                        </a:rPr>
                        <a:t>Yaratıcı düşünme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r-TR" sz="1600" dirty="0">
                          <a:effectLst/>
                          <a:latin typeface="Segoe UI" panose="020B0502040204020203" pitchFamily="34" charset="0"/>
                          <a:ea typeface="Quattrocento Sans" panose="020B0502050000020003" pitchFamily="34" charset="0"/>
                          <a:cs typeface="Segoe UI" panose="020B0502040204020203" pitchFamily="34" charset="0"/>
                        </a:rPr>
                        <a:t>Problem çözme  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r-TR" sz="1600" dirty="0">
                          <a:effectLst/>
                          <a:latin typeface="Segoe UI" panose="020B0502040204020203" pitchFamily="34" charset="0"/>
                          <a:ea typeface="Quattrocento Sans" panose="020B0502050000020003" pitchFamily="34" charset="0"/>
                          <a:cs typeface="Segoe UI" panose="020B0502040204020203" pitchFamily="34" charset="0"/>
                        </a:rPr>
                        <a:t>Mantıklı düşünme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r-TR" sz="1600" dirty="0">
                          <a:effectLst/>
                          <a:latin typeface="Segoe UI" panose="020B0502040204020203" pitchFamily="34" charset="0"/>
                          <a:ea typeface="Quattrocento Sans" panose="020B0502050000020003" pitchFamily="34" charset="0"/>
                          <a:cs typeface="Segoe UI" panose="020B0502040204020203" pitchFamily="34" charset="0"/>
                        </a:rPr>
                        <a:t>Değerlendirme  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r-TR" sz="1600" dirty="0">
                          <a:effectLst/>
                          <a:latin typeface="Segoe UI" panose="020B0502040204020203" pitchFamily="34" charset="0"/>
                          <a:ea typeface="Quattrocento Sans" panose="020B0502050000020003" pitchFamily="34" charset="0"/>
                          <a:cs typeface="Segoe UI" panose="020B0502040204020203" pitchFamily="34" charset="0"/>
                        </a:rPr>
                        <a:t>İletişim 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tr-TR" sz="1600" dirty="0">
                          <a:effectLst/>
                          <a:latin typeface="Segoe UI" panose="020B0502040204020203" pitchFamily="34" charset="0"/>
                          <a:ea typeface="Quattrocento Sans" panose="020B0502050000020003" pitchFamily="34" charset="0"/>
                          <a:cs typeface="Segoe UI" panose="020B0502040204020203" pitchFamily="34" charset="0"/>
                        </a:rPr>
                        <a:t>Düşünümsellik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r-TR" sz="1600" dirty="0">
                          <a:effectLst/>
                          <a:latin typeface="Segoe UI" panose="020B0502040204020203" pitchFamily="34" charset="0"/>
                          <a:ea typeface="Quattrocento Sans" panose="020B0502050000020003" pitchFamily="34" charset="0"/>
                          <a:cs typeface="Segoe UI" panose="020B0502040204020203" pitchFamily="34" charset="0"/>
                        </a:rPr>
                        <a:t>Sezgi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r-TR" sz="1600" dirty="0">
                          <a:effectLst/>
                          <a:latin typeface="Segoe UI" panose="020B0502040204020203" pitchFamily="34" charset="0"/>
                          <a:ea typeface="Quattrocento Sans" panose="020B0502050000020003" pitchFamily="34" charset="0"/>
                          <a:cs typeface="Segoe UI" panose="020B0502040204020203" pitchFamily="34" charset="0"/>
                        </a:rPr>
                        <a:t>Kanıta dayalı uygulama 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r-TR" sz="1600" dirty="0">
                          <a:effectLst/>
                          <a:latin typeface="Segoe UI" panose="020B0502040204020203" pitchFamily="34" charset="0"/>
                          <a:ea typeface="Quattrocento Sans" panose="020B0502050000020003" pitchFamily="34" charset="0"/>
                          <a:cs typeface="Segoe UI" panose="020B0502040204020203" pitchFamily="34" charset="0"/>
                        </a:rPr>
                        <a:t>Zaman yönetimi ve planlama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r-TR" sz="1600" dirty="0">
                          <a:effectLst/>
                          <a:latin typeface="Segoe UI" panose="020B0502040204020203" pitchFamily="34" charset="0"/>
                          <a:ea typeface="Quattrocento Sans" panose="020B0502050000020003" pitchFamily="34" charset="0"/>
                          <a:cs typeface="Segoe UI" panose="020B0502040204020203" pitchFamily="34" charset="0"/>
                        </a:rPr>
                        <a:t>Çalışkanlık </a:t>
                      </a:r>
                    </a:p>
                    <a:p>
                      <a:endParaRPr lang="tr-TR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Açık fikirlilik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Araştırma yönelimli olmak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Esneklik </a:t>
                      </a:r>
                    </a:p>
                    <a:p>
                      <a:r>
                        <a:rPr lang="tr-TR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Azim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Kişiler arası duyarlılık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Kültürel duyarlılık </a:t>
                      </a:r>
                    </a:p>
                    <a:p>
                      <a:endParaRPr lang="tr-TR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627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413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137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b="1" dirty="0">
                <a:solidFill>
                  <a:srgbClr val="002060"/>
                </a:solidFill>
              </a:rPr>
              <a:t>B</a:t>
            </a:r>
            <a:r>
              <a:rPr lang="en-US" b="1" dirty="0" err="1">
                <a:solidFill>
                  <a:srgbClr val="002060"/>
                </a:solidFill>
              </a:rPr>
              <a:t>ilgi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Kaynaklarının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Değerlendirilmesinde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Eleştirel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Düşünme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730" y="2676938"/>
            <a:ext cx="10515600" cy="3251121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</a:pPr>
            <a:r>
              <a:rPr lang="tr-TR" sz="1800" b="1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Meslek elemanının veri kaynakları şunlardır:</a:t>
            </a:r>
            <a:endParaRPr lang="tr-TR" sz="1800" dirty="0">
              <a:effectLst/>
              <a:latin typeface="Segoe UI" panose="020B0502040204020203" pitchFamily="34" charset="0"/>
              <a:ea typeface="Quattrocento Sans" panose="020B0502050000020003" pitchFamily="34" charset="0"/>
              <a:cs typeface="Segoe UI" panose="020B0502040204020203" pitchFamily="34" charset="0"/>
            </a:endParaRPr>
          </a:p>
          <a:p>
            <a:pPr marL="800100" lvl="1" indent="-342900">
              <a:lnSpc>
                <a:spcPct val="115000"/>
              </a:lnSpc>
              <a:buClr>
                <a:srgbClr val="0070C0"/>
              </a:buClr>
              <a:buSzPts val="1200"/>
              <a:buFont typeface="Courier New" panose="02070309020205020404" pitchFamily="49" charset="0"/>
              <a:buChar char="o"/>
            </a:pPr>
            <a:r>
              <a:rPr lang="tr-TR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ourier New" panose="02070309020205020404" pitchFamily="49" charset="0"/>
                <a:cs typeface="Segoe UI" panose="020B0502040204020203" pitchFamily="34" charset="0"/>
              </a:rPr>
              <a:t>Farklı disiplinlerin kuramsal bilgi temeli ve araştırma bulguları </a:t>
            </a:r>
          </a:p>
          <a:p>
            <a:pPr marL="800100" lvl="1" indent="-342900">
              <a:lnSpc>
                <a:spcPct val="115000"/>
              </a:lnSpc>
              <a:buClr>
                <a:srgbClr val="0070C0"/>
              </a:buClr>
              <a:buSzPts val="1200"/>
              <a:buFont typeface="Courier New" panose="02070309020205020404" pitchFamily="49" charset="0"/>
              <a:buChar char="o"/>
            </a:pPr>
            <a:r>
              <a:rPr lang="tr-TR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ourier New" panose="02070309020205020404" pitchFamily="49" charset="0"/>
                <a:cs typeface="Segoe UI" panose="020B0502040204020203" pitchFamily="34" charset="0"/>
              </a:rPr>
              <a:t>Meslek elemanının gözlemleri</a:t>
            </a:r>
          </a:p>
          <a:p>
            <a:pPr marL="800100" lvl="1" indent="-342900">
              <a:lnSpc>
                <a:spcPct val="115000"/>
              </a:lnSpc>
              <a:buClr>
                <a:srgbClr val="0070C0"/>
              </a:buClr>
              <a:buSzPts val="1200"/>
              <a:buFont typeface="Courier New" panose="02070309020205020404" pitchFamily="49" charset="0"/>
              <a:buChar char="o"/>
            </a:pPr>
            <a:r>
              <a:rPr lang="tr-TR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ourier New" panose="02070309020205020404" pitchFamily="49" charset="0"/>
                <a:cs typeface="Segoe UI" panose="020B0502040204020203" pitchFamily="34" charset="0"/>
              </a:rPr>
              <a:t>Meslek elemanının uygulama bilgeliği</a:t>
            </a:r>
          </a:p>
          <a:p>
            <a:pPr marL="800100" lvl="1" indent="-342900">
              <a:lnSpc>
                <a:spcPct val="115000"/>
              </a:lnSpc>
              <a:buClr>
                <a:srgbClr val="0070C0"/>
              </a:buClr>
              <a:buSzPts val="1200"/>
              <a:buFont typeface="Courier New" panose="02070309020205020404" pitchFamily="49" charset="0"/>
              <a:buChar char="o"/>
            </a:pPr>
            <a:r>
              <a:rPr lang="tr-TR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ourier New" panose="02070309020205020404" pitchFamily="49" charset="0"/>
                <a:cs typeface="Segoe UI" panose="020B0502040204020203" pitchFamily="34" charset="0"/>
              </a:rPr>
              <a:t>Müracaatçı bilgisi </a:t>
            </a:r>
          </a:p>
          <a:p>
            <a:pPr marL="800100" lvl="1" indent="-342900">
              <a:lnSpc>
                <a:spcPct val="115000"/>
              </a:lnSpc>
              <a:buClr>
                <a:srgbClr val="0070C0"/>
              </a:buClr>
              <a:buSzPts val="1200"/>
              <a:buFont typeface="Courier New" panose="02070309020205020404" pitchFamily="49" charset="0"/>
              <a:buChar char="o"/>
            </a:pPr>
            <a:r>
              <a:rPr lang="tr-TR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ourier New" panose="02070309020205020404" pitchFamily="49" charset="0"/>
                <a:cs typeface="Segoe UI" panose="020B0502040204020203" pitchFamily="34" charset="0"/>
              </a:rPr>
              <a:t>Kurumsal bilgi</a:t>
            </a:r>
          </a:p>
          <a:p>
            <a:pPr marL="800100" lvl="1" indent="-342900">
              <a:lnSpc>
                <a:spcPct val="115000"/>
              </a:lnSpc>
              <a:buClr>
                <a:srgbClr val="0070C0"/>
              </a:buClr>
              <a:buSzPts val="1200"/>
              <a:buFont typeface="Courier New" panose="02070309020205020404" pitchFamily="49" charset="0"/>
              <a:buChar char="o"/>
            </a:pPr>
            <a:r>
              <a:rPr lang="tr-TR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ourier New" panose="02070309020205020404" pitchFamily="49" charset="0"/>
                <a:cs typeface="Segoe UI" panose="020B0502040204020203" pitchFamily="34" charset="0"/>
              </a:rPr>
              <a:t>Sosyal hizmet ve sosyal politika alanındaki aktörler (kurumlar, sivil toplum, savunucular gibi) </a:t>
            </a:r>
          </a:p>
          <a:p>
            <a:pPr marL="342900" lvl="0" indent="-342900" algn="l">
              <a:lnSpc>
                <a:spcPct val="115000"/>
              </a:lnSpc>
              <a:buClr>
                <a:srgbClr val="0070C0"/>
              </a:buClr>
              <a:buSzPts val="1200"/>
              <a:buFont typeface="Courier New" panose="02070309020205020404" pitchFamily="49" charset="0"/>
              <a:buChar char="o"/>
            </a:pPr>
            <a:r>
              <a:rPr lang="tr-TR" sz="1800" dirty="0">
                <a:solidFill>
                  <a:srgbClr val="000000"/>
                </a:solidFill>
                <a:latin typeface="Segoe UI" panose="020B0502040204020203" pitchFamily="34" charset="0"/>
                <a:ea typeface="Courier New" panose="02070309020205020404" pitchFamily="49" charset="0"/>
                <a:cs typeface="Segoe UI" panose="020B0502040204020203" pitchFamily="34" charset="0"/>
              </a:rPr>
              <a:t>Meslek elemanı, tüm bu bilgi kaynaklarını eleştirel bir gözle değerlendirmelidir.</a:t>
            </a:r>
            <a:endParaRPr lang="tr-TR" sz="1800" dirty="0">
              <a:solidFill>
                <a:srgbClr val="000000"/>
              </a:solidFill>
              <a:effectLst/>
              <a:latin typeface="Segoe UI" panose="020B0502040204020203" pitchFamily="34" charset="0"/>
              <a:ea typeface="Courier New" panose="02070309020205020404" pitchFamily="49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317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726cd14-229d-4391-ac5c-01df225691e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7E3DA9ED086F4EB1B4A9FF7AED393D" ma:contentTypeVersion="16" ma:contentTypeDescription="Create a new document." ma:contentTypeScope="" ma:versionID="388932c76dad3fd8dc309f63fd6e62b0">
  <xsd:schema xmlns:xsd="http://www.w3.org/2001/XMLSchema" xmlns:xs="http://www.w3.org/2001/XMLSchema" xmlns:p="http://schemas.microsoft.com/office/2006/metadata/properties" xmlns:ns3="c342784a-e01b-4ab4-be58-4ffd26e754a4" xmlns:ns4="5726cd14-229d-4391-ac5c-01df225691e2" targetNamespace="http://schemas.microsoft.com/office/2006/metadata/properties" ma:root="true" ma:fieldsID="0f3cc91951c261681591755272dbc693" ns3:_="" ns4:_="">
    <xsd:import namespace="c342784a-e01b-4ab4-be58-4ffd26e754a4"/>
    <xsd:import namespace="5726cd14-229d-4391-ac5c-01df225691e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DateTaken" minOccurs="0"/>
                <xsd:element ref="ns4:MediaServiceLocation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2784a-e01b-4ab4-be58-4ffd26e754a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26cd14-229d-4391-ac5c-01df225691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30A087-72B4-4BEA-9A04-F943295C64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0727A0-46F2-4277-A59D-A2A7261C37E0}">
  <ds:schemaRefs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c342784a-e01b-4ab4-be58-4ffd26e754a4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5726cd14-229d-4391-ac5c-01df225691e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F149106-8DD1-4187-A676-0ADAE68597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2784a-e01b-4ab4-be58-4ffd26e754a4"/>
    <ds:schemaRef ds:uri="5726cd14-229d-4391-ac5c-01df225691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</TotalTime>
  <Words>875</Words>
  <Application>Microsoft Office PowerPoint</Application>
  <PresentationFormat>Widescreen</PresentationFormat>
  <Paragraphs>127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Segoe UI</vt:lpstr>
      <vt:lpstr>Office Teması</vt:lpstr>
      <vt:lpstr>SOSYAL HİZMET İHTİYACININ DEĞERLENDİRİLMESİNDE ELEŞTİREL DÜŞÜNCE</vt:lpstr>
      <vt:lpstr>Sunum Planı</vt:lpstr>
      <vt:lpstr>Sosyal Hizmet Disiplini ve Eleştirel Düşünme </vt:lpstr>
      <vt:lpstr>Sosyal Hizmet Disiplini ve Eleştirel Düşünme </vt:lpstr>
      <vt:lpstr>Sosyal Hizmet Disiplini ve Eleştirel Düşünme </vt:lpstr>
      <vt:lpstr>Sosyal Hizmet Disiplini ve Eleştirel Düşünme </vt:lpstr>
      <vt:lpstr>Sosyal Hizmet Disiplini ve Eleştirel Düşünme </vt:lpstr>
      <vt:lpstr>Sosyal Hizmet Disiplini ve Eleştirel Düşünme </vt:lpstr>
      <vt:lpstr>Bilgi Kaynaklarının Değerlendirilmesinde Eleştirel Düşünme</vt:lpstr>
      <vt:lpstr>Bilgi Kaynaklarının Değerlendirilmesinde Eleştirel Düşünme</vt:lpstr>
      <vt:lpstr>Bilgi Kaynaklarının Değerlendirilmesinde Eleştirel Düşünme</vt:lpstr>
      <vt:lpstr>Bilgi Kaynaklarının Değerlendirilmesinde Eleştirel Düşünme</vt:lpstr>
      <vt:lpstr>Bilgi Kaynaklarının Değerlendirilmesinde Eleştirel Düşünme</vt:lpstr>
      <vt:lpstr>PowerPoint Presentation</vt:lpstr>
      <vt:lpstr>Eleştirel Düşünümsellik</vt:lpstr>
      <vt:lpstr>Eleştirel Düşünümsellik</vt:lpstr>
      <vt:lpstr>Eleştirel Düşünümsellik</vt:lpstr>
      <vt:lpstr>Eleştirel Düşünümsellik</vt:lpstr>
      <vt:lpstr>Eleştirel Düşünümsellik</vt:lpstr>
      <vt:lpstr>ÖZET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İrem Hatipoğlu Koca</dc:creator>
  <cp:lastModifiedBy>Melek Topal</cp:lastModifiedBy>
  <cp:revision>28</cp:revision>
  <dcterms:created xsi:type="dcterms:W3CDTF">2021-12-13T18:17:25Z</dcterms:created>
  <dcterms:modified xsi:type="dcterms:W3CDTF">2023-11-22T08:51:55Z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0x010100627E3DA9ED086F4EB1B4A9FF7AED393D</vt:lpwstr>
  </property>
</Properties>
</file>