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70" r:id="rId5"/>
    <p:sldId id="271" r:id="rId6"/>
    <p:sldId id="272" r:id="rId7"/>
    <p:sldId id="273" r:id="rId8"/>
    <p:sldId id="274" r:id="rId9"/>
    <p:sldId id="275" r:id="rId10"/>
    <p:sldId id="276" r:id="rId11"/>
    <p:sldId id="279" r:id="rId12"/>
    <p:sldId id="282" r:id="rId13"/>
    <p:sldId id="283" r:id="rId14"/>
    <p:sldId id="284" r:id="rId15"/>
    <p:sldId id="285" r:id="rId16"/>
    <p:sldId id="286" r:id="rId17"/>
    <p:sldId id="287" r:id="rId18"/>
    <p:sldId id="288" r:id="rId19"/>
    <p:sldId id="289" r:id="rId20"/>
    <p:sldId id="294" r:id="rId21"/>
    <p:sldId id="290" r:id="rId22"/>
    <p:sldId id="295" r:id="rId23"/>
    <p:sldId id="296" r:id="rId24"/>
    <p:sldId id="297" r:id="rId25"/>
    <p:sldId id="298" r:id="rId26"/>
    <p:sldId id="299" r:id="rId27"/>
    <p:sldId id="300" r:id="rId28"/>
    <p:sldId id="278" r:id="rId29"/>
    <p:sldId id="301" r:id="rId30"/>
    <p:sldId id="302" r:id="rId31"/>
    <p:sldId id="30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106" autoAdjust="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13A612-5CA9-48F1-97C6-6CBDD211BA95}" type="datetimeFigureOut">
              <a:rPr lang="en-US" smtClean="0"/>
              <a:t>12/25/2023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E79F40-7FB4-4A3E-8AB4-11E3172E6DF9}" type="slidenum">
              <a:rPr lang="en-US" smtClean="0"/>
              <a:t>‹#›</a:t>
            </a:fld>
            <a:endParaRPr lang="en-US"/>
          </a:p>
        </p:txBody>
      </p:sp>
    </p:spTree>
    <p:extLst>
      <p:ext uri="{BB962C8B-B14F-4D97-AF65-F5344CB8AC3E}">
        <p14:creationId xmlns:p14="http://schemas.microsoft.com/office/powerpoint/2010/main" val="111854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593669"/>
            <a:ext cx="9144000" cy="2099174"/>
          </a:xfrm>
        </p:spPr>
        <p:txBody>
          <a:bodyPr anchor="b"/>
          <a:lstStyle>
            <a:lvl1pPr algn="ctr">
              <a:defRPr sz="6000"/>
            </a:lvl1pPr>
          </a:lstStyle>
          <a:p>
            <a:r>
              <a:rPr lang="tr-TR"/>
              <a:t>Asıl başlık stili için tıklatın</a:t>
            </a:r>
            <a:endParaRPr lang="en-US"/>
          </a:p>
        </p:txBody>
      </p:sp>
      <p:sp>
        <p:nvSpPr>
          <p:cNvPr id="3" name="Alt Başlık 2"/>
          <p:cNvSpPr>
            <a:spLocks noGrp="1"/>
          </p:cNvSpPr>
          <p:nvPr>
            <p:ph type="subTitle" idx="1"/>
          </p:nvPr>
        </p:nvSpPr>
        <p:spPr>
          <a:xfrm>
            <a:off x="1524000" y="393296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p:cNvSpPr>
            <a:spLocks noGrp="1"/>
          </p:cNvSpPr>
          <p:nvPr>
            <p:ph type="dt" sz="half" idx="10"/>
          </p:nvPr>
        </p:nvSpPr>
        <p:spPr/>
        <p:txBody>
          <a:bodyPr/>
          <a:lstStyle/>
          <a:p>
            <a:fld id="{6B735B2C-31BB-4FDD-AF71-6851C42B79A9}" type="datetime1">
              <a:rPr lang="en-US" smtClean="0"/>
              <a:t>12/25/2023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254741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79982ACE-CF12-4461-80E1-871333670AF2}" type="datetime1">
              <a:rPr lang="en-US" smtClean="0"/>
              <a:t>12/25/2023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39107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D061C67E-0EC6-4029-84AF-9DA83C2D0DBD}" type="datetime1">
              <a:rPr lang="en-US" smtClean="0"/>
              <a:t>12/25/2023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2492363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D6218EB6-46C2-4AA9-BD9E-9ACB6E4E7590}" type="datetime1">
              <a:rPr lang="en-US" smtClean="0"/>
              <a:t>12/25/2023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07062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688E3E47-FDED-4C44-AEE7-EF0FBC9AD941}" type="datetime1">
              <a:rPr lang="en-US" smtClean="0"/>
              <a:t>12/25/2023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535567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p:cNvSpPr>
            <a:spLocks noGrp="1"/>
          </p:cNvSpPr>
          <p:nvPr>
            <p:ph type="dt" sz="half" idx="10"/>
          </p:nvPr>
        </p:nvSpPr>
        <p:spPr/>
        <p:txBody>
          <a:bodyPr/>
          <a:lstStyle/>
          <a:p>
            <a:fld id="{AB353F1F-8A5B-4963-8797-165CE4455693}" type="datetime1">
              <a:rPr lang="en-US" smtClean="0"/>
              <a:t>12/25/2023</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4230137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p:cNvSpPr>
            <a:spLocks noGrp="1"/>
          </p:cNvSpPr>
          <p:nvPr>
            <p:ph type="dt" sz="half" idx="10"/>
          </p:nvPr>
        </p:nvSpPr>
        <p:spPr/>
        <p:txBody>
          <a:bodyPr/>
          <a:lstStyle/>
          <a:p>
            <a:fld id="{CB02AFDC-0872-4A44-B106-AE8590C5F092}" type="datetime1">
              <a:rPr lang="en-US" smtClean="0"/>
              <a:t>12/25/2023</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1340493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Veri Yer Tutucusu 2"/>
          <p:cNvSpPr>
            <a:spLocks noGrp="1"/>
          </p:cNvSpPr>
          <p:nvPr>
            <p:ph type="dt" sz="half" idx="10"/>
          </p:nvPr>
        </p:nvSpPr>
        <p:spPr/>
        <p:txBody>
          <a:bodyPr/>
          <a:lstStyle/>
          <a:p>
            <a:fld id="{4047A88C-5317-4F30-94F7-E24D12B5E6F6}" type="datetime1">
              <a:rPr lang="en-US" smtClean="0"/>
              <a:t>12/25/2023</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79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1B85970-C9CE-4841-8607-5D9879A6FFBA}" type="datetime1">
              <a:rPr lang="en-US" smtClean="0"/>
              <a:t>12/25/2023</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44818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82CDD353-AD3F-438A-A5EF-A366868EB753}" type="datetime1">
              <a:rPr lang="en-US" smtClean="0"/>
              <a:t>12/25/2023</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41376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6CFDEC3E-85ED-444F-85EF-87BAC8A2AC62}" type="datetime1">
              <a:rPr lang="en-US" smtClean="0"/>
              <a:t>12/25/2023</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2604984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1537229"/>
            <a:ext cx="10515600" cy="1325563"/>
          </a:xfrm>
          <a:prstGeom prst="rect">
            <a:avLst/>
          </a:prstGeom>
        </p:spPr>
        <p:txBody>
          <a:bodyPr vert="horz" lIns="91440" tIns="45720" rIns="91440" bIns="45720" rtlCol="0" anchor="ctr">
            <a:normAutofit/>
          </a:bodyPr>
          <a:lstStyle/>
          <a:p>
            <a:r>
              <a:rPr lang="tr-TR"/>
              <a:t>Asıl başlık stili için tıklatın</a:t>
            </a:r>
            <a:endParaRPr lang="en-US"/>
          </a:p>
        </p:txBody>
      </p:sp>
      <p:sp>
        <p:nvSpPr>
          <p:cNvPr id="3" name="Metin Yer Tutucusu 2"/>
          <p:cNvSpPr>
            <a:spLocks noGrp="1"/>
          </p:cNvSpPr>
          <p:nvPr>
            <p:ph type="body" idx="1"/>
          </p:nvPr>
        </p:nvSpPr>
        <p:spPr>
          <a:xfrm>
            <a:off x="838200" y="3023159"/>
            <a:ext cx="10515600" cy="2851892"/>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53E11-3AF0-4D97-A95D-F20F52AF36F2}" type="datetime1">
              <a:rPr lang="en-US" smtClean="0"/>
              <a:t>12/25/2023</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68271-D1D7-4240-9CAF-7A57D75CD8A1}" type="slidenum">
              <a:rPr lang="en-US" smtClean="0"/>
              <a:t>‹#›</a:t>
            </a:fld>
            <a:endParaRPr lang="en-US"/>
          </a:p>
        </p:txBody>
      </p:sp>
      <p:pic>
        <p:nvPicPr>
          <p:cNvPr id="11" name="Picture 10">
            <a:extLst>
              <a:ext uri="{FF2B5EF4-FFF2-40B4-BE49-F238E27FC236}">
                <a16:creationId xmlns:a16="http://schemas.microsoft.com/office/drawing/2014/main" id="{C5C8AEEE-D2E4-67F0-B988-44C1162E2B81}"/>
              </a:ext>
            </a:extLst>
          </p:cNvPr>
          <p:cNvPicPr>
            <a:picLocks noChangeAspect="1"/>
          </p:cNvPicPr>
          <p:nvPr userDrawn="1"/>
        </p:nvPicPr>
        <p:blipFill>
          <a:blip r:embed="rId14"/>
          <a:stretch>
            <a:fillRect/>
          </a:stretch>
        </p:blipFill>
        <p:spPr>
          <a:xfrm>
            <a:off x="10126859" y="6004398"/>
            <a:ext cx="1228103" cy="596167"/>
          </a:xfrm>
          <a:prstGeom prst="rect">
            <a:avLst/>
          </a:prstGeom>
        </p:spPr>
      </p:pic>
      <p:pic>
        <p:nvPicPr>
          <p:cNvPr id="18" name="Picture 17">
            <a:extLst>
              <a:ext uri="{FF2B5EF4-FFF2-40B4-BE49-F238E27FC236}">
                <a16:creationId xmlns:a16="http://schemas.microsoft.com/office/drawing/2014/main" id="{3C69A47D-8685-0547-C5CA-BF525E1723AB}"/>
              </a:ext>
            </a:extLst>
          </p:cNvPr>
          <p:cNvPicPr>
            <a:picLocks noChangeAspect="1"/>
          </p:cNvPicPr>
          <p:nvPr userDrawn="1"/>
        </p:nvPicPr>
        <p:blipFill>
          <a:blip r:embed="rId15"/>
          <a:stretch>
            <a:fillRect/>
          </a:stretch>
        </p:blipFill>
        <p:spPr>
          <a:xfrm>
            <a:off x="5609772" y="6252720"/>
            <a:ext cx="965200" cy="203200"/>
          </a:xfrm>
          <a:prstGeom prst="rect">
            <a:avLst/>
          </a:prstGeom>
        </p:spPr>
      </p:pic>
      <p:pic>
        <p:nvPicPr>
          <p:cNvPr id="21" name="Picture 20" descr="Icon&#10;&#10;Description automatically generated">
            <a:extLst>
              <a:ext uri="{FF2B5EF4-FFF2-40B4-BE49-F238E27FC236}">
                <a16:creationId xmlns:a16="http://schemas.microsoft.com/office/drawing/2014/main" id="{A93BB0D2-B936-48A5-D908-6EF16490F31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727754" y="235881"/>
            <a:ext cx="2736493" cy="1058455"/>
          </a:xfrm>
          <a:prstGeom prst="rect">
            <a:avLst/>
          </a:prstGeom>
        </p:spPr>
      </p:pic>
      <p:pic>
        <p:nvPicPr>
          <p:cNvPr id="9" name="Picture 8">
            <a:extLst>
              <a:ext uri="{FF2B5EF4-FFF2-40B4-BE49-F238E27FC236}">
                <a16:creationId xmlns:a16="http://schemas.microsoft.com/office/drawing/2014/main" id="{98B2B68E-DA3F-A7E6-AD1D-FD7561DA2A8E}"/>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a:stretch/>
        </p:blipFill>
        <p:spPr>
          <a:xfrm>
            <a:off x="839992" y="5733756"/>
            <a:ext cx="1069284" cy="1069284"/>
          </a:xfrm>
          <a:prstGeom prst="rect">
            <a:avLst/>
          </a:prstGeom>
        </p:spPr>
      </p:pic>
    </p:spTree>
    <p:extLst>
      <p:ext uri="{BB962C8B-B14F-4D97-AF65-F5344CB8AC3E}">
        <p14:creationId xmlns:p14="http://schemas.microsoft.com/office/powerpoint/2010/main" val="326385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0" y="2054824"/>
            <a:ext cx="9144000" cy="1585712"/>
          </a:xfrm>
          <a:solidFill>
            <a:srgbClr val="FFC000"/>
          </a:solidFill>
        </p:spPr>
        <p:txBody>
          <a:bodyPr>
            <a:normAutofit fontScale="90000"/>
          </a:bodyPr>
          <a:lstStyle/>
          <a:p>
            <a:r>
              <a:rPr lang="tr-TR" b="1" dirty="0"/>
              <a:t>ÇOCUK-AİLE DEĞERLENDİRME VE RİSK TESPİTİ</a:t>
            </a:r>
          </a:p>
        </p:txBody>
      </p:sp>
      <p:sp>
        <p:nvSpPr>
          <p:cNvPr id="7" name="Subtitle 6"/>
          <p:cNvSpPr>
            <a:spLocks noGrp="1"/>
          </p:cNvSpPr>
          <p:nvPr>
            <p:ph type="subTitle" idx="1"/>
          </p:nvPr>
        </p:nvSpPr>
        <p:spPr>
          <a:xfrm>
            <a:off x="1524000" y="3932964"/>
            <a:ext cx="9144000" cy="1007526"/>
          </a:xfrm>
        </p:spPr>
        <p:txBody>
          <a:bodyPr/>
          <a:lstStyle/>
          <a:p>
            <a:r>
              <a:rPr lang="tr-TR" b="1" dirty="0"/>
              <a:t>Anahtar Sözcükler: </a:t>
            </a:r>
            <a:endParaRPr lang="en-US" b="1" dirty="0"/>
          </a:p>
          <a:p>
            <a:r>
              <a:rPr lang="tr-TR" dirty="0"/>
              <a:t>Çocuk, aile, değerlendirme, risk tespiti </a:t>
            </a:r>
          </a:p>
        </p:txBody>
      </p:sp>
      <p:sp>
        <p:nvSpPr>
          <p:cNvPr id="2" name="Slide Number Placeholder 1">
            <a:extLst>
              <a:ext uri="{FF2B5EF4-FFF2-40B4-BE49-F238E27FC236}">
                <a16:creationId xmlns:a16="http://schemas.microsoft.com/office/drawing/2014/main" id="{4EED375F-07A9-2C4C-5F9B-0726F8E257D0}"/>
              </a:ext>
            </a:extLst>
          </p:cNvPr>
          <p:cNvSpPr>
            <a:spLocks noGrp="1"/>
          </p:cNvSpPr>
          <p:nvPr>
            <p:ph type="sldNum" sz="quarter" idx="12"/>
          </p:nvPr>
        </p:nvSpPr>
        <p:spPr/>
        <p:txBody>
          <a:bodyPr/>
          <a:lstStyle/>
          <a:p>
            <a:fld id="{0BE68271-D1D7-4240-9CAF-7A57D75CD8A1}" type="slidenum">
              <a:rPr lang="en-US" smtClean="0"/>
              <a:t>1</a:t>
            </a:fld>
            <a:endParaRPr lang="en-US"/>
          </a:p>
        </p:txBody>
      </p:sp>
    </p:spTree>
    <p:extLst>
      <p:ext uri="{BB962C8B-B14F-4D97-AF65-F5344CB8AC3E}">
        <p14:creationId xmlns:p14="http://schemas.microsoft.com/office/powerpoint/2010/main" val="2822639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descr="A diagram of a variety of different languages&#10;&#10;Description automatically generated with medium confidence"/>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582713" y="1343965"/>
            <a:ext cx="7026573" cy="4795578"/>
          </a:xfrm>
          <a:prstGeom prst="rect">
            <a:avLst/>
          </a:prstGeom>
        </p:spPr>
      </p:pic>
      <p:sp>
        <p:nvSpPr>
          <p:cNvPr id="2" name="Slide Number Placeholder 1">
            <a:extLst>
              <a:ext uri="{FF2B5EF4-FFF2-40B4-BE49-F238E27FC236}">
                <a16:creationId xmlns:a16="http://schemas.microsoft.com/office/drawing/2014/main" id="{415342F6-8714-A917-DCF2-F9C0B5EFC09F}"/>
              </a:ext>
            </a:extLst>
          </p:cNvPr>
          <p:cNvSpPr>
            <a:spLocks noGrp="1"/>
          </p:cNvSpPr>
          <p:nvPr>
            <p:ph type="sldNum" sz="quarter" idx="12"/>
          </p:nvPr>
        </p:nvSpPr>
        <p:spPr/>
        <p:txBody>
          <a:bodyPr/>
          <a:lstStyle/>
          <a:p>
            <a:fld id="{0BE68271-D1D7-4240-9CAF-7A57D75CD8A1}" type="slidenum">
              <a:rPr lang="en-US" smtClean="0"/>
              <a:t>10</a:t>
            </a:fld>
            <a:endParaRPr lang="en-US"/>
          </a:p>
        </p:txBody>
      </p:sp>
    </p:spTree>
    <p:extLst>
      <p:ext uri="{BB962C8B-B14F-4D97-AF65-F5344CB8AC3E}">
        <p14:creationId xmlns:p14="http://schemas.microsoft.com/office/powerpoint/2010/main" val="922555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İçerik Yer Tutucusu 21"/>
          <p:cNvSpPr>
            <a:spLocks noGrp="1"/>
          </p:cNvSpPr>
          <p:nvPr>
            <p:ph sz="half" idx="2"/>
          </p:nvPr>
        </p:nvSpPr>
        <p:spPr>
          <a:xfrm>
            <a:off x="85445" y="2700094"/>
            <a:ext cx="2760394" cy="2269778"/>
          </a:xfrm>
        </p:spPr>
        <p:txBody>
          <a:bodyPr vert="horz" lIns="91440" tIns="45720" rIns="91440" bIns="45720" rtlCol="0" anchor="ctr">
            <a:normAutofit/>
          </a:bodyPr>
          <a:lstStyle/>
          <a:p>
            <a:pPr algn="ctr">
              <a:spcBef>
                <a:spcPct val="0"/>
              </a:spcBef>
              <a:buNone/>
            </a:pPr>
            <a:r>
              <a:rPr lang="tr-TR" sz="2000" b="1" kern="1400" spc="-50" dirty="0">
                <a:solidFill>
                  <a:srgbClr val="002060"/>
                </a:solidFill>
                <a:latin typeface="Segoe UI" panose="020B0502040204020203" pitchFamily="34" charset="0"/>
                <a:ea typeface="+mj-ea"/>
                <a:cs typeface="Segoe UI" panose="020B0502040204020203" pitchFamily="34" charset="0"/>
              </a:rPr>
              <a:t>Anne Baba Tutumlarını Değerlendirebilmek </a:t>
            </a:r>
            <a:r>
              <a:rPr lang="en-US" sz="2000" b="1" kern="1400" spc="-50" dirty="0" err="1">
                <a:solidFill>
                  <a:srgbClr val="002060"/>
                </a:solidFill>
                <a:latin typeface="Segoe UI" panose="020B0502040204020203" pitchFamily="34" charset="0"/>
                <a:ea typeface="+mj-ea"/>
                <a:cs typeface="Segoe UI" panose="020B0502040204020203" pitchFamily="34" charset="0"/>
              </a:rPr>
              <a:t>i</a:t>
            </a:r>
            <a:r>
              <a:rPr lang="tr-TR" sz="2000" b="1" kern="1400" spc="-50" dirty="0">
                <a:solidFill>
                  <a:srgbClr val="002060"/>
                </a:solidFill>
                <a:latin typeface="Segoe UI" panose="020B0502040204020203" pitchFamily="34" charset="0"/>
                <a:ea typeface="+mj-ea"/>
                <a:cs typeface="Segoe UI" panose="020B0502040204020203" pitchFamily="34" charset="0"/>
              </a:rPr>
              <a:t>çin Bir Örnek</a:t>
            </a:r>
            <a:endParaRPr lang="en-GB" sz="2000" b="1" kern="1400" spc="-50" dirty="0">
              <a:solidFill>
                <a:srgbClr val="002060"/>
              </a:solidFill>
              <a:latin typeface="Segoe UI" panose="020B0502040204020203" pitchFamily="34" charset="0"/>
              <a:ea typeface="+mj-ea"/>
              <a:cs typeface="Segoe UI" panose="020B0502040204020203" pitchFamily="34" charset="0"/>
            </a:endParaRPr>
          </a:p>
        </p:txBody>
      </p:sp>
      <p:pic>
        <p:nvPicPr>
          <p:cNvPr id="25" name="Resim 24"/>
          <p:cNvPicPr>
            <a:picLocks noChangeAspect="1"/>
          </p:cNvPicPr>
          <p:nvPr/>
        </p:nvPicPr>
        <p:blipFill rotWithShape="1">
          <a:blip r:embed="rId2"/>
          <a:srcRect l="41855" t="23895" r="24411" b="11875"/>
          <a:stretch/>
        </p:blipFill>
        <p:spPr>
          <a:xfrm>
            <a:off x="3052545" y="1537879"/>
            <a:ext cx="7057293" cy="4594209"/>
          </a:xfrm>
          <a:prstGeom prst="rect">
            <a:avLst/>
          </a:prstGeom>
        </p:spPr>
      </p:pic>
      <p:sp>
        <p:nvSpPr>
          <p:cNvPr id="2" name="Slide Number Placeholder 1">
            <a:extLst>
              <a:ext uri="{FF2B5EF4-FFF2-40B4-BE49-F238E27FC236}">
                <a16:creationId xmlns:a16="http://schemas.microsoft.com/office/drawing/2014/main" id="{E1529F7C-C762-D05E-66C0-E6F2562543C2}"/>
              </a:ext>
            </a:extLst>
          </p:cNvPr>
          <p:cNvSpPr>
            <a:spLocks noGrp="1"/>
          </p:cNvSpPr>
          <p:nvPr>
            <p:ph type="sldNum" sz="quarter" idx="12"/>
          </p:nvPr>
        </p:nvSpPr>
        <p:spPr/>
        <p:txBody>
          <a:bodyPr/>
          <a:lstStyle/>
          <a:p>
            <a:fld id="{0BE68271-D1D7-4240-9CAF-7A57D75CD8A1}" type="slidenum">
              <a:rPr lang="en-US" smtClean="0"/>
              <a:t>11</a:t>
            </a:fld>
            <a:endParaRPr lang="en-US"/>
          </a:p>
        </p:txBody>
      </p:sp>
    </p:spTree>
    <p:extLst>
      <p:ext uri="{BB962C8B-B14F-4D97-AF65-F5344CB8AC3E}">
        <p14:creationId xmlns:p14="http://schemas.microsoft.com/office/powerpoint/2010/main" val="157658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39788" y="1179512"/>
            <a:ext cx="10515600" cy="1325563"/>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3. ÇOCUK VE AİLEYE İLİŞKİN RİSKLERİ TESPİT ETME </a:t>
            </a:r>
            <a:endParaRPr lang="en-GB"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sz="half" idx="2"/>
          </p:nvPr>
        </p:nvSpPr>
        <p:spPr>
          <a:xfrm>
            <a:off x="618847" y="2461047"/>
            <a:ext cx="7044611" cy="3217441"/>
          </a:xfrm>
        </p:spPr>
        <p:txBody>
          <a:bodyPr>
            <a:normAutofit/>
          </a:bodyPr>
          <a:lstStyle/>
          <a:p>
            <a:pPr algn="just"/>
            <a:r>
              <a:rPr lang="tr-TR" sz="2000" dirty="0">
                <a:latin typeface="Segoe UI" panose="020B0502040204020203" pitchFamily="34" charset="0"/>
                <a:cs typeface="Segoe UI" panose="020B0502040204020203" pitchFamily="34" charset="0"/>
              </a:rPr>
              <a:t>Risk, bir olayın belirli koşul ve ortamlarda doğurabileceği değer kayıplarının gerçekleşme olasılığıdır. </a:t>
            </a:r>
          </a:p>
          <a:p>
            <a:pPr algn="just"/>
            <a:r>
              <a:rPr lang="tr-TR" sz="2000" dirty="0">
                <a:latin typeface="Segoe UI" panose="020B0502040204020203" pitchFamily="34" charset="0"/>
                <a:cs typeface="Segoe UI" panose="020B0502040204020203" pitchFamily="34" charset="0"/>
              </a:rPr>
              <a:t>Risk altındaki çocuk kavramı, çocuğun yaşına uygun olmayan, tehlike ve risk içeren yaşantıları kapsamaktadır. </a:t>
            </a:r>
          </a:p>
          <a:p>
            <a:pPr algn="just"/>
            <a:r>
              <a:rPr lang="tr-TR" sz="2000" dirty="0">
                <a:latin typeface="Segoe UI" panose="020B0502040204020203" pitchFamily="34" charset="0"/>
                <a:cs typeface="Segoe UI" panose="020B0502040204020203" pitchFamily="34" charset="0"/>
              </a:rPr>
              <a:t>Çocukların, oyun ve eğitim yaşantılarının dışında sokaklarda yaşamaları ve çalışmaları, istismara maruz kalmaları, parçalanmış ailelere sahip olmaları, çevre ve sosyal medyanın olumsuz etkisi, eğitimden uzaklaştırılmaları, bağımlılık geliştirmeleri, duygusal ve davranışsal bozukluklar yaşamaları bu risklerden bazılarıdır. </a:t>
            </a:r>
            <a:endParaRPr lang="en-GB" sz="2000" dirty="0">
              <a:latin typeface="Segoe UI" panose="020B0502040204020203" pitchFamily="34" charset="0"/>
              <a:cs typeface="Segoe UI" panose="020B0502040204020203" pitchFamily="34" charset="0"/>
            </a:endParaRPr>
          </a:p>
        </p:txBody>
      </p:sp>
      <p:pic>
        <p:nvPicPr>
          <p:cNvPr id="8" name="Picture 13" descr="A person holding a tablet in a gear&#10;&#10;Description automatically generated"/>
          <p:cNvPicPr>
            <a:picLocks noGrp="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7816757" y="2184009"/>
            <a:ext cx="2025748" cy="2489982"/>
          </a:xfrm>
          <a:prstGeom prst="rect">
            <a:avLst/>
          </a:prstGeom>
        </p:spPr>
      </p:pic>
      <p:pic>
        <p:nvPicPr>
          <p:cNvPr id="9" name="Picture 7" descr="A circular diagram with blue and green circles&#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8123355" y="3429000"/>
            <a:ext cx="5645418" cy="2478090"/>
          </a:xfrm>
          <a:prstGeom prst="rect">
            <a:avLst/>
          </a:prstGeom>
        </p:spPr>
      </p:pic>
      <p:sp>
        <p:nvSpPr>
          <p:cNvPr id="2" name="Slide Number Placeholder 1">
            <a:extLst>
              <a:ext uri="{FF2B5EF4-FFF2-40B4-BE49-F238E27FC236}">
                <a16:creationId xmlns:a16="http://schemas.microsoft.com/office/drawing/2014/main" id="{758F7C72-CF50-CF31-F0C7-AD67733CA34E}"/>
              </a:ext>
            </a:extLst>
          </p:cNvPr>
          <p:cNvSpPr>
            <a:spLocks noGrp="1"/>
          </p:cNvSpPr>
          <p:nvPr>
            <p:ph type="sldNum" sz="quarter" idx="12"/>
          </p:nvPr>
        </p:nvSpPr>
        <p:spPr/>
        <p:txBody>
          <a:bodyPr/>
          <a:lstStyle/>
          <a:p>
            <a:fld id="{0BE68271-D1D7-4240-9CAF-7A57D75CD8A1}" type="slidenum">
              <a:rPr lang="en-US" smtClean="0"/>
              <a:t>12</a:t>
            </a:fld>
            <a:endParaRPr lang="en-US"/>
          </a:p>
        </p:txBody>
      </p:sp>
    </p:spTree>
    <p:extLst>
      <p:ext uri="{BB962C8B-B14F-4D97-AF65-F5344CB8AC3E}">
        <p14:creationId xmlns:p14="http://schemas.microsoft.com/office/powerpoint/2010/main" val="2819743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474305" y="2518940"/>
            <a:ext cx="3508055" cy="1820119"/>
          </a:xfrm>
        </p:spPr>
        <p:txBody>
          <a:bodyPr vert="horz" lIns="91440" tIns="45720" rIns="91440" bIns="45720" rtlCol="0" anchor="ctr">
            <a:normAutofit/>
          </a:bodyPr>
          <a:lstStyle/>
          <a:p>
            <a:pPr marL="228600" indent="-228600" algn="ctr">
              <a:buFont typeface="Arial" panose="020B0604020202020204" pitchFamily="34" charset="0"/>
            </a:pPr>
            <a:r>
              <a:rPr lang="tr-TR" sz="2000" b="1" kern="1400" spc="-50" dirty="0">
                <a:solidFill>
                  <a:srgbClr val="002060"/>
                </a:solidFill>
                <a:latin typeface="Segoe UI" panose="020B0502040204020203" pitchFamily="34" charset="0"/>
                <a:cs typeface="Segoe UI" panose="020B0502040204020203" pitchFamily="34" charset="0"/>
              </a:rPr>
              <a:t>Çocuğun Zarar</a:t>
            </a:r>
            <a:r>
              <a:rPr lang="en-US" sz="2000" b="1" kern="1400" spc="-50" dirty="0">
                <a:solidFill>
                  <a:srgbClr val="002060"/>
                </a:solidFill>
                <a:latin typeface="Segoe UI" panose="020B0502040204020203" pitchFamily="34" charset="0"/>
                <a:cs typeface="Segoe UI" panose="020B0502040204020203" pitchFamily="34" charset="0"/>
              </a:rPr>
              <a:t> </a:t>
            </a:r>
            <a:r>
              <a:rPr lang="tr-TR" sz="2000" b="1" kern="1400" spc="-50" dirty="0">
                <a:solidFill>
                  <a:srgbClr val="002060"/>
                </a:solidFill>
                <a:latin typeface="Segoe UI" panose="020B0502040204020203" pitchFamily="34" charset="0"/>
                <a:cs typeface="Segoe UI" panose="020B0502040204020203" pitchFamily="34" charset="0"/>
              </a:rPr>
              <a:t>Görülebilirliği</a:t>
            </a:r>
          </a:p>
        </p:txBody>
      </p:sp>
      <p:pic>
        <p:nvPicPr>
          <p:cNvPr id="4" name="İçerik Yer Tutucusu 3"/>
          <p:cNvPicPr>
            <a:picLocks noGrp="1" noChangeAspect="1"/>
          </p:cNvPicPr>
          <p:nvPr>
            <p:ph idx="1"/>
          </p:nvPr>
        </p:nvPicPr>
        <p:blipFill rotWithShape="1">
          <a:blip r:embed="rId2"/>
          <a:srcRect l="38718" t="22847" r="20048" b="7908"/>
          <a:stretch/>
        </p:blipFill>
        <p:spPr>
          <a:xfrm>
            <a:off x="4140074" y="1364777"/>
            <a:ext cx="5992969" cy="4754059"/>
          </a:xfrm>
          <a:prstGeom prst="rect">
            <a:avLst/>
          </a:prstGeom>
        </p:spPr>
      </p:pic>
      <p:sp>
        <p:nvSpPr>
          <p:cNvPr id="3" name="Slide Number Placeholder 2">
            <a:extLst>
              <a:ext uri="{FF2B5EF4-FFF2-40B4-BE49-F238E27FC236}">
                <a16:creationId xmlns:a16="http://schemas.microsoft.com/office/drawing/2014/main" id="{0702966E-399E-890C-DE45-45B0DF4FC585}"/>
              </a:ext>
            </a:extLst>
          </p:cNvPr>
          <p:cNvSpPr>
            <a:spLocks noGrp="1"/>
          </p:cNvSpPr>
          <p:nvPr>
            <p:ph type="sldNum" sz="quarter" idx="12"/>
          </p:nvPr>
        </p:nvSpPr>
        <p:spPr/>
        <p:txBody>
          <a:bodyPr/>
          <a:lstStyle/>
          <a:p>
            <a:fld id="{0BE68271-D1D7-4240-9CAF-7A57D75CD8A1}" type="slidenum">
              <a:rPr lang="en-US" smtClean="0"/>
              <a:t>13</a:t>
            </a:fld>
            <a:endParaRPr lang="en-US"/>
          </a:p>
        </p:txBody>
      </p:sp>
    </p:spTree>
    <p:extLst>
      <p:ext uri="{BB962C8B-B14F-4D97-AF65-F5344CB8AC3E}">
        <p14:creationId xmlns:p14="http://schemas.microsoft.com/office/powerpoint/2010/main" val="3610753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1606055516"/>
              </p:ext>
            </p:extLst>
          </p:nvPr>
        </p:nvGraphicFramePr>
        <p:xfrm>
          <a:off x="731396" y="2029897"/>
          <a:ext cx="10997183" cy="3715624"/>
        </p:xfrm>
        <a:graphic>
          <a:graphicData uri="http://schemas.openxmlformats.org/drawingml/2006/table">
            <a:tbl>
              <a:tblPr firstRow="1" firstCol="1" bandRow="1">
                <a:tableStyleId>{5C22544A-7EE6-4342-B048-85BDC9FD1C3A}</a:tableStyleId>
              </a:tblPr>
              <a:tblGrid>
                <a:gridCol w="1718842">
                  <a:extLst>
                    <a:ext uri="{9D8B030D-6E8A-4147-A177-3AD203B41FA5}">
                      <a16:colId xmlns:a16="http://schemas.microsoft.com/office/drawing/2014/main" val="1269549535"/>
                    </a:ext>
                  </a:extLst>
                </a:gridCol>
                <a:gridCol w="5291719">
                  <a:extLst>
                    <a:ext uri="{9D8B030D-6E8A-4147-A177-3AD203B41FA5}">
                      <a16:colId xmlns:a16="http://schemas.microsoft.com/office/drawing/2014/main" val="2587019825"/>
                    </a:ext>
                  </a:extLst>
                </a:gridCol>
                <a:gridCol w="3986622">
                  <a:extLst>
                    <a:ext uri="{9D8B030D-6E8A-4147-A177-3AD203B41FA5}">
                      <a16:colId xmlns:a16="http://schemas.microsoft.com/office/drawing/2014/main" val="2409282632"/>
                    </a:ext>
                  </a:extLst>
                </a:gridCol>
              </a:tblGrid>
              <a:tr h="326847">
                <a:tc>
                  <a:txBody>
                    <a:bodyPr/>
                    <a:lstStyle/>
                    <a:p>
                      <a:pPr marL="63500" algn="ctr">
                        <a:lnSpc>
                          <a:spcPct val="105000"/>
                        </a:lnSpc>
                        <a:spcAft>
                          <a:spcPts val="0"/>
                        </a:spcAft>
                      </a:pPr>
                      <a:r>
                        <a:rPr lang="tr-TR" sz="1300">
                          <a:effectLst/>
                          <a:latin typeface="Segoe UI" panose="020B0502040204020203" pitchFamily="34" charset="0"/>
                          <a:cs typeface="Segoe UI" panose="020B0502040204020203" pitchFamily="34" charset="0"/>
                        </a:rPr>
                        <a:t>Nihai Risk Seviyesi</a:t>
                      </a:r>
                      <a:endParaRPr lang="en-GB" sz="1300">
                        <a:effectLst/>
                        <a:latin typeface="Segoe UI" panose="020B0502040204020203" pitchFamily="34" charset="0"/>
                        <a:ea typeface="Times New Roman" panose="02020603050405020304" pitchFamily="18" charset="0"/>
                        <a:cs typeface="Segoe UI" panose="020B0502040204020203" pitchFamily="34" charset="0"/>
                      </a:endParaRPr>
                    </a:p>
                  </a:txBody>
                  <a:tcPr marL="5415" marR="5415" marT="0" marB="0" anchor="ctr"/>
                </a:tc>
                <a:tc>
                  <a:txBody>
                    <a:bodyPr/>
                    <a:lstStyle/>
                    <a:p>
                      <a:pPr algn="ctr">
                        <a:lnSpc>
                          <a:spcPct val="105000"/>
                        </a:lnSpc>
                        <a:spcAft>
                          <a:spcPts val="0"/>
                        </a:spcAft>
                      </a:pPr>
                      <a:r>
                        <a:rPr lang="tr-TR" sz="1300">
                          <a:effectLst/>
                          <a:latin typeface="Segoe UI" panose="020B0502040204020203" pitchFamily="34" charset="0"/>
                          <a:cs typeface="Segoe UI" panose="020B0502040204020203" pitchFamily="34" charset="0"/>
                        </a:rPr>
                        <a:t>Tanımı</a:t>
                      </a:r>
                      <a:endParaRPr lang="en-GB" sz="1300">
                        <a:effectLst/>
                        <a:latin typeface="Segoe UI" panose="020B0502040204020203" pitchFamily="34" charset="0"/>
                        <a:ea typeface="Times New Roman" panose="02020603050405020304" pitchFamily="18" charset="0"/>
                        <a:cs typeface="Segoe UI" panose="020B0502040204020203" pitchFamily="34" charset="0"/>
                      </a:endParaRPr>
                    </a:p>
                  </a:txBody>
                  <a:tcPr marL="5415" marR="5415" marT="0" marB="0" anchor="ctr"/>
                </a:tc>
                <a:tc>
                  <a:txBody>
                    <a:bodyPr/>
                    <a:lstStyle/>
                    <a:p>
                      <a:pPr algn="ctr">
                        <a:lnSpc>
                          <a:spcPct val="105000"/>
                        </a:lnSpc>
                        <a:spcAft>
                          <a:spcPts val="0"/>
                        </a:spcAft>
                      </a:pPr>
                      <a:r>
                        <a:rPr lang="tr-TR" sz="1300" dirty="0">
                          <a:effectLst/>
                          <a:latin typeface="Segoe UI" panose="020B0502040204020203" pitchFamily="34" charset="0"/>
                          <a:cs typeface="Segoe UI" panose="020B0502040204020203" pitchFamily="34" charset="0"/>
                        </a:rPr>
                        <a:t>Meslek Elemanına Öneriler</a:t>
                      </a:r>
                      <a:endParaRPr lang="en-GB" sz="1300" dirty="0">
                        <a:effectLst/>
                        <a:latin typeface="Segoe UI" panose="020B0502040204020203" pitchFamily="34" charset="0"/>
                        <a:ea typeface="Times New Roman" panose="02020603050405020304" pitchFamily="18" charset="0"/>
                        <a:cs typeface="Segoe UI" panose="020B0502040204020203" pitchFamily="34" charset="0"/>
                      </a:endParaRPr>
                    </a:p>
                  </a:txBody>
                  <a:tcPr marL="5415" marR="5415" marT="0" marB="0" anchor="ctr"/>
                </a:tc>
                <a:extLst>
                  <a:ext uri="{0D108BD9-81ED-4DB2-BD59-A6C34878D82A}">
                    <a16:rowId xmlns:a16="http://schemas.microsoft.com/office/drawing/2014/main" val="2370269251"/>
                  </a:ext>
                </a:extLst>
              </a:tr>
              <a:tr h="731689">
                <a:tc>
                  <a:txBody>
                    <a:bodyPr/>
                    <a:lstStyle/>
                    <a:p>
                      <a:pPr algn="ctr">
                        <a:lnSpc>
                          <a:spcPct val="105000"/>
                        </a:lnSpc>
                        <a:spcAft>
                          <a:spcPts val="0"/>
                        </a:spcAft>
                      </a:pPr>
                      <a:r>
                        <a:rPr lang="tr-TR" sz="1300" dirty="0">
                          <a:effectLst/>
                          <a:latin typeface="Segoe UI" panose="020B0502040204020203" pitchFamily="34" charset="0"/>
                          <a:cs typeface="Segoe UI" panose="020B0502040204020203" pitchFamily="34" charset="0"/>
                        </a:rPr>
                        <a:t>Risk Yok</a:t>
                      </a:r>
                      <a:endParaRPr lang="en-GB" sz="1300" dirty="0">
                        <a:effectLst/>
                        <a:latin typeface="Segoe UI" panose="020B0502040204020203" pitchFamily="34" charset="0"/>
                        <a:ea typeface="Times New Roman" panose="02020603050405020304" pitchFamily="18" charset="0"/>
                        <a:cs typeface="Segoe UI" panose="020B0502040204020203" pitchFamily="34" charset="0"/>
                      </a:endParaRPr>
                    </a:p>
                  </a:txBody>
                  <a:tcPr marL="5415" marR="5415" marT="0" marB="0" anchor="ctr"/>
                </a:tc>
                <a:tc>
                  <a:txBody>
                    <a:bodyPr/>
                    <a:lstStyle/>
                    <a:p>
                      <a:pPr algn="just">
                        <a:lnSpc>
                          <a:spcPct val="100000"/>
                        </a:lnSpc>
                        <a:spcAft>
                          <a:spcPts val="0"/>
                        </a:spcAft>
                      </a:pPr>
                      <a:r>
                        <a:rPr lang="tr-TR" sz="1300" dirty="0">
                          <a:effectLst/>
                          <a:latin typeface="Segoe UI" panose="020B0502040204020203" pitchFamily="34" charset="0"/>
                          <a:cs typeface="Segoe UI" panose="020B0502040204020203" pitchFamily="34" charset="0"/>
                        </a:rPr>
                        <a:t>Ev ortamı çocuk için güvenlidir. Ancak, koruma müdahalesi ihtiyacının doğmasını önlemek için gereken hizmetlerin sunulmaması hâlinde, çocuğun riske maruz kalma ihtimali bulunduğu düşünülmektedir. </a:t>
                      </a:r>
                      <a:endParaRPr lang="en-GB" sz="1300" dirty="0">
                        <a:effectLst/>
                        <a:latin typeface="Segoe UI" panose="020B0502040204020203" pitchFamily="34" charset="0"/>
                        <a:ea typeface="Times New Roman" panose="02020603050405020304" pitchFamily="18" charset="0"/>
                        <a:cs typeface="Segoe UI" panose="020B0502040204020203" pitchFamily="34" charset="0"/>
                      </a:endParaRPr>
                    </a:p>
                  </a:txBody>
                  <a:tcPr marL="5415" marR="5415" marT="0" marB="0" anchor="ctr"/>
                </a:tc>
                <a:tc>
                  <a:txBody>
                    <a:bodyPr/>
                    <a:lstStyle/>
                    <a:p>
                      <a:pPr algn="just">
                        <a:lnSpc>
                          <a:spcPct val="100000"/>
                        </a:lnSpc>
                        <a:spcAft>
                          <a:spcPts val="0"/>
                        </a:spcAft>
                      </a:pPr>
                      <a:r>
                        <a:rPr lang="tr-TR" sz="1300" dirty="0">
                          <a:effectLst/>
                          <a:latin typeface="Segoe UI" panose="020B0502040204020203" pitchFamily="34" charset="0"/>
                          <a:cs typeface="Segoe UI" panose="020B0502040204020203" pitchFamily="34" charset="0"/>
                        </a:rPr>
                        <a:t>Acil risk olmasa bile çocukla ilgili diğer durumları dikkate alarak görüşmeyi tamamlayın.</a:t>
                      </a:r>
                      <a:endParaRPr lang="en-GB" sz="1300" dirty="0">
                        <a:effectLst/>
                        <a:latin typeface="Segoe UI" panose="020B0502040204020203" pitchFamily="34" charset="0"/>
                        <a:ea typeface="Times New Roman" panose="02020603050405020304" pitchFamily="18" charset="0"/>
                        <a:cs typeface="Segoe UI" panose="020B0502040204020203" pitchFamily="34" charset="0"/>
                      </a:endParaRPr>
                    </a:p>
                  </a:txBody>
                  <a:tcPr marL="5415" marR="5415" marT="0" marB="0" anchor="ctr"/>
                </a:tc>
                <a:extLst>
                  <a:ext uri="{0D108BD9-81ED-4DB2-BD59-A6C34878D82A}">
                    <a16:rowId xmlns:a16="http://schemas.microsoft.com/office/drawing/2014/main" val="2401014410"/>
                  </a:ext>
                </a:extLst>
              </a:tr>
              <a:tr h="1431381">
                <a:tc>
                  <a:txBody>
                    <a:bodyPr/>
                    <a:lstStyle/>
                    <a:p>
                      <a:pPr algn="ctr">
                        <a:lnSpc>
                          <a:spcPct val="105000"/>
                        </a:lnSpc>
                        <a:spcAft>
                          <a:spcPts val="0"/>
                        </a:spcAft>
                      </a:pPr>
                      <a:r>
                        <a:rPr lang="tr-TR" sz="1300" dirty="0">
                          <a:effectLst/>
                          <a:latin typeface="Segoe UI" panose="020B0502040204020203" pitchFamily="34" charset="0"/>
                          <a:cs typeface="Segoe UI" panose="020B0502040204020203" pitchFamily="34" charset="0"/>
                        </a:rPr>
                        <a:t>Orta Düzeyde</a:t>
                      </a:r>
                      <a:endParaRPr lang="en-GB" sz="1300" dirty="0">
                        <a:effectLst/>
                        <a:latin typeface="Segoe UI" panose="020B0502040204020203" pitchFamily="34" charset="0"/>
                        <a:cs typeface="Segoe UI" panose="020B0502040204020203" pitchFamily="34" charset="0"/>
                      </a:endParaRPr>
                    </a:p>
                    <a:p>
                      <a:pPr algn="ctr">
                        <a:lnSpc>
                          <a:spcPct val="105000"/>
                        </a:lnSpc>
                        <a:spcAft>
                          <a:spcPts val="0"/>
                        </a:spcAft>
                      </a:pPr>
                      <a:r>
                        <a:rPr lang="tr-TR" sz="1300" dirty="0">
                          <a:effectLst/>
                          <a:latin typeface="Segoe UI" panose="020B0502040204020203" pitchFamily="34" charset="0"/>
                          <a:cs typeface="Segoe UI" panose="020B0502040204020203" pitchFamily="34" charset="0"/>
                        </a:rPr>
                        <a:t>Risk</a:t>
                      </a:r>
                      <a:endParaRPr lang="en-GB" sz="1300" dirty="0">
                        <a:effectLst/>
                        <a:latin typeface="Segoe UI" panose="020B0502040204020203" pitchFamily="34" charset="0"/>
                        <a:ea typeface="Times New Roman" panose="02020603050405020304" pitchFamily="18" charset="0"/>
                        <a:cs typeface="Segoe UI" panose="020B0502040204020203" pitchFamily="34" charset="0"/>
                      </a:endParaRPr>
                    </a:p>
                  </a:txBody>
                  <a:tcPr marL="5415" marR="5415" marT="0" marB="0" anchor="ctr"/>
                </a:tc>
                <a:tc>
                  <a:txBody>
                    <a:bodyPr/>
                    <a:lstStyle/>
                    <a:p>
                      <a:pPr algn="just">
                        <a:lnSpc>
                          <a:spcPct val="100000"/>
                        </a:lnSpc>
                        <a:spcAft>
                          <a:spcPts val="0"/>
                        </a:spcAft>
                      </a:pPr>
                      <a:r>
                        <a:rPr lang="tr-TR" sz="1300" dirty="0">
                          <a:effectLst/>
                          <a:latin typeface="Segoe UI" panose="020B0502040204020203" pitchFamily="34" charset="0"/>
                          <a:cs typeface="Segoe UI" panose="020B0502040204020203" pitchFamily="34" charset="0"/>
                        </a:rPr>
                        <a:t>Etkili bir koruma planının yapılmaması hâlinde çocuğun bir miktar zarar görme ihtimali bulunmaktadır. Müdahale yapılması gerekir. Ancak, çocuğun ağır yaralanması veya ölmesinin an meselesi olduğu yönünde herhangi bir kanıt mevcut değildir. Bazı risk faktörleri ile birlikte yapıcı ebeveynlik davranışları ve diğer koruyucu faktörler de mevcuttur.</a:t>
                      </a:r>
                      <a:endParaRPr lang="en-GB" sz="1300" dirty="0">
                        <a:effectLst/>
                        <a:latin typeface="Segoe UI" panose="020B0502040204020203" pitchFamily="34" charset="0"/>
                        <a:ea typeface="Times New Roman" panose="02020603050405020304" pitchFamily="18" charset="0"/>
                        <a:cs typeface="Segoe UI" panose="020B0502040204020203" pitchFamily="34" charset="0"/>
                      </a:endParaRPr>
                    </a:p>
                  </a:txBody>
                  <a:tcPr marL="5415" marR="5415" marT="0" marB="0" anchor="ctr"/>
                </a:tc>
                <a:tc>
                  <a:txBody>
                    <a:bodyPr/>
                    <a:lstStyle/>
                    <a:p>
                      <a:pPr algn="just">
                        <a:lnSpc>
                          <a:spcPct val="100000"/>
                        </a:lnSpc>
                        <a:spcAft>
                          <a:spcPts val="0"/>
                        </a:spcAft>
                      </a:pPr>
                      <a:r>
                        <a:rPr lang="tr-TR" sz="1300" dirty="0">
                          <a:effectLst/>
                          <a:latin typeface="Segoe UI" panose="020B0502040204020203" pitchFamily="34" charset="0"/>
                          <a:cs typeface="Segoe UI" panose="020B0502040204020203" pitchFamily="34" charset="0"/>
                        </a:rPr>
                        <a:t>Çocuğun güvenliğinin risk altında olduğunu düşünüyorsanız, acil koruma kararı için gereken işlemleri başlatın. Çocuğa bazı ek tedbirlerle müdahale edilebileceğini düşünüyorsanız, aile yanında diğer tedbirlerin kullanılması için harekete geçin. </a:t>
                      </a:r>
                      <a:endParaRPr lang="en-GB" sz="1300" dirty="0">
                        <a:effectLst/>
                        <a:latin typeface="Segoe UI" panose="020B0502040204020203" pitchFamily="34" charset="0"/>
                        <a:ea typeface="Times New Roman" panose="02020603050405020304" pitchFamily="18" charset="0"/>
                        <a:cs typeface="Segoe UI" panose="020B0502040204020203" pitchFamily="34" charset="0"/>
                      </a:endParaRPr>
                    </a:p>
                  </a:txBody>
                  <a:tcPr marL="5415" marR="5415" marT="0" marB="0" anchor="ctr"/>
                </a:tc>
                <a:extLst>
                  <a:ext uri="{0D108BD9-81ED-4DB2-BD59-A6C34878D82A}">
                    <a16:rowId xmlns:a16="http://schemas.microsoft.com/office/drawing/2014/main" val="3411909581"/>
                  </a:ext>
                </a:extLst>
              </a:tr>
              <a:tr h="1225707">
                <a:tc>
                  <a:txBody>
                    <a:bodyPr/>
                    <a:lstStyle/>
                    <a:p>
                      <a:pPr algn="ctr">
                        <a:lnSpc>
                          <a:spcPct val="105000"/>
                        </a:lnSpc>
                        <a:spcAft>
                          <a:spcPts val="0"/>
                        </a:spcAft>
                      </a:pPr>
                      <a:r>
                        <a:rPr lang="tr-TR" sz="1300" dirty="0">
                          <a:effectLst/>
                          <a:latin typeface="Segoe UI" panose="020B0502040204020203" pitchFamily="34" charset="0"/>
                          <a:cs typeface="Segoe UI" panose="020B0502040204020203" pitchFamily="34" charset="0"/>
                        </a:rPr>
                        <a:t>Yüksek Düzeyde</a:t>
                      </a:r>
                      <a:endParaRPr lang="en-GB" sz="1300" dirty="0">
                        <a:effectLst/>
                        <a:latin typeface="Segoe UI" panose="020B0502040204020203" pitchFamily="34" charset="0"/>
                        <a:cs typeface="Segoe UI" panose="020B0502040204020203" pitchFamily="34" charset="0"/>
                      </a:endParaRPr>
                    </a:p>
                    <a:p>
                      <a:pPr algn="ctr">
                        <a:lnSpc>
                          <a:spcPct val="105000"/>
                        </a:lnSpc>
                        <a:spcAft>
                          <a:spcPts val="0"/>
                        </a:spcAft>
                      </a:pPr>
                      <a:r>
                        <a:rPr lang="tr-TR" sz="1300" dirty="0">
                          <a:effectLst/>
                          <a:latin typeface="Segoe UI" panose="020B0502040204020203" pitchFamily="34" charset="0"/>
                          <a:cs typeface="Segoe UI" panose="020B0502040204020203" pitchFamily="34" charset="0"/>
                        </a:rPr>
                        <a:t>Risk</a:t>
                      </a:r>
                      <a:endParaRPr lang="en-GB" sz="1300" dirty="0">
                        <a:effectLst/>
                        <a:latin typeface="Segoe UI" panose="020B0502040204020203" pitchFamily="34" charset="0"/>
                        <a:ea typeface="Times New Roman" panose="02020603050405020304" pitchFamily="18" charset="0"/>
                        <a:cs typeface="Segoe UI" panose="020B0502040204020203" pitchFamily="34" charset="0"/>
                      </a:endParaRPr>
                    </a:p>
                  </a:txBody>
                  <a:tcPr marL="5415" marR="5415" marT="0" marB="0" anchor="ctr"/>
                </a:tc>
                <a:tc>
                  <a:txBody>
                    <a:bodyPr/>
                    <a:lstStyle/>
                    <a:p>
                      <a:pPr algn="just">
                        <a:lnSpc>
                          <a:spcPct val="100000"/>
                        </a:lnSpc>
                        <a:spcAft>
                          <a:spcPts val="0"/>
                        </a:spcAft>
                      </a:pPr>
                      <a:r>
                        <a:rPr lang="tr-TR" sz="1300">
                          <a:effectLst/>
                          <a:latin typeface="Segoe UI" panose="020B0502040204020203" pitchFamily="34" charset="0"/>
                          <a:cs typeface="Segoe UI" panose="020B0502040204020203" pitchFamily="34" charset="0"/>
                        </a:rPr>
                        <a:t>Çocuğun acil tıbbi müdahaleye ihtiyacı vardır veya mevcut koşullarında bırakılması hâlinde ağır yaralanma veya zarar görme, yakın zamanda ve sürekli cinsel istismara uğrama, kalıcı şekilde yeti yitimine uğrama, insan ticaretine maruz kalma veya ölme ihtimali yüksektir. Çocuğun yanından ayrılmadan ya da derhal müdahale edilmelidir. </a:t>
                      </a:r>
                      <a:endParaRPr lang="en-GB" sz="1300">
                        <a:effectLst/>
                        <a:latin typeface="Segoe UI" panose="020B0502040204020203" pitchFamily="34" charset="0"/>
                        <a:ea typeface="Times New Roman" panose="02020603050405020304" pitchFamily="18" charset="0"/>
                        <a:cs typeface="Segoe UI" panose="020B0502040204020203" pitchFamily="34" charset="0"/>
                      </a:endParaRPr>
                    </a:p>
                  </a:txBody>
                  <a:tcPr marL="5415" marR="5415" marT="0" marB="0" anchor="ctr"/>
                </a:tc>
                <a:tc>
                  <a:txBody>
                    <a:bodyPr/>
                    <a:lstStyle/>
                    <a:p>
                      <a:pPr algn="just">
                        <a:lnSpc>
                          <a:spcPct val="100000"/>
                        </a:lnSpc>
                        <a:spcAft>
                          <a:spcPts val="0"/>
                        </a:spcAft>
                      </a:pPr>
                      <a:r>
                        <a:rPr lang="tr-TR" sz="1300" dirty="0">
                          <a:effectLst/>
                          <a:latin typeface="Segoe UI" panose="020B0502040204020203" pitchFamily="34" charset="0"/>
                          <a:cs typeface="Segoe UI" panose="020B0502040204020203" pitchFamily="34" charset="0"/>
                        </a:rPr>
                        <a:t>Acil koruma kararı alınması ve çocuğun derhal güvenliğinin sağlanması için müdahale edin. Cinsel istismar, kaza dışı ciddi yaralanma gibi durumları yüksek risk olarak değerlendirin.</a:t>
                      </a:r>
                      <a:endParaRPr lang="en-GB" sz="1300" dirty="0">
                        <a:effectLst/>
                        <a:latin typeface="Segoe UI" panose="020B0502040204020203" pitchFamily="34" charset="0"/>
                        <a:ea typeface="Times New Roman" panose="02020603050405020304" pitchFamily="18" charset="0"/>
                        <a:cs typeface="Segoe UI" panose="020B0502040204020203" pitchFamily="34" charset="0"/>
                      </a:endParaRPr>
                    </a:p>
                  </a:txBody>
                  <a:tcPr marL="5415" marR="5415" marT="0" marB="0" anchor="ctr"/>
                </a:tc>
                <a:extLst>
                  <a:ext uri="{0D108BD9-81ED-4DB2-BD59-A6C34878D82A}">
                    <a16:rowId xmlns:a16="http://schemas.microsoft.com/office/drawing/2014/main" val="1057353114"/>
                  </a:ext>
                </a:extLst>
              </a:tr>
            </a:tbl>
          </a:graphicData>
        </a:graphic>
      </p:graphicFrame>
      <p:sp>
        <p:nvSpPr>
          <p:cNvPr id="6" name="Unvan 5"/>
          <p:cNvSpPr>
            <a:spLocks noGrp="1"/>
          </p:cNvSpPr>
          <p:nvPr>
            <p:ph type="title"/>
          </p:nvPr>
        </p:nvSpPr>
        <p:spPr>
          <a:xfrm>
            <a:off x="838200" y="1344237"/>
            <a:ext cx="10515600" cy="537231"/>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Çocuk Koruma Alanında Risk Düzeyleri</a:t>
            </a:r>
            <a:endParaRPr lang="en-GB" sz="3200" b="1" kern="1400" spc="-50" dirty="0">
              <a:solidFill>
                <a:srgbClr val="002060"/>
              </a:solidFill>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B01A1255-65D0-1129-D7A7-1CF93E1EA18B}"/>
              </a:ext>
            </a:extLst>
          </p:cNvPr>
          <p:cNvSpPr>
            <a:spLocks noGrp="1"/>
          </p:cNvSpPr>
          <p:nvPr>
            <p:ph type="sldNum" sz="quarter" idx="12"/>
          </p:nvPr>
        </p:nvSpPr>
        <p:spPr/>
        <p:txBody>
          <a:bodyPr/>
          <a:lstStyle/>
          <a:p>
            <a:fld id="{0BE68271-D1D7-4240-9CAF-7A57D75CD8A1}" type="slidenum">
              <a:rPr lang="en-US" smtClean="0"/>
              <a:t>14</a:t>
            </a:fld>
            <a:endParaRPr lang="en-US"/>
          </a:p>
        </p:txBody>
      </p:sp>
    </p:spTree>
    <p:extLst>
      <p:ext uri="{BB962C8B-B14F-4D97-AF65-F5344CB8AC3E}">
        <p14:creationId xmlns:p14="http://schemas.microsoft.com/office/powerpoint/2010/main" val="168423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520958" y="1434602"/>
            <a:ext cx="10069285" cy="3333191"/>
          </a:xfrm>
        </p:spPr>
        <p:txBody>
          <a:bodyPr>
            <a:normAutofit/>
          </a:bodyPr>
          <a:lstStyle/>
          <a:p>
            <a:r>
              <a:rPr lang="tr-TR" sz="1800" dirty="0">
                <a:latin typeface="Segoe UI" panose="020B0502040204020203" pitchFamily="34" charset="0"/>
                <a:cs typeface="Segoe UI" panose="020B0502040204020203" pitchFamily="34" charset="0"/>
              </a:rPr>
              <a:t>Birçok farklı faktörün yanı sıra çocuğun yaş, mizaç ve engellilik durumu gibi bazı özellikleri, kötü muamele ile ilgili risk faktörlerini artırabilir. </a:t>
            </a:r>
            <a:endParaRPr lang="en-US" sz="1800" dirty="0">
              <a:latin typeface="Segoe UI" panose="020B0502040204020203" pitchFamily="34" charset="0"/>
              <a:cs typeface="Segoe UI" panose="020B0502040204020203" pitchFamily="34" charset="0"/>
            </a:endParaRPr>
          </a:p>
          <a:p>
            <a:r>
              <a:rPr lang="tr-TR" sz="1800" dirty="0">
                <a:latin typeface="Segoe UI" panose="020B0502040204020203" pitchFamily="34" charset="0"/>
                <a:cs typeface="Segoe UI" panose="020B0502040204020203" pitchFamily="34" charset="0"/>
              </a:rPr>
              <a:t>Örneğin, çocukların yaşı ne kadar küçükse kötü muamele karşısında o kadar savunmasızlardır. </a:t>
            </a:r>
          </a:p>
          <a:p>
            <a:endParaRPr lang="tr-TR" sz="1800" dirty="0">
              <a:latin typeface="Segoe UI" panose="020B0502040204020203" pitchFamily="34" charset="0"/>
              <a:cs typeface="Segoe UI" panose="020B0502040204020203" pitchFamily="34" charset="0"/>
            </a:endParaRPr>
          </a:p>
        </p:txBody>
      </p:sp>
      <p:pic>
        <p:nvPicPr>
          <p:cNvPr id="4" name="Picture 2" descr="A group of people in different poses&#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5555601" y="2668384"/>
            <a:ext cx="6671434" cy="2875026"/>
          </a:xfrm>
          <a:prstGeom prst="rect">
            <a:avLst/>
          </a:prstGeom>
        </p:spPr>
      </p:pic>
      <p:sp>
        <p:nvSpPr>
          <p:cNvPr id="2" name="Slide Number Placeholder 1">
            <a:extLst>
              <a:ext uri="{FF2B5EF4-FFF2-40B4-BE49-F238E27FC236}">
                <a16:creationId xmlns:a16="http://schemas.microsoft.com/office/drawing/2014/main" id="{007460F9-443D-421E-D4D2-17F2DBB35EF8}"/>
              </a:ext>
            </a:extLst>
          </p:cNvPr>
          <p:cNvSpPr>
            <a:spLocks noGrp="1"/>
          </p:cNvSpPr>
          <p:nvPr>
            <p:ph type="sldNum" sz="quarter" idx="12"/>
          </p:nvPr>
        </p:nvSpPr>
        <p:spPr/>
        <p:txBody>
          <a:bodyPr/>
          <a:lstStyle/>
          <a:p>
            <a:fld id="{0BE68271-D1D7-4240-9CAF-7A57D75CD8A1}" type="slidenum">
              <a:rPr lang="en-US" smtClean="0"/>
              <a:t>15</a:t>
            </a:fld>
            <a:endParaRPr lang="en-US"/>
          </a:p>
        </p:txBody>
      </p:sp>
      <p:sp>
        <p:nvSpPr>
          <p:cNvPr id="5" name="TextBox 4">
            <a:extLst>
              <a:ext uri="{FF2B5EF4-FFF2-40B4-BE49-F238E27FC236}">
                <a16:creationId xmlns:a16="http://schemas.microsoft.com/office/drawing/2014/main" id="{9B9C5FF6-B497-67C1-A7CB-442A1A0DAD99}"/>
              </a:ext>
            </a:extLst>
          </p:cNvPr>
          <p:cNvSpPr txBox="1"/>
          <p:nvPr/>
        </p:nvSpPr>
        <p:spPr>
          <a:xfrm>
            <a:off x="520958" y="2472441"/>
            <a:ext cx="5292012" cy="3693319"/>
          </a:xfrm>
          <a:prstGeom prst="rect">
            <a:avLst/>
          </a:prstGeom>
          <a:noFill/>
        </p:spPr>
        <p:txBody>
          <a:bodyPr wrap="square" rtlCol="0">
            <a:spAutoFit/>
          </a:bodyPr>
          <a:lstStyle/>
          <a:p>
            <a:pPr marL="285750" indent="-285750" algn="just">
              <a:buFont typeface="Arial" panose="020B0604020202020204" pitchFamily="34" charset="0"/>
              <a:buChar char="•"/>
            </a:pPr>
            <a:r>
              <a:rPr lang="tr-TR" dirty="0">
                <a:latin typeface="Segoe UI" panose="020B0502040204020203" pitchFamily="34" charset="0"/>
                <a:cs typeface="Segoe UI" panose="020B0502040204020203" pitchFamily="34" charset="0"/>
              </a:rPr>
              <a:t>Bazı çocuklar, diğerlerine göre uyum sağlamada zorlanabilir; çok hareketli, gergin, saldırgan, ikna etmesi zor olabilir. Sürekli ilgi istedikleri ve genellikle ebeveynleri zorladıkları için kötü muameleye maruz kalma riskleri daha yüksek olabilir. </a:t>
            </a:r>
            <a:endParaRPr lang="en-US" dirty="0">
              <a:latin typeface="Segoe UI" panose="020B0502040204020203" pitchFamily="34" charset="0"/>
              <a:cs typeface="Segoe UI" panose="020B0502040204020203" pitchFamily="34" charset="0"/>
            </a:endParaRPr>
          </a:p>
          <a:p>
            <a:pPr marL="285750" indent="-285750" algn="just">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285750" indent="-285750" algn="just">
              <a:buFont typeface="Arial" panose="020B0604020202020204" pitchFamily="34" charset="0"/>
              <a:buChar char="•"/>
            </a:pPr>
            <a:r>
              <a:rPr lang="tr-TR" dirty="0">
                <a:latin typeface="Segoe UI" panose="020B0502040204020203" pitchFamily="34" charset="0"/>
                <a:cs typeface="Segoe UI" panose="020B0502040204020203" pitchFamily="34" charset="0"/>
              </a:rPr>
              <a:t>Zihinsel engellilik durumu da çoğu zaman zorlayıcı olabilir. Çocukların duygusal sorunları, gelişimsel gerilikleri, ruh sağlığı veya fiziksel sağlık sorunları olan çocukların kötü muameleye uğrama riskini arttırabilir. </a:t>
            </a:r>
            <a:endParaRPr lang="en-GB" dirty="0">
              <a:latin typeface="Segoe UI" panose="020B0502040204020203" pitchFamily="34" charset="0"/>
              <a:cs typeface="Segoe UI" panose="020B0502040204020203" pitchFamily="34" charset="0"/>
            </a:endParaRPr>
          </a:p>
          <a:p>
            <a:pPr algn="just"/>
            <a:endParaRPr lang="en-US" dirty="0"/>
          </a:p>
        </p:txBody>
      </p:sp>
    </p:spTree>
    <p:extLst>
      <p:ext uri="{BB962C8B-B14F-4D97-AF65-F5344CB8AC3E}">
        <p14:creationId xmlns:p14="http://schemas.microsoft.com/office/powerpoint/2010/main" val="1085614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677189"/>
            <a:ext cx="10515600" cy="1094002"/>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Çocukların Çalıştırılması ile İlgili Risk Faktörleri </a:t>
            </a:r>
            <a:br>
              <a:rPr lang="en-GB" sz="3200" b="1" kern="1400" spc="-50" dirty="0">
                <a:solidFill>
                  <a:srgbClr val="002060"/>
                </a:solidFill>
                <a:latin typeface="Segoe UI" panose="020B0502040204020203" pitchFamily="34" charset="0"/>
                <a:cs typeface="Segoe UI" panose="020B0502040204020203" pitchFamily="34" charset="0"/>
              </a:rPr>
            </a:b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472612"/>
            <a:ext cx="10871718" cy="2519683"/>
          </a:xfrm>
        </p:spPr>
        <p:txBody>
          <a:bodyPr>
            <a:normAutofit/>
          </a:bodyPr>
          <a:lstStyle/>
          <a:p>
            <a:r>
              <a:rPr lang="tr-TR" sz="2400" dirty="0">
                <a:latin typeface="Segoe UI" panose="020B0502040204020203" pitchFamily="34" charset="0"/>
                <a:cs typeface="Segoe UI" panose="020B0502040204020203" pitchFamily="34" charset="0"/>
              </a:rPr>
              <a:t>Çocukların çalıştırılmasının nedenleri ve sonuçları karmaşık ve çok katmanlıdır. </a:t>
            </a:r>
          </a:p>
          <a:p>
            <a:r>
              <a:rPr lang="tr-TR" sz="2400" dirty="0">
                <a:latin typeface="Segoe UI" panose="020B0502040204020203" pitchFamily="34" charset="0"/>
                <a:cs typeface="Segoe UI" panose="020B0502040204020203" pitchFamily="34" charset="0"/>
              </a:rPr>
              <a:t>Çocuk işçiliği, kalıcı yoksulluğun hem nedeni hem de sonucudur.</a:t>
            </a:r>
          </a:p>
          <a:p>
            <a:r>
              <a:rPr lang="tr-TR" sz="2400" dirty="0">
                <a:latin typeface="Segoe UI" panose="020B0502040204020203" pitchFamily="34" charset="0"/>
                <a:cs typeface="Segoe UI" panose="020B0502040204020203" pitchFamily="34" charset="0"/>
              </a:rPr>
              <a:t>Çocuk işçiliği, sonuçları itibarıyla çocukları, çocukluklarını yaşamaktan alıkoyar, haklarından uzaklaştırır, onlar için yoksulluğun devamlılığını pekiştirir. </a:t>
            </a:r>
          </a:p>
          <a:p>
            <a:r>
              <a:rPr lang="tr-TR" sz="2400" dirty="0">
                <a:latin typeface="Segoe UI" panose="020B0502040204020203" pitchFamily="34" charset="0"/>
                <a:cs typeface="Segoe UI" panose="020B0502040204020203" pitchFamily="34" charset="0"/>
              </a:rPr>
              <a:t>Çalıştırılan çocuk eğitimden uzaklaşmakta, bu da çocuğun yarınlarını etkileyerek yetişkinliğindeki yoksulluğunun nedeni olmaktadır. </a:t>
            </a:r>
            <a:endParaRPr lang="en-GB" sz="2400" dirty="0">
              <a:latin typeface="Segoe UI" panose="020B0502040204020203" pitchFamily="34" charset="0"/>
              <a:cs typeface="Segoe UI" panose="020B0502040204020203" pitchFamily="34" charset="0"/>
            </a:endParaRPr>
          </a:p>
          <a:p>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9713F1E9-EDE4-44B0-8555-79AE9251ACE9}"/>
              </a:ext>
            </a:extLst>
          </p:cNvPr>
          <p:cNvSpPr>
            <a:spLocks noGrp="1"/>
          </p:cNvSpPr>
          <p:nvPr>
            <p:ph type="sldNum" sz="quarter" idx="12"/>
          </p:nvPr>
        </p:nvSpPr>
        <p:spPr/>
        <p:txBody>
          <a:bodyPr/>
          <a:lstStyle/>
          <a:p>
            <a:fld id="{0BE68271-D1D7-4240-9CAF-7A57D75CD8A1}" type="slidenum">
              <a:rPr lang="en-US" smtClean="0"/>
              <a:t>16</a:t>
            </a:fld>
            <a:endParaRPr lang="en-US"/>
          </a:p>
        </p:txBody>
      </p:sp>
    </p:spTree>
    <p:extLst>
      <p:ext uri="{BB962C8B-B14F-4D97-AF65-F5344CB8AC3E}">
        <p14:creationId xmlns:p14="http://schemas.microsoft.com/office/powerpoint/2010/main" val="3247128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diagram of a company&#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1571581" y="1268685"/>
            <a:ext cx="10035700" cy="4730899"/>
          </a:xfrm>
          <a:prstGeom prst="rect">
            <a:avLst/>
          </a:prstGeom>
        </p:spPr>
      </p:pic>
      <p:sp>
        <p:nvSpPr>
          <p:cNvPr id="2" name="Slide Number Placeholder 1">
            <a:extLst>
              <a:ext uri="{FF2B5EF4-FFF2-40B4-BE49-F238E27FC236}">
                <a16:creationId xmlns:a16="http://schemas.microsoft.com/office/drawing/2014/main" id="{1BD058B3-725F-8E67-CE8D-1F3B4B09FFC7}"/>
              </a:ext>
            </a:extLst>
          </p:cNvPr>
          <p:cNvSpPr>
            <a:spLocks noGrp="1"/>
          </p:cNvSpPr>
          <p:nvPr>
            <p:ph type="sldNum" sz="quarter" idx="12"/>
          </p:nvPr>
        </p:nvSpPr>
        <p:spPr/>
        <p:txBody>
          <a:bodyPr/>
          <a:lstStyle/>
          <a:p>
            <a:fld id="{0BE68271-D1D7-4240-9CAF-7A57D75CD8A1}" type="slidenum">
              <a:rPr lang="en-US" smtClean="0"/>
              <a:t>17</a:t>
            </a:fld>
            <a:endParaRPr lang="en-US"/>
          </a:p>
        </p:txBody>
      </p:sp>
    </p:spTree>
    <p:extLst>
      <p:ext uri="{BB962C8B-B14F-4D97-AF65-F5344CB8AC3E}">
        <p14:creationId xmlns:p14="http://schemas.microsoft.com/office/powerpoint/2010/main" val="1557516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37638" t="26972" r="19222" b="25143"/>
          <a:stretch/>
        </p:blipFill>
        <p:spPr>
          <a:xfrm>
            <a:off x="1685778" y="1359596"/>
            <a:ext cx="8820443" cy="4576969"/>
          </a:xfrm>
          <a:prstGeom prst="rect">
            <a:avLst/>
          </a:prstGeom>
        </p:spPr>
      </p:pic>
      <p:sp>
        <p:nvSpPr>
          <p:cNvPr id="2" name="Slide Number Placeholder 1">
            <a:extLst>
              <a:ext uri="{FF2B5EF4-FFF2-40B4-BE49-F238E27FC236}">
                <a16:creationId xmlns:a16="http://schemas.microsoft.com/office/drawing/2014/main" id="{EA4F5613-8759-2EDF-B964-D7CFC27A5CD0}"/>
              </a:ext>
            </a:extLst>
          </p:cNvPr>
          <p:cNvSpPr>
            <a:spLocks noGrp="1"/>
          </p:cNvSpPr>
          <p:nvPr>
            <p:ph type="sldNum" sz="quarter" idx="12"/>
          </p:nvPr>
        </p:nvSpPr>
        <p:spPr/>
        <p:txBody>
          <a:bodyPr/>
          <a:lstStyle/>
          <a:p>
            <a:fld id="{0BE68271-D1D7-4240-9CAF-7A57D75CD8A1}" type="slidenum">
              <a:rPr lang="en-US" smtClean="0"/>
              <a:t>18</a:t>
            </a:fld>
            <a:endParaRPr lang="en-US"/>
          </a:p>
        </p:txBody>
      </p:sp>
    </p:spTree>
    <p:extLst>
      <p:ext uri="{BB962C8B-B14F-4D97-AF65-F5344CB8AC3E}">
        <p14:creationId xmlns:p14="http://schemas.microsoft.com/office/powerpoint/2010/main" val="1501595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99491" y="1319005"/>
            <a:ext cx="10993016" cy="1523211"/>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İhmal ve İstismar Mağduru Çocuklarla İlgili Risk Faktörleri</a:t>
            </a:r>
            <a:br>
              <a:rPr lang="en-GB" sz="3200" b="1" kern="1400" spc="-50" dirty="0">
                <a:solidFill>
                  <a:srgbClr val="002060"/>
                </a:solidFill>
                <a:latin typeface="Segoe UI" panose="020B0502040204020203" pitchFamily="34" charset="0"/>
                <a:cs typeface="Segoe UI" panose="020B0502040204020203" pitchFamily="34" charset="0"/>
              </a:rPr>
            </a:br>
            <a:endParaRPr lang="en-GB" sz="3200" b="1" kern="1400" spc="-50" dirty="0">
              <a:solidFill>
                <a:srgbClr val="002060"/>
              </a:solidFill>
              <a:latin typeface="Segoe UI" panose="020B0502040204020203" pitchFamily="34" charset="0"/>
              <a:cs typeface="Segoe UI" panose="020B0502040204020203" pitchFamily="34" charset="0"/>
            </a:endParaRPr>
          </a:p>
        </p:txBody>
      </p:sp>
      <p:pic>
        <p:nvPicPr>
          <p:cNvPr id="4" name="İçerik Yer Tutucusu 3"/>
          <p:cNvPicPr>
            <a:picLocks noGrp="1" noChangeAspect="1"/>
          </p:cNvPicPr>
          <p:nvPr>
            <p:ph idx="1"/>
          </p:nvPr>
        </p:nvPicPr>
        <p:blipFill rotWithShape="1">
          <a:blip r:embed="rId2"/>
          <a:srcRect l="29029" t="41713" r="12224" b="16959"/>
          <a:stretch/>
        </p:blipFill>
        <p:spPr>
          <a:xfrm>
            <a:off x="1359112" y="2080611"/>
            <a:ext cx="9473775" cy="3684896"/>
          </a:xfrm>
          <a:prstGeom prst="rect">
            <a:avLst/>
          </a:prstGeom>
        </p:spPr>
      </p:pic>
      <p:sp>
        <p:nvSpPr>
          <p:cNvPr id="3" name="Slide Number Placeholder 2">
            <a:extLst>
              <a:ext uri="{FF2B5EF4-FFF2-40B4-BE49-F238E27FC236}">
                <a16:creationId xmlns:a16="http://schemas.microsoft.com/office/drawing/2014/main" id="{E8B69B6D-B2C4-290D-660E-26229E2E131C}"/>
              </a:ext>
            </a:extLst>
          </p:cNvPr>
          <p:cNvSpPr>
            <a:spLocks noGrp="1"/>
          </p:cNvSpPr>
          <p:nvPr>
            <p:ph type="sldNum" sz="quarter" idx="12"/>
          </p:nvPr>
        </p:nvSpPr>
        <p:spPr/>
        <p:txBody>
          <a:bodyPr/>
          <a:lstStyle/>
          <a:p>
            <a:fld id="{0BE68271-D1D7-4240-9CAF-7A57D75CD8A1}" type="slidenum">
              <a:rPr lang="en-US" smtClean="0"/>
              <a:t>19</a:t>
            </a:fld>
            <a:endParaRPr lang="en-US"/>
          </a:p>
        </p:txBody>
      </p:sp>
    </p:spTree>
    <p:extLst>
      <p:ext uri="{BB962C8B-B14F-4D97-AF65-F5344CB8AC3E}">
        <p14:creationId xmlns:p14="http://schemas.microsoft.com/office/powerpoint/2010/main" val="3241160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43255-1694-60FF-C4F1-4575B29F03DB}"/>
              </a:ext>
            </a:extLst>
          </p:cNvPr>
          <p:cNvSpPr>
            <a:spLocks noGrp="1"/>
          </p:cNvSpPr>
          <p:nvPr>
            <p:ph type="title"/>
          </p:nvPr>
        </p:nvSpPr>
        <p:spPr>
          <a:xfrm>
            <a:off x="838200" y="1201327"/>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SUNUM PLANI</a:t>
            </a:r>
          </a:p>
        </p:txBody>
      </p:sp>
      <p:sp>
        <p:nvSpPr>
          <p:cNvPr id="3" name="Content Placeholder 2">
            <a:extLst>
              <a:ext uri="{FF2B5EF4-FFF2-40B4-BE49-F238E27FC236}">
                <a16:creationId xmlns:a16="http://schemas.microsoft.com/office/drawing/2014/main" id="{DEB7B2B5-600D-E25C-A419-B7CB973C982D}"/>
              </a:ext>
            </a:extLst>
          </p:cNvPr>
          <p:cNvSpPr>
            <a:spLocks noGrp="1"/>
          </p:cNvSpPr>
          <p:nvPr>
            <p:ph idx="1"/>
          </p:nvPr>
        </p:nvSpPr>
        <p:spPr>
          <a:xfrm>
            <a:off x="838200" y="2415655"/>
            <a:ext cx="10515600" cy="3126730"/>
          </a:xfrm>
        </p:spPr>
        <p:txBody>
          <a:bodyPr>
            <a:normAutofit lnSpcReduction="10000"/>
          </a:bodyPr>
          <a:lstStyle/>
          <a:p>
            <a:pPr marL="233363" indent="-233363">
              <a:buAutoNum type="arabicPeriod"/>
            </a:pPr>
            <a:r>
              <a:rPr lang="tr-TR" sz="2000" b="1" dirty="0">
                <a:latin typeface="Segoe UI" panose="020B0502040204020203" pitchFamily="34" charset="0"/>
                <a:cs typeface="Segoe UI" panose="020B0502040204020203" pitchFamily="34" charset="0"/>
              </a:rPr>
              <a:t>Çocuğu ve Aileyi Değerlendirirken Benimsenmesi Gereken Yaklaşımlar</a:t>
            </a:r>
          </a:p>
          <a:p>
            <a:pPr marL="690563" lvl="1" indent="-233363">
              <a:buAutoNum type="arabicPeriod"/>
            </a:pPr>
            <a:r>
              <a:rPr lang="tr-TR" sz="2000" dirty="0">
                <a:latin typeface="Segoe UI" panose="020B0502040204020203" pitchFamily="34" charset="0"/>
                <a:cs typeface="Segoe UI" panose="020B0502040204020203" pitchFamily="34" charset="0"/>
              </a:rPr>
              <a:t>Çocuk Merkezli Yaklaşım	</a:t>
            </a:r>
          </a:p>
          <a:p>
            <a:pPr marL="690563" lvl="1" indent="-233363">
              <a:buAutoNum type="arabicPeriod"/>
            </a:pPr>
            <a:r>
              <a:rPr lang="tr-TR" sz="2000" dirty="0">
                <a:latin typeface="Segoe UI" panose="020B0502040204020203" pitchFamily="34" charset="0"/>
                <a:cs typeface="Segoe UI" panose="020B0502040204020203" pitchFamily="34" charset="0"/>
              </a:rPr>
              <a:t>Ekolojik Yaklaşım	</a:t>
            </a:r>
          </a:p>
          <a:p>
            <a:pPr marL="690563" lvl="1" indent="-233363">
              <a:buAutoNum type="arabicPeriod"/>
            </a:pPr>
            <a:r>
              <a:rPr lang="tr-TR" sz="2000" dirty="0">
                <a:latin typeface="Segoe UI" panose="020B0502040204020203" pitchFamily="34" charset="0"/>
                <a:cs typeface="Segoe UI" panose="020B0502040204020203" pitchFamily="34" charset="0"/>
              </a:rPr>
              <a:t>Güçlendirme Yaklaşımı		</a:t>
            </a:r>
          </a:p>
          <a:p>
            <a:pPr marL="233363" indent="-233363">
              <a:buAutoNum type="arabicPeriod"/>
            </a:pPr>
            <a:r>
              <a:rPr lang="tr-TR" sz="2000" b="1" dirty="0">
                <a:latin typeface="Segoe UI" panose="020B0502040204020203" pitchFamily="34" charset="0"/>
                <a:cs typeface="Segoe UI" panose="020B0502040204020203" pitchFamily="34" charset="0"/>
              </a:rPr>
              <a:t>Çocuğun </a:t>
            </a:r>
            <a:r>
              <a:rPr lang="en-US" sz="2000" b="1" dirty="0">
                <a:latin typeface="Segoe UI" panose="020B0502040204020203" pitchFamily="34" charset="0"/>
                <a:cs typeface="Segoe UI" panose="020B0502040204020203" pitchFamily="34" charset="0"/>
              </a:rPr>
              <a:t>v</a:t>
            </a:r>
            <a:r>
              <a:rPr lang="tr-TR" sz="2000" b="1" dirty="0">
                <a:latin typeface="Segoe UI" panose="020B0502040204020203" pitchFamily="34" charset="0"/>
                <a:cs typeface="Segoe UI" panose="020B0502040204020203" pitchFamily="34" charset="0"/>
              </a:rPr>
              <a:t>e Ailenin Değerlendirilmesine İlişkin Boyutlar</a:t>
            </a:r>
          </a:p>
          <a:p>
            <a:pPr marL="690563" lvl="1" indent="-233363">
              <a:buAutoNum type="arabicPeriod"/>
            </a:pPr>
            <a:r>
              <a:rPr lang="tr-TR" sz="2000" dirty="0">
                <a:latin typeface="Segoe UI" panose="020B0502040204020203" pitchFamily="34" charset="0"/>
                <a:cs typeface="Segoe UI" panose="020B0502040204020203" pitchFamily="34" charset="0"/>
              </a:rPr>
              <a:t>Çocuğun Gelişimsel Özellikleri</a:t>
            </a:r>
          </a:p>
          <a:p>
            <a:pPr marL="690563" lvl="1" indent="-233363">
              <a:buAutoNum type="arabicPeriod"/>
            </a:pPr>
            <a:r>
              <a:rPr lang="tr-TR" sz="2000" dirty="0">
                <a:latin typeface="Segoe UI" panose="020B0502040204020203" pitchFamily="34" charset="0"/>
                <a:cs typeface="Segoe UI" panose="020B0502040204020203" pitchFamily="34" charset="0"/>
              </a:rPr>
              <a:t>Aile ve Çevresel Faktörler</a:t>
            </a:r>
          </a:p>
          <a:p>
            <a:pPr marL="690563" lvl="1" indent="-233363">
              <a:buAutoNum type="arabicPeriod"/>
            </a:pPr>
            <a:r>
              <a:rPr lang="tr-TR" sz="2000" dirty="0">
                <a:latin typeface="Segoe UI" panose="020B0502040204020203" pitchFamily="34" charset="0"/>
                <a:cs typeface="Segoe UI" panose="020B0502040204020203" pitchFamily="34" charset="0"/>
              </a:rPr>
              <a:t>Anne-Babalık Kapasitesinin Boyutları</a:t>
            </a:r>
          </a:p>
          <a:p>
            <a:pPr marL="233363" indent="-233363">
              <a:buAutoNum type="arabicPeriod"/>
            </a:pPr>
            <a:r>
              <a:rPr lang="tr-TR" sz="2000" b="1" dirty="0">
                <a:latin typeface="Segoe UI" panose="020B0502040204020203" pitchFamily="34" charset="0"/>
                <a:cs typeface="Segoe UI" panose="020B0502040204020203" pitchFamily="34" charset="0"/>
              </a:rPr>
              <a:t>Çocuk </a:t>
            </a:r>
            <a:r>
              <a:rPr lang="en-US" sz="2000" b="1" dirty="0">
                <a:latin typeface="Segoe UI" panose="020B0502040204020203" pitchFamily="34" charset="0"/>
                <a:cs typeface="Segoe UI" panose="020B0502040204020203" pitchFamily="34" charset="0"/>
              </a:rPr>
              <a:t>v</a:t>
            </a:r>
            <a:r>
              <a:rPr lang="tr-TR" sz="2000" b="1" dirty="0">
                <a:latin typeface="Segoe UI" panose="020B0502040204020203" pitchFamily="34" charset="0"/>
                <a:cs typeface="Segoe UI" panose="020B0502040204020203" pitchFamily="34" charset="0"/>
              </a:rPr>
              <a:t>e Aileye İlişkin Riskleri Tespit Etme</a:t>
            </a:r>
          </a:p>
          <a:p>
            <a:pPr marL="514350" indent="-514350">
              <a:buAutoNum type="arabicPeriod"/>
            </a:pPr>
            <a:endParaRPr lang="tr-TR" sz="20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DF631240-4713-7181-A657-55D9E66953F0}"/>
              </a:ext>
            </a:extLst>
          </p:cNvPr>
          <p:cNvSpPr>
            <a:spLocks noGrp="1"/>
          </p:cNvSpPr>
          <p:nvPr>
            <p:ph type="sldNum" sz="quarter" idx="12"/>
          </p:nvPr>
        </p:nvSpPr>
        <p:spPr/>
        <p:txBody>
          <a:bodyPr/>
          <a:lstStyle/>
          <a:p>
            <a:fld id="{0BE68271-D1D7-4240-9CAF-7A57D75CD8A1}" type="slidenum">
              <a:rPr lang="en-US" smtClean="0"/>
              <a:t>2</a:t>
            </a:fld>
            <a:endParaRPr lang="en-US"/>
          </a:p>
        </p:txBody>
      </p:sp>
    </p:spTree>
    <p:extLst>
      <p:ext uri="{BB962C8B-B14F-4D97-AF65-F5344CB8AC3E}">
        <p14:creationId xmlns:p14="http://schemas.microsoft.com/office/powerpoint/2010/main" val="92289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3012956581"/>
              </p:ext>
            </p:extLst>
          </p:nvPr>
        </p:nvGraphicFramePr>
        <p:xfrm>
          <a:off x="668740" y="1405719"/>
          <a:ext cx="10882557" cy="4380358"/>
        </p:xfrm>
        <a:graphic>
          <a:graphicData uri="http://schemas.openxmlformats.org/drawingml/2006/table">
            <a:tbl>
              <a:tblPr firstRow="1" firstCol="1" bandRow="1"/>
              <a:tblGrid>
                <a:gridCol w="10882557">
                  <a:extLst>
                    <a:ext uri="{9D8B030D-6E8A-4147-A177-3AD203B41FA5}">
                      <a16:colId xmlns:a16="http://schemas.microsoft.com/office/drawing/2014/main" val="3003933109"/>
                    </a:ext>
                  </a:extLst>
                </a:gridCol>
              </a:tblGrid>
              <a:tr h="160487">
                <a:tc>
                  <a:txBody>
                    <a:bodyPr/>
                    <a:lstStyle/>
                    <a:p>
                      <a:pPr algn="ctr">
                        <a:lnSpc>
                          <a:spcPct val="115000"/>
                        </a:lnSpc>
                        <a:spcAft>
                          <a:spcPts val="0"/>
                        </a:spcAft>
                      </a:pPr>
                      <a:r>
                        <a:rPr lang="tr-TR"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rPr>
                        <a:t>İhmal ve İstismar ile Bağlantılı Kavramların Tanımları</a:t>
                      </a:r>
                      <a:endParaRPr lang="en-GB" sz="1200"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4030" marR="403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736373738"/>
                  </a:ext>
                </a:extLst>
              </a:tr>
              <a:tr h="4172654">
                <a:tc>
                  <a:txBody>
                    <a:bodyPr/>
                    <a:lstStyle/>
                    <a:p>
                      <a:pPr marL="73025" marR="83185" algn="just">
                        <a:lnSpc>
                          <a:spcPct val="115000"/>
                        </a:lnSpc>
                        <a:spcAft>
                          <a:spcPts val="0"/>
                        </a:spcAft>
                      </a:pPr>
                      <a:r>
                        <a:rPr lang="tr-TR" sz="1200" b="1" dirty="0">
                          <a:solidFill>
                            <a:srgbClr val="5B9BD5"/>
                          </a:solidFill>
                          <a:effectLst/>
                          <a:latin typeface="Segoe UI" panose="020B0502040204020203" pitchFamily="34" charset="0"/>
                          <a:ea typeface="Times New Roman" panose="02020603050405020304" pitchFamily="18" charset="0"/>
                          <a:cs typeface="Segoe UI" panose="020B0502040204020203" pitchFamily="34" charset="0"/>
                        </a:rPr>
                        <a:t>Çocuk istismarı:</a:t>
                      </a:r>
                      <a:r>
                        <a:rPr lang="tr-TR" sz="1200" dirty="0">
                          <a:solidFill>
                            <a:srgbClr val="5B9BD5"/>
                          </a:solidFill>
                          <a:effectLst/>
                          <a:latin typeface="Segoe UI" panose="020B0502040204020203" pitchFamily="34" charset="0"/>
                          <a:ea typeface="Times New Roman" panose="02020603050405020304" pitchFamily="18" charset="0"/>
                          <a:cs typeface="Segoe UI" panose="020B0502040204020203" pitchFamily="34" charset="0"/>
                        </a:rPr>
                        <a:t> </a:t>
                      </a:r>
                      <a:r>
                        <a:rPr lang="tr-TR" sz="1200" dirty="0">
                          <a:effectLst/>
                          <a:latin typeface="Segoe UI" panose="020B0502040204020203" pitchFamily="34" charset="0"/>
                          <a:ea typeface="Times New Roman" panose="02020603050405020304" pitchFamily="18" charset="0"/>
                          <a:cs typeface="Segoe UI" panose="020B0502040204020203" pitchFamily="34" charset="0"/>
                        </a:rPr>
                        <a:t>Çocuğun hayatı, esenliği, haysiyeti ve gelişimi üzerinde fiili veya potansiyel olumsuz etkileri olan; kasıtlı olarak sorumluluk, güven veya güç ilişkisi çerçevesinde gerçekleştirilen eylemler bütünüdür. İstismar, doğası gereği fiziksel, duygusal, psikolojik veya cinsel olabilir.</a:t>
                      </a:r>
                      <a:endParaRPr lang="en-GB" sz="1200" dirty="0">
                        <a:effectLst/>
                        <a:latin typeface="Segoe UI" panose="020B0502040204020203" pitchFamily="34" charset="0"/>
                        <a:ea typeface="Times New Roman" panose="02020603050405020304" pitchFamily="18" charset="0"/>
                        <a:cs typeface="Segoe UI" panose="020B0502040204020203" pitchFamily="34" charset="0"/>
                      </a:endParaRPr>
                    </a:p>
                    <a:p>
                      <a:pPr marL="73025" marR="83185" algn="just">
                        <a:lnSpc>
                          <a:spcPct val="115000"/>
                        </a:lnSpc>
                        <a:spcAft>
                          <a:spcPts val="0"/>
                        </a:spcAft>
                      </a:pPr>
                      <a:r>
                        <a:rPr lang="tr-TR" sz="1200" dirty="0">
                          <a:solidFill>
                            <a:srgbClr val="5B9BD5"/>
                          </a:solidFill>
                          <a:effectLst/>
                          <a:latin typeface="Segoe UI" panose="020B0502040204020203" pitchFamily="34" charset="0"/>
                          <a:ea typeface="Times New Roman" panose="02020603050405020304" pitchFamily="18" charset="0"/>
                          <a:cs typeface="Segoe UI" panose="020B0502040204020203" pitchFamily="34" charset="0"/>
                        </a:rPr>
                        <a:t> </a:t>
                      </a:r>
                      <a:endParaRPr lang="en-GB" sz="1200" dirty="0">
                        <a:effectLst/>
                        <a:latin typeface="Segoe UI" panose="020B0502040204020203" pitchFamily="34" charset="0"/>
                        <a:ea typeface="Times New Roman" panose="02020603050405020304" pitchFamily="18" charset="0"/>
                        <a:cs typeface="Segoe UI" panose="020B0502040204020203" pitchFamily="34" charset="0"/>
                      </a:endParaRPr>
                    </a:p>
                    <a:p>
                      <a:pPr marL="73025" marR="83185" algn="just">
                        <a:lnSpc>
                          <a:spcPct val="115000"/>
                        </a:lnSpc>
                        <a:spcAft>
                          <a:spcPts val="0"/>
                        </a:spcAft>
                      </a:pPr>
                      <a:r>
                        <a:rPr lang="tr-TR" sz="1200" b="1" dirty="0">
                          <a:solidFill>
                            <a:srgbClr val="5B9BD5"/>
                          </a:solidFill>
                          <a:effectLst/>
                          <a:latin typeface="Segoe UI" panose="020B0502040204020203" pitchFamily="34" charset="0"/>
                          <a:ea typeface="Times New Roman" panose="02020603050405020304" pitchFamily="18" charset="0"/>
                          <a:cs typeface="Segoe UI" panose="020B0502040204020203" pitchFamily="34" charset="0"/>
                        </a:rPr>
                        <a:t>Fiziksel istismar:</a:t>
                      </a:r>
                      <a:r>
                        <a:rPr lang="tr-TR" sz="1200" dirty="0">
                          <a:solidFill>
                            <a:srgbClr val="5B9BD5"/>
                          </a:solidFill>
                          <a:effectLst/>
                          <a:latin typeface="Segoe UI" panose="020B0502040204020203" pitchFamily="34" charset="0"/>
                          <a:ea typeface="Times New Roman" panose="02020603050405020304" pitchFamily="18" charset="0"/>
                          <a:cs typeface="Segoe UI" panose="020B0502040204020203" pitchFamily="34" charset="0"/>
                        </a:rPr>
                        <a:t> </a:t>
                      </a:r>
                      <a:r>
                        <a:rPr lang="tr-TR" sz="1200" dirty="0">
                          <a:effectLst/>
                          <a:latin typeface="Segoe UI" panose="020B0502040204020203" pitchFamily="34" charset="0"/>
                          <a:ea typeface="Times New Roman" panose="02020603050405020304" pitchFamily="18" charset="0"/>
                          <a:cs typeface="Segoe UI" panose="020B0502040204020203" pitchFamily="34" charset="0"/>
                        </a:rPr>
                        <a:t>Bir çocuğu kasten incitmeyi ve yaralanmasına (vücutta çürük, kemik kırılması, yanık veya kesikler) sebep olmayı ifade eder. Bu istismar türü, başka bir kişi tarafından işlenen fiili veya potansiyel fiziksel zararı ifade eder ve farklı şekillerde (vurmak, itmek, tokatlamak, sarsmak, yumruklamak, tekmelemek, zehirlemek, çizmek veya yakmak) gerçekleşebilir. </a:t>
                      </a:r>
                      <a:endParaRPr lang="en-GB" sz="1200" dirty="0">
                        <a:effectLst/>
                        <a:latin typeface="Segoe UI" panose="020B0502040204020203" pitchFamily="34" charset="0"/>
                        <a:ea typeface="Times New Roman" panose="02020603050405020304" pitchFamily="18" charset="0"/>
                        <a:cs typeface="Segoe UI" panose="020B0502040204020203" pitchFamily="34" charset="0"/>
                      </a:endParaRPr>
                    </a:p>
                    <a:p>
                      <a:pPr marL="73025" marR="83185" algn="just">
                        <a:lnSpc>
                          <a:spcPct val="115000"/>
                        </a:lnSpc>
                        <a:spcAft>
                          <a:spcPts val="0"/>
                        </a:spcAft>
                      </a:pPr>
                      <a:r>
                        <a:rPr lang="tr-TR" sz="1200" dirty="0">
                          <a:solidFill>
                            <a:srgbClr val="5B9BD5"/>
                          </a:solidFill>
                          <a:effectLst/>
                          <a:latin typeface="Segoe UI" panose="020B0502040204020203" pitchFamily="34" charset="0"/>
                          <a:ea typeface="Times New Roman" panose="02020603050405020304" pitchFamily="18" charset="0"/>
                          <a:cs typeface="Segoe UI" panose="020B0502040204020203" pitchFamily="34" charset="0"/>
                        </a:rPr>
                        <a:t> </a:t>
                      </a:r>
                      <a:endParaRPr lang="en-GB" sz="1200" dirty="0">
                        <a:effectLst/>
                        <a:latin typeface="Segoe UI" panose="020B0502040204020203" pitchFamily="34" charset="0"/>
                        <a:ea typeface="Times New Roman" panose="02020603050405020304" pitchFamily="18" charset="0"/>
                        <a:cs typeface="Segoe UI" panose="020B0502040204020203" pitchFamily="34" charset="0"/>
                      </a:endParaRPr>
                    </a:p>
                    <a:p>
                      <a:pPr marL="73025" marR="83185" algn="just">
                        <a:lnSpc>
                          <a:spcPct val="115000"/>
                        </a:lnSpc>
                        <a:spcAft>
                          <a:spcPts val="0"/>
                        </a:spcAft>
                      </a:pPr>
                      <a:r>
                        <a:rPr lang="tr-TR" sz="1200" b="1" dirty="0">
                          <a:solidFill>
                            <a:srgbClr val="5B9BD5"/>
                          </a:solidFill>
                          <a:effectLst/>
                          <a:latin typeface="Segoe UI" panose="020B0502040204020203" pitchFamily="34" charset="0"/>
                          <a:ea typeface="Times New Roman" panose="02020603050405020304" pitchFamily="18" charset="0"/>
                          <a:cs typeface="Segoe UI" panose="020B0502040204020203" pitchFamily="34" charset="0"/>
                        </a:rPr>
                        <a:t>Duygusal istismar:</a:t>
                      </a:r>
                      <a:r>
                        <a:rPr lang="tr-TR" sz="1200" dirty="0">
                          <a:solidFill>
                            <a:srgbClr val="5B9BD5"/>
                          </a:solidFill>
                          <a:effectLst/>
                          <a:latin typeface="Segoe UI" panose="020B0502040204020203" pitchFamily="34" charset="0"/>
                          <a:ea typeface="Times New Roman" panose="02020603050405020304" pitchFamily="18" charset="0"/>
                          <a:cs typeface="Segoe UI" panose="020B0502040204020203" pitchFamily="34" charset="0"/>
                        </a:rPr>
                        <a:t> </a:t>
                      </a:r>
                      <a:r>
                        <a:rPr lang="tr-TR" sz="1200" dirty="0">
                          <a:effectLst/>
                          <a:latin typeface="Segoe UI" panose="020B0502040204020203" pitchFamily="34" charset="0"/>
                          <a:ea typeface="Times New Roman" panose="02020603050405020304" pitchFamily="18" charset="0"/>
                          <a:cs typeface="Segoe UI" panose="020B0502040204020203" pitchFamily="34" charset="0"/>
                        </a:rPr>
                        <a:t>Bir çocuğun duygusal gelişimini ve benlik saygısını etkileyen kötü duygusal muameledir. Bu istismar türünün örnekleri arasında bir çocuğun kasıtlı olarak tehdit edilmesi, korkutulması, zorbalığa uğratılması, aşağılanması, küçük düşürülmesi, izole edilmesi, görmezden gelinmesi, hareketinin kısıtlanması veya çocuğa karşı diğer fiziksel olmayan düşmanca ve reddedici muamele biçimleri sayılabilir.</a:t>
                      </a:r>
                      <a:endParaRPr lang="en-GB" sz="1200" dirty="0">
                        <a:effectLst/>
                        <a:latin typeface="Segoe UI" panose="020B0502040204020203" pitchFamily="34" charset="0"/>
                        <a:ea typeface="Times New Roman" panose="02020603050405020304" pitchFamily="18" charset="0"/>
                        <a:cs typeface="Segoe UI" panose="020B0502040204020203" pitchFamily="34" charset="0"/>
                      </a:endParaRPr>
                    </a:p>
                    <a:p>
                      <a:pPr marL="73025" marR="83185" algn="just">
                        <a:lnSpc>
                          <a:spcPct val="115000"/>
                        </a:lnSpc>
                        <a:spcAft>
                          <a:spcPts val="0"/>
                        </a:spcAft>
                      </a:pPr>
                      <a:r>
                        <a:rPr lang="tr-TR" sz="1200" dirty="0">
                          <a:solidFill>
                            <a:srgbClr val="5B9BD5"/>
                          </a:solidFill>
                          <a:effectLst/>
                          <a:latin typeface="Segoe UI" panose="020B0502040204020203" pitchFamily="34" charset="0"/>
                          <a:ea typeface="Times New Roman" panose="02020603050405020304" pitchFamily="18" charset="0"/>
                          <a:cs typeface="Segoe UI" panose="020B0502040204020203" pitchFamily="34" charset="0"/>
                        </a:rPr>
                        <a:t> </a:t>
                      </a:r>
                      <a:endParaRPr lang="en-GB" sz="1200" dirty="0">
                        <a:effectLst/>
                        <a:latin typeface="Segoe UI" panose="020B0502040204020203" pitchFamily="34" charset="0"/>
                        <a:ea typeface="Times New Roman" panose="02020603050405020304" pitchFamily="18" charset="0"/>
                        <a:cs typeface="Segoe UI" panose="020B0502040204020203" pitchFamily="34" charset="0"/>
                      </a:endParaRPr>
                    </a:p>
                    <a:p>
                      <a:pPr marL="73025" marR="83185" algn="just">
                        <a:lnSpc>
                          <a:spcPct val="115000"/>
                        </a:lnSpc>
                        <a:spcAft>
                          <a:spcPts val="0"/>
                        </a:spcAft>
                      </a:pPr>
                      <a:r>
                        <a:rPr lang="tr-TR" sz="1200" b="1" dirty="0">
                          <a:solidFill>
                            <a:srgbClr val="5B9BD5"/>
                          </a:solidFill>
                          <a:effectLst/>
                          <a:latin typeface="Segoe UI" panose="020B0502040204020203" pitchFamily="34" charset="0"/>
                          <a:ea typeface="Times New Roman" panose="02020603050405020304" pitchFamily="18" charset="0"/>
                          <a:cs typeface="Segoe UI" panose="020B0502040204020203" pitchFamily="34" charset="0"/>
                        </a:rPr>
                        <a:t>Cinsel istismar:</a:t>
                      </a:r>
                      <a:r>
                        <a:rPr lang="tr-TR" sz="1200" dirty="0">
                          <a:solidFill>
                            <a:srgbClr val="5B9BD5"/>
                          </a:solidFill>
                          <a:effectLst/>
                          <a:latin typeface="Segoe UI" panose="020B0502040204020203" pitchFamily="34" charset="0"/>
                          <a:ea typeface="Times New Roman" panose="02020603050405020304" pitchFamily="18" charset="0"/>
                          <a:cs typeface="Segoe UI" panose="020B0502040204020203" pitchFamily="34" charset="0"/>
                        </a:rPr>
                        <a:t> </a:t>
                      </a:r>
                      <a:r>
                        <a:rPr lang="tr-TR" sz="1200" dirty="0">
                          <a:effectLst/>
                          <a:latin typeface="Segoe UI" panose="020B0502040204020203" pitchFamily="34" charset="0"/>
                          <a:ea typeface="Times New Roman" panose="02020603050405020304" pitchFamily="18" charset="0"/>
                          <a:cs typeface="Segoe UI" panose="020B0502040204020203" pitchFamily="34" charset="0"/>
                        </a:rPr>
                        <a:t>Çocuğun, manipüle edilmesi veya cinsel faaliyetlere katılmaya zorlanmasıdır. Cinsel istismar, fiziksel eylemleri içerebilir ancak bunlarla sınırlı değildir. Çocuklara cinsel içerikli görüntülerin izletilmesi, çocukların bu tür görüntülerde yer almaya zorlanması ve cinsel açıdan uygunsuz davranışlarda bulunmaya zorlanması/teşvik edilmesi de bu istismar türünün örnekleridir. </a:t>
                      </a:r>
                      <a:endParaRPr lang="en-GB" sz="1200" dirty="0">
                        <a:effectLst/>
                        <a:latin typeface="Segoe UI" panose="020B0502040204020203" pitchFamily="34" charset="0"/>
                        <a:ea typeface="Times New Roman" panose="02020603050405020304" pitchFamily="18" charset="0"/>
                        <a:cs typeface="Segoe UI" panose="020B0502040204020203" pitchFamily="34" charset="0"/>
                      </a:endParaRPr>
                    </a:p>
                    <a:p>
                      <a:pPr marL="73025" marR="83185" algn="just">
                        <a:lnSpc>
                          <a:spcPct val="115000"/>
                        </a:lnSpc>
                        <a:spcAft>
                          <a:spcPts val="0"/>
                        </a:spcAft>
                      </a:pPr>
                      <a:r>
                        <a:rPr lang="tr-TR" sz="1200" dirty="0">
                          <a:solidFill>
                            <a:srgbClr val="5B9BD5"/>
                          </a:solidFill>
                          <a:effectLst/>
                          <a:latin typeface="Segoe UI" panose="020B0502040204020203" pitchFamily="34" charset="0"/>
                          <a:ea typeface="Times New Roman" panose="02020603050405020304" pitchFamily="18" charset="0"/>
                          <a:cs typeface="Segoe UI" panose="020B0502040204020203" pitchFamily="34" charset="0"/>
                        </a:rPr>
                        <a:t> </a:t>
                      </a:r>
                      <a:endParaRPr lang="en-GB" sz="1200" dirty="0">
                        <a:effectLst/>
                        <a:latin typeface="Segoe UI" panose="020B0502040204020203" pitchFamily="34" charset="0"/>
                        <a:ea typeface="Times New Roman" panose="02020603050405020304" pitchFamily="18" charset="0"/>
                        <a:cs typeface="Segoe UI" panose="020B0502040204020203" pitchFamily="34" charset="0"/>
                      </a:endParaRPr>
                    </a:p>
                    <a:p>
                      <a:pPr marL="73025" marR="83185" algn="just">
                        <a:lnSpc>
                          <a:spcPct val="115000"/>
                        </a:lnSpc>
                        <a:spcAft>
                          <a:spcPts val="0"/>
                        </a:spcAft>
                      </a:pPr>
                      <a:r>
                        <a:rPr lang="tr-TR" sz="1200" b="1" dirty="0">
                          <a:solidFill>
                            <a:srgbClr val="5B9BD5"/>
                          </a:solidFill>
                          <a:effectLst/>
                          <a:latin typeface="Segoe UI" panose="020B0502040204020203" pitchFamily="34" charset="0"/>
                          <a:ea typeface="Times New Roman" panose="02020603050405020304" pitchFamily="18" charset="0"/>
                          <a:cs typeface="Segoe UI" panose="020B0502040204020203" pitchFamily="34" charset="0"/>
                        </a:rPr>
                        <a:t>İhmal:</a:t>
                      </a:r>
                      <a:r>
                        <a:rPr lang="tr-TR" sz="1200" dirty="0">
                          <a:solidFill>
                            <a:srgbClr val="5B9BD5"/>
                          </a:solidFill>
                          <a:effectLst/>
                          <a:latin typeface="Segoe UI" panose="020B0502040204020203" pitchFamily="34" charset="0"/>
                          <a:ea typeface="Times New Roman" panose="02020603050405020304" pitchFamily="18" charset="0"/>
                          <a:cs typeface="Segoe UI" panose="020B0502040204020203" pitchFamily="34" charset="0"/>
                        </a:rPr>
                        <a:t> </a:t>
                      </a:r>
                      <a:r>
                        <a:rPr lang="tr-TR" sz="1200" dirty="0">
                          <a:effectLst/>
                          <a:latin typeface="Segoe UI" panose="020B0502040204020203" pitchFamily="34" charset="0"/>
                          <a:ea typeface="Times New Roman" panose="02020603050405020304" pitchFamily="18" charset="0"/>
                          <a:cs typeface="Segoe UI" panose="020B0502040204020203" pitchFamily="34" charset="0"/>
                        </a:rPr>
                        <a:t>Çocuğun fiziksel, duygusal, ahlaki ve zihinsel gelişiminin ciddi şekilde bozulmasına sebep olacak düzeyde temel fiziksel ve psikolojik ihtiyaçlarının karşılanmamasıdır. </a:t>
                      </a:r>
                      <a:endParaRPr lang="en-GB" sz="1200" dirty="0">
                        <a:effectLst/>
                        <a:latin typeface="Segoe UI" panose="020B0502040204020203" pitchFamily="34" charset="0"/>
                        <a:ea typeface="Times New Roman" panose="02020603050405020304" pitchFamily="18" charset="0"/>
                        <a:cs typeface="Segoe UI" panose="020B0502040204020203" pitchFamily="34" charset="0"/>
                      </a:endParaRPr>
                    </a:p>
                    <a:p>
                      <a:pPr marL="73025" marR="83185" algn="just">
                        <a:lnSpc>
                          <a:spcPct val="115000"/>
                        </a:lnSpc>
                        <a:spcAft>
                          <a:spcPts val="0"/>
                        </a:spcAft>
                      </a:pPr>
                      <a:r>
                        <a:rPr lang="tr-TR" sz="1200" dirty="0">
                          <a:solidFill>
                            <a:srgbClr val="4472C4"/>
                          </a:solidFill>
                          <a:effectLst/>
                          <a:latin typeface="Segoe UI" panose="020B0502040204020203" pitchFamily="34" charset="0"/>
                          <a:ea typeface="Times New Roman" panose="02020603050405020304" pitchFamily="18" charset="0"/>
                          <a:cs typeface="Segoe UI" panose="020B0502040204020203" pitchFamily="34" charset="0"/>
                        </a:rPr>
                        <a:t> </a:t>
                      </a:r>
                      <a:endParaRPr lang="en-GB" sz="1200" dirty="0">
                        <a:effectLst/>
                        <a:latin typeface="Segoe UI" panose="020B0502040204020203" pitchFamily="34" charset="0"/>
                        <a:ea typeface="Times New Roman" panose="02020603050405020304" pitchFamily="18" charset="0"/>
                        <a:cs typeface="Segoe UI" panose="020B0502040204020203" pitchFamily="34" charset="0"/>
                      </a:endParaRPr>
                    </a:p>
                    <a:p>
                      <a:pPr marL="73025" marR="83185" algn="just">
                        <a:lnSpc>
                          <a:spcPct val="115000"/>
                        </a:lnSpc>
                        <a:spcAft>
                          <a:spcPts val="0"/>
                        </a:spcAft>
                      </a:pPr>
                      <a:r>
                        <a:rPr lang="tr-TR" sz="1200" b="1" dirty="0">
                          <a:solidFill>
                            <a:srgbClr val="5B9BD5"/>
                          </a:solidFill>
                          <a:effectLst/>
                          <a:latin typeface="Segoe UI" panose="020B0502040204020203" pitchFamily="34" charset="0"/>
                          <a:ea typeface="Times New Roman" panose="02020603050405020304" pitchFamily="18" charset="0"/>
                          <a:cs typeface="Segoe UI" panose="020B0502040204020203" pitchFamily="34" charset="0"/>
                        </a:rPr>
                        <a:t>Sömürü:</a:t>
                      </a:r>
                      <a:r>
                        <a:rPr lang="tr-TR" sz="1200" dirty="0">
                          <a:solidFill>
                            <a:srgbClr val="5B9BD5"/>
                          </a:solidFill>
                          <a:effectLst/>
                          <a:latin typeface="Segoe UI" panose="020B0502040204020203" pitchFamily="34" charset="0"/>
                          <a:ea typeface="Times New Roman" panose="02020603050405020304" pitchFamily="18" charset="0"/>
                          <a:cs typeface="Segoe UI" panose="020B0502040204020203" pitchFamily="34" charset="0"/>
                        </a:rPr>
                        <a:t> </a:t>
                      </a:r>
                      <a:r>
                        <a:rPr lang="tr-TR" sz="1200" dirty="0">
                          <a:effectLst/>
                          <a:latin typeface="Segoe UI" panose="020B0502040204020203" pitchFamily="34" charset="0"/>
                          <a:ea typeface="Times New Roman" panose="02020603050405020304" pitchFamily="18" charset="0"/>
                          <a:cs typeface="Segoe UI" panose="020B0502040204020203" pitchFamily="34" charset="0"/>
                        </a:rPr>
                        <a:t>Çocuğun, fiziksel veya zihinsel sağlığına, ahlaki veya sosyal-duygusal gelişimine ve eğitimine zarar verecek şekilde, para, güç veya statü gibi yararlar elde etmek için belli amaçlar çerçevesinde (çocuk işçiliği, cinsel istismar) kullanılmasıdır. </a:t>
                      </a:r>
                      <a:endParaRPr lang="en-GB" sz="1200" dirty="0">
                        <a:effectLst/>
                        <a:latin typeface="Segoe UI" panose="020B0502040204020203" pitchFamily="34" charset="0"/>
                        <a:ea typeface="Times New Roman" panose="02020603050405020304" pitchFamily="18" charset="0"/>
                        <a:cs typeface="Segoe UI" panose="020B0502040204020203" pitchFamily="34" charset="0"/>
                      </a:endParaRPr>
                    </a:p>
                  </a:txBody>
                  <a:tcPr marL="4030" marR="403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570961338"/>
                  </a:ext>
                </a:extLst>
              </a:tr>
            </a:tbl>
          </a:graphicData>
        </a:graphic>
      </p:graphicFrame>
      <p:sp>
        <p:nvSpPr>
          <p:cNvPr id="2" name="Slide Number Placeholder 1">
            <a:extLst>
              <a:ext uri="{FF2B5EF4-FFF2-40B4-BE49-F238E27FC236}">
                <a16:creationId xmlns:a16="http://schemas.microsoft.com/office/drawing/2014/main" id="{0BB13C55-10E7-A81A-4638-4AFCC151088A}"/>
              </a:ext>
            </a:extLst>
          </p:cNvPr>
          <p:cNvSpPr>
            <a:spLocks noGrp="1"/>
          </p:cNvSpPr>
          <p:nvPr>
            <p:ph type="sldNum" sz="quarter" idx="12"/>
          </p:nvPr>
        </p:nvSpPr>
        <p:spPr/>
        <p:txBody>
          <a:bodyPr/>
          <a:lstStyle/>
          <a:p>
            <a:fld id="{0BE68271-D1D7-4240-9CAF-7A57D75CD8A1}" type="slidenum">
              <a:rPr lang="en-US" smtClean="0"/>
              <a:t>20</a:t>
            </a:fld>
            <a:endParaRPr lang="en-US"/>
          </a:p>
        </p:txBody>
      </p:sp>
    </p:spTree>
    <p:extLst>
      <p:ext uri="{BB962C8B-B14F-4D97-AF65-F5344CB8AC3E}">
        <p14:creationId xmlns:p14="http://schemas.microsoft.com/office/powerpoint/2010/main" val="3280702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1298" y="2289435"/>
            <a:ext cx="1849015" cy="2279130"/>
          </a:xfrm>
        </p:spPr>
        <p:txBody>
          <a:bodyPr vert="horz" lIns="91440" tIns="45720" rIns="91440" bIns="45720" rtlCol="0" anchor="ctr">
            <a:noAutofit/>
          </a:bodyPr>
          <a:lstStyle/>
          <a:p>
            <a:pPr algn="ctr"/>
            <a:r>
              <a:rPr lang="tr-TR" sz="2000" b="1" kern="1400" spc="-50" dirty="0">
                <a:solidFill>
                  <a:srgbClr val="002060"/>
                </a:solidFill>
                <a:latin typeface="Segoe UI" panose="020B0502040204020203" pitchFamily="34" charset="0"/>
                <a:cs typeface="Segoe UI" panose="020B0502040204020203" pitchFamily="34" charset="0"/>
              </a:rPr>
              <a:t>Aile, Çocuk </a:t>
            </a:r>
            <a:r>
              <a:rPr lang="en-US" sz="2000" b="1" kern="1400" spc="-50" dirty="0">
                <a:solidFill>
                  <a:srgbClr val="002060"/>
                </a:solidFill>
                <a:latin typeface="Segoe UI" panose="020B0502040204020203" pitchFamily="34" charset="0"/>
                <a:cs typeface="Segoe UI" panose="020B0502040204020203" pitchFamily="34" charset="0"/>
              </a:rPr>
              <a:t>v</a:t>
            </a:r>
            <a:r>
              <a:rPr lang="tr-TR" sz="2000" b="1" kern="1400" spc="-50" dirty="0">
                <a:solidFill>
                  <a:srgbClr val="002060"/>
                </a:solidFill>
                <a:latin typeface="Segoe UI" panose="020B0502040204020203" pitchFamily="34" charset="0"/>
                <a:cs typeface="Segoe UI" panose="020B0502040204020203" pitchFamily="34" charset="0"/>
              </a:rPr>
              <a:t>e Toplum Ekseninde Çocuğun İhmal Ve İstismara Uğrama Riski </a:t>
            </a:r>
            <a:br>
              <a:rPr lang="en-GB" sz="2000" b="1" kern="1400" spc="-50" dirty="0">
                <a:solidFill>
                  <a:srgbClr val="002060"/>
                </a:solidFill>
                <a:latin typeface="Segoe UI" panose="020B0502040204020203" pitchFamily="34" charset="0"/>
                <a:cs typeface="Segoe UI" panose="020B0502040204020203" pitchFamily="34" charset="0"/>
              </a:rPr>
            </a:br>
            <a:endParaRPr lang="en-GB" sz="2000" b="1" kern="1400" spc="-50" dirty="0">
              <a:solidFill>
                <a:srgbClr val="002060"/>
              </a:solidFill>
              <a:latin typeface="Segoe UI" panose="020B0502040204020203" pitchFamily="34" charset="0"/>
              <a:cs typeface="Segoe UI" panose="020B0502040204020203" pitchFamily="34" charset="0"/>
            </a:endParaRPr>
          </a:p>
        </p:txBody>
      </p:sp>
      <p:graphicFrame>
        <p:nvGraphicFramePr>
          <p:cNvPr id="10" name="Tablo 9"/>
          <p:cNvGraphicFramePr>
            <a:graphicFrameLocks noGrp="1"/>
          </p:cNvGraphicFramePr>
          <p:nvPr>
            <p:extLst>
              <p:ext uri="{D42A27DB-BD31-4B8C-83A1-F6EECF244321}">
                <p14:modId xmlns:p14="http://schemas.microsoft.com/office/powerpoint/2010/main" val="4165752634"/>
              </p:ext>
            </p:extLst>
          </p:nvPr>
        </p:nvGraphicFramePr>
        <p:xfrm>
          <a:off x="2097833" y="1130976"/>
          <a:ext cx="9817359" cy="4869434"/>
        </p:xfrm>
        <a:graphic>
          <a:graphicData uri="http://schemas.openxmlformats.org/drawingml/2006/table">
            <a:tbl>
              <a:tblPr firstRow="1" firstCol="1" bandRow="1"/>
              <a:tblGrid>
                <a:gridCol w="4043042">
                  <a:extLst>
                    <a:ext uri="{9D8B030D-6E8A-4147-A177-3AD203B41FA5}">
                      <a16:colId xmlns:a16="http://schemas.microsoft.com/office/drawing/2014/main" val="2565991493"/>
                    </a:ext>
                  </a:extLst>
                </a:gridCol>
                <a:gridCol w="3030753">
                  <a:extLst>
                    <a:ext uri="{9D8B030D-6E8A-4147-A177-3AD203B41FA5}">
                      <a16:colId xmlns:a16="http://schemas.microsoft.com/office/drawing/2014/main" val="3411168329"/>
                    </a:ext>
                  </a:extLst>
                </a:gridCol>
                <a:gridCol w="2743564">
                  <a:extLst>
                    <a:ext uri="{9D8B030D-6E8A-4147-A177-3AD203B41FA5}">
                      <a16:colId xmlns:a16="http://schemas.microsoft.com/office/drawing/2014/main" val="3329250701"/>
                    </a:ext>
                  </a:extLst>
                </a:gridCol>
              </a:tblGrid>
              <a:tr h="142742">
                <a:tc>
                  <a:txBody>
                    <a:bodyPr/>
                    <a:lstStyle/>
                    <a:p>
                      <a:pPr algn="ctr">
                        <a:lnSpc>
                          <a:spcPct val="115000"/>
                        </a:lnSpc>
                        <a:spcAft>
                          <a:spcPts val="0"/>
                        </a:spcAft>
                      </a:pPr>
                      <a:r>
                        <a:rPr lang="tr-TR" sz="900" b="1" dirty="0">
                          <a:effectLst/>
                          <a:latin typeface="Segoe UI" panose="020B0502040204020203" pitchFamily="34" charset="0"/>
                          <a:ea typeface="Times New Roman" panose="02020603050405020304" pitchFamily="18" charset="0"/>
                          <a:cs typeface="Times New Roman" panose="02020603050405020304" pitchFamily="18" charset="0"/>
                        </a:rPr>
                        <a:t>Aileye İlişkin Risk Faktörleri</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90" marR="279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CAAC"/>
                    </a:solidFill>
                  </a:tcPr>
                </a:tc>
                <a:tc>
                  <a:txBody>
                    <a:bodyPr/>
                    <a:lstStyle/>
                    <a:p>
                      <a:pPr algn="ctr">
                        <a:lnSpc>
                          <a:spcPct val="115000"/>
                        </a:lnSpc>
                        <a:spcAft>
                          <a:spcPts val="0"/>
                        </a:spcAft>
                      </a:pPr>
                      <a:r>
                        <a:rPr lang="tr-TR" sz="900" b="1">
                          <a:effectLst/>
                          <a:latin typeface="Segoe UI" panose="020B0502040204020203" pitchFamily="34" charset="0"/>
                          <a:ea typeface="Times New Roman" panose="02020603050405020304" pitchFamily="18" charset="0"/>
                          <a:cs typeface="Times New Roman" panose="02020603050405020304" pitchFamily="18" charset="0"/>
                        </a:rPr>
                        <a:t>Çocuğa İlişkin Risk Faktörleri</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2790" marR="279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5E0B3"/>
                    </a:solidFill>
                  </a:tcPr>
                </a:tc>
                <a:tc>
                  <a:txBody>
                    <a:bodyPr/>
                    <a:lstStyle/>
                    <a:p>
                      <a:pPr algn="ctr">
                        <a:lnSpc>
                          <a:spcPct val="115000"/>
                        </a:lnSpc>
                        <a:spcAft>
                          <a:spcPts val="0"/>
                        </a:spcAft>
                      </a:pPr>
                      <a:r>
                        <a:rPr lang="tr-TR" sz="900" b="1">
                          <a:effectLst/>
                          <a:latin typeface="Segoe UI" panose="020B0502040204020203" pitchFamily="34" charset="0"/>
                          <a:ea typeface="Times New Roman" panose="02020603050405020304" pitchFamily="18" charset="0"/>
                          <a:cs typeface="Times New Roman" panose="02020603050405020304" pitchFamily="18" charset="0"/>
                        </a:rPr>
                        <a:t>Topluma İlişkin Risk Faktörleri</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2790" marR="279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4156835951"/>
                  </a:ext>
                </a:extLst>
              </a:tr>
              <a:tr h="4567246">
                <a:tc>
                  <a:txBody>
                    <a:bodyPr/>
                    <a:lstStyle/>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Genç yaşta ebeveyn olma</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Kendini yönetebilme becerisinde zayıflık</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Ebeveynlerde dürtü kontrolü zayıflığı</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Depresyon/kaygı</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Engellenmeye yönelik düşük tolerans</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Mekânsal olarak kendini güvensiz hissetme</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Kendine güvende zayıflık</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Kendi ebeveynlerine güvensiz bağlanma</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Çocuklukta istismar geçmişi</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Aile içi şiddet dahil olmak üzere, ebeveynler arasında yüksek seviyede çatışma</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Destek kaynakları sınırlı olan tek ebeveyn olma</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Evde çocuk sayısının fazlalığı</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Sosyal desteklerin az olması ve sosyal izolasyon</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Ebeveynlerde psikopatoloji</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Madde bağımlılığı</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Çatışmalı boşanma</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Ailede genel stres düzeyinin yüksek olması</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Ebeveyn-çocuk etkileşiminin yetersizliği </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Ebeveynlerin, çocukların davranışları hakkındaki negatif tutumu</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Çocuk gelişimiyle ilgili yanlış beklentiler</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Ruh sağlığı problemleri </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Kültürel açıdan anne-baba uyumsuzluğu</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Düşük sosyoekonomik statü</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Yetersiz komşuluk ilişkileri</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Stres yaratıcı yaşam olayları</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Sağlık, bakım ve sosyal hizmet olanaklarına yeterince ulaşamama</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Ebeveynlerin işsizliği, evsizliği</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Dışlanma</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Etiketlenme</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90" marR="279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E4D5"/>
                    </a:solidFill>
                  </a:tcPr>
                </a:tc>
                <a:tc>
                  <a:txBody>
                    <a:bodyPr/>
                    <a:lstStyle/>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İstenmeyen gebelik ardından çocuk sahibi olma</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Erken doğum, doğumsal anomaliler, düşük kilolu doğum</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Cinsiyet </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Mizaç açısından olumsuzluklar</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Fiziksel/bilişsel/duygusal açıdan engelli olma</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Kronik hastalıklar</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Ciddi hastalıklar</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Çocukluk travmaları</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Anti-sosyal arkadaş grubu</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Çocukluk öfke nöbetleri, </a:t>
                      </a:r>
                      <a:r>
                        <a:rPr lang="tr-TR" sz="900" dirty="0" err="1">
                          <a:effectLst/>
                          <a:latin typeface="Segoe UI" panose="020B0502040204020203" pitchFamily="34" charset="0"/>
                          <a:ea typeface="Times New Roman" panose="02020603050405020304" pitchFamily="18" charset="0"/>
                          <a:cs typeface="Times New Roman" panose="02020603050405020304" pitchFamily="18" charset="0"/>
                        </a:rPr>
                        <a:t>agresyon</a:t>
                      </a: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 gibi davranış bozuklukları</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90" marR="279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2EFD9"/>
                    </a:solidFill>
                  </a:tcPr>
                </a:tc>
                <a:tc>
                  <a:txBody>
                    <a:bodyPr/>
                    <a:lstStyle/>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Toplumda çocuğun değerinin azalması </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Sosyal eşitsizlikler</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Organize şiddet</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Savaş</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Gruplar arasında kavga </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Yüksek suç oranları</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Toplumda şiddete hoş görü ile bakılması</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Clr>
                          <a:srgbClr val="0070C0"/>
                        </a:buClr>
                        <a:buSzPts val="1000"/>
                        <a:buFont typeface="Courier New" panose="02070309020205020404" pitchFamily="49" charset="0"/>
                        <a:buChar char="o"/>
                      </a:pPr>
                      <a:r>
                        <a:rPr lang="tr-TR" sz="900" dirty="0">
                          <a:effectLst/>
                          <a:latin typeface="Segoe UI" panose="020B0502040204020203" pitchFamily="34" charset="0"/>
                          <a:ea typeface="Times New Roman" panose="02020603050405020304" pitchFamily="18" charset="0"/>
                          <a:cs typeface="Times New Roman" panose="02020603050405020304" pitchFamily="18" charset="0"/>
                        </a:rPr>
                        <a:t>Medyada yer alan, ihmal, istismar ve şiddeti özendirici yapımlar</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90" marR="279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487491691"/>
                  </a:ext>
                </a:extLst>
              </a:tr>
            </a:tbl>
          </a:graphicData>
        </a:graphic>
      </p:graphicFrame>
      <p:sp>
        <p:nvSpPr>
          <p:cNvPr id="3" name="Slide Number Placeholder 2">
            <a:extLst>
              <a:ext uri="{FF2B5EF4-FFF2-40B4-BE49-F238E27FC236}">
                <a16:creationId xmlns:a16="http://schemas.microsoft.com/office/drawing/2014/main" id="{C0B53C90-0EED-0A0F-459E-E13E7194094F}"/>
              </a:ext>
            </a:extLst>
          </p:cNvPr>
          <p:cNvSpPr>
            <a:spLocks noGrp="1"/>
          </p:cNvSpPr>
          <p:nvPr>
            <p:ph type="sldNum" sz="quarter" idx="12"/>
          </p:nvPr>
        </p:nvSpPr>
        <p:spPr/>
        <p:txBody>
          <a:bodyPr/>
          <a:lstStyle/>
          <a:p>
            <a:fld id="{0BE68271-D1D7-4240-9CAF-7A57D75CD8A1}" type="slidenum">
              <a:rPr lang="en-US" smtClean="0"/>
              <a:t>21</a:t>
            </a:fld>
            <a:endParaRPr lang="en-US"/>
          </a:p>
        </p:txBody>
      </p:sp>
    </p:spTree>
    <p:extLst>
      <p:ext uri="{BB962C8B-B14F-4D97-AF65-F5344CB8AC3E}">
        <p14:creationId xmlns:p14="http://schemas.microsoft.com/office/powerpoint/2010/main" val="2901917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srcRect l="24290" t="29097" r="4587" b="13634"/>
          <a:stretch/>
        </p:blipFill>
        <p:spPr>
          <a:xfrm>
            <a:off x="916116" y="1345102"/>
            <a:ext cx="10359768" cy="4411886"/>
          </a:xfrm>
          <a:prstGeom prst="rect">
            <a:avLst/>
          </a:prstGeom>
        </p:spPr>
      </p:pic>
      <p:sp>
        <p:nvSpPr>
          <p:cNvPr id="2" name="Slide Number Placeholder 1">
            <a:extLst>
              <a:ext uri="{FF2B5EF4-FFF2-40B4-BE49-F238E27FC236}">
                <a16:creationId xmlns:a16="http://schemas.microsoft.com/office/drawing/2014/main" id="{F21ACD03-C777-C130-1BB8-A38A9DC5CDA6}"/>
              </a:ext>
            </a:extLst>
          </p:cNvPr>
          <p:cNvSpPr>
            <a:spLocks noGrp="1"/>
          </p:cNvSpPr>
          <p:nvPr>
            <p:ph type="sldNum" sz="quarter" idx="12"/>
          </p:nvPr>
        </p:nvSpPr>
        <p:spPr/>
        <p:txBody>
          <a:bodyPr/>
          <a:lstStyle/>
          <a:p>
            <a:fld id="{0BE68271-D1D7-4240-9CAF-7A57D75CD8A1}" type="slidenum">
              <a:rPr lang="en-US" smtClean="0"/>
              <a:t>22</a:t>
            </a:fld>
            <a:endParaRPr lang="en-US"/>
          </a:p>
        </p:txBody>
      </p:sp>
    </p:spTree>
    <p:extLst>
      <p:ext uri="{BB962C8B-B14F-4D97-AF65-F5344CB8AC3E}">
        <p14:creationId xmlns:p14="http://schemas.microsoft.com/office/powerpoint/2010/main" val="3484023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135200"/>
            <a:ext cx="10918371" cy="1020171"/>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Maddeyi Kötüye Kullanan Çocuklarla İlgili Risk Faktörleri</a:t>
            </a:r>
            <a:endParaRPr lang="en-GB" sz="3200" b="1" kern="1400" spc="-50" dirty="0">
              <a:solidFill>
                <a:srgbClr val="002060"/>
              </a:solidFill>
              <a:latin typeface="Segoe UI" panose="020B0502040204020203" pitchFamily="34" charset="0"/>
              <a:cs typeface="Segoe UI" panose="020B0502040204020203" pitchFamily="34" charset="0"/>
            </a:endParaRPr>
          </a:p>
        </p:txBody>
      </p:sp>
      <p:sp>
        <p:nvSpPr>
          <p:cNvPr id="4" name="İçerik Yer Tutucusu 3"/>
          <p:cNvSpPr>
            <a:spLocks noGrp="1"/>
          </p:cNvSpPr>
          <p:nvPr>
            <p:ph sz="half" idx="1"/>
          </p:nvPr>
        </p:nvSpPr>
        <p:spPr>
          <a:xfrm>
            <a:off x="838200" y="2353359"/>
            <a:ext cx="7027506" cy="2771320"/>
          </a:xfrm>
        </p:spPr>
        <p:txBody>
          <a:bodyPr>
            <a:normAutofit/>
          </a:bodyPr>
          <a:lstStyle/>
          <a:p>
            <a:pPr algn="just"/>
            <a:r>
              <a:rPr lang="tr-TR" sz="2000" dirty="0">
                <a:latin typeface="Segoe UI" panose="020B0502040204020203" pitchFamily="34" charset="0"/>
                <a:cs typeface="Segoe UI" panose="020B0502040204020203" pitchFamily="34" charset="0"/>
              </a:rPr>
              <a:t>Madde bağımlılığı, farklı risk etmenlerinin karşılıklı etkileşimi ile ortaya çıkan, biyolojik olduğu kadar psikososyal kökenleri de olan bir davranış sorunu olarak ele alınabilir.</a:t>
            </a:r>
          </a:p>
          <a:p>
            <a:pPr algn="just"/>
            <a:r>
              <a:rPr lang="tr-TR" sz="2000" dirty="0">
                <a:latin typeface="Segoe UI" panose="020B0502040204020203" pitchFamily="34" charset="0"/>
                <a:cs typeface="Segoe UI" panose="020B0502040204020203" pitchFamily="34" charset="0"/>
              </a:rPr>
              <a:t> Madde bağımlılığı tedavisinin amacı, kişinin maddeden uzaklaştırılması ve tekrar kullanım (</a:t>
            </a:r>
            <a:r>
              <a:rPr lang="tr-TR" sz="2000" dirty="0" err="1">
                <a:latin typeface="Segoe UI" panose="020B0502040204020203" pitchFamily="34" charset="0"/>
                <a:cs typeface="Segoe UI" panose="020B0502040204020203" pitchFamily="34" charset="0"/>
              </a:rPr>
              <a:t>relaps</a:t>
            </a:r>
            <a:r>
              <a:rPr lang="tr-TR" sz="2000" dirty="0">
                <a:latin typeface="Segoe UI" panose="020B0502040204020203" pitchFamily="34" charset="0"/>
                <a:cs typeface="Segoe UI" panose="020B0502040204020203" pitchFamily="34" charset="0"/>
              </a:rPr>
              <a:t>) sürecinin olabildiğince uzatılması olarak belirtildiğinde, bağımlının içinde bulunduğu sosyal koşulların, tedavi sırasında ve sonrasında ele alınması önem kazanmaktadır.</a:t>
            </a:r>
            <a:endParaRPr lang="en-GB" sz="2000" dirty="0">
              <a:latin typeface="Segoe UI" panose="020B0502040204020203" pitchFamily="34" charset="0"/>
              <a:cs typeface="Segoe UI" panose="020B0502040204020203" pitchFamily="34" charset="0"/>
            </a:endParaRPr>
          </a:p>
          <a:p>
            <a:pPr algn="just"/>
            <a:endParaRPr lang="en-GB" sz="2000" dirty="0">
              <a:latin typeface="Segoe UI" panose="020B0502040204020203" pitchFamily="34" charset="0"/>
              <a:cs typeface="Segoe UI" panose="020B0502040204020203" pitchFamily="34" charset="0"/>
            </a:endParaRPr>
          </a:p>
        </p:txBody>
      </p:sp>
      <p:pic>
        <p:nvPicPr>
          <p:cNvPr id="6" name="Content Placeholder 5" descr="A group of people sitting next to pills and a syringe&#10;&#10;Description automatically generated"/>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331107" y="2267211"/>
            <a:ext cx="3022693" cy="2943616"/>
          </a:xfrm>
          <a:prstGeom prst="rect">
            <a:avLst/>
          </a:prstGeom>
        </p:spPr>
      </p:pic>
      <p:sp>
        <p:nvSpPr>
          <p:cNvPr id="3" name="Slide Number Placeholder 2">
            <a:extLst>
              <a:ext uri="{FF2B5EF4-FFF2-40B4-BE49-F238E27FC236}">
                <a16:creationId xmlns:a16="http://schemas.microsoft.com/office/drawing/2014/main" id="{4BD84272-84D6-C710-9FC9-2827DFD829E7}"/>
              </a:ext>
            </a:extLst>
          </p:cNvPr>
          <p:cNvSpPr>
            <a:spLocks noGrp="1"/>
          </p:cNvSpPr>
          <p:nvPr>
            <p:ph type="sldNum" sz="quarter" idx="12"/>
          </p:nvPr>
        </p:nvSpPr>
        <p:spPr/>
        <p:txBody>
          <a:bodyPr/>
          <a:lstStyle/>
          <a:p>
            <a:fld id="{0BE68271-D1D7-4240-9CAF-7A57D75CD8A1}" type="slidenum">
              <a:rPr lang="en-US" smtClean="0"/>
              <a:t>23</a:t>
            </a:fld>
            <a:endParaRPr lang="en-US"/>
          </a:p>
        </p:txBody>
      </p:sp>
    </p:spTree>
    <p:extLst>
      <p:ext uri="{BB962C8B-B14F-4D97-AF65-F5344CB8AC3E}">
        <p14:creationId xmlns:p14="http://schemas.microsoft.com/office/powerpoint/2010/main" val="851197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757508309"/>
              </p:ext>
            </p:extLst>
          </p:nvPr>
        </p:nvGraphicFramePr>
        <p:xfrm>
          <a:off x="876822" y="1444235"/>
          <a:ext cx="10264036" cy="4327020"/>
        </p:xfrm>
        <a:graphic>
          <a:graphicData uri="http://schemas.openxmlformats.org/drawingml/2006/table">
            <a:tbl>
              <a:tblPr firstRow="1" bandRow="1">
                <a:tableStyleId>{5C22544A-7EE6-4342-B048-85BDC9FD1C3A}</a:tableStyleId>
              </a:tblPr>
              <a:tblGrid>
                <a:gridCol w="10264036">
                  <a:extLst>
                    <a:ext uri="{9D8B030D-6E8A-4147-A177-3AD203B41FA5}">
                      <a16:colId xmlns:a16="http://schemas.microsoft.com/office/drawing/2014/main" val="2174212816"/>
                    </a:ext>
                  </a:extLst>
                </a:gridCol>
              </a:tblGrid>
              <a:tr h="351493">
                <a:tc>
                  <a:txBody>
                    <a:bodyPr/>
                    <a:lstStyle/>
                    <a:p>
                      <a:pPr algn="ctr"/>
                      <a:r>
                        <a:rPr lang="tr-TR" dirty="0">
                          <a:latin typeface="Segoe UI" panose="020B0502040204020203" pitchFamily="34" charset="0"/>
                          <a:cs typeface="Segoe UI" panose="020B0502040204020203" pitchFamily="34" charset="0"/>
                        </a:rPr>
                        <a:t>Mad</a:t>
                      </a:r>
                      <a:r>
                        <a:rPr lang="en-US" dirty="0">
                          <a:latin typeface="Segoe UI" panose="020B0502040204020203" pitchFamily="34" charset="0"/>
                          <a:cs typeface="Segoe UI" panose="020B0502040204020203" pitchFamily="34" charset="0"/>
                        </a:rPr>
                        <a:t>d</a:t>
                      </a:r>
                      <a:r>
                        <a:rPr lang="tr-TR" dirty="0">
                          <a:latin typeface="Segoe UI" panose="020B0502040204020203" pitchFamily="34" charset="0"/>
                          <a:cs typeface="Segoe UI" panose="020B0502040204020203" pitchFamily="34" charset="0"/>
                        </a:rPr>
                        <a:t>e Kötüye Kullanımını Artt</a:t>
                      </a:r>
                      <a:r>
                        <a:rPr lang="en-US" dirty="0">
                          <a:latin typeface="Segoe UI" panose="020B0502040204020203" pitchFamily="34" charset="0"/>
                          <a:cs typeface="Segoe UI" panose="020B0502040204020203" pitchFamily="34" charset="0"/>
                        </a:rPr>
                        <a:t>ı</a:t>
                      </a:r>
                      <a:r>
                        <a:rPr lang="tr-TR" dirty="0">
                          <a:latin typeface="Segoe UI" panose="020B0502040204020203" pitchFamily="34" charset="0"/>
                          <a:cs typeface="Segoe UI" panose="020B0502040204020203" pitchFamily="34" charset="0"/>
                        </a:rPr>
                        <a:t>ran Risk Etmenleri </a:t>
                      </a:r>
                      <a:endParaRPr lang="en-GB"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411419898"/>
                  </a:ext>
                </a:extLst>
              </a:tr>
              <a:tr h="3961260">
                <a:tc>
                  <a:txBody>
                    <a:bodyPr/>
                    <a:lstStyle/>
                    <a:p>
                      <a:pPr marL="285750" indent="-285750">
                        <a:buFont typeface="Arial" panose="020B0604020202020204" pitchFamily="34" charset="0"/>
                        <a:buChar char="•"/>
                      </a:pPr>
                      <a:r>
                        <a:rPr lang="en-GB" dirty="0" err="1">
                          <a:latin typeface="Segoe UI" panose="020B0502040204020203" pitchFamily="34" charset="0"/>
                          <a:cs typeface="Segoe UI" panose="020B0502040204020203" pitchFamily="34" charset="0"/>
                        </a:rPr>
                        <a:t>Ergenlik</a:t>
                      </a:r>
                      <a:r>
                        <a:rPr lang="en-GB" dirty="0">
                          <a:latin typeface="Segoe UI" panose="020B0502040204020203" pitchFamily="34" charset="0"/>
                          <a:cs typeface="Segoe UI" panose="020B0502040204020203" pitchFamily="34" charset="0"/>
                        </a:rPr>
                        <a:t> </a:t>
                      </a:r>
                      <a:r>
                        <a:rPr lang="en-GB" dirty="0" err="1">
                          <a:latin typeface="Segoe UI" panose="020B0502040204020203" pitchFamily="34" charset="0"/>
                          <a:cs typeface="Segoe UI" panose="020B0502040204020203" pitchFamily="34" charset="0"/>
                        </a:rPr>
                        <a:t>döneminde</a:t>
                      </a:r>
                      <a:r>
                        <a:rPr lang="en-GB" dirty="0">
                          <a:latin typeface="Segoe UI" panose="020B0502040204020203" pitchFamily="34" charset="0"/>
                          <a:cs typeface="Segoe UI" panose="020B0502040204020203" pitchFamily="34" charset="0"/>
                        </a:rPr>
                        <a:t> </a:t>
                      </a:r>
                      <a:r>
                        <a:rPr lang="en-GB" dirty="0" err="1">
                          <a:latin typeface="Segoe UI" panose="020B0502040204020203" pitchFamily="34" charset="0"/>
                          <a:cs typeface="Segoe UI" panose="020B0502040204020203" pitchFamily="34" charset="0"/>
                        </a:rPr>
                        <a:t>olmak</a:t>
                      </a:r>
                      <a:endParaRPr lang="en-GB"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dirty="0" err="1">
                          <a:latin typeface="Segoe UI" panose="020B0502040204020203" pitchFamily="34" charset="0"/>
                          <a:cs typeface="Segoe UI" panose="020B0502040204020203" pitchFamily="34" charset="0"/>
                        </a:rPr>
                        <a:t>Madde</a:t>
                      </a:r>
                      <a:r>
                        <a:rPr lang="en-GB" dirty="0">
                          <a:latin typeface="Segoe UI" panose="020B0502040204020203" pitchFamily="34" charset="0"/>
                          <a:cs typeface="Segoe UI" panose="020B0502040204020203" pitchFamily="34" charset="0"/>
                        </a:rPr>
                        <a:t> </a:t>
                      </a:r>
                      <a:r>
                        <a:rPr lang="en-GB" dirty="0" err="1">
                          <a:latin typeface="Segoe UI" panose="020B0502040204020203" pitchFamily="34" charset="0"/>
                          <a:cs typeface="Segoe UI" panose="020B0502040204020203" pitchFamily="34" charset="0"/>
                        </a:rPr>
                        <a:t>kullanan</a:t>
                      </a:r>
                      <a:r>
                        <a:rPr lang="en-GB" dirty="0">
                          <a:latin typeface="Segoe UI" panose="020B0502040204020203" pitchFamily="34" charset="0"/>
                          <a:cs typeface="Segoe UI" panose="020B0502040204020203" pitchFamily="34" charset="0"/>
                        </a:rPr>
                        <a:t> </a:t>
                      </a:r>
                      <a:r>
                        <a:rPr lang="en-GB" dirty="0" err="1">
                          <a:latin typeface="Segoe UI" panose="020B0502040204020203" pitchFamily="34" charset="0"/>
                          <a:cs typeface="Segoe UI" panose="020B0502040204020203" pitchFamily="34" charset="0"/>
                        </a:rPr>
                        <a:t>arkadaşlar</a:t>
                      </a:r>
                      <a:endParaRPr lang="en-GB"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dirty="0" err="1">
                          <a:latin typeface="Segoe UI" panose="020B0502040204020203" pitchFamily="34" charset="0"/>
                          <a:cs typeface="Segoe UI" panose="020B0502040204020203" pitchFamily="34" charset="0"/>
                        </a:rPr>
                        <a:t>Madde</a:t>
                      </a:r>
                      <a:r>
                        <a:rPr lang="en-GB" dirty="0">
                          <a:latin typeface="Segoe UI" panose="020B0502040204020203" pitchFamily="34" charset="0"/>
                          <a:cs typeface="Segoe UI" panose="020B0502040204020203" pitchFamily="34" charset="0"/>
                        </a:rPr>
                        <a:t> </a:t>
                      </a:r>
                      <a:r>
                        <a:rPr lang="en-GB" dirty="0" err="1">
                          <a:latin typeface="Segoe UI" panose="020B0502040204020203" pitchFamily="34" charset="0"/>
                          <a:cs typeface="Segoe UI" panose="020B0502040204020203" pitchFamily="34" charset="0"/>
                        </a:rPr>
                        <a:t>kullanan</a:t>
                      </a:r>
                      <a:r>
                        <a:rPr lang="en-GB" dirty="0">
                          <a:latin typeface="Segoe UI" panose="020B0502040204020203" pitchFamily="34" charset="0"/>
                          <a:cs typeface="Segoe UI" panose="020B0502040204020203" pitchFamily="34" charset="0"/>
                        </a:rPr>
                        <a:t> aile </a:t>
                      </a:r>
                      <a:r>
                        <a:rPr lang="en-GB" dirty="0" err="1">
                          <a:latin typeface="Segoe UI" panose="020B0502040204020203" pitchFamily="34" charset="0"/>
                          <a:cs typeface="Segoe UI" panose="020B0502040204020203" pitchFamily="34" charset="0"/>
                        </a:rPr>
                        <a:t>bireyleri</a:t>
                      </a:r>
                      <a:endParaRPr lang="en-GB"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dirty="0" err="1">
                          <a:latin typeface="Segoe UI" panose="020B0502040204020203" pitchFamily="34" charset="0"/>
                          <a:cs typeface="Segoe UI" panose="020B0502040204020203" pitchFamily="34" charset="0"/>
                        </a:rPr>
                        <a:t>Madde</a:t>
                      </a:r>
                      <a:r>
                        <a:rPr lang="en-GB" dirty="0">
                          <a:latin typeface="Segoe UI" panose="020B0502040204020203" pitchFamily="34" charset="0"/>
                          <a:cs typeface="Segoe UI" panose="020B0502040204020203" pitchFamily="34" charset="0"/>
                        </a:rPr>
                        <a:t> </a:t>
                      </a:r>
                      <a:r>
                        <a:rPr lang="en-GB" dirty="0" err="1">
                          <a:latin typeface="Segoe UI" panose="020B0502040204020203" pitchFamily="34" charset="0"/>
                          <a:cs typeface="Segoe UI" panose="020B0502040204020203" pitchFamily="34" charset="0"/>
                        </a:rPr>
                        <a:t>satışı</a:t>
                      </a:r>
                      <a:r>
                        <a:rPr lang="en-GB" dirty="0">
                          <a:latin typeface="Segoe UI" panose="020B0502040204020203" pitchFamily="34" charset="0"/>
                          <a:cs typeface="Segoe UI" panose="020B0502040204020203" pitchFamily="34" charset="0"/>
                        </a:rPr>
                        <a:t> </a:t>
                      </a:r>
                      <a:r>
                        <a:rPr lang="en-GB" dirty="0" err="1">
                          <a:latin typeface="Segoe UI" panose="020B0502040204020203" pitchFamily="34" charset="0"/>
                          <a:cs typeface="Segoe UI" panose="020B0502040204020203" pitchFamily="34" charset="0"/>
                        </a:rPr>
                        <a:t>yapılan</a:t>
                      </a:r>
                      <a:r>
                        <a:rPr lang="en-GB" dirty="0">
                          <a:latin typeface="Segoe UI" panose="020B0502040204020203" pitchFamily="34" charset="0"/>
                          <a:cs typeface="Segoe UI" panose="020B0502040204020203" pitchFamily="34" charset="0"/>
                        </a:rPr>
                        <a:t> </a:t>
                      </a:r>
                      <a:r>
                        <a:rPr lang="en-GB" dirty="0" err="1">
                          <a:latin typeface="Segoe UI" panose="020B0502040204020203" pitchFamily="34" charset="0"/>
                          <a:cs typeface="Segoe UI" panose="020B0502040204020203" pitchFamily="34" charset="0"/>
                        </a:rPr>
                        <a:t>bir</a:t>
                      </a:r>
                      <a:r>
                        <a:rPr lang="en-GB" dirty="0">
                          <a:latin typeface="Segoe UI" panose="020B0502040204020203" pitchFamily="34" charset="0"/>
                          <a:cs typeface="Segoe UI" panose="020B0502040204020203" pitchFamily="34" charset="0"/>
                        </a:rPr>
                        <a:t> </a:t>
                      </a:r>
                      <a:r>
                        <a:rPr lang="en-GB" dirty="0" err="1">
                          <a:latin typeface="Segoe UI" panose="020B0502040204020203" pitchFamily="34" charset="0"/>
                          <a:cs typeface="Segoe UI" panose="020B0502040204020203" pitchFamily="34" charset="0"/>
                        </a:rPr>
                        <a:t>çevrede</a:t>
                      </a:r>
                      <a:r>
                        <a:rPr lang="en-GB" dirty="0">
                          <a:latin typeface="Segoe UI" panose="020B0502040204020203" pitchFamily="34" charset="0"/>
                          <a:cs typeface="Segoe UI" panose="020B0502040204020203" pitchFamily="34" charset="0"/>
                        </a:rPr>
                        <a:t> </a:t>
                      </a:r>
                      <a:r>
                        <a:rPr lang="en-GB" dirty="0" err="1">
                          <a:latin typeface="Segoe UI" panose="020B0502040204020203" pitchFamily="34" charset="0"/>
                          <a:cs typeface="Segoe UI" panose="020B0502040204020203" pitchFamily="34" charset="0"/>
                        </a:rPr>
                        <a:t>yaşamak</a:t>
                      </a:r>
                      <a:endParaRPr lang="en-GB"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dirty="0" err="1">
                          <a:latin typeface="Segoe UI" panose="020B0502040204020203" pitchFamily="34" charset="0"/>
                          <a:cs typeface="Segoe UI" panose="020B0502040204020203" pitchFamily="34" charset="0"/>
                        </a:rPr>
                        <a:t>Analitik</a:t>
                      </a:r>
                      <a:r>
                        <a:rPr lang="en-GB" dirty="0">
                          <a:latin typeface="Segoe UI" panose="020B0502040204020203" pitchFamily="34" charset="0"/>
                          <a:cs typeface="Segoe UI" panose="020B0502040204020203" pitchFamily="34" charset="0"/>
                        </a:rPr>
                        <a:t> </a:t>
                      </a:r>
                      <a:r>
                        <a:rPr lang="en-GB" dirty="0" err="1">
                          <a:latin typeface="Segoe UI" panose="020B0502040204020203" pitchFamily="34" charset="0"/>
                          <a:cs typeface="Segoe UI" panose="020B0502040204020203" pitchFamily="34" charset="0"/>
                        </a:rPr>
                        <a:t>düşünceye</a:t>
                      </a:r>
                      <a:r>
                        <a:rPr lang="en-GB" dirty="0">
                          <a:latin typeface="Segoe UI" panose="020B0502040204020203" pitchFamily="34" charset="0"/>
                          <a:cs typeface="Segoe UI" panose="020B0502040204020203" pitchFamily="34" charset="0"/>
                        </a:rPr>
                        <a:t> </a:t>
                      </a:r>
                      <a:r>
                        <a:rPr lang="en-GB" dirty="0" err="1">
                          <a:latin typeface="Segoe UI" panose="020B0502040204020203" pitchFamily="34" charset="0"/>
                          <a:cs typeface="Segoe UI" panose="020B0502040204020203" pitchFamily="34" charset="0"/>
                        </a:rPr>
                        <a:t>dayalı</a:t>
                      </a:r>
                      <a:r>
                        <a:rPr lang="en-GB" dirty="0">
                          <a:latin typeface="Segoe UI" panose="020B0502040204020203" pitchFamily="34" charset="0"/>
                          <a:cs typeface="Segoe UI" panose="020B0502040204020203" pitchFamily="34" charset="0"/>
                        </a:rPr>
                        <a:t> </a:t>
                      </a:r>
                      <a:r>
                        <a:rPr lang="en-GB" dirty="0" err="1">
                          <a:latin typeface="Segoe UI" panose="020B0502040204020203" pitchFamily="34" charset="0"/>
                          <a:cs typeface="Segoe UI" panose="020B0502040204020203" pitchFamily="34" charset="0"/>
                        </a:rPr>
                        <a:t>akılcı</a:t>
                      </a:r>
                      <a:r>
                        <a:rPr lang="en-GB" dirty="0">
                          <a:latin typeface="Segoe UI" panose="020B0502040204020203" pitchFamily="34" charset="0"/>
                          <a:cs typeface="Segoe UI" panose="020B0502040204020203" pitchFamily="34" charset="0"/>
                        </a:rPr>
                        <a:t> </a:t>
                      </a:r>
                      <a:r>
                        <a:rPr lang="en-GB" dirty="0" err="1">
                          <a:latin typeface="Segoe UI" panose="020B0502040204020203" pitchFamily="34" charset="0"/>
                          <a:cs typeface="Segoe UI" panose="020B0502040204020203" pitchFamily="34" charset="0"/>
                        </a:rPr>
                        <a:t>eğitimden</a:t>
                      </a:r>
                      <a:r>
                        <a:rPr lang="en-GB" dirty="0">
                          <a:latin typeface="Segoe UI" panose="020B0502040204020203" pitchFamily="34" charset="0"/>
                          <a:cs typeface="Segoe UI" panose="020B0502040204020203" pitchFamily="34" charset="0"/>
                        </a:rPr>
                        <a:t> </a:t>
                      </a:r>
                      <a:r>
                        <a:rPr lang="en-GB" dirty="0" err="1">
                          <a:latin typeface="Segoe UI" panose="020B0502040204020203" pitchFamily="34" charset="0"/>
                          <a:cs typeface="Segoe UI" panose="020B0502040204020203" pitchFamily="34" charset="0"/>
                        </a:rPr>
                        <a:t>yoksunluk</a:t>
                      </a:r>
                      <a:endParaRPr lang="en-GB"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dirty="0" err="1">
                          <a:latin typeface="Segoe UI" panose="020B0502040204020203" pitchFamily="34" charset="0"/>
                          <a:cs typeface="Segoe UI" panose="020B0502040204020203" pitchFamily="34" charset="0"/>
                        </a:rPr>
                        <a:t>Bilim</a:t>
                      </a:r>
                      <a:r>
                        <a:rPr lang="en-GB" dirty="0">
                          <a:latin typeface="Segoe UI" panose="020B0502040204020203" pitchFamily="34" charset="0"/>
                          <a:cs typeface="Segoe UI" panose="020B0502040204020203" pitchFamily="34" charset="0"/>
                        </a:rPr>
                        <a:t>, </a:t>
                      </a:r>
                      <a:r>
                        <a:rPr lang="en-GB" dirty="0" err="1">
                          <a:latin typeface="Segoe UI" panose="020B0502040204020203" pitchFamily="34" charset="0"/>
                          <a:cs typeface="Segoe UI" panose="020B0502040204020203" pitchFamily="34" charset="0"/>
                        </a:rPr>
                        <a:t>etik</a:t>
                      </a:r>
                      <a:r>
                        <a:rPr lang="en-GB" dirty="0">
                          <a:latin typeface="Segoe UI" panose="020B0502040204020203" pitchFamily="34" charset="0"/>
                          <a:cs typeface="Segoe UI" panose="020B0502040204020203" pitchFamily="34" charset="0"/>
                        </a:rPr>
                        <a:t> </a:t>
                      </a:r>
                      <a:r>
                        <a:rPr lang="en-GB" dirty="0" err="1">
                          <a:latin typeface="Segoe UI" panose="020B0502040204020203" pitchFamily="34" charset="0"/>
                          <a:cs typeface="Segoe UI" panose="020B0502040204020203" pitchFamily="34" charset="0"/>
                        </a:rPr>
                        <a:t>ve</a:t>
                      </a:r>
                      <a:r>
                        <a:rPr lang="en-GB" dirty="0">
                          <a:latin typeface="Segoe UI" panose="020B0502040204020203" pitchFamily="34" charset="0"/>
                          <a:cs typeface="Segoe UI" panose="020B0502040204020203" pitchFamily="34" charset="0"/>
                        </a:rPr>
                        <a:t> </a:t>
                      </a:r>
                      <a:r>
                        <a:rPr lang="en-GB" dirty="0" err="1">
                          <a:latin typeface="Segoe UI" panose="020B0502040204020203" pitchFamily="34" charset="0"/>
                          <a:cs typeface="Segoe UI" panose="020B0502040204020203" pitchFamily="34" charset="0"/>
                        </a:rPr>
                        <a:t>hukuk</a:t>
                      </a:r>
                      <a:r>
                        <a:rPr lang="en-GB" dirty="0">
                          <a:latin typeface="Segoe UI" panose="020B0502040204020203" pitchFamily="34" charset="0"/>
                          <a:cs typeface="Segoe UI" panose="020B0502040204020203" pitchFamily="34" charset="0"/>
                        </a:rPr>
                        <a:t> </a:t>
                      </a:r>
                      <a:r>
                        <a:rPr lang="en-GB" dirty="0" err="1">
                          <a:latin typeface="Segoe UI" panose="020B0502040204020203" pitchFamily="34" charset="0"/>
                          <a:cs typeface="Segoe UI" panose="020B0502040204020203" pitchFamily="34" charset="0"/>
                        </a:rPr>
                        <a:t>zemininden</a:t>
                      </a:r>
                      <a:r>
                        <a:rPr lang="en-GB" dirty="0">
                          <a:latin typeface="Segoe UI" panose="020B0502040204020203" pitchFamily="34" charset="0"/>
                          <a:cs typeface="Segoe UI" panose="020B0502040204020203" pitchFamily="34" charset="0"/>
                        </a:rPr>
                        <a:t> </a:t>
                      </a:r>
                      <a:r>
                        <a:rPr lang="en-GB" dirty="0" err="1">
                          <a:latin typeface="Segoe UI" panose="020B0502040204020203" pitchFamily="34" charset="0"/>
                          <a:cs typeface="Segoe UI" panose="020B0502040204020203" pitchFamily="34" charset="0"/>
                        </a:rPr>
                        <a:t>yoksun</a:t>
                      </a:r>
                      <a:r>
                        <a:rPr lang="en-GB" dirty="0">
                          <a:latin typeface="Segoe UI" panose="020B0502040204020203" pitchFamily="34" charset="0"/>
                          <a:cs typeface="Segoe UI" panose="020B0502040204020203" pitchFamily="34" charset="0"/>
                        </a:rPr>
                        <a:t> </a:t>
                      </a:r>
                      <a:r>
                        <a:rPr lang="en-GB" dirty="0" err="1">
                          <a:latin typeface="Segoe UI" panose="020B0502040204020203" pitchFamily="34" charset="0"/>
                          <a:cs typeface="Segoe UI" panose="020B0502040204020203" pitchFamily="34" charset="0"/>
                        </a:rPr>
                        <a:t>bir</a:t>
                      </a:r>
                      <a:r>
                        <a:rPr lang="en-GB" dirty="0">
                          <a:latin typeface="Segoe UI" panose="020B0502040204020203" pitchFamily="34" charset="0"/>
                          <a:cs typeface="Segoe UI" panose="020B0502040204020203" pitchFamily="34" charset="0"/>
                        </a:rPr>
                        <a:t> </a:t>
                      </a:r>
                      <a:r>
                        <a:rPr lang="en-GB" dirty="0" err="1">
                          <a:latin typeface="Segoe UI" panose="020B0502040204020203" pitchFamily="34" charset="0"/>
                          <a:cs typeface="Segoe UI" panose="020B0502040204020203" pitchFamily="34" charset="0"/>
                        </a:rPr>
                        <a:t>toplum</a:t>
                      </a:r>
                      <a:r>
                        <a:rPr lang="en-GB" dirty="0">
                          <a:latin typeface="Segoe UI" panose="020B0502040204020203" pitchFamily="34" charset="0"/>
                          <a:cs typeface="Segoe UI" panose="020B0502040204020203" pitchFamily="34" charset="0"/>
                        </a:rPr>
                        <a:t> </a:t>
                      </a:r>
                      <a:r>
                        <a:rPr lang="en-GB" dirty="0" err="1">
                          <a:latin typeface="Segoe UI" panose="020B0502040204020203" pitchFamily="34" charset="0"/>
                          <a:cs typeface="Segoe UI" panose="020B0502040204020203" pitchFamily="34" charset="0"/>
                        </a:rPr>
                        <a:t>yaşantısı</a:t>
                      </a:r>
                      <a:endParaRPr lang="en-GB"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dirty="0" err="1">
                          <a:latin typeface="Segoe UI" panose="020B0502040204020203" pitchFamily="34" charset="0"/>
                          <a:cs typeface="Segoe UI" panose="020B0502040204020203" pitchFamily="34" charset="0"/>
                        </a:rPr>
                        <a:t>Sevgi</a:t>
                      </a:r>
                      <a:r>
                        <a:rPr lang="en-GB" dirty="0">
                          <a:latin typeface="Segoe UI" panose="020B0502040204020203" pitchFamily="34" charset="0"/>
                          <a:cs typeface="Segoe UI" panose="020B0502040204020203" pitchFamily="34" charset="0"/>
                        </a:rPr>
                        <a:t> </a:t>
                      </a:r>
                      <a:r>
                        <a:rPr lang="en-GB" dirty="0" err="1">
                          <a:latin typeface="Segoe UI" panose="020B0502040204020203" pitchFamily="34" charset="0"/>
                          <a:cs typeface="Segoe UI" panose="020B0502040204020203" pitchFamily="34" charset="0"/>
                        </a:rPr>
                        <a:t>eksikliği</a:t>
                      </a:r>
                      <a:endParaRPr lang="en-GB"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dirty="0" err="1">
                          <a:latin typeface="Segoe UI" panose="020B0502040204020203" pitchFamily="34" charset="0"/>
                          <a:cs typeface="Segoe UI" panose="020B0502040204020203" pitchFamily="34" charset="0"/>
                        </a:rPr>
                        <a:t>Sosyal</a:t>
                      </a:r>
                      <a:r>
                        <a:rPr lang="en-GB" dirty="0">
                          <a:latin typeface="Segoe UI" panose="020B0502040204020203" pitchFamily="34" charset="0"/>
                          <a:cs typeface="Segoe UI" panose="020B0502040204020203" pitchFamily="34" charset="0"/>
                        </a:rPr>
                        <a:t> </a:t>
                      </a:r>
                      <a:r>
                        <a:rPr lang="en-GB" dirty="0" err="1">
                          <a:latin typeface="Segoe UI" panose="020B0502040204020203" pitchFamily="34" charset="0"/>
                          <a:cs typeface="Segoe UI" panose="020B0502040204020203" pitchFamily="34" charset="0"/>
                        </a:rPr>
                        <a:t>faaliyetlerin</a:t>
                      </a:r>
                      <a:r>
                        <a:rPr lang="en-GB" dirty="0">
                          <a:latin typeface="Segoe UI" panose="020B0502040204020203" pitchFamily="34" charset="0"/>
                          <a:cs typeface="Segoe UI" panose="020B0502040204020203" pitchFamily="34" charset="0"/>
                        </a:rPr>
                        <a:t> </a:t>
                      </a:r>
                      <a:r>
                        <a:rPr lang="en-GB" dirty="0" err="1">
                          <a:latin typeface="Segoe UI" panose="020B0502040204020203" pitchFamily="34" charset="0"/>
                          <a:cs typeface="Segoe UI" panose="020B0502040204020203" pitchFamily="34" charset="0"/>
                        </a:rPr>
                        <a:t>özendirilmemesi</a:t>
                      </a:r>
                      <a:r>
                        <a:rPr lang="en-GB" dirty="0">
                          <a:latin typeface="Segoe UI" panose="020B0502040204020203" pitchFamily="34" charset="0"/>
                          <a:cs typeface="Segoe UI" panose="020B0502040204020203" pitchFamily="34" charset="0"/>
                        </a:rPr>
                        <a:t> </a:t>
                      </a:r>
                    </a:p>
                    <a:p>
                      <a:pPr marL="285750" indent="-285750">
                        <a:buFont typeface="Arial" panose="020B0604020202020204" pitchFamily="34" charset="0"/>
                        <a:buChar char="•"/>
                      </a:pPr>
                      <a:r>
                        <a:rPr lang="en-GB" dirty="0" err="1">
                          <a:latin typeface="Segoe UI" panose="020B0502040204020203" pitchFamily="34" charset="0"/>
                          <a:cs typeface="Segoe UI" panose="020B0502040204020203" pitchFamily="34" charset="0"/>
                        </a:rPr>
                        <a:t>Gelecek</a:t>
                      </a:r>
                      <a:r>
                        <a:rPr lang="en-GB" dirty="0">
                          <a:latin typeface="Segoe UI" panose="020B0502040204020203" pitchFamily="34" charset="0"/>
                          <a:cs typeface="Segoe UI" panose="020B0502040204020203" pitchFamily="34" charset="0"/>
                        </a:rPr>
                        <a:t> </a:t>
                      </a:r>
                      <a:r>
                        <a:rPr lang="en-GB" dirty="0" err="1">
                          <a:latin typeface="Segoe UI" panose="020B0502040204020203" pitchFamily="34" charset="0"/>
                          <a:cs typeface="Segoe UI" panose="020B0502040204020203" pitchFamily="34" charset="0"/>
                        </a:rPr>
                        <a:t>endişesi</a:t>
                      </a:r>
                      <a:endParaRPr lang="en-GB"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dirty="0" err="1">
                          <a:latin typeface="Segoe UI" panose="020B0502040204020203" pitchFamily="34" charset="0"/>
                          <a:cs typeface="Segoe UI" panose="020B0502040204020203" pitchFamily="34" charset="0"/>
                        </a:rPr>
                        <a:t>Eğitim</a:t>
                      </a:r>
                      <a:r>
                        <a:rPr lang="en-GB" dirty="0">
                          <a:latin typeface="Segoe UI" panose="020B0502040204020203" pitchFamily="34" charset="0"/>
                          <a:cs typeface="Segoe UI" panose="020B0502040204020203" pitchFamily="34" charset="0"/>
                        </a:rPr>
                        <a:t> </a:t>
                      </a:r>
                      <a:r>
                        <a:rPr lang="en-GB" dirty="0" err="1">
                          <a:latin typeface="Segoe UI" panose="020B0502040204020203" pitchFamily="34" charset="0"/>
                          <a:cs typeface="Segoe UI" panose="020B0502040204020203" pitchFamily="34" charset="0"/>
                        </a:rPr>
                        <a:t>eksikliği</a:t>
                      </a:r>
                      <a:endParaRPr lang="en-GB"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dirty="0" err="1">
                          <a:latin typeface="Segoe UI" panose="020B0502040204020203" pitchFamily="34" charset="0"/>
                          <a:cs typeface="Segoe UI" panose="020B0502040204020203" pitchFamily="34" charset="0"/>
                        </a:rPr>
                        <a:t>Aşırı</a:t>
                      </a:r>
                      <a:r>
                        <a:rPr lang="en-GB" dirty="0">
                          <a:latin typeface="Segoe UI" panose="020B0502040204020203" pitchFamily="34" charset="0"/>
                          <a:cs typeface="Segoe UI" panose="020B0502040204020203" pitchFamily="34" charset="0"/>
                        </a:rPr>
                        <a:t> </a:t>
                      </a:r>
                      <a:r>
                        <a:rPr lang="en-GB" dirty="0" err="1">
                          <a:latin typeface="Segoe UI" panose="020B0502040204020203" pitchFamily="34" charset="0"/>
                          <a:cs typeface="Segoe UI" panose="020B0502040204020203" pitchFamily="34" charset="0"/>
                        </a:rPr>
                        <a:t>baskıcı</a:t>
                      </a:r>
                      <a:r>
                        <a:rPr lang="en-GB" dirty="0">
                          <a:latin typeface="Segoe UI" panose="020B0502040204020203" pitchFamily="34" charset="0"/>
                          <a:cs typeface="Segoe UI" panose="020B0502040204020203" pitchFamily="34" charset="0"/>
                        </a:rPr>
                        <a:t> </a:t>
                      </a:r>
                      <a:r>
                        <a:rPr lang="en-GB" dirty="0" err="1">
                          <a:latin typeface="Segoe UI" panose="020B0502040204020203" pitchFamily="34" charset="0"/>
                          <a:cs typeface="Segoe UI" panose="020B0502040204020203" pitchFamily="34" charset="0"/>
                        </a:rPr>
                        <a:t>tutum</a:t>
                      </a:r>
                      <a:endParaRPr lang="en-GB"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dirty="0" err="1">
                          <a:latin typeface="Segoe UI" panose="020B0502040204020203" pitchFamily="34" charset="0"/>
                          <a:cs typeface="Segoe UI" panose="020B0502040204020203" pitchFamily="34" charset="0"/>
                        </a:rPr>
                        <a:t>Sağlıklı</a:t>
                      </a:r>
                      <a:r>
                        <a:rPr lang="en-GB" dirty="0">
                          <a:latin typeface="Segoe UI" panose="020B0502040204020203" pitchFamily="34" charset="0"/>
                          <a:cs typeface="Segoe UI" panose="020B0502040204020203" pitchFamily="34" charset="0"/>
                        </a:rPr>
                        <a:t> </a:t>
                      </a:r>
                      <a:r>
                        <a:rPr lang="en-GB" dirty="0" err="1">
                          <a:latin typeface="Segoe UI" panose="020B0502040204020203" pitchFamily="34" charset="0"/>
                          <a:cs typeface="Segoe UI" panose="020B0502040204020203" pitchFamily="34" charset="0"/>
                        </a:rPr>
                        <a:t>iletişim</a:t>
                      </a:r>
                      <a:r>
                        <a:rPr lang="en-GB" dirty="0">
                          <a:latin typeface="Segoe UI" panose="020B0502040204020203" pitchFamily="34" charset="0"/>
                          <a:cs typeface="Segoe UI" panose="020B0502040204020203" pitchFamily="34" charset="0"/>
                        </a:rPr>
                        <a:t> </a:t>
                      </a:r>
                      <a:r>
                        <a:rPr lang="en-GB" dirty="0" err="1">
                          <a:latin typeface="Segoe UI" panose="020B0502040204020203" pitchFamily="34" charset="0"/>
                          <a:cs typeface="Segoe UI" panose="020B0502040204020203" pitchFamily="34" charset="0"/>
                        </a:rPr>
                        <a:t>kuramama</a:t>
                      </a:r>
                      <a:endParaRPr lang="en-GB"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dirty="0" err="1">
                          <a:latin typeface="Segoe UI" panose="020B0502040204020203" pitchFamily="34" charset="0"/>
                          <a:cs typeface="Segoe UI" panose="020B0502040204020203" pitchFamily="34" charset="0"/>
                        </a:rPr>
                        <a:t>Zamanını</a:t>
                      </a:r>
                      <a:r>
                        <a:rPr lang="en-GB" dirty="0">
                          <a:latin typeface="Segoe UI" panose="020B0502040204020203" pitchFamily="34" charset="0"/>
                          <a:cs typeface="Segoe UI" panose="020B0502040204020203" pitchFamily="34" charset="0"/>
                        </a:rPr>
                        <a:t> </a:t>
                      </a:r>
                      <a:r>
                        <a:rPr lang="en-GB" dirty="0" err="1">
                          <a:latin typeface="Segoe UI" panose="020B0502040204020203" pitchFamily="34" charset="0"/>
                          <a:cs typeface="Segoe UI" panose="020B0502040204020203" pitchFamily="34" charset="0"/>
                        </a:rPr>
                        <a:t>üretkenlikten</a:t>
                      </a:r>
                      <a:r>
                        <a:rPr lang="en-GB" dirty="0">
                          <a:latin typeface="Segoe UI" panose="020B0502040204020203" pitchFamily="34" charset="0"/>
                          <a:cs typeface="Segoe UI" panose="020B0502040204020203" pitchFamily="34" charset="0"/>
                        </a:rPr>
                        <a:t> </a:t>
                      </a:r>
                      <a:r>
                        <a:rPr lang="en-GB" dirty="0" err="1">
                          <a:latin typeface="Segoe UI" panose="020B0502040204020203" pitchFamily="34" charset="0"/>
                          <a:cs typeface="Segoe UI" panose="020B0502040204020203" pitchFamily="34" charset="0"/>
                        </a:rPr>
                        <a:t>uzak</a:t>
                      </a:r>
                      <a:r>
                        <a:rPr lang="en-GB" dirty="0">
                          <a:latin typeface="Segoe UI" panose="020B0502040204020203" pitchFamily="34" charset="0"/>
                          <a:cs typeface="Segoe UI" panose="020B0502040204020203" pitchFamily="34" charset="0"/>
                        </a:rPr>
                        <a:t> </a:t>
                      </a:r>
                      <a:r>
                        <a:rPr lang="en-GB" dirty="0" err="1">
                          <a:latin typeface="Segoe UI" panose="020B0502040204020203" pitchFamily="34" charset="0"/>
                          <a:cs typeface="Segoe UI" panose="020B0502040204020203" pitchFamily="34" charset="0"/>
                        </a:rPr>
                        <a:t>yerlerde</a:t>
                      </a:r>
                      <a:r>
                        <a:rPr lang="en-GB" dirty="0">
                          <a:latin typeface="Segoe UI" panose="020B0502040204020203" pitchFamily="34" charset="0"/>
                          <a:cs typeface="Segoe UI" panose="020B0502040204020203" pitchFamily="34" charset="0"/>
                        </a:rPr>
                        <a:t> </a:t>
                      </a:r>
                      <a:r>
                        <a:rPr lang="en-GB" dirty="0" err="1">
                          <a:latin typeface="Segoe UI" panose="020B0502040204020203" pitchFamily="34" charset="0"/>
                          <a:cs typeface="Segoe UI" panose="020B0502040204020203" pitchFamily="34" charset="0"/>
                        </a:rPr>
                        <a:t>geçirme</a:t>
                      </a:r>
                      <a:endParaRPr lang="en-GB"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dirty="0" err="1">
                          <a:latin typeface="Segoe UI" panose="020B0502040204020203" pitchFamily="34" charset="0"/>
                          <a:cs typeface="Segoe UI" panose="020B0502040204020203" pitchFamily="34" charset="0"/>
                        </a:rPr>
                        <a:t>Genetik</a:t>
                      </a:r>
                      <a:r>
                        <a:rPr lang="en-GB" dirty="0">
                          <a:latin typeface="Segoe UI" panose="020B0502040204020203" pitchFamily="34" charset="0"/>
                          <a:cs typeface="Segoe UI" panose="020B0502040204020203" pitchFamily="34" charset="0"/>
                        </a:rPr>
                        <a:t> </a:t>
                      </a:r>
                      <a:r>
                        <a:rPr lang="en-GB" dirty="0" err="1">
                          <a:latin typeface="Segoe UI" panose="020B0502040204020203" pitchFamily="34" charset="0"/>
                          <a:cs typeface="Segoe UI" panose="020B0502040204020203" pitchFamily="34" charset="0"/>
                        </a:rPr>
                        <a:t>yatkınlık</a:t>
                      </a:r>
                      <a:endParaRPr lang="en-GB"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622777440"/>
                  </a:ext>
                </a:extLst>
              </a:tr>
            </a:tbl>
          </a:graphicData>
        </a:graphic>
      </p:graphicFrame>
      <p:sp>
        <p:nvSpPr>
          <p:cNvPr id="2" name="Slide Number Placeholder 1">
            <a:extLst>
              <a:ext uri="{FF2B5EF4-FFF2-40B4-BE49-F238E27FC236}">
                <a16:creationId xmlns:a16="http://schemas.microsoft.com/office/drawing/2014/main" id="{182F1F25-C78A-CE3A-30A3-FD756C524F75}"/>
              </a:ext>
            </a:extLst>
          </p:cNvPr>
          <p:cNvSpPr>
            <a:spLocks noGrp="1"/>
          </p:cNvSpPr>
          <p:nvPr>
            <p:ph type="sldNum" sz="quarter" idx="12"/>
          </p:nvPr>
        </p:nvSpPr>
        <p:spPr/>
        <p:txBody>
          <a:bodyPr/>
          <a:lstStyle/>
          <a:p>
            <a:fld id="{0BE68271-D1D7-4240-9CAF-7A57D75CD8A1}" type="slidenum">
              <a:rPr lang="en-US" smtClean="0"/>
              <a:t>24</a:t>
            </a:fld>
            <a:endParaRPr lang="en-US"/>
          </a:p>
        </p:txBody>
      </p:sp>
    </p:spTree>
    <p:extLst>
      <p:ext uri="{BB962C8B-B14F-4D97-AF65-F5344CB8AC3E}">
        <p14:creationId xmlns:p14="http://schemas.microsoft.com/office/powerpoint/2010/main" val="757092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4674"/>
            <a:ext cx="10515600" cy="1325563"/>
          </a:xfrm>
        </p:spPr>
        <p:txBody>
          <a:bodyPr vert="horz" lIns="91440" tIns="45720" rIns="91440" bIns="45720" rtlCol="0" anchor="ctr">
            <a:normAutofit/>
          </a:bodyPr>
          <a:lstStyle/>
          <a:p>
            <a:r>
              <a:rPr lang="en-US" sz="3200" b="1" kern="1400" spc="-50" dirty="0">
                <a:solidFill>
                  <a:srgbClr val="002060"/>
                </a:solidFill>
                <a:latin typeface="Segoe UI" panose="020B0502040204020203" pitchFamily="34" charset="0"/>
                <a:cs typeface="Segoe UI" panose="020B0502040204020203" pitchFamily="34" charset="0"/>
              </a:rPr>
              <a:t>ÖZET</a:t>
            </a:r>
          </a:p>
        </p:txBody>
      </p:sp>
      <p:sp>
        <p:nvSpPr>
          <p:cNvPr id="3" name="Content Placeholder 2"/>
          <p:cNvSpPr>
            <a:spLocks noGrp="1"/>
          </p:cNvSpPr>
          <p:nvPr>
            <p:ph idx="1"/>
          </p:nvPr>
        </p:nvSpPr>
        <p:spPr>
          <a:xfrm>
            <a:off x="838200" y="2480237"/>
            <a:ext cx="8427098" cy="2880731"/>
          </a:xfrm>
        </p:spPr>
        <p:txBody>
          <a:bodyPr>
            <a:normAutofit/>
          </a:bodyPr>
          <a:lstStyle/>
          <a:p>
            <a:pPr marL="0" indent="0" algn="just">
              <a:buNone/>
            </a:pPr>
            <a:r>
              <a:rPr lang="tr-TR" sz="2400" dirty="0">
                <a:latin typeface="Segoe UI" panose="020B0502040204020203" pitchFamily="34" charset="0"/>
                <a:cs typeface="Segoe UI" panose="020B0502040204020203" pitchFamily="34" charset="0"/>
              </a:rPr>
              <a:t>Çocuk koruma sisteminde temel hedef çocuğun üstün yararıdır. Bu nedenle çocuğun ve ailenin değerlendirilmesi, çocuğun üstün yararı ilkesi çerçevesinde yapılan, çocuğun aile içinde ve dışında karşılaştığı değişen ihtiyaç ve/veya risk düzeyini analiz eden ve bunlara yanıt veren dinamik ve kanıt temelli bir süreç olmalıdır. Bu doğrultuda çocuk odaklılık, ekolojik yaklaşım ve güçlendirme ilkeleri ele alınmıştır. </a:t>
            </a:r>
            <a:endParaRPr lang="en-GB" sz="2400" dirty="0">
              <a:latin typeface="Segoe UI" panose="020B0502040204020203" pitchFamily="34" charset="0"/>
              <a:cs typeface="Segoe UI" panose="020B0502040204020203" pitchFamily="34" charset="0"/>
            </a:endParaRPr>
          </a:p>
        </p:txBody>
      </p:sp>
      <p:pic>
        <p:nvPicPr>
          <p:cNvPr id="4" name="Resim 3">
            <a:extLst>
              <a:ext uri="{FF2B5EF4-FFF2-40B4-BE49-F238E27FC236}">
                <a16:creationId xmlns:a16="http://schemas.microsoft.com/office/drawing/2014/main" id="{BDBD87EF-5C57-3F47-92CE-96690577843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652280" y="2834752"/>
            <a:ext cx="2119630" cy="2171700"/>
          </a:xfrm>
          <a:prstGeom prst="rect">
            <a:avLst/>
          </a:prstGeom>
        </p:spPr>
      </p:pic>
      <p:sp>
        <p:nvSpPr>
          <p:cNvPr id="5" name="Slide Number Placeholder 4">
            <a:extLst>
              <a:ext uri="{FF2B5EF4-FFF2-40B4-BE49-F238E27FC236}">
                <a16:creationId xmlns:a16="http://schemas.microsoft.com/office/drawing/2014/main" id="{C0696A7E-54FA-194C-B54A-209FF20F89E2}"/>
              </a:ext>
            </a:extLst>
          </p:cNvPr>
          <p:cNvSpPr>
            <a:spLocks noGrp="1"/>
          </p:cNvSpPr>
          <p:nvPr>
            <p:ph type="sldNum" sz="quarter" idx="12"/>
          </p:nvPr>
        </p:nvSpPr>
        <p:spPr/>
        <p:txBody>
          <a:bodyPr/>
          <a:lstStyle/>
          <a:p>
            <a:fld id="{0BE68271-D1D7-4240-9CAF-7A57D75CD8A1}" type="slidenum">
              <a:rPr lang="en-US" smtClean="0"/>
              <a:t>25</a:t>
            </a:fld>
            <a:endParaRPr lang="en-US"/>
          </a:p>
        </p:txBody>
      </p:sp>
    </p:spTree>
    <p:extLst>
      <p:ext uri="{BB962C8B-B14F-4D97-AF65-F5344CB8AC3E}">
        <p14:creationId xmlns:p14="http://schemas.microsoft.com/office/powerpoint/2010/main" val="943542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2515" y="1678489"/>
            <a:ext cx="11224726" cy="3994524"/>
          </a:xfrm>
        </p:spPr>
        <p:txBody>
          <a:bodyPr>
            <a:normAutofit/>
          </a:bodyPr>
          <a:lstStyle/>
          <a:p>
            <a:pPr marL="0" lvl="0" indent="0" algn="just">
              <a:buNone/>
            </a:pPr>
            <a:r>
              <a:rPr lang="tr-TR" sz="2400" dirty="0">
                <a:latin typeface="Segoe UI" panose="020B0502040204020203" pitchFamily="34" charset="0"/>
                <a:cs typeface="Segoe UI" panose="020B0502040204020203" pitchFamily="34" charset="0"/>
              </a:rPr>
              <a:t>Çocuğu ve aileyi değerlendirirken:</a:t>
            </a:r>
          </a:p>
          <a:p>
            <a:pPr lvl="1" algn="just"/>
            <a:r>
              <a:rPr lang="tr-TR" dirty="0">
                <a:latin typeface="Segoe UI" panose="020B0502040204020203" pitchFamily="34" charset="0"/>
                <a:cs typeface="Segoe UI" panose="020B0502040204020203" pitchFamily="34" charset="0"/>
              </a:rPr>
              <a:t>Çocuğun gelişimsel özellikleri (sağlığı, eğitimi, duygusal ve davranışsal gelişimi, çocuğun kimliği (aidiyet), aile ilişkileri ve sosyal çevre, sosyal görünüm, kişisel becerileri)</a:t>
            </a:r>
          </a:p>
          <a:p>
            <a:pPr lvl="1" algn="just"/>
            <a:r>
              <a:rPr lang="tr-TR" dirty="0">
                <a:latin typeface="Segoe UI" panose="020B0502040204020203" pitchFamily="34" charset="0"/>
                <a:cs typeface="Segoe UI" panose="020B0502040204020203" pitchFamily="34" charset="0"/>
              </a:rPr>
              <a:t>Aile ve çevresel faktörler kapsamında; evde kimlerin yaşadığı, evde yaşayanların çocukla ilişkileri ve çocuğu nasıl etkilediği, ebeveynin çocukluk deneyimleri, önemli yaşam olaylarının kronolojisi, aile yapısı.</a:t>
            </a:r>
          </a:p>
          <a:p>
            <a:pPr lvl="1" algn="just"/>
            <a:r>
              <a:rPr lang="tr-TR" dirty="0">
                <a:latin typeface="Segoe UI" panose="020B0502040204020203" pitchFamily="34" charset="0"/>
                <a:cs typeface="Segoe UI" panose="020B0502040204020203" pitchFamily="34" charset="0"/>
              </a:rPr>
              <a:t>Anne-babalık kapasitesi başlığında; çocuğun sağlıklı gelişimi için ebeveynlerin yeterli kapasiteye sahip olup olmadığının değerlendirilmesi, bakım verenlerin temel bakım verebilme, çocuğun güvenliğinin sağlanması, duygusal yakınlık, teşvik etme, rehberlik ve sınırlar, istikrar</a:t>
            </a:r>
            <a:endParaRPr lang="en-GB" dirty="0">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DCA9E0BB-762A-B591-0D50-6E4C16971225}"/>
              </a:ext>
            </a:extLst>
          </p:cNvPr>
          <p:cNvSpPr>
            <a:spLocks noGrp="1"/>
          </p:cNvSpPr>
          <p:nvPr>
            <p:ph type="sldNum" sz="quarter" idx="12"/>
          </p:nvPr>
        </p:nvSpPr>
        <p:spPr/>
        <p:txBody>
          <a:bodyPr/>
          <a:lstStyle/>
          <a:p>
            <a:fld id="{0BE68271-D1D7-4240-9CAF-7A57D75CD8A1}" type="slidenum">
              <a:rPr lang="en-US" smtClean="0"/>
              <a:t>26</a:t>
            </a:fld>
            <a:endParaRPr lang="en-US"/>
          </a:p>
        </p:txBody>
      </p:sp>
    </p:spTree>
    <p:extLst>
      <p:ext uri="{BB962C8B-B14F-4D97-AF65-F5344CB8AC3E}">
        <p14:creationId xmlns:p14="http://schemas.microsoft.com/office/powerpoint/2010/main" val="3734561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692611"/>
            <a:ext cx="10515600" cy="3472778"/>
          </a:xfrm>
        </p:spPr>
        <p:txBody>
          <a:bodyPr>
            <a:normAutofit/>
          </a:bodyPr>
          <a:lstStyle/>
          <a:p>
            <a:pPr algn="just"/>
            <a:r>
              <a:rPr lang="tr-TR" sz="2400" dirty="0">
                <a:latin typeface="Segoe UI" panose="020B0502040204020203" pitchFamily="34" charset="0"/>
                <a:cs typeface="Segoe UI" panose="020B0502040204020203" pitchFamily="34" charset="0"/>
              </a:rPr>
              <a:t>Çocukların; oyun ve eğitim yaşantılarının dışında sokaklarda yaşamaları ve çalışmaları, istismara maruz kalmaları, parçalanmış ailelere sahip olmaları, eğitimden uzaklaştırılmaları, bağımlılık geliştirmeleri, duygusal ve davranışsal bozukluklar yaşamaları ve çevre ve sosyal medyanın çocuklar üzerindeki olumsuz etkileri bu risklerden bazılarıdır. </a:t>
            </a:r>
          </a:p>
          <a:p>
            <a:pPr algn="just"/>
            <a:r>
              <a:rPr lang="tr-TR" sz="2400" dirty="0">
                <a:latin typeface="Segoe UI" panose="020B0502040204020203" pitchFamily="34" charset="0"/>
                <a:cs typeface="Segoe UI" panose="020B0502040204020203" pitchFamily="34" charset="0"/>
              </a:rPr>
              <a:t>çalışan çocuklar, ihmal ve istismar mağduru çocuklar ve madde kullanan çocuklarla ilgili risk faktörlerini bilmek erken tespit açısından önemlidir. </a:t>
            </a:r>
            <a:endParaRPr lang="en-GB" sz="2400" dirty="0">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D3EBD8FD-86AC-FA93-00CE-7E5913F8F29A}"/>
              </a:ext>
            </a:extLst>
          </p:cNvPr>
          <p:cNvSpPr>
            <a:spLocks noGrp="1"/>
          </p:cNvSpPr>
          <p:nvPr>
            <p:ph type="sldNum" sz="quarter" idx="12"/>
          </p:nvPr>
        </p:nvSpPr>
        <p:spPr/>
        <p:txBody>
          <a:bodyPr/>
          <a:lstStyle/>
          <a:p>
            <a:fld id="{0BE68271-D1D7-4240-9CAF-7A57D75CD8A1}" type="slidenum">
              <a:rPr lang="en-US" smtClean="0"/>
              <a:t>27</a:t>
            </a:fld>
            <a:endParaRPr lang="en-US"/>
          </a:p>
        </p:txBody>
      </p:sp>
    </p:spTree>
    <p:extLst>
      <p:ext uri="{BB962C8B-B14F-4D97-AF65-F5344CB8AC3E}">
        <p14:creationId xmlns:p14="http://schemas.microsoft.com/office/powerpoint/2010/main" val="339894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11934"/>
            <a:ext cx="10515600" cy="1136073"/>
          </a:xfrm>
        </p:spPr>
        <p:txBody>
          <a:bodyPr>
            <a:normAutofit/>
          </a:bodyPr>
          <a:lstStyle/>
          <a:p>
            <a:pPr marL="0" indent="0" algn="ctr">
              <a:lnSpc>
                <a:spcPct val="150000"/>
              </a:lnSpc>
              <a:buNone/>
            </a:pPr>
            <a:r>
              <a:rPr lang="tr-TR" sz="1600" dirty="0">
                <a:latin typeface="+mj-lt"/>
              </a:rPr>
              <a:t>“Bu doküman Avrupa Birliği mali desteği ile oluşturulmuştur. Bu yayının içeriğinden yalnızca </a:t>
            </a:r>
            <a:r>
              <a:rPr lang="tr-TR" sz="1600" dirty="0" err="1">
                <a:latin typeface="+mj-lt"/>
              </a:rPr>
              <a:t>WEglobal</a:t>
            </a:r>
            <a:r>
              <a:rPr lang="tr-TR" sz="1600" dirty="0">
                <a:latin typeface="+mj-lt"/>
              </a:rPr>
              <a:t> liderliğindeki konsorsiyum sorumludur ve hiçbir şekilde Avrupa Birliğinin görüşlerini yansıtmamaktadır.”</a:t>
            </a:r>
          </a:p>
          <a:p>
            <a:pPr algn="ctr">
              <a:lnSpc>
                <a:spcPct val="150000"/>
              </a:lnSpc>
            </a:pPr>
            <a:endParaRPr lang="tr-TR" sz="1600" dirty="0">
              <a:latin typeface="+mj-lt"/>
            </a:endParaRPr>
          </a:p>
        </p:txBody>
      </p:sp>
      <p:sp>
        <p:nvSpPr>
          <p:cNvPr id="2" name="Slayt Numarası Yer Tutucusu 1">
            <a:extLst>
              <a:ext uri="{FF2B5EF4-FFF2-40B4-BE49-F238E27FC236}">
                <a16:creationId xmlns:a16="http://schemas.microsoft.com/office/drawing/2014/main" id="{60E1F64F-A0A5-FB73-17B5-655946603D09}"/>
              </a:ext>
            </a:extLst>
          </p:cNvPr>
          <p:cNvSpPr>
            <a:spLocks noGrp="1"/>
          </p:cNvSpPr>
          <p:nvPr>
            <p:ph type="sldNum" sz="quarter" idx="12"/>
          </p:nvPr>
        </p:nvSpPr>
        <p:spPr/>
        <p:txBody>
          <a:bodyPr/>
          <a:lstStyle/>
          <a:p>
            <a:fld id="{0BE68271-D1D7-4240-9CAF-7A57D75CD8A1}" type="slidenum">
              <a:rPr lang="en-US" smtClean="0"/>
              <a:t>28</a:t>
            </a:fld>
            <a:endParaRPr lang="en-US"/>
          </a:p>
        </p:txBody>
      </p:sp>
      <p:sp>
        <p:nvSpPr>
          <p:cNvPr id="4" name="TextBox 3">
            <a:extLst>
              <a:ext uri="{FF2B5EF4-FFF2-40B4-BE49-F238E27FC236}">
                <a16:creationId xmlns:a16="http://schemas.microsoft.com/office/drawing/2014/main" id="{B9CCDA61-085C-15C7-99C5-690B494C8E15}"/>
              </a:ext>
            </a:extLst>
          </p:cNvPr>
          <p:cNvSpPr txBox="1"/>
          <p:nvPr/>
        </p:nvSpPr>
        <p:spPr>
          <a:xfrm>
            <a:off x="4645891" y="3059668"/>
            <a:ext cx="2647904" cy="738664"/>
          </a:xfrm>
          <a:prstGeom prst="rect">
            <a:avLst/>
          </a:prstGeom>
          <a:noFill/>
        </p:spPr>
        <p:txBody>
          <a:bodyPr wrap="none" rtlCol="0">
            <a:spAutoFit/>
          </a:bodyPr>
          <a:lstStyle/>
          <a:p>
            <a:r>
              <a:rPr lang="tr-TR" sz="4200" dirty="0">
                <a:latin typeface="+mj-lt"/>
              </a:rPr>
              <a:t>Teşekkürler</a:t>
            </a:r>
          </a:p>
        </p:txBody>
      </p:sp>
    </p:spTree>
    <p:extLst>
      <p:ext uri="{BB962C8B-B14F-4D97-AF65-F5344CB8AC3E}">
        <p14:creationId xmlns:p14="http://schemas.microsoft.com/office/powerpoint/2010/main" val="2139213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774441" y="1138720"/>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GİRİŞ</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sz="half" idx="2"/>
          </p:nvPr>
        </p:nvSpPr>
        <p:spPr>
          <a:xfrm>
            <a:off x="774441" y="2209465"/>
            <a:ext cx="6456783" cy="3646617"/>
          </a:xfrm>
        </p:spPr>
        <p:txBody>
          <a:bodyPr>
            <a:normAutofit/>
          </a:bodyPr>
          <a:lstStyle/>
          <a:p>
            <a:pPr algn="just"/>
            <a:r>
              <a:rPr lang="tr-TR" sz="2000" dirty="0">
                <a:latin typeface="Segoe UI" panose="020B0502040204020203" pitchFamily="34" charset="0"/>
                <a:cs typeface="Segoe UI" panose="020B0502040204020203" pitchFamily="34" charset="0"/>
              </a:rPr>
              <a:t>Çocuk koruma sisteminde temel hedef çocuğun üstün yararıdır. </a:t>
            </a:r>
          </a:p>
          <a:p>
            <a:pPr algn="just"/>
            <a:r>
              <a:rPr lang="tr-TR" sz="2000" dirty="0">
                <a:latin typeface="Segoe UI" panose="020B0502040204020203" pitchFamily="34" charset="0"/>
                <a:cs typeface="Segoe UI" panose="020B0502040204020203" pitchFamily="34" charset="0"/>
              </a:rPr>
              <a:t>Çocuğun ve ailenin değerlendirilmesi, çocuğun üstün yararı ilkesi çerçevesinde yapılan, çocuğun aile içinde ve dışında karşılaştığı değişen ihtiyaç ve/veya risk düzeyini analiz eden ve bunlara yanıt veren dinamik ve kanıt temelli bir süreç olmalıdır. </a:t>
            </a:r>
          </a:p>
          <a:p>
            <a:pPr algn="just"/>
            <a:r>
              <a:rPr lang="tr-TR" sz="2000" dirty="0">
                <a:latin typeface="Segoe UI" panose="020B0502040204020203" pitchFamily="34" charset="0"/>
                <a:cs typeface="Segoe UI" panose="020B0502040204020203" pitchFamily="34" charset="0"/>
              </a:rPr>
              <a:t>Kanıt temelli süreci destekleyebilmek için çocuğun ve ailenin değerlendirme kriterlerini ve çocuğun ekosisteminde karşılaşabileceği riskleri belirlemek gerekir. </a:t>
            </a:r>
          </a:p>
        </p:txBody>
      </p:sp>
      <p:pic>
        <p:nvPicPr>
          <p:cNvPr id="7" name="İçerik Yer Tutucusu 6"/>
          <p:cNvPicPr>
            <a:picLocks noGrp="1" noChangeAspect="1"/>
          </p:cNvPicPr>
          <p:nvPr>
            <p:ph sz="quarter" idx="4"/>
          </p:nvPr>
        </p:nvPicPr>
        <p:blipFill rotWithShape="1">
          <a:blip r:embed="rId2"/>
          <a:srcRect t="51303" r="47064" b="12901"/>
          <a:stretch/>
        </p:blipFill>
        <p:spPr>
          <a:xfrm>
            <a:off x="7693718" y="2092832"/>
            <a:ext cx="3316406" cy="3327463"/>
          </a:xfrm>
          <a:prstGeom prst="rect">
            <a:avLst/>
          </a:prstGeom>
        </p:spPr>
      </p:pic>
      <p:sp>
        <p:nvSpPr>
          <p:cNvPr id="4" name="Slide Number Placeholder 3">
            <a:extLst>
              <a:ext uri="{FF2B5EF4-FFF2-40B4-BE49-F238E27FC236}">
                <a16:creationId xmlns:a16="http://schemas.microsoft.com/office/drawing/2014/main" id="{BE857D38-5A17-27D6-6F3F-9508F187D0A1}"/>
              </a:ext>
            </a:extLst>
          </p:cNvPr>
          <p:cNvSpPr>
            <a:spLocks noGrp="1"/>
          </p:cNvSpPr>
          <p:nvPr>
            <p:ph type="sldNum" sz="quarter" idx="12"/>
          </p:nvPr>
        </p:nvSpPr>
        <p:spPr/>
        <p:txBody>
          <a:bodyPr/>
          <a:lstStyle/>
          <a:p>
            <a:fld id="{0BE68271-D1D7-4240-9CAF-7A57D75CD8A1}" type="slidenum">
              <a:rPr lang="en-US" smtClean="0"/>
              <a:t>3</a:t>
            </a:fld>
            <a:endParaRPr lang="en-US"/>
          </a:p>
        </p:txBody>
      </p:sp>
    </p:spTree>
    <p:extLst>
      <p:ext uri="{BB962C8B-B14F-4D97-AF65-F5344CB8AC3E}">
        <p14:creationId xmlns:p14="http://schemas.microsoft.com/office/powerpoint/2010/main" val="3431449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64028" y="1537229"/>
            <a:ext cx="11148527" cy="1325563"/>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1. ÇOCUĞU VE AİLEYİ DEĞERLENDİRİRKEN BENİMSENMESİ GEREKEN YAKLAŞIMLAR</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862792"/>
            <a:ext cx="10974355" cy="2457979"/>
          </a:xfrm>
        </p:spPr>
        <p:txBody>
          <a:bodyPr>
            <a:normAutofit/>
          </a:bodyPr>
          <a:lstStyle/>
          <a:p>
            <a:r>
              <a:rPr lang="tr-TR" sz="2000" dirty="0">
                <a:latin typeface="Segoe UI" panose="020B0502040204020203" pitchFamily="34" charset="0"/>
                <a:cs typeface="Segoe UI" panose="020B0502040204020203" pitchFamily="34" charset="0"/>
              </a:rPr>
              <a:t>Çocuk merkezli, aile odaklı ve kültüre duyarlı bir çerçeve, çocuklar için en destekleyici ortamdır. </a:t>
            </a:r>
          </a:p>
          <a:p>
            <a:r>
              <a:rPr lang="tr-TR" sz="2000" dirty="0">
                <a:latin typeface="Segoe UI" panose="020B0502040204020203" pitchFamily="34" charset="0"/>
                <a:cs typeface="Segoe UI" panose="020B0502040204020203" pitchFamily="34" charset="0"/>
              </a:rPr>
              <a:t>Bu bakış açısını destekleyen ve açıklayan bazı yaklaşımları bilmek, çocuk ve aile ile ilgili değerlendirme yaparken ışık tutacaktır.  </a:t>
            </a:r>
          </a:p>
          <a:p>
            <a:r>
              <a:rPr lang="tr-TR" sz="2000" dirty="0">
                <a:latin typeface="Segoe UI" panose="020B0502040204020203" pitchFamily="34" charset="0"/>
                <a:cs typeface="Segoe UI" panose="020B0502040204020203" pitchFamily="34" charset="0"/>
              </a:rPr>
              <a:t>Bu yaklaşımlar, değerlendirme aşamasında meslek elemanına bir bakış açısı kazandıracağı gibi müdahale ve izleme aşamalarında kullanılabilecek çeşitli araç ve yöntemler de sunar. </a:t>
            </a:r>
          </a:p>
          <a:p>
            <a:r>
              <a:rPr lang="tr-TR" sz="2000" dirty="0">
                <a:latin typeface="Segoe UI" panose="020B0502040204020203" pitchFamily="34" charset="0"/>
                <a:cs typeface="Segoe UI" panose="020B0502040204020203" pitchFamily="34" charset="0"/>
              </a:rPr>
              <a:t>Bu doğrultuda </a:t>
            </a:r>
            <a:r>
              <a:rPr lang="tr-TR" sz="2000" b="1" dirty="0">
                <a:latin typeface="Segoe UI" panose="020B0502040204020203" pitchFamily="34" charset="0"/>
                <a:cs typeface="Segoe UI" panose="020B0502040204020203" pitchFamily="34" charset="0"/>
              </a:rPr>
              <a:t>çocuk merkezli yaklaşım, ekolojik yaklaşım ve güçlendirme yaklaşımlar</a:t>
            </a:r>
            <a:r>
              <a:rPr lang="tr-TR" sz="2000" dirty="0">
                <a:latin typeface="Segoe UI" panose="020B0502040204020203" pitchFamily="34" charset="0"/>
                <a:cs typeface="Segoe UI" panose="020B0502040204020203" pitchFamily="34" charset="0"/>
              </a:rPr>
              <a:t>ı ele alınacaktır. </a:t>
            </a:r>
            <a:endParaRPr lang="en-GB" sz="20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5D9BE552-1418-38C1-0606-4D1488504AE2}"/>
              </a:ext>
            </a:extLst>
          </p:cNvPr>
          <p:cNvSpPr>
            <a:spLocks noGrp="1"/>
          </p:cNvSpPr>
          <p:nvPr>
            <p:ph type="sldNum" sz="quarter" idx="12"/>
          </p:nvPr>
        </p:nvSpPr>
        <p:spPr/>
        <p:txBody>
          <a:bodyPr/>
          <a:lstStyle/>
          <a:p>
            <a:fld id="{0BE68271-D1D7-4240-9CAF-7A57D75CD8A1}" type="slidenum">
              <a:rPr lang="en-US" smtClean="0"/>
              <a:t>4</a:t>
            </a:fld>
            <a:endParaRPr lang="en-US"/>
          </a:p>
        </p:txBody>
      </p:sp>
    </p:spTree>
    <p:extLst>
      <p:ext uri="{BB962C8B-B14F-4D97-AF65-F5344CB8AC3E}">
        <p14:creationId xmlns:p14="http://schemas.microsoft.com/office/powerpoint/2010/main" val="159079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1222310" y="1416260"/>
            <a:ext cx="4758645" cy="804425"/>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Çocuk Merkezli Yaklaşım</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sz="half" idx="2"/>
          </p:nvPr>
        </p:nvSpPr>
        <p:spPr>
          <a:xfrm>
            <a:off x="550538" y="2352644"/>
            <a:ext cx="6102188" cy="3307896"/>
          </a:xfrm>
        </p:spPr>
        <p:txBody>
          <a:bodyPr>
            <a:normAutofit/>
          </a:bodyPr>
          <a:lstStyle/>
          <a:p>
            <a:r>
              <a:rPr lang="tr-TR" sz="2400" dirty="0">
                <a:latin typeface="Segoe UI" panose="020B0502040204020203" pitchFamily="34" charset="0"/>
                <a:cs typeface="Segoe UI" panose="020B0502040204020203" pitchFamily="34" charset="0"/>
              </a:rPr>
              <a:t>Çocuk merkezli bir değerlendirme, sosyal hizmetlerin (sağlık, bakım, eğitim, güvenlik vb.) sunulmasında çocuğun iyilik hâlinin sürekliliğinin sağlanması amacını destekler. </a:t>
            </a:r>
          </a:p>
          <a:p>
            <a:r>
              <a:rPr lang="tr-TR" sz="2400" dirty="0">
                <a:latin typeface="Segoe UI" panose="020B0502040204020203" pitchFamily="34" charset="0"/>
                <a:cs typeface="Segoe UI" panose="020B0502040204020203" pitchFamily="34" charset="0"/>
              </a:rPr>
              <a:t>Bu bağlamda çocuk haklarına dair sözleşmenin ilkeleri çocuk ve aile değerlendirilirken yapılacak uygulamalara yön verir. </a:t>
            </a:r>
          </a:p>
        </p:txBody>
      </p:sp>
      <p:pic>
        <p:nvPicPr>
          <p:cNvPr id="8" name="İçerik Yer Tutucusu 7"/>
          <p:cNvPicPr>
            <a:picLocks noGrp="1"/>
          </p:cNvPicPr>
          <p:nvPr>
            <p:ph sz="quarter" idx="4"/>
          </p:nvPr>
        </p:nvPicPr>
        <p:blipFill rotWithShape="1">
          <a:blip r:embed="rId2" cstate="print">
            <a:extLst>
              <a:ext uri="{28A0092B-C50C-407E-A947-70E740481C1C}">
                <a14:useLocalDpi xmlns:a14="http://schemas.microsoft.com/office/drawing/2010/main" val="0"/>
              </a:ext>
            </a:extLst>
          </a:blip>
          <a:srcRect l="4007" t="2831" r="3658" b="10202"/>
          <a:stretch/>
        </p:blipFill>
        <p:spPr bwMode="auto">
          <a:xfrm>
            <a:off x="6839339" y="2078915"/>
            <a:ext cx="4514461" cy="3855355"/>
          </a:xfrm>
          <a:prstGeom prst="rect">
            <a:avLst/>
          </a:prstGeom>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8F100487-92AD-7FB6-753A-AA7634F52B00}"/>
              </a:ext>
            </a:extLst>
          </p:cNvPr>
          <p:cNvSpPr>
            <a:spLocks noGrp="1"/>
          </p:cNvSpPr>
          <p:nvPr>
            <p:ph type="sldNum" sz="quarter" idx="12"/>
          </p:nvPr>
        </p:nvSpPr>
        <p:spPr/>
        <p:txBody>
          <a:bodyPr/>
          <a:lstStyle/>
          <a:p>
            <a:fld id="{0BE68271-D1D7-4240-9CAF-7A57D75CD8A1}" type="slidenum">
              <a:rPr lang="en-US" smtClean="0"/>
              <a:t>5</a:t>
            </a:fld>
            <a:endParaRPr lang="en-US"/>
          </a:p>
        </p:txBody>
      </p:sp>
    </p:spTree>
    <p:extLst>
      <p:ext uri="{BB962C8B-B14F-4D97-AF65-F5344CB8AC3E}">
        <p14:creationId xmlns:p14="http://schemas.microsoft.com/office/powerpoint/2010/main" val="2500613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423082" y="1443040"/>
            <a:ext cx="3676294" cy="608301"/>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Ekolojik Yaklaşım</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sz="half" idx="2"/>
          </p:nvPr>
        </p:nvSpPr>
        <p:spPr>
          <a:xfrm>
            <a:off x="423082" y="2191219"/>
            <a:ext cx="6093837" cy="3151124"/>
          </a:xfrm>
        </p:spPr>
        <p:txBody>
          <a:bodyPr>
            <a:noAutofit/>
          </a:bodyPr>
          <a:lstStyle/>
          <a:p>
            <a:pPr algn="just"/>
            <a:r>
              <a:rPr lang="tr-TR" sz="2000" dirty="0">
                <a:latin typeface="Segoe UI" panose="020B0502040204020203" pitchFamily="34" charset="0"/>
                <a:cs typeface="Segoe UI" panose="020B0502040204020203" pitchFamily="34" charset="0"/>
              </a:rPr>
              <a:t>Çocuk hizmetlerinin nitelikli bir şekilde yürütülmesi için sistem yaklaşımının sunduğu bakış açısı belirleyicidir. </a:t>
            </a:r>
          </a:p>
          <a:p>
            <a:pPr algn="just"/>
            <a:r>
              <a:rPr lang="tr-TR" sz="2000" dirty="0">
                <a:latin typeface="Segoe UI" panose="020B0502040204020203" pitchFamily="34" charset="0"/>
                <a:cs typeface="Segoe UI" panose="020B0502040204020203" pitchFamily="34" charset="0"/>
              </a:rPr>
              <a:t>Bu yaklaşım, bireyler ve yaşam olaylarında etkili olan çevresel değişkenler hakkında değerlendirme, anlama ve uygulama yapma imkânı sunar. </a:t>
            </a:r>
          </a:p>
          <a:p>
            <a:pPr algn="just"/>
            <a:r>
              <a:rPr lang="tr-TR" sz="2000" dirty="0">
                <a:latin typeface="Segoe UI" panose="020B0502040204020203" pitchFamily="34" charset="0"/>
                <a:cs typeface="Segoe UI" panose="020B0502040204020203" pitchFamily="34" charset="0"/>
              </a:rPr>
              <a:t>Sistem yaklaşımı, çocuğun çevresindeki en yakın etkileşim noktalarından başlayarak mikro düzeyden makro düzeye kadar çocuğun haklarına erişimini sağlayacak veya engelleyecek değişkenleri ele alır.</a:t>
            </a:r>
          </a:p>
        </p:txBody>
      </p:sp>
      <p:pic>
        <p:nvPicPr>
          <p:cNvPr id="8" name="İçerik Yer Tutucusu 7"/>
          <p:cNvPicPr>
            <a:picLocks noGrp="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6656878" y="1626589"/>
            <a:ext cx="4903750" cy="3990439"/>
          </a:xfrm>
          <a:prstGeom prst="rect">
            <a:avLst/>
          </a:prstGeom>
          <a:noFill/>
          <a:ln w="3175">
            <a:noFill/>
          </a:ln>
        </p:spPr>
      </p:pic>
      <p:sp>
        <p:nvSpPr>
          <p:cNvPr id="4" name="Slide Number Placeholder 3">
            <a:extLst>
              <a:ext uri="{FF2B5EF4-FFF2-40B4-BE49-F238E27FC236}">
                <a16:creationId xmlns:a16="http://schemas.microsoft.com/office/drawing/2014/main" id="{F170F050-8840-A5FC-6523-7C96353EC13C}"/>
              </a:ext>
            </a:extLst>
          </p:cNvPr>
          <p:cNvSpPr>
            <a:spLocks noGrp="1"/>
          </p:cNvSpPr>
          <p:nvPr>
            <p:ph type="sldNum" sz="quarter" idx="12"/>
          </p:nvPr>
        </p:nvSpPr>
        <p:spPr/>
        <p:txBody>
          <a:bodyPr/>
          <a:lstStyle/>
          <a:p>
            <a:fld id="{0BE68271-D1D7-4240-9CAF-7A57D75CD8A1}" type="slidenum">
              <a:rPr lang="en-US" smtClean="0"/>
              <a:t>6</a:t>
            </a:fld>
            <a:endParaRPr lang="en-US"/>
          </a:p>
        </p:txBody>
      </p:sp>
    </p:spTree>
    <p:extLst>
      <p:ext uri="{BB962C8B-B14F-4D97-AF65-F5344CB8AC3E}">
        <p14:creationId xmlns:p14="http://schemas.microsoft.com/office/powerpoint/2010/main" val="1220068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397270"/>
            <a:ext cx="4561114" cy="1004631"/>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Güçlendirme Yaklaşımı</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912845" y="2584956"/>
            <a:ext cx="10515600" cy="2375372"/>
          </a:xfrm>
        </p:spPr>
        <p:txBody>
          <a:bodyPr>
            <a:normAutofit/>
          </a:bodyPr>
          <a:lstStyle/>
          <a:p>
            <a:pPr marL="0" indent="0">
              <a:buNone/>
            </a:pPr>
            <a:r>
              <a:rPr lang="tr-TR" sz="2400" dirty="0">
                <a:latin typeface="Segoe UI" panose="020B0502040204020203" pitchFamily="34" charset="0"/>
                <a:cs typeface="Segoe UI" panose="020B0502040204020203" pitchFamily="34" charset="0"/>
              </a:rPr>
              <a:t>Çocuğun iyilik hâlinin inşası bağlamında güçlendirme; </a:t>
            </a:r>
          </a:p>
          <a:p>
            <a:pPr lvl="1"/>
            <a:r>
              <a:rPr lang="tr-TR" dirty="0">
                <a:latin typeface="Segoe UI" panose="020B0502040204020203" pitchFamily="34" charset="0"/>
                <a:cs typeface="Segoe UI" panose="020B0502040204020203" pitchFamily="34" charset="0"/>
              </a:rPr>
              <a:t>Çocuğun ve bakım verenlerin desteklenmesini</a:t>
            </a:r>
          </a:p>
          <a:p>
            <a:pPr lvl="1"/>
            <a:r>
              <a:rPr lang="tr-TR" dirty="0">
                <a:latin typeface="Segoe UI" panose="020B0502040204020203" pitchFamily="34" charset="0"/>
                <a:cs typeface="Segoe UI" panose="020B0502040204020203" pitchFamily="34" charset="0"/>
              </a:rPr>
              <a:t>Bireylerin ihtiyaçlarının belirlenmesini</a:t>
            </a:r>
          </a:p>
          <a:p>
            <a:pPr lvl="1"/>
            <a:r>
              <a:rPr lang="tr-TR" dirty="0">
                <a:latin typeface="Segoe UI" panose="020B0502040204020203" pitchFamily="34" charset="0"/>
                <a:cs typeface="Segoe UI" panose="020B0502040204020203" pitchFamily="34" charset="0"/>
              </a:rPr>
              <a:t>Sorunlarının çözümlerine yönelik kendi kararlarını uygulamaları için genellikle saklı olan öz kaynaklarını keşfetmeyi </a:t>
            </a:r>
          </a:p>
          <a:p>
            <a:pPr lvl="1"/>
            <a:r>
              <a:rPr lang="tr-TR" dirty="0">
                <a:latin typeface="Segoe UI" panose="020B0502040204020203" pitchFamily="34" charset="0"/>
                <a:cs typeface="Segoe UI" panose="020B0502040204020203" pitchFamily="34" charset="0"/>
              </a:rPr>
              <a:t>Kaynakları güçlendirerek onları desteklemeyi içerir. </a:t>
            </a:r>
          </a:p>
        </p:txBody>
      </p:sp>
      <p:sp>
        <p:nvSpPr>
          <p:cNvPr id="4" name="Slide Number Placeholder 3">
            <a:extLst>
              <a:ext uri="{FF2B5EF4-FFF2-40B4-BE49-F238E27FC236}">
                <a16:creationId xmlns:a16="http://schemas.microsoft.com/office/drawing/2014/main" id="{AD089571-48AD-0EF2-E3B6-6772ACFC39FA}"/>
              </a:ext>
            </a:extLst>
          </p:cNvPr>
          <p:cNvSpPr>
            <a:spLocks noGrp="1"/>
          </p:cNvSpPr>
          <p:nvPr>
            <p:ph type="sldNum" sz="quarter" idx="12"/>
          </p:nvPr>
        </p:nvSpPr>
        <p:spPr/>
        <p:txBody>
          <a:bodyPr/>
          <a:lstStyle/>
          <a:p>
            <a:fld id="{0BE68271-D1D7-4240-9CAF-7A57D75CD8A1}" type="slidenum">
              <a:rPr lang="en-US" smtClean="0"/>
              <a:t>7</a:t>
            </a:fld>
            <a:endParaRPr lang="en-US"/>
          </a:p>
        </p:txBody>
      </p:sp>
    </p:spTree>
    <p:extLst>
      <p:ext uri="{BB962C8B-B14F-4D97-AF65-F5344CB8AC3E}">
        <p14:creationId xmlns:p14="http://schemas.microsoft.com/office/powerpoint/2010/main" val="3931612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615821" y="1139878"/>
            <a:ext cx="11374017" cy="982640"/>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Bireylerin ve ailelerin gücünü hangi alanlarda arayabiliriz?</a:t>
            </a:r>
            <a:endParaRPr lang="en-GB"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sz="half" idx="2"/>
          </p:nvPr>
        </p:nvSpPr>
        <p:spPr>
          <a:xfrm>
            <a:off x="938213" y="2026613"/>
            <a:ext cx="5157787" cy="3830411"/>
          </a:xfrm>
        </p:spPr>
        <p:txBody>
          <a:bodyPr>
            <a:normAutofit/>
          </a:bodyPr>
          <a:lstStyle/>
          <a:p>
            <a:pPr>
              <a:buFont typeface="Wingdings" panose="05000000000000000000" pitchFamily="2" charset="2"/>
              <a:buChar char="v"/>
            </a:pPr>
            <a:r>
              <a:rPr lang="tr-TR" sz="1600" dirty="0">
                <a:latin typeface="Segoe UI" panose="020B0502040204020203" pitchFamily="34" charset="0"/>
                <a:cs typeface="Segoe UI" panose="020B0502040204020203" pitchFamily="34" charset="0"/>
              </a:rPr>
              <a:t>Kişilerin bildikleri/öğrendikleri </a:t>
            </a:r>
          </a:p>
          <a:p>
            <a:pPr>
              <a:buFont typeface="Wingdings" panose="05000000000000000000" pitchFamily="2" charset="2"/>
              <a:buChar char="v"/>
            </a:pPr>
            <a:r>
              <a:rPr lang="tr-TR" sz="1600" dirty="0">
                <a:latin typeface="Segoe UI" panose="020B0502040204020203" pitchFamily="34" charset="0"/>
                <a:cs typeface="Segoe UI" panose="020B0502040204020203" pitchFamily="34" charset="0"/>
              </a:rPr>
              <a:t>Eğitim </a:t>
            </a:r>
          </a:p>
          <a:p>
            <a:pPr>
              <a:buFont typeface="Wingdings" panose="05000000000000000000" pitchFamily="2" charset="2"/>
              <a:buChar char="v"/>
            </a:pPr>
            <a:r>
              <a:rPr lang="tr-TR" sz="1600" dirty="0">
                <a:latin typeface="Segoe UI" panose="020B0502040204020203" pitchFamily="34" charset="0"/>
                <a:cs typeface="Segoe UI" panose="020B0502040204020203" pitchFamily="34" charset="0"/>
              </a:rPr>
              <a:t>Nitelikler, karakter, erdemler </a:t>
            </a:r>
          </a:p>
          <a:p>
            <a:pPr>
              <a:buFont typeface="Wingdings" panose="05000000000000000000" pitchFamily="2" charset="2"/>
              <a:buChar char="v"/>
            </a:pPr>
            <a:r>
              <a:rPr lang="tr-TR" sz="1600" dirty="0">
                <a:latin typeface="Segoe UI" panose="020B0502040204020203" pitchFamily="34" charset="0"/>
                <a:cs typeface="Segoe UI" panose="020B0502040204020203" pitchFamily="34" charset="0"/>
              </a:rPr>
              <a:t>Geçmiş yaşamındaki başarıları</a:t>
            </a:r>
          </a:p>
          <a:p>
            <a:pPr>
              <a:buFont typeface="Wingdings" panose="05000000000000000000" pitchFamily="2" charset="2"/>
              <a:buChar char="v"/>
            </a:pPr>
            <a:r>
              <a:rPr lang="tr-TR" sz="1600" dirty="0">
                <a:latin typeface="Segoe UI" panose="020B0502040204020203" pitchFamily="34" charset="0"/>
                <a:cs typeface="Segoe UI" panose="020B0502040204020203" pitchFamily="34" charset="0"/>
              </a:rPr>
              <a:t>Yetenekler </a:t>
            </a:r>
          </a:p>
          <a:p>
            <a:pPr>
              <a:buFont typeface="Wingdings" panose="05000000000000000000" pitchFamily="2" charset="2"/>
              <a:buChar char="v"/>
            </a:pPr>
            <a:r>
              <a:rPr lang="tr-TR" sz="1600" dirty="0">
                <a:latin typeface="Segoe UI" panose="020B0502040204020203" pitchFamily="34" charset="0"/>
                <a:cs typeface="Segoe UI" panose="020B0502040204020203" pitchFamily="34" charset="0"/>
              </a:rPr>
              <a:t>Kararlılık</a:t>
            </a:r>
          </a:p>
          <a:p>
            <a:pPr>
              <a:buFont typeface="Wingdings" panose="05000000000000000000" pitchFamily="2" charset="2"/>
              <a:buChar char="v"/>
            </a:pPr>
            <a:r>
              <a:rPr lang="tr-TR" sz="1600" dirty="0">
                <a:latin typeface="Segoe UI" panose="020B0502040204020203" pitchFamily="34" charset="0"/>
                <a:cs typeface="Segoe UI" panose="020B0502040204020203" pitchFamily="34" charset="0"/>
              </a:rPr>
              <a:t>Sebat</a:t>
            </a:r>
          </a:p>
          <a:p>
            <a:pPr>
              <a:buFont typeface="Wingdings" panose="05000000000000000000" pitchFamily="2" charset="2"/>
              <a:buChar char="v"/>
            </a:pPr>
            <a:r>
              <a:rPr lang="tr-TR" sz="1600" dirty="0">
                <a:latin typeface="Segoe UI" panose="020B0502040204020203" pitchFamily="34" charset="0"/>
                <a:cs typeface="Segoe UI" panose="020B0502040204020203" pitchFamily="34" charset="0"/>
              </a:rPr>
              <a:t>Maneviyat </a:t>
            </a:r>
          </a:p>
          <a:p>
            <a:pPr>
              <a:buFont typeface="Wingdings" panose="05000000000000000000" pitchFamily="2" charset="2"/>
              <a:buChar char="v"/>
            </a:pPr>
            <a:r>
              <a:rPr lang="tr-TR" sz="1600" dirty="0">
                <a:latin typeface="Segoe UI" panose="020B0502040204020203" pitchFamily="34" charset="0"/>
                <a:cs typeface="Segoe UI" panose="020B0502040204020203" pitchFamily="34" charset="0"/>
              </a:rPr>
              <a:t>Merak</a:t>
            </a:r>
          </a:p>
          <a:p>
            <a:pPr>
              <a:buFont typeface="Wingdings" panose="05000000000000000000" pitchFamily="2" charset="2"/>
              <a:buChar char="v"/>
            </a:pPr>
            <a:r>
              <a:rPr lang="tr-TR" sz="1600" dirty="0">
                <a:latin typeface="Segoe UI" panose="020B0502040204020203" pitchFamily="34" charset="0"/>
                <a:cs typeface="Segoe UI" panose="020B0502040204020203" pitchFamily="34" charset="0"/>
              </a:rPr>
              <a:t>Başa çıkma becerileri</a:t>
            </a:r>
          </a:p>
          <a:p>
            <a:pPr>
              <a:buFont typeface="Wingdings" panose="05000000000000000000" pitchFamily="2" charset="2"/>
              <a:buChar char="v"/>
            </a:pPr>
            <a:r>
              <a:rPr lang="tr-TR" sz="1600" dirty="0">
                <a:latin typeface="Segoe UI" panose="020B0502040204020203" pitchFamily="34" charset="0"/>
                <a:cs typeface="Segoe UI" panose="020B0502040204020203" pitchFamily="34" charset="0"/>
              </a:rPr>
              <a:t>Kanaat</a:t>
            </a:r>
          </a:p>
          <a:p>
            <a:pPr>
              <a:buFont typeface="Wingdings" panose="05000000000000000000" pitchFamily="2" charset="2"/>
              <a:buChar char="v"/>
            </a:pPr>
            <a:endParaRPr lang="tr-TR" sz="1600" dirty="0">
              <a:latin typeface="Segoe UI" panose="020B0502040204020203" pitchFamily="34" charset="0"/>
              <a:cs typeface="Segoe UI" panose="020B0502040204020203" pitchFamily="34" charset="0"/>
            </a:endParaRPr>
          </a:p>
        </p:txBody>
      </p:sp>
      <p:sp>
        <p:nvSpPr>
          <p:cNvPr id="9" name="İçerik Yer Tutucusu 8"/>
          <p:cNvSpPr>
            <a:spLocks noGrp="1"/>
          </p:cNvSpPr>
          <p:nvPr>
            <p:ph sz="quarter" idx="4"/>
          </p:nvPr>
        </p:nvSpPr>
        <p:spPr>
          <a:xfrm>
            <a:off x="5591628" y="1933308"/>
            <a:ext cx="5866364" cy="4017023"/>
          </a:xfrm>
        </p:spPr>
        <p:txBody>
          <a:bodyPr>
            <a:noAutofit/>
          </a:bodyPr>
          <a:lstStyle/>
          <a:p>
            <a:pPr>
              <a:buFont typeface="Wingdings" panose="05000000000000000000" pitchFamily="2" charset="2"/>
              <a:buChar char="v"/>
            </a:pPr>
            <a:r>
              <a:rPr lang="en-GB" sz="1600" dirty="0" err="1">
                <a:latin typeface="Segoe UI" panose="020B0502040204020203" pitchFamily="34" charset="0"/>
                <a:cs typeface="Segoe UI" panose="020B0502040204020203" pitchFamily="34" charset="0"/>
              </a:rPr>
              <a:t>Kültürel</a:t>
            </a:r>
            <a:r>
              <a:rPr lang="en-GB" sz="1600" dirty="0">
                <a:latin typeface="Segoe UI" panose="020B0502040204020203" pitchFamily="34" charset="0"/>
                <a:cs typeface="Segoe UI" panose="020B0502040204020203" pitchFamily="34" charset="0"/>
              </a:rPr>
              <a:t> </a:t>
            </a:r>
            <a:r>
              <a:rPr lang="en-GB" sz="1600" dirty="0" err="1">
                <a:latin typeface="Segoe UI" panose="020B0502040204020203" pitchFamily="34" charset="0"/>
                <a:cs typeface="Segoe UI" panose="020B0502040204020203" pitchFamily="34" charset="0"/>
              </a:rPr>
              <a:t>ve</a:t>
            </a:r>
            <a:r>
              <a:rPr lang="en-GB" sz="1600" dirty="0">
                <a:latin typeface="Segoe UI" panose="020B0502040204020203" pitchFamily="34" charset="0"/>
                <a:cs typeface="Segoe UI" panose="020B0502040204020203" pitchFamily="34" charset="0"/>
              </a:rPr>
              <a:t> </a:t>
            </a:r>
            <a:r>
              <a:rPr lang="en-GB" sz="1600" dirty="0" err="1">
                <a:latin typeface="Segoe UI" panose="020B0502040204020203" pitchFamily="34" charset="0"/>
                <a:cs typeface="Segoe UI" panose="020B0502040204020203" pitchFamily="34" charset="0"/>
              </a:rPr>
              <a:t>kişisel</a:t>
            </a:r>
            <a:r>
              <a:rPr lang="en-GB" sz="1600" dirty="0">
                <a:latin typeface="Segoe UI" panose="020B0502040204020203" pitchFamily="34" charset="0"/>
                <a:cs typeface="Segoe UI" panose="020B0502040204020203" pitchFamily="34" charset="0"/>
              </a:rPr>
              <a:t> </a:t>
            </a:r>
            <a:r>
              <a:rPr lang="en-GB" sz="1600" dirty="0" err="1">
                <a:latin typeface="Segoe UI" panose="020B0502040204020203" pitchFamily="34" charset="0"/>
                <a:cs typeface="Segoe UI" panose="020B0502040204020203" pitchFamily="34" charset="0"/>
              </a:rPr>
              <a:t>hikâyeler</a:t>
            </a:r>
            <a:r>
              <a:rPr lang="en-GB" sz="1600" dirty="0">
                <a:latin typeface="Segoe UI" panose="020B0502040204020203" pitchFamily="34" charset="0"/>
                <a:cs typeface="Segoe UI" panose="020B0502040204020203" pitchFamily="34" charset="0"/>
              </a:rPr>
              <a:t>, </a:t>
            </a:r>
            <a:r>
              <a:rPr lang="en-GB" sz="1600" dirty="0" err="1">
                <a:latin typeface="Segoe UI" panose="020B0502040204020203" pitchFamily="34" charset="0"/>
                <a:cs typeface="Segoe UI" panose="020B0502040204020203" pitchFamily="34" charset="0"/>
              </a:rPr>
              <a:t>töreler</a:t>
            </a:r>
            <a:r>
              <a:rPr lang="en-GB" sz="1600" dirty="0">
                <a:latin typeface="Segoe UI" panose="020B0502040204020203" pitchFamily="34" charset="0"/>
                <a:cs typeface="Segoe UI" panose="020B0502040204020203" pitchFamily="34" charset="0"/>
              </a:rPr>
              <a:t> </a:t>
            </a:r>
            <a:endParaRPr lang="tr-TR" sz="1600" dirty="0">
              <a:latin typeface="Segoe UI" panose="020B0502040204020203" pitchFamily="34" charset="0"/>
              <a:cs typeface="Segoe UI" panose="020B0502040204020203" pitchFamily="34" charset="0"/>
            </a:endParaRPr>
          </a:p>
          <a:p>
            <a:pPr>
              <a:buFont typeface="Wingdings" panose="05000000000000000000" pitchFamily="2" charset="2"/>
              <a:buChar char="v"/>
            </a:pPr>
            <a:r>
              <a:rPr lang="en-GB" sz="1600" dirty="0" err="1">
                <a:latin typeface="Segoe UI" panose="020B0502040204020203" pitchFamily="34" charset="0"/>
                <a:cs typeface="Segoe UI" panose="020B0502040204020203" pitchFamily="34" charset="0"/>
              </a:rPr>
              <a:t>Esneklik</a:t>
            </a:r>
            <a:endParaRPr lang="tr-TR" sz="1600" dirty="0">
              <a:latin typeface="Segoe UI" panose="020B0502040204020203" pitchFamily="34" charset="0"/>
              <a:cs typeface="Segoe UI" panose="020B0502040204020203" pitchFamily="34" charset="0"/>
            </a:endParaRPr>
          </a:p>
          <a:p>
            <a:pPr>
              <a:buFont typeface="Wingdings" panose="05000000000000000000" pitchFamily="2" charset="2"/>
              <a:buChar char="v"/>
            </a:pPr>
            <a:r>
              <a:rPr lang="en-GB" sz="1600" dirty="0" err="1">
                <a:latin typeface="Segoe UI" panose="020B0502040204020203" pitchFamily="34" charset="0"/>
                <a:cs typeface="Segoe UI" panose="020B0502040204020203" pitchFamily="34" charset="0"/>
              </a:rPr>
              <a:t>Topluluk</a:t>
            </a:r>
            <a:r>
              <a:rPr lang="en-GB" sz="1600" dirty="0">
                <a:latin typeface="Segoe UI" panose="020B0502040204020203" pitchFamily="34" charset="0"/>
                <a:cs typeface="Segoe UI" panose="020B0502040204020203" pitchFamily="34" charset="0"/>
              </a:rPr>
              <a:t> </a:t>
            </a:r>
            <a:endParaRPr lang="tr-TR" sz="1600" dirty="0">
              <a:latin typeface="Segoe UI" panose="020B0502040204020203" pitchFamily="34" charset="0"/>
              <a:cs typeface="Segoe UI" panose="020B0502040204020203" pitchFamily="34" charset="0"/>
            </a:endParaRPr>
          </a:p>
          <a:p>
            <a:pPr>
              <a:buFont typeface="Wingdings" panose="05000000000000000000" pitchFamily="2" charset="2"/>
              <a:buChar char="v"/>
            </a:pPr>
            <a:r>
              <a:rPr lang="en-GB" sz="1600" dirty="0" err="1">
                <a:latin typeface="Segoe UI" panose="020B0502040204020203" pitchFamily="34" charset="0"/>
                <a:cs typeface="Segoe UI" panose="020B0502040204020203" pitchFamily="34" charset="0"/>
              </a:rPr>
              <a:t>Sorun</a:t>
            </a:r>
            <a:r>
              <a:rPr lang="en-GB" sz="1600" dirty="0">
                <a:latin typeface="Segoe UI" panose="020B0502040204020203" pitchFamily="34" charset="0"/>
                <a:cs typeface="Segoe UI" panose="020B0502040204020203" pitchFamily="34" charset="0"/>
              </a:rPr>
              <a:t> </a:t>
            </a:r>
            <a:r>
              <a:rPr lang="en-GB" sz="1600" dirty="0" err="1">
                <a:latin typeface="Segoe UI" panose="020B0502040204020203" pitchFamily="34" charset="0"/>
                <a:cs typeface="Segoe UI" panose="020B0502040204020203" pitchFamily="34" charset="0"/>
              </a:rPr>
              <a:t>çözmeye</a:t>
            </a:r>
            <a:r>
              <a:rPr lang="en-GB" sz="1600" dirty="0">
                <a:latin typeface="Segoe UI" panose="020B0502040204020203" pitchFamily="34" charset="0"/>
                <a:cs typeface="Segoe UI" panose="020B0502040204020203" pitchFamily="34" charset="0"/>
              </a:rPr>
              <a:t> </a:t>
            </a:r>
            <a:r>
              <a:rPr lang="en-GB" sz="1600" dirty="0" err="1">
                <a:latin typeface="Segoe UI" panose="020B0502040204020203" pitchFamily="34" charset="0"/>
                <a:cs typeface="Segoe UI" panose="020B0502040204020203" pitchFamily="34" charset="0"/>
              </a:rPr>
              <a:t>dair</a:t>
            </a:r>
            <a:r>
              <a:rPr lang="en-GB" sz="1600" dirty="0">
                <a:latin typeface="Segoe UI" panose="020B0502040204020203" pitchFamily="34" charset="0"/>
                <a:cs typeface="Segoe UI" panose="020B0502040204020203" pitchFamily="34" charset="0"/>
              </a:rPr>
              <a:t> </a:t>
            </a:r>
            <a:r>
              <a:rPr lang="en-GB" sz="1600" dirty="0" err="1">
                <a:latin typeface="Segoe UI" panose="020B0502040204020203" pitchFamily="34" charset="0"/>
                <a:cs typeface="Segoe UI" panose="020B0502040204020203" pitchFamily="34" charset="0"/>
              </a:rPr>
              <a:t>geçmiş</a:t>
            </a:r>
            <a:r>
              <a:rPr lang="en-GB" sz="1600" dirty="0">
                <a:latin typeface="Segoe UI" panose="020B0502040204020203" pitchFamily="34" charset="0"/>
                <a:cs typeface="Segoe UI" panose="020B0502040204020203" pitchFamily="34" charset="0"/>
              </a:rPr>
              <a:t> </a:t>
            </a:r>
            <a:r>
              <a:rPr lang="en-GB" sz="1600" dirty="0" err="1">
                <a:latin typeface="Segoe UI" panose="020B0502040204020203" pitchFamily="34" charset="0"/>
                <a:cs typeface="Segoe UI" panose="020B0502040204020203" pitchFamily="34" charset="0"/>
              </a:rPr>
              <a:t>girişimler</a:t>
            </a:r>
            <a:endParaRPr lang="tr-TR" sz="1600" dirty="0">
              <a:latin typeface="Segoe UI" panose="020B0502040204020203" pitchFamily="34" charset="0"/>
              <a:cs typeface="Segoe UI" panose="020B0502040204020203" pitchFamily="34" charset="0"/>
            </a:endParaRPr>
          </a:p>
          <a:p>
            <a:pPr>
              <a:buFont typeface="Wingdings" panose="05000000000000000000" pitchFamily="2" charset="2"/>
              <a:buChar char="v"/>
            </a:pPr>
            <a:r>
              <a:rPr lang="en-GB" sz="1600" dirty="0" err="1">
                <a:latin typeface="Segoe UI" panose="020B0502040204020203" pitchFamily="34" charset="0"/>
                <a:cs typeface="Segoe UI" panose="020B0502040204020203" pitchFamily="34" charset="0"/>
              </a:rPr>
              <a:t>Destek</a:t>
            </a:r>
            <a:r>
              <a:rPr lang="en-GB" sz="1600" dirty="0">
                <a:latin typeface="Segoe UI" panose="020B0502040204020203" pitchFamily="34" charset="0"/>
                <a:cs typeface="Segoe UI" panose="020B0502040204020203" pitchFamily="34" charset="0"/>
              </a:rPr>
              <a:t> </a:t>
            </a:r>
            <a:r>
              <a:rPr lang="en-GB" sz="1600" dirty="0" err="1">
                <a:latin typeface="Segoe UI" panose="020B0502040204020203" pitchFamily="34" charset="0"/>
                <a:cs typeface="Segoe UI" panose="020B0502040204020203" pitchFamily="34" charset="0"/>
              </a:rPr>
              <a:t>ağı</a:t>
            </a:r>
            <a:r>
              <a:rPr lang="en-GB" sz="1600" dirty="0">
                <a:latin typeface="Segoe UI" panose="020B0502040204020203" pitchFamily="34" charset="0"/>
                <a:cs typeface="Segoe UI" panose="020B0502040204020203" pitchFamily="34" charset="0"/>
              </a:rPr>
              <a:t> </a:t>
            </a:r>
            <a:endParaRPr lang="tr-TR" sz="1600" dirty="0">
              <a:latin typeface="Segoe UI" panose="020B0502040204020203" pitchFamily="34" charset="0"/>
              <a:cs typeface="Segoe UI" panose="020B0502040204020203" pitchFamily="34" charset="0"/>
            </a:endParaRPr>
          </a:p>
          <a:p>
            <a:pPr>
              <a:buFont typeface="Wingdings" panose="05000000000000000000" pitchFamily="2" charset="2"/>
              <a:buChar char="v"/>
            </a:pPr>
            <a:r>
              <a:rPr lang="en-GB" sz="1600" dirty="0" err="1">
                <a:latin typeface="Segoe UI" panose="020B0502040204020203" pitchFamily="34" charset="0"/>
                <a:cs typeface="Segoe UI" panose="020B0502040204020203" pitchFamily="34" charset="0"/>
              </a:rPr>
              <a:t>Sosyo-politik</a:t>
            </a:r>
            <a:r>
              <a:rPr lang="en-GB" sz="1600" dirty="0">
                <a:latin typeface="Segoe UI" panose="020B0502040204020203" pitchFamily="34" charset="0"/>
                <a:cs typeface="Segoe UI" panose="020B0502040204020203" pitchFamily="34" charset="0"/>
              </a:rPr>
              <a:t> </a:t>
            </a:r>
            <a:r>
              <a:rPr lang="en-GB" sz="1600" dirty="0" err="1">
                <a:latin typeface="Segoe UI" panose="020B0502040204020203" pitchFamily="34" charset="0"/>
                <a:cs typeface="Segoe UI" panose="020B0502040204020203" pitchFamily="34" charset="0"/>
              </a:rPr>
              <a:t>destekler</a:t>
            </a:r>
            <a:r>
              <a:rPr lang="en-GB" sz="1600" dirty="0">
                <a:latin typeface="Segoe UI" panose="020B0502040204020203" pitchFamily="34" charset="0"/>
                <a:cs typeface="Segoe UI" panose="020B0502040204020203" pitchFamily="34" charset="0"/>
              </a:rPr>
              <a:t>/</a:t>
            </a:r>
            <a:r>
              <a:rPr lang="en-GB" sz="1600" dirty="0" err="1">
                <a:latin typeface="Segoe UI" panose="020B0502040204020203" pitchFamily="34" charset="0"/>
                <a:cs typeface="Segoe UI" panose="020B0502040204020203" pitchFamily="34" charset="0"/>
              </a:rPr>
              <a:t>kaynaklar</a:t>
            </a:r>
            <a:endParaRPr lang="tr-TR" sz="1600" dirty="0">
              <a:latin typeface="Segoe UI" panose="020B0502040204020203" pitchFamily="34" charset="0"/>
              <a:cs typeface="Segoe UI" panose="020B0502040204020203" pitchFamily="34" charset="0"/>
            </a:endParaRPr>
          </a:p>
          <a:p>
            <a:pPr>
              <a:buFont typeface="Wingdings" panose="05000000000000000000" pitchFamily="2" charset="2"/>
              <a:buChar char="v"/>
            </a:pPr>
            <a:r>
              <a:rPr lang="en-GB" sz="1600" dirty="0" err="1">
                <a:latin typeface="Segoe UI" panose="020B0502040204020203" pitchFamily="34" charset="0"/>
                <a:cs typeface="Segoe UI" panose="020B0502040204020203" pitchFamily="34" charset="0"/>
              </a:rPr>
              <a:t>Motivasyon</a:t>
            </a:r>
            <a:r>
              <a:rPr lang="en-GB" sz="1600" dirty="0">
                <a:latin typeface="Segoe UI" panose="020B0502040204020203" pitchFamily="34" charset="0"/>
                <a:cs typeface="Segoe UI" panose="020B0502040204020203" pitchFamily="34" charset="0"/>
              </a:rPr>
              <a:t> </a:t>
            </a:r>
            <a:endParaRPr lang="tr-TR" sz="1600" dirty="0">
              <a:latin typeface="Segoe UI" panose="020B0502040204020203" pitchFamily="34" charset="0"/>
              <a:cs typeface="Segoe UI" panose="020B0502040204020203" pitchFamily="34" charset="0"/>
            </a:endParaRPr>
          </a:p>
          <a:p>
            <a:pPr>
              <a:buFont typeface="Wingdings" panose="05000000000000000000" pitchFamily="2" charset="2"/>
              <a:buChar char="v"/>
            </a:pPr>
            <a:r>
              <a:rPr lang="en-GB" sz="1600" dirty="0" err="1">
                <a:latin typeface="Segoe UI" panose="020B0502040204020203" pitchFamily="34" charset="0"/>
                <a:cs typeface="Segoe UI" panose="020B0502040204020203" pitchFamily="34" charset="0"/>
              </a:rPr>
              <a:t>Sağlık</a:t>
            </a:r>
            <a:endParaRPr lang="tr-TR" sz="1600" dirty="0">
              <a:latin typeface="Segoe UI" panose="020B0502040204020203" pitchFamily="34" charset="0"/>
              <a:cs typeface="Segoe UI" panose="020B0502040204020203" pitchFamily="34" charset="0"/>
            </a:endParaRPr>
          </a:p>
          <a:p>
            <a:pPr>
              <a:buFont typeface="Wingdings" panose="05000000000000000000" pitchFamily="2" charset="2"/>
              <a:buChar char="v"/>
            </a:pPr>
            <a:r>
              <a:rPr lang="en-GB" sz="1600" dirty="0" err="1">
                <a:latin typeface="Segoe UI" panose="020B0502040204020203" pitchFamily="34" charset="0"/>
                <a:cs typeface="Segoe UI" panose="020B0502040204020203" pitchFamily="34" charset="0"/>
              </a:rPr>
              <a:t>Kişiler</a:t>
            </a:r>
            <a:r>
              <a:rPr lang="en-GB" sz="1600" dirty="0">
                <a:latin typeface="Segoe UI" panose="020B0502040204020203" pitchFamily="34" charset="0"/>
                <a:cs typeface="Segoe UI" panose="020B0502040204020203" pitchFamily="34" charset="0"/>
              </a:rPr>
              <a:t> </a:t>
            </a:r>
            <a:r>
              <a:rPr lang="en-GB" sz="1600" dirty="0" err="1">
                <a:latin typeface="Segoe UI" panose="020B0502040204020203" pitchFamily="34" charset="0"/>
                <a:cs typeface="Segoe UI" panose="020B0502040204020203" pitchFamily="34" charset="0"/>
              </a:rPr>
              <a:t>arası</a:t>
            </a:r>
            <a:r>
              <a:rPr lang="en-GB" sz="1600" dirty="0">
                <a:latin typeface="Segoe UI" panose="020B0502040204020203" pitchFamily="34" charset="0"/>
                <a:cs typeface="Segoe UI" panose="020B0502040204020203" pitchFamily="34" charset="0"/>
              </a:rPr>
              <a:t> </a:t>
            </a:r>
            <a:r>
              <a:rPr lang="en-GB" sz="1600" dirty="0" err="1">
                <a:latin typeface="Segoe UI" panose="020B0502040204020203" pitchFamily="34" charset="0"/>
                <a:cs typeface="Segoe UI" panose="020B0502040204020203" pitchFamily="34" charset="0"/>
              </a:rPr>
              <a:t>ilişkiler</a:t>
            </a:r>
            <a:r>
              <a:rPr lang="en-GB" sz="1600" dirty="0">
                <a:latin typeface="Segoe UI" panose="020B0502040204020203" pitchFamily="34" charset="0"/>
                <a:cs typeface="Segoe UI" panose="020B0502040204020203" pitchFamily="34" charset="0"/>
              </a:rPr>
              <a:t> </a:t>
            </a:r>
            <a:endParaRPr lang="tr-TR" sz="1600" dirty="0">
              <a:latin typeface="Segoe UI" panose="020B0502040204020203" pitchFamily="34" charset="0"/>
              <a:cs typeface="Segoe UI" panose="020B0502040204020203" pitchFamily="34" charset="0"/>
            </a:endParaRPr>
          </a:p>
          <a:p>
            <a:pPr>
              <a:buFont typeface="Wingdings" panose="05000000000000000000" pitchFamily="2" charset="2"/>
              <a:buChar char="v"/>
            </a:pPr>
            <a:r>
              <a:rPr lang="en-GB" sz="1600" dirty="0" err="1">
                <a:latin typeface="Segoe UI" panose="020B0502040204020203" pitchFamily="34" charset="0"/>
                <a:cs typeface="Segoe UI" panose="020B0502040204020203" pitchFamily="34" charset="0"/>
              </a:rPr>
              <a:t>Fırsatla</a:t>
            </a:r>
            <a:r>
              <a:rPr lang="tr-TR" sz="1600" dirty="0">
                <a:latin typeface="Segoe UI" panose="020B0502040204020203" pitchFamily="34" charset="0"/>
                <a:cs typeface="Segoe UI" panose="020B0502040204020203" pitchFamily="34" charset="0"/>
              </a:rPr>
              <a:t>r</a:t>
            </a:r>
          </a:p>
          <a:p>
            <a:pPr>
              <a:buFont typeface="Wingdings" panose="05000000000000000000" pitchFamily="2" charset="2"/>
              <a:buChar char="v"/>
            </a:pPr>
            <a:r>
              <a:rPr lang="en-GB" sz="1600" dirty="0" err="1">
                <a:latin typeface="Segoe UI" panose="020B0502040204020203" pitchFamily="34" charset="0"/>
                <a:cs typeface="Segoe UI" panose="020B0502040204020203" pitchFamily="34" charset="0"/>
              </a:rPr>
              <a:t>Yılmazlık</a:t>
            </a:r>
            <a:r>
              <a:rPr lang="en-GB" sz="1600" dirty="0">
                <a:latin typeface="Segoe UI" panose="020B0502040204020203" pitchFamily="34" charset="0"/>
                <a:cs typeface="Segoe UI" panose="020B0502040204020203" pitchFamily="34" charset="0"/>
              </a:rPr>
              <a:t> </a:t>
            </a:r>
            <a:endParaRPr lang="tr-TR" sz="1600" dirty="0">
              <a:latin typeface="Segoe UI" panose="020B0502040204020203" pitchFamily="34" charset="0"/>
              <a:cs typeface="Segoe UI" panose="020B0502040204020203" pitchFamily="34" charset="0"/>
            </a:endParaRPr>
          </a:p>
          <a:p>
            <a:pPr>
              <a:buFont typeface="Wingdings" panose="05000000000000000000" pitchFamily="2" charset="2"/>
              <a:buChar char="v"/>
            </a:pPr>
            <a:r>
              <a:rPr lang="en-GB" sz="1600" dirty="0" err="1">
                <a:latin typeface="Segoe UI" panose="020B0502040204020203" pitchFamily="34" charset="0"/>
                <a:cs typeface="Segoe UI" panose="020B0502040204020203" pitchFamily="34" charset="0"/>
              </a:rPr>
              <a:t>Ümitler</a:t>
            </a:r>
            <a:endParaRPr lang="en-GB" sz="1600" dirty="0">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24BC6066-3E39-F4E3-2C95-D088ADD4D79E}"/>
              </a:ext>
            </a:extLst>
          </p:cNvPr>
          <p:cNvSpPr>
            <a:spLocks noGrp="1"/>
          </p:cNvSpPr>
          <p:nvPr>
            <p:ph type="sldNum" sz="quarter" idx="12"/>
          </p:nvPr>
        </p:nvSpPr>
        <p:spPr/>
        <p:txBody>
          <a:bodyPr/>
          <a:lstStyle/>
          <a:p>
            <a:fld id="{0BE68271-D1D7-4240-9CAF-7A57D75CD8A1}" type="slidenum">
              <a:rPr lang="en-US" smtClean="0"/>
              <a:t>8</a:t>
            </a:fld>
            <a:endParaRPr lang="en-US"/>
          </a:p>
        </p:txBody>
      </p:sp>
    </p:spTree>
    <p:extLst>
      <p:ext uri="{BB962C8B-B14F-4D97-AF65-F5344CB8AC3E}">
        <p14:creationId xmlns:p14="http://schemas.microsoft.com/office/powerpoint/2010/main" val="2544049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350617"/>
            <a:ext cx="10515600" cy="1325563"/>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2. ÇOCUĞUN VE AİLENİN DEĞERLENDİRİLMESİNE İLİŞKİN BOYUTLAR</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655491"/>
            <a:ext cx="10515600" cy="2851892"/>
          </a:xfrm>
        </p:spPr>
        <p:txBody>
          <a:bodyPr>
            <a:normAutofit/>
          </a:bodyPr>
          <a:lstStyle/>
          <a:p>
            <a:r>
              <a:rPr lang="tr-TR" sz="2400" dirty="0">
                <a:latin typeface="Segoe UI" panose="020B0502040204020203" pitchFamily="34" charset="0"/>
                <a:cs typeface="Segoe UI" panose="020B0502040204020203" pitchFamily="34" charset="0"/>
              </a:rPr>
              <a:t>Çocuğun ve ailenin değerlendirilmesi, bir sorunun çok boyutlu olarak anlaşılması üzerine odaklanmaktadır. </a:t>
            </a:r>
          </a:p>
          <a:p>
            <a:r>
              <a:rPr lang="tr-TR" sz="2400" dirty="0">
                <a:latin typeface="Segoe UI" panose="020B0502040204020203" pitchFamily="34" charset="0"/>
                <a:cs typeface="Segoe UI" panose="020B0502040204020203" pitchFamily="34" charset="0"/>
              </a:rPr>
              <a:t>Aynı zamanda çocuk ve ailenin güçlü yönlerine yapılan vurgu, müdahale aşamasında işlevsel hizmet sunumlarını destekleyebilmektir. </a:t>
            </a:r>
          </a:p>
          <a:p>
            <a:r>
              <a:rPr lang="tr-TR" sz="2400" dirty="0">
                <a:latin typeface="Segoe UI" panose="020B0502040204020203" pitchFamily="34" charset="0"/>
                <a:cs typeface="Segoe UI" panose="020B0502040204020203" pitchFamily="34" charset="0"/>
              </a:rPr>
              <a:t>Daha önce bahsedildiği gibi tüm değerlendirme, planlama ve müdahale aşamalarında Çocuk Haklarına Dair Sözleşme’nin ilkeleri dikkate alınmalıdır. </a:t>
            </a:r>
            <a:endParaRPr lang="en-GB" sz="2400" dirty="0">
              <a:latin typeface="Segoe UI" panose="020B0502040204020203" pitchFamily="34" charset="0"/>
              <a:cs typeface="Segoe UI" panose="020B0502040204020203" pitchFamily="34" charset="0"/>
            </a:endParaRPr>
          </a:p>
          <a:p>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9BBBF4EC-17B2-900F-DB80-0D7AB490B9F5}"/>
              </a:ext>
            </a:extLst>
          </p:cNvPr>
          <p:cNvSpPr>
            <a:spLocks noGrp="1"/>
          </p:cNvSpPr>
          <p:nvPr>
            <p:ph type="sldNum" sz="quarter" idx="12"/>
          </p:nvPr>
        </p:nvSpPr>
        <p:spPr/>
        <p:txBody>
          <a:bodyPr/>
          <a:lstStyle/>
          <a:p>
            <a:fld id="{0BE68271-D1D7-4240-9CAF-7A57D75CD8A1}" type="slidenum">
              <a:rPr lang="en-US" smtClean="0"/>
              <a:t>9</a:t>
            </a:fld>
            <a:endParaRPr lang="en-US"/>
          </a:p>
        </p:txBody>
      </p:sp>
    </p:spTree>
    <p:extLst>
      <p:ext uri="{BB962C8B-B14F-4D97-AF65-F5344CB8AC3E}">
        <p14:creationId xmlns:p14="http://schemas.microsoft.com/office/powerpoint/2010/main" val="198425961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726cd14-229d-4391-ac5c-01df225691e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27E3DA9ED086F4EB1B4A9FF7AED393D" ma:contentTypeVersion="16" ma:contentTypeDescription="Create a new document." ma:contentTypeScope="" ma:versionID="388932c76dad3fd8dc309f63fd6e62b0">
  <xsd:schema xmlns:xsd="http://www.w3.org/2001/XMLSchema" xmlns:xs="http://www.w3.org/2001/XMLSchema" xmlns:p="http://schemas.microsoft.com/office/2006/metadata/properties" xmlns:ns3="c342784a-e01b-4ab4-be58-4ffd26e754a4" xmlns:ns4="5726cd14-229d-4391-ac5c-01df225691e2" targetNamespace="http://schemas.microsoft.com/office/2006/metadata/properties" ma:root="true" ma:fieldsID="0f3cc91951c261681591755272dbc693" ns3:_="" ns4:_="">
    <xsd:import namespace="c342784a-e01b-4ab4-be58-4ffd26e754a4"/>
    <xsd:import namespace="5726cd14-229d-4391-ac5c-01df225691e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MediaServiceDateTaken" minOccurs="0"/>
                <xsd:element ref="ns4:MediaServiceLocation"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2784a-e01b-4ab4-be58-4ffd26e754a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26cd14-229d-4391-ac5c-01df225691e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0727A0-46F2-4277-A59D-A2A7261C37E0}">
  <ds:schemaRefs>
    <ds:schemaRef ds:uri="c342784a-e01b-4ab4-be58-4ffd26e754a4"/>
    <ds:schemaRef ds:uri="http://purl.org/dc/elements/1.1/"/>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5726cd14-229d-4391-ac5c-01df225691e2"/>
    <ds:schemaRef ds:uri="http://www.w3.org/XML/1998/namespace"/>
    <ds:schemaRef ds:uri="http://purl.org/dc/terms/"/>
  </ds:schemaRefs>
</ds:datastoreItem>
</file>

<file path=customXml/itemProps2.xml><?xml version="1.0" encoding="utf-8"?>
<ds:datastoreItem xmlns:ds="http://schemas.openxmlformats.org/officeDocument/2006/customXml" ds:itemID="{6C30A087-72B4-4BEA-9A04-F943295C649E}">
  <ds:schemaRefs>
    <ds:schemaRef ds:uri="http://schemas.microsoft.com/sharepoint/v3/contenttype/forms"/>
  </ds:schemaRefs>
</ds:datastoreItem>
</file>

<file path=customXml/itemProps3.xml><?xml version="1.0" encoding="utf-8"?>
<ds:datastoreItem xmlns:ds="http://schemas.openxmlformats.org/officeDocument/2006/customXml" ds:itemID="{BF149106-8DD1-4187-A676-0ADAE68597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2784a-e01b-4ab4-be58-4ffd26e754a4"/>
    <ds:schemaRef ds:uri="5726cd14-229d-4391-ac5c-01df225691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1409</TotalTime>
  <Words>1905</Words>
  <Application>Microsoft Office PowerPoint</Application>
  <PresentationFormat>Widescreen</PresentationFormat>
  <Paragraphs>214</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Courier New</vt:lpstr>
      <vt:lpstr>Segoe UI</vt:lpstr>
      <vt:lpstr>Wingdings</vt:lpstr>
      <vt:lpstr>Office Teması</vt:lpstr>
      <vt:lpstr>ÇOCUK-AİLE DEĞERLENDİRME VE RİSK TESPİTİ</vt:lpstr>
      <vt:lpstr>SUNUM PLANI</vt:lpstr>
      <vt:lpstr>GİRİŞ</vt:lpstr>
      <vt:lpstr>1. ÇOCUĞU VE AİLEYİ DEĞERLENDİRİRKEN BENİMSENMESİ GEREKEN YAKLAŞIMLAR</vt:lpstr>
      <vt:lpstr>Çocuk Merkezli Yaklaşım</vt:lpstr>
      <vt:lpstr>Ekolojik Yaklaşım</vt:lpstr>
      <vt:lpstr>Güçlendirme Yaklaşımı</vt:lpstr>
      <vt:lpstr>Bireylerin ve ailelerin gücünü hangi alanlarda arayabiliriz?</vt:lpstr>
      <vt:lpstr>2. ÇOCUĞUN VE AİLENİN DEĞERLENDİRİLMESİNE İLİŞKİN BOYUTLAR</vt:lpstr>
      <vt:lpstr>PowerPoint Presentation</vt:lpstr>
      <vt:lpstr>PowerPoint Presentation</vt:lpstr>
      <vt:lpstr>3. ÇOCUK VE AİLEYE İLİŞKİN RİSKLERİ TESPİT ETME </vt:lpstr>
      <vt:lpstr>Çocuğun Zarar Görülebilirliği</vt:lpstr>
      <vt:lpstr>Çocuk Koruma Alanında Risk Düzeyleri</vt:lpstr>
      <vt:lpstr>PowerPoint Presentation</vt:lpstr>
      <vt:lpstr>Çocukların Çalıştırılması ile İlgili Risk Faktörleri  </vt:lpstr>
      <vt:lpstr>PowerPoint Presentation</vt:lpstr>
      <vt:lpstr>PowerPoint Presentation</vt:lpstr>
      <vt:lpstr>İhmal ve İstismar Mağduru Çocuklarla İlgili Risk Faktörleri </vt:lpstr>
      <vt:lpstr>PowerPoint Presentation</vt:lpstr>
      <vt:lpstr>Aile, Çocuk ve Toplum Ekseninde Çocuğun İhmal Ve İstismara Uğrama Riski  </vt:lpstr>
      <vt:lpstr>PowerPoint Presentation</vt:lpstr>
      <vt:lpstr>Maddeyi Kötüye Kullanan Çocuklarla İlgili Risk Faktörleri</vt:lpstr>
      <vt:lpstr>PowerPoint Presentation</vt:lpstr>
      <vt:lpstr>ÖZET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İrem Hatipoğlu Koca</dc:creator>
  <cp:lastModifiedBy>Melek Topal</cp:lastModifiedBy>
  <cp:revision>36</cp:revision>
  <dcterms:created xsi:type="dcterms:W3CDTF">2021-12-13T18:17:25Z</dcterms:created>
  <dcterms:modified xsi:type="dcterms:W3CDTF">2023-12-25T13:29:53Z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0x010100627E3DA9ED086F4EB1B4A9FF7AED393D</vt:lpwstr>
  </property>
</Properties>
</file>