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06" r:id="rId2"/>
    <p:sldId id="272" r:id="rId3"/>
    <p:sldId id="274" r:id="rId4"/>
    <p:sldId id="275" r:id="rId5"/>
    <p:sldId id="276" r:id="rId6"/>
    <p:sldId id="277" r:id="rId7"/>
    <p:sldId id="278" r:id="rId8"/>
    <p:sldId id="279" r:id="rId9"/>
    <p:sldId id="280" r:id="rId10"/>
    <p:sldId id="281" r:id="rId11"/>
    <p:sldId id="257" r:id="rId12"/>
    <p:sldId id="258" r:id="rId13"/>
    <p:sldId id="260" r:id="rId14"/>
    <p:sldId id="261" r:id="rId15"/>
    <p:sldId id="262" r:id="rId16"/>
    <p:sldId id="263" r:id="rId17"/>
    <p:sldId id="264" r:id="rId18"/>
    <p:sldId id="265" r:id="rId19"/>
    <p:sldId id="267" r:id="rId20"/>
    <p:sldId id="268" r:id="rId21"/>
    <p:sldId id="269" r:id="rId22"/>
    <p:sldId id="284" r:id="rId23"/>
    <p:sldId id="285" r:id="rId24"/>
    <p:sldId id="286" r:id="rId25"/>
    <p:sldId id="287" r:id="rId26"/>
    <p:sldId id="288" r:id="rId27"/>
    <p:sldId id="289" r:id="rId28"/>
    <p:sldId id="290" r:id="rId29"/>
    <p:sldId id="29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93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Orta Stil 3 - Vurgu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13" autoAdjust="0"/>
    <p:restoredTop sz="94660"/>
  </p:normalViewPr>
  <p:slideViewPr>
    <p:cSldViewPr snapToGrid="0">
      <p:cViewPr varScale="1">
        <p:scale>
          <a:sx n="86" d="100"/>
          <a:sy n="86" d="100"/>
        </p:scale>
        <p:origin x="566"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13A612-5CA9-48F1-97C6-6CBDD211BA95}" type="datetimeFigureOut">
              <a:rPr lang="en-US" smtClean="0"/>
              <a:t>12/7/2023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E79F40-7FB4-4A3E-8AB4-11E3172E6DF9}" type="slidenum">
              <a:rPr lang="en-US" smtClean="0"/>
              <a:t>‹#›</a:t>
            </a:fld>
            <a:endParaRPr lang="en-US"/>
          </a:p>
        </p:txBody>
      </p:sp>
    </p:spTree>
    <p:extLst>
      <p:ext uri="{BB962C8B-B14F-4D97-AF65-F5344CB8AC3E}">
        <p14:creationId xmlns:p14="http://schemas.microsoft.com/office/powerpoint/2010/main" val="111854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593669"/>
            <a:ext cx="9144000" cy="2099174"/>
          </a:xfrm>
        </p:spPr>
        <p:txBody>
          <a:bodyPr anchor="b"/>
          <a:lstStyle>
            <a:lvl1pPr algn="ctr">
              <a:defRPr sz="6000"/>
            </a:lvl1pPr>
          </a:lstStyle>
          <a:p>
            <a:r>
              <a:rPr lang="tr-TR"/>
              <a:t>Asıl başlık stili için tıklatın</a:t>
            </a:r>
            <a:endParaRPr lang="en-US"/>
          </a:p>
        </p:txBody>
      </p:sp>
      <p:sp>
        <p:nvSpPr>
          <p:cNvPr id="3" name="Alt Başlık 2"/>
          <p:cNvSpPr>
            <a:spLocks noGrp="1"/>
          </p:cNvSpPr>
          <p:nvPr>
            <p:ph type="subTitle" idx="1"/>
          </p:nvPr>
        </p:nvSpPr>
        <p:spPr>
          <a:xfrm>
            <a:off x="1524000" y="3932964"/>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a:p>
        </p:txBody>
      </p:sp>
      <p:sp>
        <p:nvSpPr>
          <p:cNvPr id="4" name="Veri Yer Tutucusu 3"/>
          <p:cNvSpPr>
            <a:spLocks noGrp="1"/>
          </p:cNvSpPr>
          <p:nvPr>
            <p:ph type="dt" sz="half" idx="10"/>
          </p:nvPr>
        </p:nvSpPr>
        <p:spPr/>
        <p:txBody>
          <a:bodyPr/>
          <a:lstStyle/>
          <a:p>
            <a:fld id="{37447951-E20F-4A73-AF85-10537F5733BE}" type="datetimeFigureOut">
              <a:rPr lang="en-US" smtClean="0"/>
              <a:t>12/7/2023</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3254741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10"/>
          </p:nvPr>
        </p:nvSpPr>
        <p:spPr/>
        <p:txBody>
          <a:bodyPr/>
          <a:lstStyle/>
          <a:p>
            <a:fld id="{37447951-E20F-4A73-AF85-10537F5733BE}" type="datetimeFigureOut">
              <a:rPr lang="en-US" smtClean="0"/>
              <a:t>12/7/2023</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3391070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endParaRPr lang="en-US"/>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10"/>
          </p:nvPr>
        </p:nvSpPr>
        <p:spPr/>
        <p:txBody>
          <a:bodyPr/>
          <a:lstStyle/>
          <a:p>
            <a:fld id="{37447951-E20F-4A73-AF85-10537F5733BE}" type="datetimeFigureOut">
              <a:rPr lang="en-US" smtClean="0"/>
              <a:t>12/7/2023</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2492363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endParaRPr lang="en-US"/>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10"/>
          </p:nvPr>
        </p:nvSpPr>
        <p:spPr/>
        <p:txBody>
          <a:bodyPr/>
          <a:lstStyle/>
          <a:p>
            <a:fld id="{37447951-E20F-4A73-AF85-10537F5733BE}" type="datetimeFigureOut">
              <a:rPr lang="en-US" smtClean="0"/>
              <a:t>12/7/2023</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3070620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endParaRPr lang="en-US"/>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37447951-E20F-4A73-AF85-10537F5733BE}" type="datetimeFigureOut">
              <a:rPr lang="en-US" smtClean="0"/>
              <a:t>12/7/2023</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3535567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endParaRPr lang="en-US"/>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Veri Yer Tutucusu 4"/>
          <p:cNvSpPr>
            <a:spLocks noGrp="1"/>
          </p:cNvSpPr>
          <p:nvPr>
            <p:ph type="dt" sz="half" idx="10"/>
          </p:nvPr>
        </p:nvSpPr>
        <p:spPr/>
        <p:txBody>
          <a:bodyPr/>
          <a:lstStyle/>
          <a:p>
            <a:fld id="{37447951-E20F-4A73-AF85-10537F5733BE}" type="datetimeFigureOut">
              <a:rPr lang="en-US" smtClean="0"/>
              <a:t>12/7/2023</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4230137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endParaRPr lang="en-US"/>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Veri Yer Tutucusu 6"/>
          <p:cNvSpPr>
            <a:spLocks noGrp="1"/>
          </p:cNvSpPr>
          <p:nvPr>
            <p:ph type="dt" sz="half" idx="10"/>
          </p:nvPr>
        </p:nvSpPr>
        <p:spPr/>
        <p:txBody>
          <a:bodyPr/>
          <a:lstStyle/>
          <a:p>
            <a:fld id="{37447951-E20F-4A73-AF85-10537F5733BE}" type="datetimeFigureOut">
              <a:rPr lang="en-US" smtClean="0"/>
              <a:t>12/7/2023</a:t>
            </a:fld>
            <a:endParaRPr lang="en-US"/>
          </a:p>
        </p:txBody>
      </p:sp>
      <p:sp>
        <p:nvSpPr>
          <p:cNvPr id="8" name="Altbilgi Yer Tutucusu 7"/>
          <p:cNvSpPr>
            <a:spLocks noGrp="1"/>
          </p:cNvSpPr>
          <p:nvPr>
            <p:ph type="ftr" sz="quarter" idx="11"/>
          </p:nvPr>
        </p:nvSpPr>
        <p:spPr/>
        <p:txBody>
          <a:bodyPr/>
          <a:lstStyle/>
          <a:p>
            <a:endParaRPr lang="en-US"/>
          </a:p>
        </p:txBody>
      </p:sp>
      <p:sp>
        <p:nvSpPr>
          <p:cNvPr id="9" name="Slayt Numarası Yer Tutucusu 8"/>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1340493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endParaRPr lang="en-US"/>
          </a:p>
        </p:txBody>
      </p:sp>
      <p:sp>
        <p:nvSpPr>
          <p:cNvPr id="3" name="Veri Yer Tutucusu 2"/>
          <p:cNvSpPr>
            <a:spLocks noGrp="1"/>
          </p:cNvSpPr>
          <p:nvPr>
            <p:ph type="dt" sz="half" idx="10"/>
          </p:nvPr>
        </p:nvSpPr>
        <p:spPr/>
        <p:txBody>
          <a:bodyPr/>
          <a:lstStyle/>
          <a:p>
            <a:fld id="{37447951-E20F-4A73-AF85-10537F5733BE}" type="datetimeFigureOut">
              <a:rPr lang="en-US" smtClean="0"/>
              <a:t>12/7/2023</a:t>
            </a:fld>
            <a:endParaRPr lang="en-US"/>
          </a:p>
        </p:txBody>
      </p:sp>
      <p:sp>
        <p:nvSpPr>
          <p:cNvPr id="4" name="Altbilgi Yer Tutucusu 3"/>
          <p:cNvSpPr>
            <a:spLocks noGrp="1"/>
          </p:cNvSpPr>
          <p:nvPr>
            <p:ph type="ftr" sz="quarter" idx="11"/>
          </p:nvPr>
        </p:nvSpPr>
        <p:spPr/>
        <p:txBody>
          <a:bodyPr/>
          <a:lstStyle/>
          <a:p>
            <a:endParaRPr lang="en-US"/>
          </a:p>
        </p:txBody>
      </p:sp>
      <p:sp>
        <p:nvSpPr>
          <p:cNvPr id="5" name="Slayt Numarası Yer Tutucusu 4"/>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3790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37447951-E20F-4A73-AF85-10537F5733BE}" type="datetimeFigureOut">
              <a:rPr lang="en-US" smtClean="0"/>
              <a:t>12/7/2023</a:t>
            </a:fld>
            <a:endParaRPr lang="en-US"/>
          </a:p>
        </p:txBody>
      </p:sp>
      <p:sp>
        <p:nvSpPr>
          <p:cNvPr id="3" name="Altbilgi Yer Tutucusu 2"/>
          <p:cNvSpPr>
            <a:spLocks noGrp="1"/>
          </p:cNvSpPr>
          <p:nvPr>
            <p:ph type="ftr" sz="quarter" idx="11"/>
          </p:nvPr>
        </p:nvSpPr>
        <p:spPr/>
        <p:txBody>
          <a:bodyPr/>
          <a:lstStyle/>
          <a:p>
            <a:endParaRPr lang="en-US"/>
          </a:p>
        </p:txBody>
      </p:sp>
      <p:sp>
        <p:nvSpPr>
          <p:cNvPr id="4" name="Slayt Numarası Yer Tutucusu 3"/>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3448180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endParaRPr lang="en-US"/>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37447951-E20F-4A73-AF85-10537F5733BE}" type="datetimeFigureOut">
              <a:rPr lang="en-US" smtClean="0"/>
              <a:t>12/7/2023</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413763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endParaRPr lang="en-US"/>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37447951-E20F-4A73-AF85-10537F5733BE}" type="datetimeFigureOut">
              <a:rPr lang="en-US" smtClean="0"/>
              <a:t>12/7/2023</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2604984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1537229"/>
            <a:ext cx="10515600" cy="1325563"/>
          </a:xfrm>
          <a:prstGeom prst="rect">
            <a:avLst/>
          </a:prstGeom>
        </p:spPr>
        <p:txBody>
          <a:bodyPr vert="horz" lIns="91440" tIns="45720" rIns="91440" bIns="45720" rtlCol="0" anchor="ctr">
            <a:normAutofit/>
          </a:bodyPr>
          <a:lstStyle/>
          <a:p>
            <a:r>
              <a:rPr lang="tr-TR"/>
              <a:t>Asıl başlık stili için tıklatın</a:t>
            </a:r>
            <a:endParaRPr lang="en-US"/>
          </a:p>
        </p:txBody>
      </p:sp>
      <p:sp>
        <p:nvSpPr>
          <p:cNvPr id="3" name="Metin Yer Tutucusu 2"/>
          <p:cNvSpPr>
            <a:spLocks noGrp="1"/>
          </p:cNvSpPr>
          <p:nvPr>
            <p:ph type="body" idx="1"/>
          </p:nvPr>
        </p:nvSpPr>
        <p:spPr>
          <a:xfrm>
            <a:off x="838200" y="3023159"/>
            <a:ext cx="10515600" cy="2851892"/>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447951-E20F-4A73-AF85-10537F5733BE}" type="datetimeFigureOut">
              <a:rPr lang="en-US" smtClean="0"/>
              <a:t>12/7/2023</a:t>
            </a:fld>
            <a:endParaRPr lang="en-US"/>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E68271-D1D7-4240-9CAF-7A57D75CD8A1}" type="slidenum">
              <a:rPr lang="en-US" smtClean="0"/>
              <a:t>‹#›</a:t>
            </a:fld>
            <a:endParaRPr lang="en-US"/>
          </a:p>
        </p:txBody>
      </p:sp>
      <p:pic>
        <p:nvPicPr>
          <p:cNvPr id="11" name="Picture 10">
            <a:extLst>
              <a:ext uri="{FF2B5EF4-FFF2-40B4-BE49-F238E27FC236}">
                <a16:creationId xmlns:a16="http://schemas.microsoft.com/office/drawing/2014/main" id="{C5C8AEEE-D2E4-67F0-B988-44C1162E2B81}"/>
              </a:ext>
            </a:extLst>
          </p:cNvPr>
          <p:cNvPicPr>
            <a:picLocks noChangeAspect="1"/>
          </p:cNvPicPr>
          <p:nvPr userDrawn="1"/>
        </p:nvPicPr>
        <p:blipFill>
          <a:blip r:embed="rId14"/>
          <a:stretch>
            <a:fillRect/>
          </a:stretch>
        </p:blipFill>
        <p:spPr>
          <a:xfrm>
            <a:off x="10126859" y="6004398"/>
            <a:ext cx="1228103" cy="596167"/>
          </a:xfrm>
          <a:prstGeom prst="rect">
            <a:avLst/>
          </a:prstGeom>
        </p:spPr>
      </p:pic>
      <p:pic>
        <p:nvPicPr>
          <p:cNvPr id="18" name="Picture 17">
            <a:extLst>
              <a:ext uri="{FF2B5EF4-FFF2-40B4-BE49-F238E27FC236}">
                <a16:creationId xmlns:a16="http://schemas.microsoft.com/office/drawing/2014/main" id="{3C69A47D-8685-0547-C5CA-BF525E1723AB}"/>
              </a:ext>
            </a:extLst>
          </p:cNvPr>
          <p:cNvPicPr>
            <a:picLocks noChangeAspect="1"/>
          </p:cNvPicPr>
          <p:nvPr userDrawn="1"/>
        </p:nvPicPr>
        <p:blipFill>
          <a:blip r:embed="rId15"/>
          <a:stretch>
            <a:fillRect/>
          </a:stretch>
        </p:blipFill>
        <p:spPr>
          <a:xfrm>
            <a:off x="5609772" y="6252720"/>
            <a:ext cx="965200" cy="203200"/>
          </a:xfrm>
          <a:prstGeom prst="rect">
            <a:avLst/>
          </a:prstGeom>
        </p:spPr>
      </p:pic>
      <p:pic>
        <p:nvPicPr>
          <p:cNvPr id="21" name="Picture 20" descr="Icon&#10;&#10;Description automatically generated">
            <a:extLst>
              <a:ext uri="{FF2B5EF4-FFF2-40B4-BE49-F238E27FC236}">
                <a16:creationId xmlns:a16="http://schemas.microsoft.com/office/drawing/2014/main" id="{A93BB0D2-B936-48A5-D908-6EF16490F31C}"/>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4727754" y="235881"/>
            <a:ext cx="2736493" cy="1058455"/>
          </a:xfrm>
          <a:prstGeom prst="rect">
            <a:avLst/>
          </a:prstGeom>
        </p:spPr>
      </p:pic>
      <p:pic>
        <p:nvPicPr>
          <p:cNvPr id="9" name="Picture 8">
            <a:extLst>
              <a:ext uri="{FF2B5EF4-FFF2-40B4-BE49-F238E27FC236}">
                <a16:creationId xmlns:a16="http://schemas.microsoft.com/office/drawing/2014/main" id="{98B2B68E-DA3F-A7E6-AD1D-FD7561DA2A8E}"/>
              </a:ext>
            </a:extLst>
          </p:cNvPr>
          <p:cNvPicPr>
            <a:picLocks noChangeAspect="1"/>
          </p:cNvPicPr>
          <p:nvPr userDrawn="1"/>
        </p:nvPicPr>
        <p:blipFill>
          <a:blip r:embed="rId17" cstate="print">
            <a:extLst>
              <a:ext uri="{28A0092B-C50C-407E-A947-70E740481C1C}">
                <a14:useLocalDpi xmlns:a14="http://schemas.microsoft.com/office/drawing/2010/main" val="0"/>
              </a:ext>
            </a:extLst>
          </a:blip>
          <a:srcRect/>
          <a:stretch/>
        </p:blipFill>
        <p:spPr>
          <a:xfrm>
            <a:off x="839992" y="5733756"/>
            <a:ext cx="1069284" cy="1069284"/>
          </a:xfrm>
          <a:prstGeom prst="rect">
            <a:avLst/>
          </a:prstGeom>
        </p:spPr>
      </p:pic>
    </p:spTree>
    <p:extLst>
      <p:ext uri="{BB962C8B-B14F-4D97-AF65-F5344CB8AC3E}">
        <p14:creationId xmlns:p14="http://schemas.microsoft.com/office/powerpoint/2010/main" val="3263855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524000" y="1773238"/>
            <a:ext cx="9144000" cy="1655762"/>
          </a:xfrm>
          <a:solidFill>
            <a:srgbClr val="FFC000"/>
          </a:solidFill>
        </p:spPr>
        <p:txBody>
          <a:bodyPr>
            <a:normAutofit fontScale="90000"/>
          </a:bodyPr>
          <a:lstStyle/>
          <a:p>
            <a:r>
              <a:rPr lang="tr-TR" dirty="0"/>
              <a:t>AİLE YANINDA DESTEK HİZMETLERİ</a:t>
            </a:r>
          </a:p>
        </p:txBody>
      </p:sp>
      <p:sp>
        <p:nvSpPr>
          <p:cNvPr id="7" name="Subtitle 6"/>
          <p:cNvSpPr>
            <a:spLocks noGrp="1"/>
          </p:cNvSpPr>
          <p:nvPr>
            <p:ph type="subTitle" idx="1"/>
          </p:nvPr>
        </p:nvSpPr>
        <p:spPr/>
        <p:txBody>
          <a:bodyPr/>
          <a:lstStyle/>
          <a:p>
            <a:r>
              <a:rPr lang="tr-TR" b="1" dirty="0"/>
              <a:t>Anahtar Sözcükler: </a:t>
            </a:r>
            <a:endParaRPr lang="en-US" b="1" dirty="0"/>
          </a:p>
          <a:p>
            <a:r>
              <a:rPr lang="tr-TR" sz="2400" dirty="0">
                <a:latin typeface="Segoe UI" panose="020B0502040204020203" pitchFamily="34" charset="0"/>
                <a:cs typeface="Segoe UI" panose="020B0502040204020203" pitchFamily="34" charset="0"/>
              </a:rPr>
              <a:t>Çocuk </a:t>
            </a:r>
            <a:r>
              <a:rPr lang="en-US" sz="2400" dirty="0">
                <a:latin typeface="Segoe UI" panose="020B0502040204020203" pitchFamily="34" charset="0"/>
                <a:cs typeface="Segoe UI" panose="020B0502040204020203" pitchFamily="34" charset="0"/>
              </a:rPr>
              <a:t>k</a:t>
            </a:r>
            <a:r>
              <a:rPr lang="tr-TR" sz="2400" dirty="0">
                <a:latin typeface="Segoe UI" panose="020B0502040204020203" pitchFamily="34" charset="0"/>
                <a:cs typeface="Segoe UI" panose="020B0502040204020203" pitchFamily="34" charset="0"/>
              </a:rPr>
              <a:t>oruma, </a:t>
            </a:r>
            <a:r>
              <a:rPr lang="en-US" sz="2400" dirty="0">
                <a:latin typeface="Segoe UI" panose="020B0502040204020203" pitchFamily="34" charset="0"/>
                <a:cs typeface="Segoe UI" panose="020B0502040204020203" pitchFamily="34" charset="0"/>
              </a:rPr>
              <a:t>a</a:t>
            </a:r>
            <a:r>
              <a:rPr lang="tr-TR" sz="2400" dirty="0">
                <a:latin typeface="Segoe UI" panose="020B0502040204020203" pitchFamily="34" charset="0"/>
                <a:cs typeface="Segoe UI" panose="020B0502040204020203" pitchFamily="34" charset="0"/>
              </a:rPr>
              <a:t>ile </a:t>
            </a:r>
            <a:r>
              <a:rPr lang="en-US" dirty="0">
                <a:latin typeface="Segoe UI" panose="020B0502040204020203" pitchFamily="34" charset="0"/>
                <a:cs typeface="Segoe UI" panose="020B0502040204020203" pitchFamily="34" charset="0"/>
              </a:rPr>
              <a:t>y</a:t>
            </a:r>
            <a:r>
              <a:rPr lang="tr-TR" sz="2400" dirty="0">
                <a:latin typeface="Segoe UI" panose="020B0502040204020203" pitchFamily="34" charset="0"/>
                <a:cs typeface="Segoe UI" panose="020B0502040204020203" pitchFamily="34" charset="0"/>
              </a:rPr>
              <a:t>anında </a:t>
            </a:r>
            <a:r>
              <a:rPr lang="en-US" dirty="0">
                <a:latin typeface="Segoe UI" panose="020B0502040204020203" pitchFamily="34" charset="0"/>
                <a:cs typeface="Segoe UI" panose="020B0502040204020203" pitchFamily="34" charset="0"/>
              </a:rPr>
              <a:t>d</a:t>
            </a:r>
            <a:r>
              <a:rPr lang="tr-TR" sz="2400" dirty="0">
                <a:latin typeface="Segoe UI" panose="020B0502040204020203" pitchFamily="34" charset="0"/>
                <a:cs typeface="Segoe UI" panose="020B0502040204020203" pitchFamily="34" charset="0"/>
              </a:rPr>
              <a:t>estek, </a:t>
            </a:r>
            <a:r>
              <a:rPr lang="en-US" sz="2400" dirty="0">
                <a:latin typeface="Segoe UI" panose="020B0502040204020203" pitchFamily="34" charset="0"/>
                <a:cs typeface="Segoe UI" panose="020B0502040204020203" pitchFamily="34" charset="0"/>
              </a:rPr>
              <a:t>k</a:t>
            </a:r>
            <a:r>
              <a:rPr lang="tr-TR" sz="2400" dirty="0">
                <a:latin typeface="Segoe UI" panose="020B0502040204020203" pitchFamily="34" charset="0"/>
                <a:cs typeface="Segoe UI" panose="020B0502040204020203" pitchFamily="34" charset="0"/>
              </a:rPr>
              <a:t>oruyucu </a:t>
            </a:r>
            <a:r>
              <a:rPr lang="en-US" dirty="0">
                <a:latin typeface="Segoe UI" panose="020B0502040204020203" pitchFamily="34" charset="0"/>
                <a:cs typeface="Segoe UI" panose="020B0502040204020203" pitchFamily="34" charset="0"/>
              </a:rPr>
              <a:t>a</a:t>
            </a:r>
            <a:r>
              <a:rPr lang="tr-TR" sz="2400" dirty="0">
                <a:latin typeface="Segoe UI" panose="020B0502040204020203" pitchFamily="34" charset="0"/>
                <a:cs typeface="Segoe UI" panose="020B0502040204020203" pitchFamily="34" charset="0"/>
              </a:rPr>
              <a:t>ile, </a:t>
            </a:r>
            <a:r>
              <a:rPr lang="en-US" sz="2400" dirty="0">
                <a:latin typeface="Segoe UI" panose="020B0502040204020203" pitchFamily="34" charset="0"/>
                <a:cs typeface="Segoe UI" panose="020B0502040204020203" pitchFamily="34" charset="0"/>
              </a:rPr>
              <a:t>e</a:t>
            </a:r>
            <a:r>
              <a:rPr lang="tr-TR" sz="2400" dirty="0">
                <a:latin typeface="Segoe UI" panose="020B0502040204020203" pitchFamily="34" charset="0"/>
                <a:cs typeface="Segoe UI" panose="020B0502040204020203" pitchFamily="34" charset="0"/>
              </a:rPr>
              <a:t>vlat </a:t>
            </a:r>
            <a:r>
              <a:rPr lang="en-US" dirty="0">
                <a:latin typeface="Segoe UI" panose="020B0502040204020203" pitchFamily="34" charset="0"/>
                <a:cs typeface="Segoe UI" panose="020B0502040204020203" pitchFamily="34" charset="0"/>
              </a:rPr>
              <a:t>e</a:t>
            </a:r>
            <a:r>
              <a:rPr lang="tr-TR" sz="2400" dirty="0">
                <a:latin typeface="Segoe UI" panose="020B0502040204020203" pitchFamily="34" charset="0"/>
                <a:cs typeface="Segoe UI" panose="020B0502040204020203" pitchFamily="34" charset="0"/>
              </a:rPr>
              <a:t>dinme, SED</a:t>
            </a:r>
          </a:p>
        </p:txBody>
      </p:sp>
      <p:sp>
        <p:nvSpPr>
          <p:cNvPr id="2" name="Slayt Numarası Yer Tutucusu 1">
            <a:extLst>
              <a:ext uri="{FF2B5EF4-FFF2-40B4-BE49-F238E27FC236}">
                <a16:creationId xmlns:a16="http://schemas.microsoft.com/office/drawing/2014/main" id="{0208A36D-F689-1137-CAD1-535DABFBDE85}"/>
              </a:ext>
            </a:extLst>
          </p:cNvPr>
          <p:cNvSpPr>
            <a:spLocks noGrp="1"/>
          </p:cNvSpPr>
          <p:nvPr>
            <p:ph type="sldNum" sz="quarter" idx="12"/>
          </p:nvPr>
        </p:nvSpPr>
        <p:spPr/>
        <p:txBody>
          <a:bodyPr/>
          <a:lstStyle/>
          <a:p>
            <a:fld id="{0BE68271-D1D7-4240-9CAF-7A57D75CD8A1}" type="slidenum">
              <a:rPr lang="en-US" smtClean="0"/>
              <a:t>1</a:t>
            </a:fld>
            <a:endParaRPr lang="en-US"/>
          </a:p>
        </p:txBody>
      </p:sp>
    </p:spTree>
    <p:extLst>
      <p:ext uri="{BB962C8B-B14F-4D97-AF65-F5344CB8AC3E}">
        <p14:creationId xmlns:p14="http://schemas.microsoft.com/office/powerpoint/2010/main" val="24396677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763679" y="1933242"/>
            <a:ext cx="8131746" cy="4307760"/>
          </a:xfrm>
        </p:spPr>
        <p:txBody>
          <a:bodyPr>
            <a:normAutofit fontScale="92500" lnSpcReduction="10000"/>
          </a:bodyPr>
          <a:lstStyle/>
          <a:p>
            <a:pPr algn="just">
              <a:lnSpc>
                <a:spcPct val="120000"/>
              </a:lnSpc>
            </a:pPr>
            <a:r>
              <a:rPr lang="tr-TR" sz="1600" dirty="0">
                <a:latin typeface="Segoe UI" panose="020B0502040204020203" pitchFamily="34" charset="0"/>
                <a:cs typeface="Segoe UI" panose="020B0502040204020203" pitchFamily="34" charset="0"/>
              </a:rPr>
              <a:t>SED hizmetinden yararlandırılanların düzenli aralıklarla izlenip değerlendirilmesi gerekmektedir. Buna göre, süreli ekonomik destek ödemesinden yararlandırılan müracaatçılar, yardımı amacına uygun kullanılıp kullanmadıklarının değerlendirilmesi amacıyla, en geç altı aylık sürelerle izlenmektedir. Başvuruya gerek kalmaksızın, müracaatçının durumunun yardımın bitiş tarihinden en az bir ay önce yeniden değerlendirilmesi gerekmektedir. Zorunlu eğitim kapsamında olan sosyal ve ekonomik destek hizmetinden yararlandırılan çocukların eğitime devamları izlenmektedir. Periyodik izlemelerde, ihtiyaç duyulması halinde, tespit edilen sorunların çözümlenmesi amacıyla sosyal hizmet desteği kapsamında mesleki çalışmalar yapılmaktadır.</a:t>
            </a:r>
          </a:p>
          <a:p>
            <a:pPr algn="just">
              <a:lnSpc>
                <a:spcPct val="120000"/>
              </a:lnSpc>
            </a:pPr>
            <a:r>
              <a:rPr lang="tr-TR" sz="1600" b="1" dirty="0">
                <a:latin typeface="Segoe UI" panose="020B0502040204020203" pitchFamily="34" charset="0"/>
                <a:cs typeface="Segoe UI" panose="020B0502040204020203" pitchFamily="34" charset="0"/>
              </a:rPr>
              <a:t>Bu kapsamda, ekonomik destekler süreli ve geçici olmak üzere nakdi olarak yapılmaktadır.</a:t>
            </a:r>
            <a:r>
              <a:rPr lang="tr-TR" sz="1600" dirty="0">
                <a:latin typeface="Segoe UI" panose="020B0502040204020203" pitchFamily="34" charset="0"/>
                <a:cs typeface="Segoe UI" panose="020B0502040204020203" pitchFamily="34" charset="0"/>
              </a:rPr>
              <a:t> Geçici ekonomik destek yılda bir, zaruri hallerde en çok iki defaya mahsus olmak üzere yardıma ihtiyacı olduğu tespit edilen ailelerin çocukları ile gençlere, sosyal ve ekonomik bir sorunun giderilmesi amacıyla ekonomik destek tutarının en fazla üç katına kadar yapılmaktadır. Süreli ekonomik destek ise onayda belirtilen süre boyunca her ay yapılmaktadır. </a:t>
            </a:r>
          </a:p>
        </p:txBody>
      </p:sp>
      <p:pic>
        <p:nvPicPr>
          <p:cNvPr id="4" name="Picture 1"/>
          <p:cNvPicPr/>
          <p:nvPr/>
        </p:nvPicPr>
        <p:blipFill>
          <a:blip r:embed="rId2" cstate="print">
            <a:extLst>
              <a:ext uri="{28A0092B-C50C-407E-A947-70E740481C1C}">
                <a14:useLocalDpi xmlns:a14="http://schemas.microsoft.com/office/drawing/2010/main" val="0"/>
              </a:ext>
            </a:extLst>
          </a:blip>
          <a:stretch>
            <a:fillRect/>
          </a:stretch>
        </p:blipFill>
        <p:spPr>
          <a:xfrm>
            <a:off x="8895425" y="2430079"/>
            <a:ext cx="3059600" cy="2399685"/>
          </a:xfrm>
          <a:prstGeom prst="rect">
            <a:avLst/>
          </a:prstGeom>
        </p:spPr>
      </p:pic>
      <p:sp>
        <p:nvSpPr>
          <p:cNvPr id="5" name="Title 3"/>
          <p:cNvSpPr>
            <a:spLocks noGrp="1"/>
          </p:cNvSpPr>
          <p:nvPr>
            <p:ph type="title"/>
          </p:nvPr>
        </p:nvSpPr>
        <p:spPr>
          <a:xfrm>
            <a:off x="660646" y="1111100"/>
            <a:ext cx="10515600" cy="990818"/>
          </a:xfrm>
        </p:spPr>
        <p:txBody>
          <a:bodyPr>
            <a:noAutofit/>
          </a:bodyPr>
          <a:lstStyle/>
          <a:p>
            <a:pPr>
              <a:lnSpc>
                <a:spcPct val="115000"/>
              </a:lnSpc>
              <a:spcAft>
                <a:spcPts val="0"/>
              </a:spcAft>
            </a:pPr>
            <a:r>
              <a:rPr lang="tr-TR" sz="2800" b="1" u="sng" dirty="0">
                <a:solidFill>
                  <a:srgbClr val="0070C0"/>
                </a:solidFill>
                <a:latin typeface="Segoe UI" panose="020B0502040204020203" pitchFamily="34" charset="0"/>
                <a:ea typeface="Times New Roman" panose="02020603050405020304" pitchFamily="18" charset="0"/>
                <a:cs typeface="Times New Roman" panose="02020603050405020304" pitchFamily="18" charset="0"/>
              </a:rPr>
              <a:t>Kimler SED Hizmetinden Yararlanabilir?</a:t>
            </a:r>
            <a:endParaRPr lang="en-US" sz="2800" u="sng" dirty="0"/>
          </a:p>
        </p:txBody>
      </p:sp>
    </p:spTree>
    <p:extLst>
      <p:ext uri="{BB962C8B-B14F-4D97-AF65-F5344CB8AC3E}">
        <p14:creationId xmlns:p14="http://schemas.microsoft.com/office/powerpoint/2010/main" val="575945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244265"/>
            <a:ext cx="10515600" cy="732635"/>
          </a:xfrm>
        </p:spPr>
        <p:txBody>
          <a:bodyPr>
            <a:noAutofit/>
          </a:bodyPr>
          <a:lstStyle/>
          <a:p>
            <a:pPr>
              <a:lnSpc>
                <a:spcPct val="115000"/>
              </a:lnSpc>
              <a:spcAft>
                <a:spcPts val="0"/>
              </a:spcAft>
            </a:pPr>
            <a:r>
              <a:rPr lang="tr-TR" sz="2800" b="1" u="sng" dirty="0">
                <a:solidFill>
                  <a:srgbClr val="0070C0"/>
                </a:solidFill>
                <a:latin typeface="Segoe UI" panose="020B0502040204020203" pitchFamily="34" charset="0"/>
                <a:ea typeface="Times New Roman" panose="02020603050405020304" pitchFamily="18" charset="0"/>
                <a:cs typeface="Times New Roman" panose="02020603050405020304" pitchFamily="18" charset="0"/>
              </a:rPr>
              <a:t>Sosyal ve Ekonomik Destek Hizmetine Başvuru</a:t>
            </a:r>
            <a:endParaRPr lang="en-US" sz="2800" u="sng" dirty="0"/>
          </a:p>
        </p:txBody>
      </p:sp>
      <p:sp>
        <p:nvSpPr>
          <p:cNvPr id="3" name="İçerik Yer Tutucusu 2"/>
          <p:cNvSpPr>
            <a:spLocks noGrp="1"/>
          </p:cNvSpPr>
          <p:nvPr>
            <p:ph idx="1"/>
          </p:nvPr>
        </p:nvSpPr>
        <p:spPr>
          <a:xfrm>
            <a:off x="838200" y="1976900"/>
            <a:ext cx="10800425" cy="3997772"/>
          </a:xfrm>
        </p:spPr>
        <p:txBody>
          <a:bodyPr>
            <a:noAutofit/>
          </a:bodyPr>
          <a:lstStyle/>
          <a:p>
            <a:pPr algn="just">
              <a:lnSpc>
                <a:spcPct val="100000"/>
              </a:lnSpc>
              <a:spcAft>
                <a:spcPts val="0"/>
              </a:spcAft>
            </a:pPr>
            <a:r>
              <a:rPr lang="tr-TR" sz="1600" dirty="0">
                <a:latin typeface="Segoe UI" panose="020B0502040204020203" pitchFamily="34" charset="0"/>
                <a:ea typeface="Calibri" panose="020F0502020204030204" pitchFamily="34" charset="0"/>
                <a:cs typeface="Times New Roman" panose="02020603050405020304" pitchFamily="18" charset="0"/>
              </a:rPr>
              <a:t>Sosyal ve Ekonomik Destek Hizmeti almak isteyen kişiler, </a:t>
            </a:r>
            <a:r>
              <a:rPr lang="tr-TR" sz="1600" b="1" dirty="0">
                <a:latin typeface="Segoe UI" panose="020B0502040204020203" pitchFamily="34" charset="0"/>
                <a:ea typeface="Calibri" panose="020F0502020204030204" pitchFamily="34" charset="0"/>
                <a:cs typeface="Times New Roman" panose="02020603050405020304" pitchFamily="18" charset="0"/>
              </a:rPr>
              <a:t>ASH İl Müdürlüğü veya </a:t>
            </a:r>
            <a:r>
              <a:rPr lang="tr-TR" sz="1600" b="1" dirty="0" err="1">
                <a:latin typeface="Segoe UI" panose="020B0502040204020203" pitchFamily="34" charset="0"/>
                <a:ea typeface="Calibri" panose="020F0502020204030204" pitchFamily="34" charset="0"/>
                <a:cs typeface="Times New Roman" panose="02020603050405020304" pitchFamily="18" charset="0"/>
              </a:rPr>
              <a:t>SHM’ye</a:t>
            </a:r>
            <a:r>
              <a:rPr lang="tr-TR" sz="1600" b="1" dirty="0">
                <a:latin typeface="Segoe UI" panose="020B0502040204020203" pitchFamily="34" charset="0"/>
                <a:ea typeface="Calibri" panose="020F0502020204030204" pitchFamily="34" charset="0"/>
                <a:cs typeface="Times New Roman" panose="02020603050405020304" pitchFamily="18" charset="0"/>
              </a:rPr>
              <a:t> şahsen, dilekçeyle ve e-devlet üzerinden elektronik ortamda başvuru yapabilmektedir</a:t>
            </a:r>
            <a:r>
              <a:rPr lang="tr-TR" sz="1600" dirty="0">
                <a:latin typeface="Segoe UI" panose="020B0502040204020203" pitchFamily="34" charset="0"/>
                <a:ea typeface="Calibri" panose="020F0502020204030204" pitchFamily="34" charset="0"/>
                <a:cs typeface="Times New Roman" panose="02020603050405020304" pitchFamily="18" charset="0"/>
              </a:rPr>
              <a:t>. Başvuru sürecinde; dilekçe, T.C. Kimlik Numarası/Yabancı Kimlik Numarası beyanı, gerektiğinde alınacak sağlık raporu, öğrenci belgesi, İŞ-KUR ve meslek kurslarına başvurulduğuna ilişkin belgeler istenmektedir. Bunlara ek olarak, meslek elemanı başka bilgi ve belgeleri elde edebilmek amacıyla araştırmalarda bulunabilmektedir.</a:t>
            </a:r>
          </a:p>
          <a:p>
            <a:pPr algn="just">
              <a:lnSpc>
                <a:spcPct val="100000"/>
              </a:lnSpc>
              <a:spcAft>
                <a:spcPts val="0"/>
              </a:spcAft>
            </a:pPr>
            <a:r>
              <a:rPr lang="tr-TR" sz="1600" dirty="0">
                <a:latin typeface="Segoe UI" panose="020B0502040204020203" pitchFamily="34" charset="0"/>
                <a:ea typeface="Calibri" panose="020F0502020204030204" pitchFamily="34" charset="0"/>
                <a:cs typeface="Times New Roman" panose="02020603050405020304" pitchFamily="18" charset="0"/>
              </a:rPr>
              <a:t>Çocukların koruma altına alınmaksızın SED hizmetinden yararlandırılmaları konusunda aynı haneden en fazla iki çocuk için ekonomik destek yapılmaktadır. Hakkında korunma kararı alınmış, sosyal hizmet kuruluşlarının himayesine bırakılan, desteklendikleri takdirde ailesi veya yakınlarının yanına yerleştirilmeye uygun özellikleri bulunan ve kurum bakımından ailesine döndürülen çocuklar için bir sınırlandırma bulunmamaktadır.</a:t>
            </a:r>
          </a:p>
          <a:p>
            <a:pPr algn="just">
              <a:lnSpc>
                <a:spcPct val="100000"/>
              </a:lnSpc>
              <a:spcAft>
                <a:spcPts val="0"/>
              </a:spcAft>
            </a:pPr>
            <a:r>
              <a:rPr lang="tr-TR" sz="1600" dirty="0">
                <a:latin typeface="Segoe UI" panose="020B0502040204020203" pitchFamily="34" charset="0"/>
                <a:ea typeface="Calibri" panose="020F0502020204030204" pitchFamily="34" charset="0"/>
                <a:cs typeface="Times New Roman" panose="02020603050405020304" pitchFamily="18" charset="0"/>
              </a:rPr>
              <a:t>SED hizmeti talebiyle müracaat eden kişilere, meslek elemanları tarafından ekonomik gelir getiren faaliyetlere ve iş ya da meslek edinmeleri için ilgili kurumlara yönlendirmek amacıyla danışmanlık ve rehberlik sağlanmaktadır. Ayrıca, yapılan inceleme ve değerlendirme sonucunda ihtiyaç duyulması halinde, 5395 sayılı Çocuk Koruma Kanunu gereği danışmanlık, eğitim ve sağlık tedbiri ilgili mahkemeden talep edilmektedir.</a:t>
            </a:r>
            <a:endParaRPr lang="en-US" sz="1600" dirty="0"/>
          </a:p>
        </p:txBody>
      </p:sp>
    </p:spTree>
    <p:extLst>
      <p:ext uri="{BB962C8B-B14F-4D97-AF65-F5344CB8AC3E}">
        <p14:creationId xmlns:p14="http://schemas.microsoft.com/office/powerpoint/2010/main" val="2057630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66591" y="1174242"/>
            <a:ext cx="11317941" cy="1324305"/>
          </a:xfrm>
        </p:spPr>
        <p:txBody>
          <a:bodyPr>
            <a:noAutofit/>
          </a:bodyPr>
          <a:lstStyle/>
          <a:p>
            <a:pPr>
              <a:lnSpc>
                <a:spcPct val="115000"/>
              </a:lnSpc>
              <a:spcAft>
                <a:spcPts val="0"/>
              </a:spcAft>
            </a:pPr>
            <a:r>
              <a:rPr lang="tr-TR" sz="2800" b="1" u="sng" dirty="0">
                <a:solidFill>
                  <a:srgbClr val="0070C0"/>
                </a:solidFill>
                <a:latin typeface="Segoe UI" panose="020B0502040204020203" pitchFamily="34" charset="0"/>
                <a:ea typeface="Times New Roman" panose="02020603050405020304" pitchFamily="18" charset="0"/>
                <a:cs typeface="Times New Roman" panose="02020603050405020304" pitchFamily="18" charset="0"/>
              </a:rPr>
              <a:t>Sosyal ve Ekonomik Destek Hizmetlerine İlişkin Dikkat Edilmesi Gereken Hususlar</a:t>
            </a:r>
            <a:endParaRPr lang="en-US" sz="2800" u="sng" dirty="0"/>
          </a:p>
        </p:txBody>
      </p:sp>
      <p:sp>
        <p:nvSpPr>
          <p:cNvPr id="3" name="İçerik Yer Tutucusu 2"/>
          <p:cNvSpPr>
            <a:spLocks noGrp="1"/>
          </p:cNvSpPr>
          <p:nvPr>
            <p:ph idx="1"/>
          </p:nvPr>
        </p:nvSpPr>
        <p:spPr>
          <a:xfrm>
            <a:off x="727550" y="2365382"/>
            <a:ext cx="11035363" cy="3646844"/>
          </a:xfrm>
        </p:spPr>
        <p:txBody>
          <a:bodyPr>
            <a:noAutofit/>
          </a:bodyPr>
          <a:lstStyle/>
          <a:p>
            <a:pPr lvl="0" algn="just">
              <a:lnSpc>
                <a:spcPct val="120000"/>
              </a:lnSpc>
              <a:spcAft>
                <a:spcPts val="0"/>
              </a:spcAft>
              <a:buClr>
                <a:srgbClr val="0070C0"/>
              </a:buClr>
              <a:buSzPts val="1200"/>
              <a:buFont typeface="Wingdings" panose="05000000000000000000" pitchFamily="2" charset="2"/>
              <a:buChar char="Ø"/>
            </a:pPr>
            <a:r>
              <a:rPr lang="tr-TR" sz="1400" dirty="0">
                <a:latin typeface="Segoe UI" panose="020B0502040204020203" pitchFamily="34" charset="0"/>
                <a:ea typeface="Calibri" panose="020F0502020204030204" pitchFamily="34" charset="0"/>
                <a:cs typeface="Times New Roman" panose="02020603050405020304" pitchFamily="18" charset="0"/>
              </a:rPr>
              <a:t>Ekonomik destek ödemelerinde sosyal adalet ve hak temelli yaklaşımın ele alınması,</a:t>
            </a:r>
          </a:p>
          <a:p>
            <a:pPr lvl="0" algn="just">
              <a:lnSpc>
                <a:spcPct val="120000"/>
              </a:lnSpc>
              <a:spcBef>
                <a:spcPts val="0"/>
              </a:spcBef>
              <a:spcAft>
                <a:spcPts val="0"/>
              </a:spcAft>
              <a:buClr>
                <a:srgbClr val="0070C0"/>
              </a:buClr>
              <a:buSzPts val="1200"/>
              <a:buFont typeface="Wingdings" panose="05000000000000000000" pitchFamily="2" charset="2"/>
              <a:buChar char="Ø"/>
            </a:pPr>
            <a:r>
              <a:rPr lang="tr-TR" sz="1400" dirty="0">
                <a:latin typeface="Segoe UI" panose="020B0502040204020203" pitchFamily="34" charset="0"/>
                <a:ea typeface="Calibri" panose="020F0502020204030204" pitchFamily="34" charset="0"/>
                <a:cs typeface="Times New Roman" panose="02020603050405020304" pitchFamily="18" charset="0"/>
              </a:rPr>
              <a:t>Muhtaçlık kriterinin bölgesel koşullar dikkate alınarak değerlendirilmesi,</a:t>
            </a:r>
          </a:p>
          <a:p>
            <a:pPr lvl="0" algn="just">
              <a:lnSpc>
                <a:spcPct val="120000"/>
              </a:lnSpc>
              <a:spcBef>
                <a:spcPts val="0"/>
              </a:spcBef>
              <a:spcAft>
                <a:spcPts val="0"/>
              </a:spcAft>
              <a:buClr>
                <a:srgbClr val="0070C0"/>
              </a:buClr>
              <a:buSzPts val="1200"/>
              <a:buFont typeface="Wingdings" panose="05000000000000000000" pitchFamily="2" charset="2"/>
              <a:buChar char="Ø"/>
            </a:pPr>
            <a:r>
              <a:rPr lang="tr-TR" sz="1400" dirty="0">
                <a:latin typeface="Segoe UI" panose="020B0502040204020203" pitchFamily="34" charset="0"/>
                <a:ea typeface="Calibri" panose="020F0502020204030204" pitchFamily="34" charset="0"/>
                <a:cs typeface="Times New Roman" panose="02020603050405020304" pitchFamily="18" charset="0"/>
              </a:rPr>
              <a:t>Sosyal adalet duygusunu zedeleyecek yaklaşım ve davranışlardan kaçınılması,</a:t>
            </a:r>
          </a:p>
          <a:p>
            <a:pPr lvl="0" algn="just">
              <a:lnSpc>
                <a:spcPct val="120000"/>
              </a:lnSpc>
              <a:spcBef>
                <a:spcPts val="0"/>
              </a:spcBef>
              <a:spcAft>
                <a:spcPts val="0"/>
              </a:spcAft>
              <a:buClr>
                <a:srgbClr val="0070C0"/>
              </a:buClr>
              <a:buSzPts val="1200"/>
              <a:buFont typeface="Wingdings" panose="05000000000000000000" pitchFamily="2" charset="2"/>
              <a:buChar char="Ø"/>
            </a:pPr>
            <a:r>
              <a:rPr lang="tr-TR" sz="1400" dirty="0">
                <a:latin typeface="Segoe UI" panose="020B0502040204020203" pitchFamily="34" charset="0"/>
                <a:ea typeface="Calibri" panose="020F0502020204030204" pitchFamily="34" charset="0"/>
                <a:cs typeface="Times New Roman" panose="02020603050405020304" pitchFamily="18" charset="0"/>
              </a:rPr>
              <a:t>Sağlanan ekonomik desteğin maaş statüsünde bir kazanım olmadığının hizmet alanlara aktarılması,</a:t>
            </a:r>
          </a:p>
          <a:p>
            <a:pPr lvl="0" algn="just">
              <a:lnSpc>
                <a:spcPct val="120000"/>
              </a:lnSpc>
              <a:spcBef>
                <a:spcPts val="0"/>
              </a:spcBef>
              <a:spcAft>
                <a:spcPts val="0"/>
              </a:spcAft>
              <a:buClr>
                <a:srgbClr val="0070C0"/>
              </a:buClr>
              <a:buSzPts val="1200"/>
              <a:buFont typeface="Wingdings" panose="05000000000000000000" pitchFamily="2" charset="2"/>
              <a:buChar char="Ø"/>
            </a:pPr>
            <a:r>
              <a:rPr lang="tr-TR" sz="1400" dirty="0">
                <a:latin typeface="Segoe UI" panose="020B0502040204020203" pitchFamily="34" charset="0"/>
                <a:ea typeface="Calibri" panose="020F0502020204030204" pitchFamily="34" charset="0"/>
                <a:cs typeface="Times New Roman" panose="02020603050405020304" pitchFamily="18" charset="0"/>
              </a:rPr>
              <a:t>Akraba ve yakınlarının yanında desteklenen ve hakkında koruma kararı olan çocukların korunmasını gerektiren koşulların devam etmesi halinde diğer hizmet modellerinden yararlandırılmasının değerlendirilmesi,</a:t>
            </a:r>
          </a:p>
          <a:p>
            <a:pPr lvl="0" algn="just">
              <a:lnSpc>
                <a:spcPct val="120000"/>
              </a:lnSpc>
              <a:spcBef>
                <a:spcPts val="0"/>
              </a:spcBef>
              <a:spcAft>
                <a:spcPts val="0"/>
              </a:spcAft>
              <a:buClr>
                <a:srgbClr val="0070C0"/>
              </a:buClr>
              <a:buSzPts val="1200"/>
              <a:buFont typeface="Wingdings" panose="05000000000000000000" pitchFamily="2" charset="2"/>
              <a:buChar char="Ø"/>
            </a:pPr>
            <a:r>
              <a:rPr lang="tr-TR" sz="1400" dirty="0">
                <a:latin typeface="Segoe UI" panose="020B0502040204020203" pitchFamily="34" charset="0"/>
                <a:ea typeface="Calibri" panose="020F0502020204030204" pitchFamily="34" charset="0"/>
                <a:cs typeface="Times New Roman" panose="02020603050405020304" pitchFamily="18" charset="0"/>
              </a:rPr>
              <a:t>Ekonomik destek sağlanan hizmet yararlanıcılarının kendilerine yeterli hale gelmesi için diğer kurumlar hakkında </a:t>
            </a:r>
            <a:r>
              <a:rPr lang="tr-TR" sz="1400" dirty="0">
                <a:solidFill>
                  <a:srgbClr val="000000"/>
                </a:solidFill>
                <a:latin typeface="Segoe UI" panose="020B0502040204020203" pitchFamily="34" charset="0"/>
                <a:ea typeface="Calibri" panose="020F0502020204030204" pitchFamily="34" charset="0"/>
                <a:cs typeface="Segoe UI" panose="020B0502040204020203" pitchFamily="34" charset="0"/>
              </a:rPr>
              <a:t>danışmanlık sağlanarak yönlendirmelerin yapılması,</a:t>
            </a:r>
            <a:endParaRPr lang="tr-TR" sz="1400" dirty="0">
              <a:latin typeface="Segoe UI" panose="020B0502040204020203" pitchFamily="34" charset="0"/>
              <a:ea typeface="Calibri" panose="020F0502020204030204" pitchFamily="34" charset="0"/>
              <a:cs typeface="Times New Roman" panose="02020603050405020304" pitchFamily="18" charset="0"/>
            </a:endParaRPr>
          </a:p>
          <a:p>
            <a:pPr lvl="0" algn="just">
              <a:lnSpc>
                <a:spcPct val="120000"/>
              </a:lnSpc>
              <a:spcBef>
                <a:spcPts val="0"/>
              </a:spcBef>
              <a:spcAft>
                <a:spcPts val="0"/>
              </a:spcAft>
              <a:buClr>
                <a:srgbClr val="0070C0"/>
              </a:buClr>
              <a:buSzPts val="1200"/>
              <a:buFont typeface="Wingdings" panose="05000000000000000000" pitchFamily="2" charset="2"/>
              <a:buChar char="Ø"/>
            </a:pPr>
            <a:r>
              <a:rPr lang="tr-TR" sz="1400" dirty="0">
                <a:latin typeface="Segoe UI" panose="020B0502040204020203" pitchFamily="34" charset="0"/>
                <a:ea typeface="Calibri" panose="020F0502020204030204" pitchFamily="34" charset="0"/>
                <a:cs typeface="Times New Roman" panose="02020603050405020304" pitchFamily="18" charset="0"/>
              </a:rPr>
              <a:t>Çocuğun içerisinde bulunduğu sosyal çevrenin risk durumunun analiz edilerek gerekli koruyucu/önleyici tedbirlerin alınması,</a:t>
            </a:r>
          </a:p>
          <a:p>
            <a:pPr lvl="0" algn="just">
              <a:lnSpc>
                <a:spcPct val="120000"/>
              </a:lnSpc>
              <a:spcBef>
                <a:spcPts val="0"/>
              </a:spcBef>
              <a:spcAft>
                <a:spcPts val="0"/>
              </a:spcAft>
              <a:buClr>
                <a:srgbClr val="0070C0"/>
              </a:buClr>
              <a:buSzPts val="1200"/>
              <a:buFont typeface="Wingdings" panose="05000000000000000000" pitchFamily="2" charset="2"/>
              <a:buChar char="Ø"/>
            </a:pPr>
            <a:r>
              <a:rPr lang="tr-TR" sz="1400" dirty="0">
                <a:latin typeface="Segoe UI" panose="020B0502040204020203" pitchFamily="34" charset="0"/>
                <a:ea typeface="Calibri" panose="020F0502020204030204" pitchFamily="34" charset="0"/>
                <a:cs typeface="Times New Roman" panose="02020603050405020304" pitchFamily="18" charset="0"/>
              </a:rPr>
              <a:t>Ekonomik desteğe ihtiyacı olan kişilerin İl Müdürlüğüne ya da </a:t>
            </a:r>
            <a:r>
              <a:rPr lang="tr-TR" sz="1400" dirty="0" err="1">
                <a:latin typeface="Segoe UI" panose="020B0502040204020203" pitchFamily="34" charset="0"/>
                <a:ea typeface="Calibri" panose="020F0502020204030204" pitchFamily="34" charset="0"/>
                <a:cs typeface="Times New Roman" panose="02020603050405020304" pitchFamily="18" charset="0"/>
              </a:rPr>
              <a:t>SHM’ye</a:t>
            </a:r>
            <a:r>
              <a:rPr lang="tr-TR" sz="1400" dirty="0">
                <a:latin typeface="Segoe UI" panose="020B0502040204020203" pitchFamily="34" charset="0"/>
                <a:ea typeface="Calibri" panose="020F0502020204030204" pitchFamily="34" charset="0"/>
                <a:cs typeface="Times New Roman" panose="02020603050405020304" pitchFamily="18" charset="0"/>
              </a:rPr>
              <a:t> başvurmalarını beklemeksizin basın vb. kanallar ile haberdar olunan ve tespit edilen durumların ihbar kabul edilerek ivedi olarak işlemlerin başlatılması,</a:t>
            </a:r>
          </a:p>
          <a:p>
            <a:pPr algn="just">
              <a:lnSpc>
                <a:spcPct val="120000"/>
              </a:lnSpc>
              <a:spcBef>
                <a:spcPts val="0"/>
              </a:spcBef>
              <a:buClr>
                <a:srgbClr val="0070C0"/>
              </a:buClr>
              <a:buSzPts val="1200"/>
              <a:buFont typeface="Wingdings" panose="05000000000000000000" pitchFamily="2" charset="2"/>
              <a:buChar char="Ø"/>
            </a:pPr>
            <a:r>
              <a:rPr lang="tr-TR" sz="1400" dirty="0">
                <a:latin typeface="Segoe UI" panose="020B0502040204020203" pitchFamily="34" charset="0"/>
                <a:ea typeface="Calibri" panose="020F0502020204030204" pitchFamily="34" charset="0"/>
                <a:cs typeface="Times New Roman" panose="02020603050405020304" pitchFamily="18" charset="0"/>
              </a:rPr>
              <a:t>Resmi ve özel kurumlarca kayda alınmış verilerden yararlanılarak ayrıca belge istenmemesi,</a:t>
            </a:r>
          </a:p>
          <a:p>
            <a:pPr lvl="0" algn="just">
              <a:lnSpc>
                <a:spcPct val="120000"/>
              </a:lnSpc>
              <a:spcBef>
                <a:spcPts val="0"/>
              </a:spcBef>
              <a:spcAft>
                <a:spcPts val="0"/>
              </a:spcAft>
              <a:buClr>
                <a:srgbClr val="0070C0"/>
              </a:buClr>
              <a:buSzPts val="1200"/>
              <a:buFont typeface="Wingdings" panose="05000000000000000000" pitchFamily="2" charset="2"/>
              <a:buChar char="Ø"/>
            </a:pPr>
            <a:r>
              <a:rPr lang="tr-TR" sz="1400" dirty="0">
                <a:latin typeface="Segoe UI" panose="020B0502040204020203" pitchFamily="34" charset="0"/>
                <a:ea typeface="Calibri" panose="020F0502020204030204" pitchFamily="34" charset="0"/>
                <a:cs typeface="Times New Roman" panose="02020603050405020304" pitchFamily="18" charset="0"/>
              </a:rPr>
              <a:t>Mesleki etik ilkeler çerçevesinde, insan haysiyeti ve vakarına yaraşır şekilde hareket edilmesi.</a:t>
            </a:r>
          </a:p>
        </p:txBody>
      </p:sp>
    </p:spTree>
    <p:extLst>
      <p:ext uri="{BB962C8B-B14F-4D97-AF65-F5344CB8AC3E}">
        <p14:creationId xmlns:p14="http://schemas.microsoft.com/office/powerpoint/2010/main" val="31881790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88981" y="982949"/>
            <a:ext cx="10515600" cy="1325563"/>
          </a:xfrm>
        </p:spPr>
        <p:txBody>
          <a:bodyPr>
            <a:normAutofit/>
          </a:bodyPr>
          <a:lstStyle/>
          <a:p>
            <a:pPr marL="104140">
              <a:lnSpc>
                <a:spcPct val="115000"/>
              </a:lnSpc>
              <a:spcAft>
                <a:spcPts val="0"/>
              </a:spcAft>
            </a:pPr>
            <a:r>
              <a:rPr lang="tr-TR" sz="3200" b="1" kern="0" cap="all" dirty="0">
                <a:solidFill>
                  <a:srgbClr val="002060"/>
                </a:solidFill>
                <a:latin typeface="Segoe UI" panose="020B0502040204020203" pitchFamily="34" charset="0"/>
                <a:ea typeface="Times New Roman" panose="02020603050405020304" pitchFamily="18" charset="0"/>
              </a:rPr>
              <a:t>KORUYUCU AİLE HİZMETLERİ</a:t>
            </a:r>
            <a:endParaRPr lang="tr-TR" sz="3200" b="1" kern="0" cap="all" dirty="0">
              <a:solidFill>
                <a:srgbClr val="002060"/>
              </a:solidFill>
              <a:effectLst/>
              <a:latin typeface="Segoe UI" panose="020B0502040204020203" pitchFamily="34" charset="0"/>
              <a:ea typeface="Times New Roman" panose="02020603050405020304" pitchFamily="18" charset="0"/>
            </a:endParaRPr>
          </a:p>
        </p:txBody>
      </p:sp>
      <p:sp>
        <p:nvSpPr>
          <p:cNvPr id="3" name="İçerik Yer Tutucusu 2"/>
          <p:cNvSpPr>
            <a:spLocks noGrp="1"/>
          </p:cNvSpPr>
          <p:nvPr>
            <p:ph idx="1"/>
          </p:nvPr>
        </p:nvSpPr>
        <p:spPr>
          <a:xfrm>
            <a:off x="4788301" y="2176670"/>
            <a:ext cx="7063292" cy="3146644"/>
          </a:xfrm>
          <a:solidFill>
            <a:srgbClr val="CD9349"/>
          </a:solidFill>
        </p:spPr>
        <p:txBody>
          <a:bodyPr>
            <a:normAutofit/>
          </a:bodyPr>
          <a:lstStyle/>
          <a:p>
            <a:pPr marL="0" indent="0" algn="just">
              <a:lnSpc>
                <a:spcPct val="120000"/>
              </a:lnSpc>
              <a:buNone/>
            </a:pPr>
            <a:endParaRPr lang="en-US" sz="1600" b="1" dirty="0">
              <a:latin typeface="Segoe UI" panose="020B0502040204020203" pitchFamily="34" charset="0"/>
              <a:cs typeface="Segoe UI" panose="020B0502040204020203" pitchFamily="34" charset="0"/>
            </a:endParaRPr>
          </a:p>
          <a:p>
            <a:pPr marL="0" indent="0" algn="just">
              <a:lnSpc>
                <a:spcPct val="120000"/>
              </a:lnSpc>
              <a:buNone/>
            </a:pPr>
            <a:r>
              <a:rPr lang="tr-TR" sz="1600" b="1" dirty="0">
                <a:latin typeface="Segoe UI" panose="020B0502040204020203" pitchFamily="34" charset="0"/>
                <a:cs typeface="Segoe UI" panose="020B0502040204020203" pitchFamily="34" charset="0"/>
              </a:rPr>
              <a:t>Koruyucu aile, kişinin kendi aile ortamında eğitim, bakım ve yetiştirilme sorumluluğunu kısa veya uzun süreli olarak, ücretli veya gönüllü statüde devlet denetiminde paylaşan uygun aile ya da kişilerdir.</a:t>
            </a:r>
            <a:r>
              <a:rPr lang="tr-TR" sz="1600" dirty="0">
                <a:latin typeface="Segoe UI" panose="020B0502040204020203" pitchFamily="34" charset="0"/>
                <a:cs typeface="Segoe UI" panose="020B0502040204020203" pitchFamily="34" charset="0"/>
              </a:rPr>
              <a:t> Koruyucu aile hizmeti ise, çocukların biyolojik aileleriyle yaşamalarının risk içerdiği durumlarda veya çeşitli nedenlerle öz ailesi yanında bakımlarının dönemsel olarak sağlanamadığı durumlarda kurum bakımı modeline alternatif olarak geliştirilen aile yanında hizmet modelidir. </a:t>
            </a:r>
          </a:p>
          <a:p>
            <a:pPr marL="0" indent="0">
              <a:buNone/>
            </a:pPr>
            <a:endParaRPr lang="en-US" dirty="0"/>
          </a:p>
        </p:txBody>
      </p:sp>
      <p:pic>
        <p:nvPicPr>
          <p:cNvPr id="4" name="Picture 2" descr="Hands holding a couple of white figures&#10;&#10;Description automatically generated"/>
          <p:cNvPicPr/>
          <p:nvPr/>
        </p:nvPicPr>
        <p:blipFill rotWithShape="1">
          <a:blip r:embed="rId2" cstate="print">
            <a:extLst>
              <a:ext uri="{28A0092B-C50C-407E-A947-70E740481C1C}">
                <a14:useLocalDpi xmlns:a14="http://schemas.microsoft.com/office/drawing/2010/main" val="0"/>
              </a:ext>
            </a:extLst>
          </a:blip>
          <a:srcRect l="6411" t="4502" r="7692"/>
          <a:stretch/>
        </p:blipFill>
        <p:spPr bwMode="auto">
          <a:xfrm>
            <a:off x="837555" y="2176670"/>
            <a:ext cx="3950746" cy="314664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57614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20485" y="2246811"/>
            <a:ext cx="8199861" cy="3311033"/>
          </a:xfrm>
        </p:spPr>
        <p:txBody>
          <a:bodyPr>
            <a:normAutofit/>
          </a:bodyPr>
          <a:lstStyle/>
          <a:p>
            <a:pPr algn="just">
              <a:lnSpc>
                <a:spcPct val="100000"/>
              </a:lnSpc>
            </a:pPr>
            <a:r>
              <a:rPr lang="tr-TR" sz="1600" b="1" dirty="0">
                <a:solidFill>
                  <a:schemeClr val="accent5">
                    <a:lumMod val="50000"/>
                  </a:schemeClr>
                </a:solidFill>
                <a:latin typeface="Segoe UI" panose="020B0502040204020203" pitchFamily="34" charset="0"/>
                <a:cs typeface="Segoe UI" panose="020B0502040204020203" pitchFamily="34" charset="0"/>
              </a:rPr>
              <a:t>Koruyucu Aile Yönetmeliği amacı, korunma ihtiyacı olan çocukların korunmalarını gerektiren süre içerisinde aile ortamında yetiştirilmesine yönelik koruyucu aile hizmetlerinin uygulama esaslarını, Bakanlık ile koruyucu ailenin yetki ve sorumluluklarını belirlemek, hizmetin etkin bir şekilde yürütülmesini sağlamak </a:t>
            </a:r>
            <a:r>
              <a:rPr lang="tr-TR" sz="1600" dirty="0">
                <a:latin typeface="Segoe UI" panose="020B0502040204020203" pitchFamily="34" charset="0"/>
                <a:cs typeface="Segoe UI" panose="020B0502040204020203" pitchFamily="34" charset="0"/>
              </a:rPr>
              <a:t>olarak belirtilmektedir. </a:t>
            </a:r>
          </a:p>
          <a:p>
            <a:pPr algn="just">
              <a:lnSpc>
                <a:spcPct val="100000"/>
              </a:lnSpc>
            </a:pPr>
            <a:r>
              <a:rPr lang="tr-TR" sz="1600" dirty="0">
                <a:latin typeface="Segoe UI" panose="020B0502040204020203" pitchFamily="34" charset="0"/>
                <a:cs typeface="Segoe UI" panose="020B0502040204020203" pitchFamily="34" charset="0"/>
              </a:rPr>
              <a:t>Koruyucu aileliğin teşvik edilmesi ve yaygınlaştırılması amacıyla Cumhurbaşkanlığının 23 Haziran 2021 tarihinde 2021/12 Sayılı Genelgesi ile Himaye-i </a:t>
            </a:r>
            <a:r>
              <a:rPr lang="tr-TR" sz="1600" dirty="0" err="1">
                <a:latin typeface="Segoe UI" panose="020B0502040204020203" pitchFamily="34" charset="0"/>
                <a:cs typeface="Segoe UI" panose="020B0502040204020203" pitchFamily="34" charset="0"/>
              </a:rPr>
              <a:t>Etfal</a:t>
            </a:r>
            <a:r>
              <a:rPr lang="tr-TR" sz="1600" dirty="0">
                <a:latin typeface="Segoe UI" panose="020B0502040204020203" pitchFamily="34" charset="0"/>
                <a:cs typeface="Segoe UI" panose="020B0502040204020203" pitchFamily="34" charset="0"/>
              </a:rPr>
              <a:t> Cemiyetinin kuruluş tarihi olan </a:t>
            </a:r>
            <a:r>
              <a:rPr lang="tr-TR" sz="1600" b="1" dirty="0">
                <a:solidFill>
                  <a:schemeClr val="accent5">
                    <a:lumMod val="50000"/>
                  </a:schemeClr>
                </a:solidFill>
                <a:latin typeface="Segoe UI" panose="020B0502040204020203" pitchFamily="34" charset="0"/>
                <a:cs typeface="Segoe UI" panose="020B0502040204020203" pitchFamily="34" charset="0"/>
              </a:rPr>
              <a:t>30 Haziran, Koruyucu Aile Günü </a:t>
            </a:r>
            <a:r>
              <a:rPr lang="tr-TR" sz="1600" dirty="0">
                <a:latin typeface="Segoe UI" panose="020B0502040204020203" pitchFamily="34" charset="0"/>
                <a:cs typeface="Segoe UI" panose="020B0502040204020203" pitchFamily="34" charset="0"/>
              </a:rPr>
              <a:t>olarak ilan edilmiştir. Koruyucu Aile Günü, 2021 yılından itibaren her yıl 81 il müdürlüğünde çeşitli şenlikler düzenlenerek kutlanmaktadır. Ayrıca Koruyucu Aile Eğitim Paketleri revize edilmiştir. Bu kapsamda hazırlanan modüllere yönelik Türkiye genelinde eğitimler düzenlenmektedir. </a:t>
            </a:r>
            <a:endParaRPr lang="tr-TR" dirty="0">
              <a:latin typeface="Segoe UI" panose="020B0502040204020203" pitchFamily="34" charset="0"/>
              <a:cs typeface="Segoe UI" panose="020B0502040204020203" pitchFamily="34" charset="0"/>
            </a:endParaRPr>
          </a:p>
        </p:txBody>
      </p:sp>
      <p:sp>
        <p:nvSpPr>
          <p:cNvPr id="4" name="Unvan 1"/>
          <p:cNvSpPr>
            <a:spLocks noGrp="1"/>
          </p:cNvSpPr>
          <p:nvPr>
            <p:ph type="title"/>
          </p:nvPr>
        </p:nvSpPr>
        <p:spPr>
          <a:xfrm>
            <a:off x="620485" y="1360774"/>
            <a:ext cx="10515600" cy="886037"/>
          </a:xfrm>
        </p:spPr>
        <p:txBody>
          <a:bodyPr>
            <a:normAutofit/>
          </a:bodyPr>
          <a:lstStyle/>
          <a:p>
            <a:r>
              <a:rPr lang="tr-TR" sz="3200" b="1" kern="0" cap="all" dirty="0">
                <a:solidFill>
                  <a:srgbClr val="002060"/>
                </a:solidFill>
                <a:latin typeface="Segoe UI" panose="020B0502040204020203" pitchFamily="34" charset="0"/>
                <a:ea typeface="Times New Roman" panose="02020603050405020304" pitchFamily="18" charset="0"/>
              </a:rPr>
              <a:t>KORUYUCU AİLE HİZMETLERİ</a:t>
            </a:r>
            <a:endParaRPr lang="tr-TR" sz="3200" dirty="0"/>
          </a:p>
        </p:txBody>
      </p:sp>
      <p:pic>
        <p:nvPicPr>
          <p:cNvPr id="6" name="Picture 1"/>
          <p:cNvPicPr/>
          <p:nvPr/>
        </p:nvPicPr>
        <p:blipFill>
          <a:blip r:embed="rId2" cstate="print">
            <a:extLst>
              <a:ext uri="{28A0092B-C50C-407E-A947-70E740481C1C}">
                <a14:useLocalDpi xmlns:a14="http://schemas.microsoft.com/office/drawing/2010/main" val="0"/>
              </a:ext>
            </a:extLst>
          </a:blip>
          <a:stretch>
            <a:fillRect/>
          </a:stretch>
        </p:blipFill>
        <p:spPr>
          <a:xfrm>
            <a:off x="8926878" y="2459875"/>
            <a:ext cx="2933689" cy="2591519"/>
          </a:xfrm>
          <a:prstGeom prst="rect">
            <a:avLst/>
          </a:prstGeom>
        </p:spPr>
      </p:pic>
    </p:spTree>
    <p:extLst>
      <p:ext uri="{BB962C8B-B14F-4D97-AF65-F5344CB8AC3E}">
        <p14:creationId xmlns:p14="http://schemas.microsoft.com/office/powerpoint/2010/main" val="481554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059145"/>
            <a:ext cx="10515600" cy="909880"/>
          </a:xfrm>
        </p:spPr>
        <p:txBody>
          <a:bodyPr>
            <a:normAutofit/>
          </a:bodyPr>
          <a:lstStyle/>
          <a:p>
            <a:pPr>
              <a:lnSpc>
                <a:spcPct val="115000"/>
              </a:lnSpc>
              <a:spcAft>
                <a:spcPts val="0"/>
              </a:spcAft>
            </a:pPr>
            <a:r>
              <a:rPr lang="tr-TR" sz="2800" b="1" u="sng" dirty="0">
                <a:solidFill>
                  <a:srgbClr val="0070C0"/>
                </a:solidFill>
                <a:latin typeface="Segoe UI" panose="020B0502040204020203" pitchFamily="34" charset="0"/>
                <a:ea typeface="Times New Roman" panose="02020603050405020304" pitchFamily="18" charset="0"/>
                <a:cs typeface="Times New Roman" panose="02020603050405020304" pitchFamily="18" charset="0"/>
              </a:rPr>
              <a:t>Tanımlar</a:t>
            </a:r>
            <a:endParaRPr lang="en-US" sz="4000" u="sng" dirty="0"/>
          </a:p>
        </p:txBody>
      </p:sp>
      <p:pic>
        <p:nvPicPr>
          <p:cNvPr id="4" name="Picture 13"/>
          <p:cNvPicPr/>
          <p:nvPr/>
        </p:nvPicPr>
        <p:blipFill>
          <a:blip r:embed="rId2" cstate="print">
            <a:extLst>
              <a:ext uri="{28A0092B-C50C-407E-A947-70E740481C1C}">
                <a14:useLocalDpi xmlns:a14="http://schemas.microsoft.com/office/drawing/2010/main" val="0"/>
              </a:ext>
            </a:extLst>
          </a:blip>
          <a:stretch>
            <a:fillRect/>
          </a:stretch>
        </p:blipFill>
        <p:spPr>
          <a:xfrm>
            <a:off x="1052004" y="1673224"/>
            <a:ext cx="10631009" cy="4257059"/>
          </a:xfrm>
          <a:prstGeom prst="rect">
            <a:avLst/>
          </a:prstGeom>
        </p:spPr>
      </p:pic>
      <p:sp>
        <p:nvSpPr>
          <p:cNvPr id="5" name="Metin Kutusu 2"/>
          <p:cNvSpPr txBox="1">
            <a:spLocks noChangeArrowheads="1"/>
          </p:cNvSpPr>
          <p:nvPr/>
        </p:nvSpPr>
        <p:spPr bwMode="auto">
          <a:xfrm>
            <a:off x="1358283" y="2186956"/>
            <a:ext cx="9995517" cy="3525395"/>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5000"/>
              </a:lnSpc>
              <a:spcAft>
                <a:spcPts val="1200"/>
              </a:spcAft>
            </a:pPr>
            <a:r>
              <a:rPr lang="tr-TR" sz="1600" b="1" dirty="0">
                <a:solidFill>
                  <a:srgbClr val="002060"/>
                </a:solidFill>
                <a:effectLst/>
                <a:latin typeface="Segoe UI" panose="020B0502040204020203" pitchFamily="34" charset="0"/>
                <a:ea typeface="Calibri" panose="020F0502020204030204" pitchFamily="34" charset="0"/>
                <a:cs typeface="Segoe UI" panose="020B0502040204020203" pitchFamily="34" charset="0"/>
              </a:rPr>
              <a:t>Aylık bakım ödemesi:</a:t>
            </a:r>
            <a:r>
              <a:rPr lang="tr-TR" sz="1600" dirty="0">
                <a:solidFill>
                  <a:srgbClr val="002060"/>
                </a:solidFill>
                <a:effectLst/>
                <a:latin typeface="Segoe UI" panose="020B0502040204020203" pitchFamily="34" charset="0"/>
                <a:ea typeface="Calibri" panose="020F0502020204030204" pitchFamily="34" charset="0"/>
                <a:cs typeface="Segoe UI" panose="020B0502040204020203" pitchFamily="34" charset="0"/>
              </a:rPr>
              <a:t> Koruyucu aile hizmeti verildiği müddetçe koruyucu aile yanına yerleştirilen çocukların bakım, eğitim ve yetiştirilmelerine ilişkin harcamalara, çocukların kişisel gelişimleri için gerekli olan harçlıklarına karşılık olmak üzere talepte bulunan koruyucu ailelere ödenen miktarı ifade etmektedir.</a:t>
            </a:r>
            <a:endParaRPr lang="tr-TR" sz="16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tr-TR" sz="1600" b="1" dirty="0">
                <a:solidFill>
                  <a:srgbClr val="002060"/>
                </a:solidFill>
                <a:effectLst/>
                <a:latin typeface="Segoe UI" panose="020B0502040204020203" pitchFamily="34" charset="0"/>
                <a:ea typeface="Calibri" panose="020F0502020204030204" pitchFamily="34" charset="0"/>
                <a:cs typeface="Segoe UI" panose="020B0502040204020203" pitchFamily="34" charset="0"/>
              </a:rPr>
              <a:t>Temel Aile Eğitimi</a:t>
            </a:r>
            <a:r>
              <a:rPr lang="tr-TR" sz="1600" dirty="0">
                <a:solidFill>
                  <a:srgbClr val="002060"/>
                </a:solidFill>
                <a:effectLst/>
                <a:latin typeface="Segoe UI" panose="020B0502040204020203" pitchFamily="34" charset="0"/>
                <a:ea typeface="Calibri" panose="020F0502020204030204" pitchFamily="34" charset="0"/>
                <a:cs typeface="Segoe UI" panose="020B0502040204020203" pitchFamily="34" charset="0"/>
              </a:rPr>
              <a:t>: Çocuğun desteklenmesi amacıyla çocuk gelişimi, ihtiyaçları ve etkili ebeveynlik yapılması kapsamında temel ana, baba eğitimini de içeren genel ebeveynlik becerilerinin kazanıldığı eğitimi ifade etmektedir.</a:t>
            </a:r>
            <a:endParaRPr lang="tr-TR" sz="16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tr-TR" sz="1600" dirty="0">
                <a:solidFill>
                  <a:srgbClr val="002060"/>
                </a:solidFill>
                <a:effectLst/>
                <a:latin typeface="Segoe UI" panose="020B0502040204020203" pitchFamily="34" charset="0"/>
                <a:ea typeface="Calibri" panose="020F0502020204030204" pitchFamily="34" charset="0"/>
                <a:cs typeface="Segoe UI" panose="020B0502040204020203" pitchFamily="34" charset="0"/>
              </a:rPr>
              <a:t> </a:t>
            </a:r>
            <a:endParaRPr lang="tr-TR" sz="16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tr-TR" sz="1600" b="1" dirty="0">
                <a:solidFill>
                  <a:srgbClr val="002060"/>
                </a:solidFill>
                <a:effectLst/>
                <a:latin typeface="Segoe UI" panose="020B0502040204020203" pitchFamily="34" charset="0"/>
                <a:ea typeface="Calibri" panose="020F0502020204030204" pitchFamily="34" charset="0"/>
                <a:cs typeface="Segoe UI" panose="020B0502040204020203" pitchFamily="34" charset="0"/>
              </a:rPr>
              <a:t>Koruyucu Aile Birinci Kademe Eğitimi:</a:t>
            </a:r>
            <a:r>
              <a:rPr lang="tr-TR" sz="1600" dirty="0">
                <a:solidFill>
                  <a:srgbClr val="002060"/>
                </a:solidFill>
                <a:effectLst/>
                <a:latin typeface="Segoe UI" panose="020B0502040204020203" pitchFamily="34" charset="0"/>
                <a:ea typeface="Calibri" panose="020F0502020204030204" pitchFamily="34" charset="0"/>
                <a:cs typeface="Segoe UI" panose="020B0502040204020203" pitchFamily="34" charset="0"/>
              </a:rPr>
              <a:t> Korunmaya muhtaç çocuğun öz ailesi dışında bir başka aile yanında yetiştirilmesine ilişkin olarak verilen eğitim olarak tanımlanmaktadır.</a:t>
            </a:r>
            <a:endParaRPr lang="tr-TR" sz="16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spcBef>
                <a:spcPts val="1400"/>
              </a:spcBef>
              <a:spcAft>
                <a:spcPts val="1400"/>
              </a:spcAft>
            </a:pPr>
            <a:r>
              <a:rPr lang="tr-TR" sz="1600" b="1" dirty="0">
                <a:solidFill>
                  <a:srgbClr val="002060"/>
                </a:solidFill>
                <a:effectLst/>
                <a:latin typeface="Segoe UI" panose="020B0502040204020203" pitchFamily="34" charset="0"/>
                <a:ea typeface="Calibri" panose="020F0502020204030204" pitchFamily="34" charset="0"/>
                <a:cs typeface="Segoe UI" panose="020B0502040204020203" pitchFamily="34" charset="0"/>
              </a:rPr>
              <a:t>Koruyucu Aile İkinci Kademe Eğitimi:</a:t>
            </a:r>
            <a:r>
              <a:rPr lang="tr-TR" sz="1600" dirty="0">
                <a:solidFill>
                  <a:srgbClr val="002060"/>
                </a:solidFill>
                <a:effectLst/>
                <a:latin typeface="Segoe UI" panose="020B0502040204020203" pitchFamily="34" charset="0"/>
                <a:ea typeface="Calibri" panose="020F0502020204030204" pitchFamily="34" charset="0"/>
                <a:cs typeface="Segoe UI" panose="020B0502040204020203" pitchFamily="34" charset="0"/>
              </a:rPr>
              <a:t> Özel zorlukları ve ihtiyaçları olan korunmaya muhtaç çocuğa hizmet vermek üzere koruyucu aile temel eğitimini almış kişilere verilen uzmanlık eğitimi olarak tanımlanmaktadır.</a:t>
            </a:r>
            <a:endParaRPr lang="tr-TR" sz="16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1100" dirty="0">
                <a:solidFill>
                  <a:srgbClr val="002060"/>
                </a:solidFill>
                <a:effectLst/>
                <a:latin typeface="Segoe UI" panose="020B0502040204020203" pitchFamily="34" charset="0"/>
                <a:ea typeface="Calibri" panose="020F0502020204030204" pitchFamily="34" charset="0"/>
                <a:cs typeface="Times New Roman" panose="02020603050405020304" pitchFamily="18" charset="0"/>
              </a:rPr>
              <a:t> </a:t>
            </a:r>
            <a:endParaRPr lang="tr-TR" sz="1100" dirty="0">
              <a:effectLst/>
              <a:latin typeface="Segoe UI" panose="020B050204020402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78464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59823" y="1154052"/>
            <a:ext cx="10515600" cy="936005"/>
          </a:xfrm>
        </p:spPr>
        <p:txBody>
          <a:bodyPr>
            <a:normAutofit/>
          </a:bodyPr>
          <a:lstStyle/>
          <a:p>
            <a:pPr>
              <a:lnSpc>
                <a:spcPct val="115000"/>
              </a:lnSpc>
              <a:spcAft>
                <a:spcPts val="0"/>
              </a:spcAft>
            </a:pPr>
            <a:r>
              <a:rPr lang="tr-TR" sz="2800" b="1" u="sng" dirty="0">
                <a:solidFill>
                  <a:srgbClr val="0070C0"/>
                </a:solidFill>
                <a:latin typeface="Segoe UI" panose="020B0502040204020203" pitchFamily="34" charset="0"/>
                <a:ea typeface="Times New Roman" panose="02020603050405020304" pitchFamily="18" charset="0"/>
                <a:cs typeface="Times New Roman" panose="02020603050405020304" pitchFamily="18" charset="0"/>
              </a:rPr>
              <a:t>Koruyucu Aile Modelleri </a:t>
            </a:r>
          </a:p>
        </p:txBody>
      </p:sp>
      <p:pic>
        <p:nvPicPr>
          <p:cNvPr id="4" name="Picture 1"/>
          <p:cNvPicPr/>
          <p:nvPr/>
        </p:nvPicPr>
        <p:blipFill rotWithShape="1">
          <a:blip r:embed="rId2">
            <a:extLst>
              <a:ext uri="{28A0092B-C50C-407E-A947-70E740481C1C}">
                <a14:useLocalDpi xmlns:a14="http://schemas.microsoft.com/office/drawing/2010/main" val="0"/>
              </a:ext>
            </a:extLst>
          </a:blip>
          <a:srcRect t="5688"/>
          <a:stretch/>
        </p:blipFill>
        <p:spPr>
          <a:xfrm>
            <a:off x="1710431" y="1983525"/>
            <a:ext cx="8916140" cy="3911248"/>
          </a:xfrm>
          <a:prstGeom prst="rect">
            <a:avLst/>
          </a:prstGeom>
        </p:spPr>
      </p:pic>
    </p:spTree>
    <p:extLst>
      <p:ext uri="{BB962C8B-B14F-4D97-AF65-F5344CB8AC3E}">
        <p14:creationId xmlns:p14="http://schemas.microsoft.com/office/powerpoint/2010/main" val="21645627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67178" y="1225328"/>
            <a:ext cx="10515600" cy="787960"/>
          </a:xfrm>
        </p:spPr>
        <p:txBody>
          <a:bodyPr>
            <a:noAutofit/>
          </a:bodyPr>
          <a:lstStyle/>
          <a:p>
            <a:pPr>
              <a:lnSpc>
                <a:spcPct val="115000"/>
              </a:lnSpc>
              <a:spcAft>
                <a:spcPts val="0"/>
              </a:spcAft>
            </a:pPr>
            <a:r>
              <a:rPr lang="tr-TR" sz="2800" b="1" u="sng" dirty="0">
                <a:solidFill>
                  <a:srgbClr val="0070C0"/>
                </a:solidFill>
                <a:latin typeface="Segoe UI" panose="020B0502040204020203" pitchFamily="34" charset="0"/>
                <a:ea typeface="Times New Roman" panose="02020603050405020304" pitchFamily="18" charset="0"/>
                <a:cs typeface="Times New Roman" panose="02020603050405020304" pitchFamily="18" charset="0"/>
              </a:rPr>
              <a:t>Koruyucu Aile Hizmetinde Çocuk ve Aile Eşleşmesi</a:t>
            </a:r>
            <a:endParaRPr lang="en-US" sz="2800" u="sng" dirty="0"/>
          </a:p>
        </p:txBody>
      </p:sp>
      <p:sp>
        <p:nvSpPr>
          <p:cNvPr id="3" name="İçerik Yer Tutucusu 2"/>
          <p:cNvSpPr>
            <a:spLocks noGrp="1"/>
          </p:cNvSpPr>
          <p:nvPr>
            <p:ph idx="1"/>
          </p:nvPr>
        </p:nvSpPr>
        <p:spPr>
          <a:xfrm>
            <a:off x="838200" y="2013288"/>
            <a:ext cx="10871447" cy="3783830"/>
          </a:xfrm>
        </p:spPr>
        <p:txBody>
          <a:bodyPr>
            <a:normAutofit lnSpcReduction="10000"/>
          </a:bodyPr>
          <a:lstStyle/>
          <a:p>
            <a:pPr marL="0" indent="0" algn="just">
              <a:lnSpc>
                <a:spcPct val="115000"/>
              </a:lnSpc>
              <a:spcAft>
                <a:spcPts val="0"/>
              </a:spcAft>
              <a:buNone/>
            </a:pPr>
            <a:r>
              <a:rPr lang="tr-TR" sz="1600" i="1" dirty="0">
                <a:latin typeface="Segoe UI" panose="020B0502040204020203" pitchFamily="34" charset="0"/>
                <a:ea typeface="Calibri" panose="020F0502020204030204" pitchFamily="34" charset="0"/>
                <a:cs typeface="Segoe UI" panose="020B0502040204020203" pitchFamily="34" charset="0"/>
              </a:rPr>
              <a:t>Koruyucu aile hizmetinin, çocuğun yüksek yararı başta olmak üzere hem çocuk hem de aile ile uyum içinde olabilmesi için hizmetten yararlanacak çocuk ve koruyucu aile için birtakım düzenlemeler getirilmiştir.</a:t>
            </a:r>
          </a:p>
          <a:p>
            <a:pPr marL="0" indent="0" algn="just">
              <a:lnSpc>
                <a:spcPct val="115000"/>
              </a:lnSpc>
              <a:buNone/>
            </a:pPr>
            <a:r>
              <a:rPr lang="tr-TR" sz="1600" b="1" dirty="0">
                <a:solidFill>
                  <a:srgbClr val="5B9BD5"/>
                </a:solidFill>
                <a:latin typeface="Segoe UI" panose="020B0502040204020203" pitchFamily="34" charset="0"/>
                <a:ea typeface="Times New Roman" panose="02020603050405020304" pitchFamily="18" charset="0"/>
                <a:cs typeface="Segoe UI" panose="020B0502040204020203" pitchFamily="34" charset="0"/>
              </a:rPr>
              <a:t>Hizmetten Yararlanacak Olan Çocuklar</a:t>
            </a:r>
          </a:p>
          <a:p>
            <a:pPr marL="0" indent="0" algn="just">
              <a:lnSpc>
                <a:spcPct val="115000"/>
              </a:lnSpc>
              <a:spcAft>
                <a:spcPts val="0"/>
              </a:spcAft>
              <a:buNone/>
            </a:pPr>
            <a:r>
              <a:rPr lang="tr-TR" sz="1600" b="1" dirty="0">
                <a:latin typeface="Segoe UI" panose="020B0502040204020203" pitchFamily="34" charset="0"/>
                <a:ea typeface="Calibri" panose="020F0502020204030204" pitchFamily="34" charset="0"/>
                <a:cs typeface="Segoe UI" panose="020B0502040204020203" pitchFamily="34" charset="0"/>
              </a:rPr>
              <a:t>Koruyucu aile hizmetinden yararlanacak olan çocukların tespitine ilişkin Yönetmeliğin 6. maddesinde şu ifadelere yer verilmektedir:</a:t>
            </a:r>
          </a:p>
          <a:p>
            <a:pPr lvl="1" algn="just">
              <a:lnSpc>
                <a:spcPct val="115000"/>
              </a:lnSpc>
              <a:buClr>
                <a:srgbClr val="0070C0"/>
              </a:buClr>
              <a:buSzPts val="1200"/>
              <a:buFont typeface="Wingdings" panose="05000000000000000000" pitchFamily="2" charset="2"/>
              <a:buChar char="Ø"/>
            </a:pPr>
            <a:r>
              <a:rPr lang="tr-TR" sz="1600" dirty="0">
                <a:solidFill>
                  <a:srgbClr val="000000"/>
                </a:solidFill>
                <a:latin typeface="Segoe UI" panose="020B0502040204020203" pitchFamily="34" charset="0"/>
                <a:ea typeface="Calibri" panose="020F0502020204030204" pitchFamily="34" charset="0"/>
                <a:cs typeface="Segoe UI" panose="020B0502040204020203" pitchFamily="34" charset="0"/>
              </a:rPr>
              <a:t>“Haklarında acil korunma veya bakım tedbiri alınması zorunlu görülen çocuklara öncelik verilmektedir.</a:t>
            </a:r>
            <a:endParaRPr lang="tr-TR" sz="1600" dirty="0">
              <a:latin typeface="Segoe UI" panose="020B0502040204020203" pitchFamily="34" charset="0"/>
              <a:ea typeface="Calibri" panose="020F0502020204030204" pitchFamily="34" charset="0"/>
              <a:cs typeface="Segoe UI" panose="020B0502040204020203" pitchFamily="34" charset="0"/>
            </a:endParaRPr>
          </a:p>
          <a:p>
            <a:pPr lvl="1" algn="just">
              <a:lnSpc>
                <a:spcPct val="115000"/>
              </a:lnSpc>
              <a:buClr>
                <a:srgbClr val="0070C0"/>
              </a:buClr>
              <a:buSzPts val="1200"/>
              <a:buFont typeface="Wingdings" panose="05000000000000000000" pitchFamily="2" charset="2"/>
              <a:buChar char="Ø"/>
            </a:pPr>
            <a:r>
              <a:rPr lang="tr-TR" sz="1600" dirty="0">
                <a:solidFill>
                  <a:srgbClr val="000000"/>
                </a:solidFill>
                <a:latin typeface="Segoe UI" panose="020B0502040204020203" pitchFamily="34" charset="0"/>
                <a:ea typeface="Calibri" panose="020F0502020204030204" pitchFamily="34" charset="0"/>
                <a:cs typeface="Segoe UI" panose="020B0502040204020203" pitchFamily="34" charset="0"/>
              </a:rPr>
              <a:t>Çocuklardan koruyucu aileye yerleştirilebilecek olanların fotoğrafları, ad ve soyadı, doğum yeri, doğum tarihi ve korunma veya bakım tedbiri veya acil korunma kararı nedenlerini kapsayan liste ile birlikte sağlık durumu, </a:t>
            </a:r>
            <a:r>
              <a:rPr lang="tr-TR" sz="1600" dirty="0" err="1">
                <a:solidFill>
                  <a:srgbClr val="000000"/>
                </a:solidFill>
                <a:latin typeface="Segoe UI" panose="020B0502040204020203" pitchFamily="34" charset="0"/>
                <a:ea typeface="Calibri" panose="020F0502020204030204" pitchFamily="34" charset="0"/>
                <a:cs typeface="Segoe UI" panose="020B0502040204020203" pitchFamily="34" charset="0"/>
              </a:rPr>
              <a:t>psiko</a:t>
            </a:r>
            <a:r>
              <a:rPr lang="tr-TR" sz="1600" dirty="0">
                <a:solidFill>
                  <a:srgbClr val="000000"/>
                </a:solidFill>
                <a:latin typeface="Segoe UI" panose="020B0502040204020203" pitchFamily="34" charset="0"/>
                <a:ea typeface="Calibri" panose="020F0502020204030204" pitchFamily="34" charset="0"/>
                <a:cs typeface="Segoe UI" panose="020B0502040204020203" pitchFamily="34" charset="0"/>
              </a:rPr>
              <a:t>-sosyal ve fiziksel gelişimlerini gösteren, çocuğun alışkanlıkları, davranış kalıpları ve özel gereksinimlerini içeren durum değerlendirme raporu, kuruluşlar tarafından her ay il müdürlüğüne gönderilir.</a:t>
            </a:r>
          </a:p>
          <a:p>
            <a:pPr lvl="1" algn="just">
              <a:lnSpc>
                <a:spcPct val="115000"/>
              </a:lnSpc>
              <a:buClr>
                <a:srgbClr val="0070C0"/>
              </a:buClr>
              <a:buSzPts val="1200"/>
              <a:buFont typeface="Wingdings" panose="05000000000000000000" pitchFamily="2" charset="2"/>
              <a:buChar char="Ø"/>
            </a:pPr>
            <a:r>
              <a:rPr lang="tr-TR" sz="1600" dirty="0">
                <a:solidFill>
                  <a:srgbClr val="000000"/>
                </a:solidFill>
                <a:latin typeface="Segoe UI" panose="020B0502040204020203" pitchFamily="34" charset="0"/>
                <a:ea typeface="Calibri" panose="020F0502020204030204" pitchFamily="34" charset="0"/>
                <a:cs typeface="Segoe UI" panose="020B0502040204020203" pitchFamily="34" charset="0"/>
              </a:rPr>
              <a:t>Sosyal çalışma görevlisi koruyucu aile adayı hakkında inceleme yaptıktan sonra çocuklar hakkında hazırlanmış durum değerlendirme raporlarını inceler ve çocuklar ve koruyucu aileler arasında eşleştirme yapar.”</a:t>
            </a:r>
          </a:p>
          <a:p>
            <a:endParaRPr lang="en-US" sz="3200" dirty="0"/>
          </a:p>
        </p:txBody>
      </p:sp>
    </p:spTree>
    <p:extLst>
      <p:ext uri="{BB962C8B-B14F-4D97-AF65-F5344CB8AC3E}">
        <p14:creationId xmlns:p14="http://schemas.microsoft.com/office/powerpoint/2010/main" val="843636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36023" y="2058252"/>
            <a:ext cx="10515600" cy="3573068"/>
          </a:xfrm>
        </p:spPr>
        <p:txBody>
          <a:bodyPr>
            <a:normAutofit/>
          </a:bodyPr>
          <a:lstStyle/>
          <a:p>
            <a:pPr marL="0" indent="0" algn="just">
              <a:lnSpc>
                <a:spcPct val="115000"/>
              </a:lnSpc>
              <a:buNone/>
            </a:pPr>
            <a:r>
              <a:rPr lang="tr-TR" sz="1600" b="1" dirty="0">
                <a:solidFill>
                  <a:srgbClr val="5B9BD5"/>
                </a:solidFill>
                <a:latin typeface="Segoe UI" panose="020B0502040204020203" pitchFamily="34" charset="0"/>
                <a:ea typeface="Times New Roman" panose="02020603050405020304" pitchFamily="18" charset="0"/>
                <a:cs typeface="Segoe UI" panose="020B0502040204020203" pitchFamily="34" charset="0"/>
              </a:rPr>
              <a:t>Koruyucu Aile</a:t>
            </a:r>
          </a:p>
          <a:p>
            <a:pPr marL="0" indent="0" algn="just">
              <a:lnSpc>
                <a:spcPct val="120000"/>
              </a:lnSpc>
              <a:spcAft>
                <a:spcPts val="0"/>
              </a:spcAft>
              <a:buNone/>
            </a:pPr>
            <a:r>
              <a:rPr lang="tr-TR" sz="1600" b="1" dirty="0">
                <a:latin typeface="Segoe UI" panose="020B0502040204020203" pitchFamily="34" charset="0"/>
                <a:ea typeface="Calibri" panose="020F0502020204030204" pitchFamily="34" charset="0"/>
                <a:cs typeface="Segoe UI" panose="020B0502040204020203" pitchFamily="34" charset="0"/>
              </a:rPr>
              <a:t>Çocukların uygun koruyucu aileler ile eşleştirilmesi ise, koruyucu aile hizmetinin amaçları ve esasları kapsamında il veya ilçe müdürlüğünde oluşturulan komisyonca değerlendirilmektedir. Bu değerlendirme süreci için koruyucu ailenin tespiti açısından gereklilikler ve istenen belgeler 8. madde ile hükme bağlanmıştır. Bu doğrultuda koruyucu ailenin Türk vatandaşı olması ve Türkiye’de sürekli ikamet etmesi, 25-65 yaş aralığında bulunması, en az ilkokul düzeyinde eğitim almış olması ve düzenli gelire sahip olması gerekmektedir.</a:t>
            </a:r>
            <a:endParaRPr lang="tr-TR" sz="1600" b="1" dirty="0">
              <a:latin typeface="Segoe UI" panose="020B0502040204020203" pitchFamily="34" charset="0"/>
              <a:ea typeface="Calibri" panose="020F0502020204030204" pitchFamily="34" charset="0"/>
              <a:cs typeface="Times New Roman" panose="02020603050405020304" pitchFamily="18" charset="0"/>
            </a:endParaRPr>
          </a:p>
          <a:p>
            <a:pPr algn="just">
              <a:lnSpc>
                <a:spcPct val="120000"/>
              </a:lnSpc>
              <a:spcAft>
                <a:spcPts val="0"/>
              </a:spcAft>
            </a:pPr>
            <a:r>
              <a:rPr lang="tr-TR" sz="1600" dirty="0">
                <a:latin typeface="Segoe UI" panose="020B0502040204020203" pitchFamily="34" charset="0"/>
                <a:ea typeface="Calibri" panose="020F0502020204030204" pitchFamily="34" charset="0"/>
                <a:cs typeface="Segoe UI" panose="020B0502040204020203" pitchFamily="34" charset="0"/>
              </a:rPr>
              <a:t>“Uzmanlaşmış koruyucu aileler ile geçici koruyucu aileler için ek olarak; bu kapsamdaki çocuklara yardımcı olabilecek Bakanlıkça belirlenen lisans eğitimi almış veya eşlerden biri en az ilköğretim düzeyinde olmak üzere temel ana-baba eğitimleri, koruyucu aile birinci ve ikinci kademe eğitimlerini almış olmak gerekir” (Koruyucu Aile Yönetmeliği, 2012). </a:t>
            </a:r>
            <a:endParaRPr lang="tr-TR" sz="1600" dirty="0">
              <a:latin typeface="Segoe UI" panose="020B0502040204020203" pitchFamily="34" charset="0"/>
              <a:ea typeface="Calibri" panose="020F0502020204030204" pitchFamily="34" charset="0"/>
              <a:cs typeface="Times New Roman" panose="02020603050405020304" pitchFamily="18" charset="0"/>
            </a:endParaRPr>
          </a:p>
        </p:txBody>
      </p:sp>
      <p:sp>
        <p:nvSpPr>
          <p:cNvPr id="4" name="Unvan 1"/>
          <p:cNvSpPr>
            <a:spLocks noGrp="1"/>
          </p:cNvSpPr>
          <p:nvPr>
            <p:ph type="title"/>
          </p:nvPr>
        </p:nvSpPr>
        <p:spPr>
          <a:xfrm>
            <a:off x="829491" y="1226680"/>
            <a:ext cx="10515600" cy="822794"/>
          </a:xfrm>
        </p:spPr>
        <p:txBody>
          <a:bodyPr>
            <a:noAutofit/>
          </a:bodyPr>
          <a:lstStyle/>
          <a:p>
            <a:pPr>
              <a:lnSpc>
                <a:spcPct val="115000"/>
              </a:lnSpc>
              <a:spcAft>
                <a:spcPts val="0"/>
              </a:spcAft>
            </a:pPr>
            <a:r>
              <a:rPr lang="tr-TR" sz="2800" b="1" u="sng" dirty="0">
                <a:solidFill>
                  <a:srgbClr val="0070C0"/>
                </a:solidFill>
                <a:latin typeface="Segoe UI" panose="020B0502040204020203" pitchFamily="34" charset="0"/>
                <a:ea typeface="Times New Roman" panose="02020603050405020304" pitchFamily="18" charset="0"/>
                <a:cs typeface="Times New Roman" panose="02020603050405020304" pitchFamily="18" charset="0"/>
              </a:rPr>
              <a:t>Koruyucu Aile Hizmetinde Çocuk ve Aile Eşleşmesi</a:t>
            </a:r>
            <a:endParaRPr lang="en-US" sz="2800" u="sng" dirty="0"/>
          </a:p>
        </p:txBody>
      </p:sp>
    </p:spTree>
    <p:extLst>
      <p:ext uri="{BB962C8B-B14F-4D97-AF65-F5344CB8AC3E}">
        <p14:creationId xmlns:p14="http://schemas.microsoft.com/office/powerpoint/2010/main" val="40232371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279348"/>
            <a:ext cx="10515600" cy="866337"/>
          </a:xfrm>
        </p:spPr>
        <p:txBody>
          <a:bodyPr>
            <a:normAutofit/>
          </a:bodyPr>
          <a:lstStyle/>
          <a:p>
            <a:r>
              <a:rPr lang="tr-TR" sz="2800" b="1" u="sng" dirty="0">
                <a:solidFill>
                  <a:srgbClr val="0070C0"/>
                </a:solidFill>
                <a:latin typeface="Segoe UI" panose="020B0502040204020203" pitchFamily="34" charset="0"/>
                <a:ea typeface="Times New Roman" panose="02020603050405020304" pitchFamily="18" charset="0"/>
                <a:cs typeface="Times New Roman" panose="02020603050405020304" pitchFamily="18" charset="0"/>
              </a:rPr>
              <a:t>Koruyucu Aile Hizmetinde Çocuk ve Aile Eşleşmesi</a:t>
            </a:r>
            <a:endParaRPr lang="en-US" sz="2800" dirty="0"/>
          </a:p>
        </p:txBody>
      </p:sp>
      <p:sp>
        <p:nvSpPr>
          <p:cNvPr id="3" name="İçerik Yer Tutucusu 2"/>
          <p:cNvSpPr>
            <a:spLocks noGrp="1"/>
          </p:cNvSpPr>
          <p:nvPr>
            <p:ph idx="1"/>
          </p:nvPr>
        </p:nvSpPr>
        <p:spPr>
          <a:xfrm>
            <a:off x="985421" y="2681056"/>
            <a:ext cx="6791418" cy="3193995"/>
          </a:xfrm>
        </p:spPr>
        <p:txBody>
          <a:bodyPr>
            <a:normAutofit/>
          </a:bodyPr>
          <a:lstStyle/>
          <a:p>
            <a:pPr marL="0" indent="0" algn="just">
              <a:lnSpc>
                <a:spcPct val="100000"/>
              </a:lnSpc>
              <a:buNone/>
            </a:pPr>
            <a:r>
              <a:rPr lang="tr-TR" sz="1600" dirty="0">
                <a:latin typeface="Segoe UI" panose="020B0502040204020203" pitchFamily="34" charset="0"/>
                <a:cs typeface="Segoe UI" panose="020B0502040204020203" pitchFamily="34" charset="0"/>
              </a:rPr>
              <a:t>Tüm bu belgelerin edinilmesi ile araştırma ve inceleme süreci başlatılır. Başvurusu kabul edilenler hakkında kişilik özellikleri, evlilik ve sosyal ilişkileri, tek başına yaşayıp yaşamadığı, yaşantısının genel kabul görmüş toplum kural ve değerlerine uygun olup olmadığı, çocuk yetiştirme konusundaki yeterliliği, yaşları, diğer aile üyelerinin bu konudaki düşünceleri, iş ve ekonomik koşulları gibi çocuk ile koruyucu aile ilişkileri açısından önem taşıyan temel mesleki değerlendirme hususları dikkate alınarak sosyal inceleme yapılır. Sosyal inceleme sonucunda koruyucu ailenin, tanımlanan hizmet modellerinden hangisine uygun olduğu belirlenir, hazırlanan dosya komisyona sunulur.</a:t>
            </a:r>
            <a:endParaRPr lang="en-US" sz="1600" dirty="0"/>
          </a:p>
        </p:txBody>
      </p:sp>
      <p:pic>
        <p:nvPicPr>
          <p:cNvPr id="4" name="Picture 1"/>
          <p:cNvPicPr/>
          <p:nvPr/>
        </p:nvPicPr>
        <p:blipFill>
          <a:blip r:embed="rId2" cstate="print">
            <a:extLst>
              <a:ext uri="{28A0092B-C50C-407E-A947-70E740481C1C}">
                <a14:useLocalDpi xmlns:a14="http://schemas.microsoft.com/office/drawing/2010/main" val="0"/>
              </a:ext>
            </a:extLst>
          </a:blip>
          <a:stretch>
            <a:fillRect/>
          </a:stretch>
        </p:blipFill>
        <p:spPr>
          <a:xfrm>
            <a:off x="8107006" y="3023159"/>
            <a:ext cx="2503670" cy="2293348"/>
          </a:xfrm>
          <a:prstGeom prst="rect">
            <a:avLst/>
          </a:prstGeom>
        </p:spPr>
      </p:pic>
      <p:sp>
        <p:nvSpPr>
          <p:cNvPr id="6" name="Dikdörtgen 5"/>
          <p:cNvSpPr/>
          <p:nvPr/>
        </p:nvSpPr>
        <p:spPr>
          <a:xfrm>
            <a:off x="838200" y="2145685"/>
            <a:ext cx="1528175" cy="338554"/>
          </a:xfrm>
          <a:prstGeom prst="rect">
            <a:avLst/>
          </a:prstGeom>
        </p:spPr>
        <p:txBody>
          <a:bodyPr wrap="none">
            <a:spAutoFit/>
          </a:bodyPr>
          <a:lstStyle/>
          <a:p>
            <a:r>
              <a:rPr lang="tr-TR" sz="1600" b="1" dirty="0">
                <a:solidFill>
                  <a:srgbClr val="5B9BD5"/>
                </a:solidFill>
                <a:latin typeface="Segoe UI" panose="020B0502040204020203" pitchFamily="34" charset="0"/>
                <a:ea typeface="Times New Roman" panose="02020603050405020304" pitchFamily="18" charset="0"/>
                <a:cs typeface="Segoe UI" panose="020B0502040204020203" pitchFamily="34" charset="0"/>
              </a:rPr>
              <a:t>Koruyucu Aile</a:t>
            </a:r>
            <a:endParaRPr lang="tr-TR" sz="1600" dirty="0"/>
          </a:p>
        </p:txBody>
      </p:sp>
    </p:spTree>
    <p:extLst>
      <p:ext uri="{BB962C8B-B14F-4D97-AF65-F5344CB8AC3E}">
        <p14:creationId xmlns:p14="http://schemas.microsoft.com/office/powerpoint/2010/main" val="4103148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8099" y="2582888"/>
            <a:ext cx="10764915" cy="1325563"/>
          </a:xfrm>
        </p:spPr>
        <p:txBody>
          <a:bodyPr>
            <a:normAutofit/>
          </a:bodyPr>
          <a:lstStyle/>
          <a:p>
            <a:pPr marL="0" indent="0" algn="just">
              <a:lnSpc>
                <a:spcPct val="100000"/>
              </a:lnSpc>
              <a:buNone/>
            </a:pPr>
            <a:r>
              <a:rPr lang="tr-TR" sz="1600" b="1" dirty="0">
                <a:latin typeface="Segoe UI" panose="020B0502040204020203" pitchFamily="34" charset="0"/>
                <a:cs typeface="Segoe UI" panose="020B0502040204020203" pitchFamily="34" charset="0"/>
              </a:rPr>
              <a:t>Bu dersin amacı, Çocuk Hizmetleri Genel Müdürlüğü uhdesinde yürütülen aile yanında destek hizmetleri hakkında bilgi temeli oluşturmaktır.</a:t>
            </a:r>
            <a:r>
              <a:rPr lang="tr-TR" sz="1600" dirty="0">
                <a:latin typeface="Segoe UI" panose="020B0502040204020203" pitchFamily="34" charset="0"/>
                <a:cs typeface="Segoe UI" panose="020B0502040204020203" pitchFamily="34" charset="0"/>
              </a:rPr>
              <a:t> Bu kapsamda, çocuk koruma ve refah sistemi içerisinde Çocuk Hizmetleri Genel Müdürlüğü uhdesinde yürütülen Aile Yanında Destek Hizmetlerine ilişkin uygulamanın esaslarının, uygulama yönteminin ve sisteminin temellerinin ele alınması gerekmektedir.</a:t>
            </a:r>
          </a:p>
        </p:txBody>
      </p:sp>
      <p:sp>
        <p:nvSpPr>
          <p:cNvPr id="3" name="Title 3"/>
          <p:cNvSpPr>
            <a:spLocks noGrp="1"/>
          </p:cNvSpPr>
          <p:nvPr>
            <p:ph type="title"/>
          </p:nvPr>
        </p:nvSpPr>
        <p:spPr>
          <a:xfrm>
            <a:off x="758301" y="1368553"/>
            <a:ext cx="10515600" cy="1325563"/>
          </a:xfrm>
        </p:spPr>
        <p:txBody>
          <a:bodyPr vert="horz" lIns="91440" tIns="45720" rIns="91440" bIns="45720" rtlCol="0" anchor="ctr">
            <a:noAutofit/>
          </a:bodyPr>
          <a:lstStyle/>
          <a:p>
            <a:pPr marL="104140">
              <a:lnSpc>
                <a:spcPct val="115000"/>
              </a:lnSpc>
            </a:pPr>
            <a:r>
              <a:rPr lang="tr-TR" sz="3200" b="1" kern="0" cap="all" dirty="0">
                <a:solidFill>
                  <a:srgbClr val="002060"/>
                </a:solidFill>
                <a:latin typeface="Segoe UI" panose="020B0502040204020203" pitchFamily="34" charset="0"/>
              </a:rPr>
              <a:t>Dersin Amacı</a:t>
            </a:r>
            <a:endParaRPr lang="en-US" sz="3200" b="1" kern="0" cap="all" dirty="0">
              <a:solidFill>
                <a:srgbClr val="002060"/>
              </a:solidFill>
              <a:latin typeface="Segoe UI" panose="020B0502040204020203" pitchFamily="34" charset="0"/>
            </a:endParaRPr>
          </a:p>
        </p:txBody>
      </p:sp>
    </p:spTree>
    <p:extLst>
      <p:ext uri="{BB962C8B-B14F-4D97-AF65-F5344CB8AC3E}">
        <p14:creationId xmlns:p14="http://schemas.microsoft.com/office/powerpoint/2010/main" val="27549242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183099"/>
            <a:ext cx="10515600" cy="692165"/>
          </a:xfrm>
        </p:spPr>
        <p:txBody>
          <a:bodyPr>
            <a:normAutofit/>
          </a:bodyPr>
          <a:lstStyle/>
          <a:p>
            <a:pPr>
              <a:lnSpc>
                <a:spcPct val="115000"/>
              </a:lnSpc>
              <a:spcAft>
                <a:spcPts val="0"/>
              </a:spcAft>
            </a:pPr>
            <a:r>
              <a:rPr lang="tr-TR" sz="2800" b="1" u="sng" dirty="0">
                <a:solidFill>
                  <a:srgbClr val="0070C0"/>
                </a:solidFill>
                <a:latin typeface="Segoe UI" panose="020B0502040204020203" pitchFamily="34" charset="0"/>
                <a:ea typeface="Times New Roman" panose="02020603050405020304" pitchFamily="18" charset="0"/>
                <a:cs typeface="Times New Roman" panose="02020603050405020304" pitchFamily="18" charset="0"/>
              </a:rPr>
              <a:t>Koruyucu Aile Yanına Yerleştirme Süreci</a:t>
            </a:r>
            <a:endParaRPr lang="en-US" sz="2800" u="sng" dirty="0"/>
          </a:p>
        </p:txBody>
      </p:sp>
      <p:sp>
        <p:nvSpPr>
          <p:cNvPr id="3" name="İçerik Yer Tutucusu 2"/>
          <p:cNvSpPr>
            <a:spLocks noGrp="1"/>
          </p:cNvSpPr>
          <p:nvPr>
            <p:ph idx="1"/>
          </p:nvPr>
        </p:nvSpPr>
        <p:spPr>
          <a:xfrm>
            <a:off x="427053" y="2138030"/>
            <a:ext cx="11337894" cy="3919478"/>
          </a:xfrm>
        </p:spPr>
        <p:txBody>
          <a:bodyPr>
            <a:normAutofit lnSpcReduction="10000"/>
          </a:bodyPr>
          <a:lstStyle/>
          <a:p>
            <a:pPr lvl="1" algn="just">
              <a:lnSpc>
                <a:spcPct val="115000"/>
              </a:lnSpc>
              <a:buClr>
                <a:srgbClr val="0070C0"/>
              </a:buClr>
              <a:buSzPts val="1200"/>
              <a:buFont typeface="Wingdings" panose="05000000000000000000" pitchFamily="2" charset="2"/>
              <a:buChar char="Ø"/>
            </a:pPr>
            <a:r>
              <a:rPr lang="en-US" sz="1600" dirty="0">
                <a:solidFill>
                  <a:srgbClr val="000000"/>
                </a:solidFill>
                <a:latin typeface="Segoe UI" panose="020B0502040204020203" pitchFamily="34" charset="0"/>
                <a:cs typeface="Segoe UI" panose="020B0502040204020203" pitchFamily="34" charset="0"/>
              </a:rPr>
              <a:t>“Komisyon </a:t>
            </a:r>
            <a:r>
              <a:rPr lang="en-US" sz="1600" dirty="0" err="1">
                <a:solidFill>
                  <a:srgbClr val="000000"/>
                </a:solidFill>
                <a:latin typeface="Segoe UI" panose="020B0502040204020203" pitchFamily="34" charset="0"/>
                <a:cs typeface="Segoe UI" panose="020B0502040204020203" pitchFamily="34" charset="0"/>
              </a:rPr>
              <a:t>tarafından</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eşleştirilmesi</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uygun</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bulunan</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koruyucu</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aile</a:t>
            </a:r>
            <a:r>
              <a:rPr lang="en-US" sz="1600" dirty="0">
                <a:solidFill>
                  <a:srgbClr val="000000"/>
                </a:solidFill>
                <a:latin typeface="Segoe UI" panose="020B0502040204020203" pitchFamily="34" charset="0"/>
                <a:cs typeface="Segoe UI" panose="020B0502040204020203" pitchFamily="34" charset="0"/>
              </a:rPr>
              <a:t> ile çocuğun </a:t>
            </a:r>
            <a:r>
              <a:rPr lang="en-US" sz="1600" dirty="0" err="1">
                <a:solidFill>
                  <a:srgbClr val="000000"/>
                </a:solidFill>
                <a:latin typeface="Segoe UI" panose="020B0502040204020203" pitchFamily="34" charset="0"/>
                <a:cs typeface="Segoe UI" panose="020B0502040204020203" pitchFamily="34" charset="0"/>
              </a:rPr>
              <a:t>tanıştırılmasından</a:t>
            </a:r>
            <a:r>
              <a:rPr lang="en-US" sz="1600" dirty="0">
                <a:solidFill>
                  <a:srgbClr val="000000"/>
                </a:solidFill>
                <a:latin typeface="Segoe UI" panose="020B0502040204020203" pitchFamily="34" charset="0"/>
                <a:cs typeface="Segoe UI" panose="020B0502040204020203" pitchFamily="34" charset="0"/>
              </a:rPr>
              <a:t> önce çocuğun </a:t>
            </a:r>
            <a:r>
              <a:rPr lang="en-US" sz="1600" dirty="0" err="1">
                <a:solidFill>
                  <a:srgbClr val="000000"/>
                </a:solidFill>
                <a:latin typeface="Segoe UI" panose="020B0502040204020203" pitchFamily="34" charset="0"/>
                <a:cs typeface="Segoe UI" panose="020B0502040204020203" pitchFamily="34" charset="0"/>
              </a:rPr>
              <a:t>düşüncesi</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öğrenilerek</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gerekli</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mesleki</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çalışmalar</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yapılır</a:t>
            </a:r>
            <a:r>
              <a:rPr lang="en-US" sz="1600" dirty="0">
                <a:solidFill>
                  <a:srgbClr val="000000"/>
                </a:solidFill>
                <a:latin typeface="Segoe UI" panose="020B0502040204020203" pitchFamily="34" charset="0"/>
                <a:cs typeface="Segoe UI" panose="020B0502040204020203" pitchFamily="34" charset="0"/>
              </a:rPr>
              <a:t>.</a:t>
            </a:r>
          </a:p>
          <a:p>
            <a:pPr lvl="1" algn="just">
              <a:lnSpc>
                <a:spcPct val="115000"/>
              </a:lnSpc>
              <a:buClr>
                <a:srgbClr val="0070C0"/>
              </a:buClr>
              <a:buSzPts val="1200"/>
              <a:buFont typeface="Wingdings" panose="05000000000000000000" pitchFamily="2" charset="2"/>
              <a:buChar char="Ø"/>
            </a:pPr>
            <a:r>
              <a:rPr lang="en-US" sz="1600" dirty="0">
                <a:solidFill>
                  <a:srgbClr val="000000"/>
                </a:solidFill>
                <a:latin typeface="Segoe UI" panose="020B0502040204020203" pitchFamily="34" charset="0"/>
                <a:cs typeface="Segoe UI" panose="020B0502040204020203" pitchFamily="34" charset="0"/>
              </a:rPr>
              <a:t>Koruyucu aile </a:t>
            </a:r>
            <a:r>
              <a:rPr lang="en-US" sz="1600" dirty="0" err="1">
                <a:solidFill>
                  <a:srgbClr val="000000"/>
                </a:solidFill>
                <a:latin typeface="Segoe UI" panose="020B0502040204020203" pitchFamily="34" charset="0"/>
                <a:cs typeface="Segoe UI" panose="020B0502040204020203" pitchFamily="34" charset="0"/>
              </a:rPr>
              <a:t>sözleşmesi</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imzalanıncaya</a:t>
            </a:r>
            <a:r>
              <a:rPr lang="en-US" sz="1600" dirty="0">
                <a:solidFill>
                  <a:srgbClr val="000000"/>
                </a:solidFill>
                <a:latin typeface="Segoe UI" panose="020B0502040204020203" pitchFamily="34" charset="0"/>
                <a:cs typeface="Segoe UI" panose="020B0502040204020203" pitchFamily="34" charset="0"/>
              </a:rPr>
              <a:t> kadar çocuk ve </a:t>
            </a:r>
            <a:r>
              <a:rPr lang="en-US" sz="1600" dirty="0" err="1">
                <a:solidFill>
                  <a:srgbClr val="000000"/>
                </a:solidFill>
                <a:latin typeface="Segoe UI" panose="020B0502040204020203" pitchFamily="34" charset="0"/>
                <a:cs typeface="Segoe UI" panose="020B0502040204020203" pitchFamily="34" charset="0"/>
              </a:rPr>
              <a:t>ailenin</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birlikte</a:t>
            </a:r>
            <a:r>
              <a:rPr lang="en-US" sz="1600" dirty="0">
                <a:solidFill>
                  <a:srgbClr val="000000"/>
                </a:solidFill>
                <a:latin typeface="Segoe UI" panose="020B0502040204020203" pitchFamily="34" charset="0"/>
                <a:cs typeface="Segoe UI" panose="020B0502040204020203" pitchFamily="34" charset="0"/>
              </a:rPr>
              <a:t> zaman </a:t>
            </a:r>
            <a:r>
              <a:rPr lang="en-US" sz="1600" dirty="0" err="1">
                <a:solidFill>
                  <a:srgbClr val="000000"/>
                </a:solidFill>
                <a:latin typeface="Segoe UI" panose="020B0502040204020203" pitchFamily="34" charset="0"/>
                <a:cs typeface="Segoe UI" panose="020B0502040204020203" pitchFamily="34" charset="0"/>
              </a:rPr>
              <a:t>geçirmeleri</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birbirlerini</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tanımaları</a:t>
            </a:r>
            <a:r>
              <a:rPr lang="en-US" sz="1600" dirty="0">
                <a:solidFill>
                  <a:srgbClr val="000000"/>
                </a:solidFill>
                <a:latin typeface="Segoe UI" panose="020B0502040204020203" pitchFamily="34" charset="0"/>
                <a:cs typeface="Segoe UI" panose="020B0502040204020203" pitchFamily="34" charset="0"/>
              </a:rPr>
              <a:t> ve </a:t>
            </a:r>
            <a:r>
              <a:rPr lang="en-US" sz="1600" dirty="0" err="1">
                <a:solidFill>
                  <a:srgbClr val="000000"/>
                </a:solidFill>
                <a:latin typeface="Segoe UI" panose="020B0502040204020203" pitchFamily="34" charset="0"/>
                <a:cs typeface="Segoe UI" panose="020B0502040204020203" pitchFamily="34" charset="0"/>
              </a:rPr>
              <a:t>alışmalarına</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uygun</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ortam</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sağlanması</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planlanır</a:t>
            </a:r>
            <a:r>
              <a:rPr lang="en-US" sz="1600" dirty="0">
                <a:solidFill>
                  <a:srgbClr val="000000"/>
                </a:solidFill>
                <a:latin typeface="Segoe UI" panose="020B0502040204020203" pitchFamily="34" charset="0"/>
                <a:cs typeface="Segoe UI" panose="020B0502040204020203" pitchFamily="34" charset="0"/>
              </a:rPr>
              <a:t>. </a:t>
            </a:r>
            <a:endParaRPr lang="tr-TR" sz="1600" dirty="0">
              <a:solidFill>
                <a:srgbClr val="000000"/>
              </a:solidFill>
              <a:latin typeface="Segoe UI" panose="020B0502040204020203" pitchFamily="34" charset="0"/>
              <a:cs typeface="Segoe UI" panose="020B0502040204020203" pitchFamily="34" charset="0"/>
            </a:endParaRPr>
          </a:p>
          <a:p>
            <a:pPr lvl="1" algn="just">
              <a:lnSpc>
                <a:spcPct val="115000"/>
              </a:lnSpc>
              <a:buClr>
                <a:srgbClr val="0070C0"/>
              </a:buClr>
              <a:buSzPts val="1200"/>
              <a:buFont typeface="Wingdings" panose="05000000000000000000" pitchFamily="2" charset="2"/>
              <a:buChar char="Ø"/>
            </a:pPr>
            <a:r>
              <a:rPr lang="en-US" sz="1600" dirty="0" err="1">
                <a:solidFill>
                  <a:srgbClr val="000000"/>
                </a:solidFill>
                <a:latin typeface="Segoe UI" panose="020B0502040204020203" pitchFamily="34" charset="0"/>
                <a:cs typeface="Segoe UI" panose="020B0502040204020203" pitchFamily="34" charset="0"/>
              </a:rPr>
              <a:t>Uyum</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süreci</a:t>
            </a:r>
            <a:r>
              <a:rPr lang="en-US" sz="1600" dirty="0">
                <a:solidFill>
                  <a:srgbClr val="000000"/>
                </a:solidFill>
                <a:latin typeface="Segoe UI" panose="020B0502040204020203" pitchFamily="34" charset="0"/>
                <a:cs typeface="Segoe UI" panose="020B0502040204020203" pitchFamily="34" charset="0"/>
              </a:rPr>
              <a:t> sonunda </a:t>
            </a:r>
            <a:r>
              <a:rPr lang="en-US" sz="1600" dirty="0" err="1">
                <a:solidFill>
                  <a:srgbClr val="000000"/>
                </a:solidFill>
                <a:latin typeface="Segoe UI" panose="020B0502040204020203" pitchFamily="34" charset="0"/>
                <a:cs typeface="Segoe UI" panose="020B0502040204020203" pitchFamily="34" charset="0"/>
              </a:rPr>
              <a:t>il</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veya</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ilçe</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müdürlükleri</a:t>
            </a:r>
            <a:r>
              <a:rPr lang="en-US" sz="1600" dirty="0">
                <a:solidFill>
                  <a:srgbClr val="000000"/>
                </a:solidFill>
                <a:latin typeface="Segoe UI" panose="020B0502040204020203" pitchFamily="34" charset="0"/>
                <a:cs typeface="Segoe UI" panose="020B0502040204020203" pitchFamily="34" charset="0"/>
              </a:rPr>
              <a:t> ile </a:t>
            </a:r>
            <a:r>
              <a:rPr lang="en-US" sz="1600" dirty="0" err="1">
                <a:solidFill>
                  <a:srgbClr val="000000"/>
                </a:solidFill>
                <a:latin typeface="Segoe UI" panose="020B0502040204020203" pitchFamily="34" charset="0"/>
                <a:cs typeface="Segoe UI" panose="020B0502040204020203" pitchFamily="34" charset="0"/>
              </a:rPr>
              <a:t>yanına</a:t>
            </a:r>
            <a:r>
              <a:rPr lang="en-US" sz="1600" dirty="0">
                <a:solidFill>
                  <a:srgbClr val="000000"/>
                </a:solidFill>
                <a:latin typeface="Segoe UI" panose="020B0502040204020203" pitchFamily="34" charset="0"/>
                <a:cs typeface="Segoe UI" panose="020B0502040204020203" pitchFamily="34" charset="0"/>
              </a:rPr>
              <a:t> çocuk </a:t>
            </a:r>
            <a:r>
              <a:rPr lang="en-US" sz="1600" dirty="0" err="1">
                <a:solidFill>
                  <a:srgbClr val="000000"/>
                </a:solidFill>
                <a:latin typeface="Segoe UI" panose="020B0502040204020203" pitchFamily="34" charset="0"/>
                <a:cs typeface="Segoe UI" panose="020B0502040204020203" pitchFamily="34" charset="0"/>
              </a:rPr>
              <a:t>yerleştirilen</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koruyucu</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aile</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arasında</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sözleşme</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imzalanır</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mahalli</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mülki</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amir</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tarafından</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onaylanır</a:t>
            </a:r>
            <a:r>
              <a:rPr lang="en-US" sz="1600" dirty="0">
                <a:solidFill>
                  <a:srgbClr val="000000"/>
                </a:solidFill>
                <a:latin typeface="Segoe UI" panose="020B0502040204020203" pitchFamily="34" charset="0"/>
                <a:cs typeface="Segoe UI" panose="020B0502040204020203" pitchFamily="34" charset="0"/>
              </a:rPr>
              <a:t>.</a:t>
            </a:r>
          </a:p>
          <a:p>
            <a:pPr lvl="1" algn="just">
              <a:lnSpc>
                <a:spcPct val="115000"/>
              </a:lnSpc>
              <a:buClr>
                <a:srgbClr val="0070C0"/>
              </a:buClr>
              <a:buSzPts val="1200"/>
              <a:buFont typeface="Wingdings" panose="05000000000000000000" pitchFamily="2" charset="2"/>
              <a:buChar char="Ø"/>
            </a:pPr>
            <a:r>
              <a:rPr lang="en-US" sz="1600" dirty="0" err="1">
                <a:solidFill>
                  <a:srgbClr val="000000"/>
                </a:solidFill>
                <a:latin typeface="Segoe UI" panose="020B0502040204020203" pitchFamily="34" charset="0"/>
                <a:cs typeface="Segoe UI" panose="020B0502040204020203" pitchFamily="34" charset="0"/>
              </a:rPr>
              <a:t>Kuruluşta</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bulunan</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çocuklar</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sağlık</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kartı</a:t>
            </a:r>
            <a:r>
              <a:rPr lang="en-US" sz="1600" dirty="0">
                <a:solidFill>
                  <a:srgbClr val="000000"/>
                </a:solidFill>
                <a:latin typeface="Segoe UI" panose="020B0502040204020203" pitchFamily="34" charset="0"/>
                <a:cs typeface="Segoe UI" panose="020B0502040204020203" pitchFamily="34" charset="0"/>
              </a:rPr>
              <a:t> ile </a:t>
            </a:r>
            <a:r>
              <a:rPr lang="en-US" sz="1600" dirty="0" err="1">
                <a:solidFill>
                  <a:srgbClr val="000000"/>
                </a:solidFill>
                <a:latin typeface="Segoe UI" panose="020B0502040204020203" pitchFamily="34" charset="0"/>
                <a:cs typeface="Segoe UI" panose="020B0502040204020203" pitchFamily="34" charset="0"/>
              </a:rPr>
              <a:t>birlikte</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koruyucu</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aileye</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verilir</a:t>
            </a:r>
            <a:r>
              <a:rPr lang="en-US" sz="1600" dirty="0">
                <a:solidFill>
                  <a:srgbClr val="000000"/>
                </a:solidFill>
                <a:latin typeface="Segoe UI" panose="020B0502040204020203" pitchFamily="34" charset="0"/>
                <a:cs typeface="Segoe UI" panose="020B0502040204020203" pitchFamily="34" charset="0"/>
              </a:rPr>
              <a:t> ve buna </a:t>
            </a:r>
            <a:r>
              <a:rPr lang="en-US" sz="1600" dirty="0" err="1">
                <a:solidFill>
                  <a:srgbClr val="000000"/>
                </a:solidFill>
                <a:latin typeface="Segoe UI" panose="020B0502040204020203" pitchFamily="34" charset="0"/>
                <a:cs typeface="Segoe UI" panose="020B0502040204020203" pitchFamily="34" charset="0"/>
              </a:rPr>
              <a:t>ilişkin</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tutanak</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düzenlenir</a:t>
            </a:r>
            <a:r>
              <a:rPr lang="en-US" sz="1600" dirty="0">
                <a:solidFill>
                  <a:srgbClr val="000000"/>
                </a:solidFill>
                <a:latin typeface="Segoe UI" panose="020B0502040204020203" pitchFamily="34" charset="0"/>
                <a:cs typeface="Segoe UI" panose="020B0502040204020203" pitchFamily="34" charset="0"/>
              </a:rPr>
              <a:t>.</a:t>
            </a:r>
          </a:p>
          <a:p>
            <a:pPr lvl="1" algn="just">
              <a:lnSpc>
                <a:spcPct val="115000"/>
              </a:lnSpc>
              <a:buClr>
                <a:srgbClr val="0070C0"/>
              </a:buClr>
              <a:buSzPts val="1200"/>
              <a:buFont typeface="Wingdings" panose="05000000000000000000" pitchFamily="2" charset="2"/>
              <a:buChar char="Ø"/>
            </a:pPr>
            <a:r>
              <a:rPr lang="en-US" sz="1600" dirty="0">
                <a:solidFill>
                  <a:srgbClr val="000000"/>
                </a:solidFill>
                <a:latin typeface="Segoe UI" panose="020B0502040204020203" pitchFamily="34" charset="0"/>
                <a:cs typeface="Segoe UI" panose="020B0502040204020203" pitchFamily="34" charset="0"/>
              </a:rPr>
              <a:t>Koruyucu </a:t>
            </a:r>
            <a:r>
              <a:rPr lang="en-US" sz="1600" dirty="0" err="1">
                <a:solidFill>
                  <a:srgbClr val="000000"/>
                </a:solidFill>
                <a:latin typeface="Segoe UI" panose="020B0502040204020203" pitchFamily="34" charset="0"/>
                <a:cs typeface="Segoe UI" panose="020B0502040204020203" pitchFamily="34" charset="0"/>
              </a:rPr>
              <a:t>aile</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yerleştirme</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formu</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yerleştirme</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tarihinden</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itibaren</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en</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geç</a:t>
            </a:r>
            <a:r>
              <a:rPr lang="en-US" sz="1600" dirty="0">
                <a:solidFill>
                  <a:srgbClr val="000000"/>
                </a:solidFill>
                <a:latin typeface="Segoe UI" panose="020B0502040204020203" pitchFamily="34" charset="0"/>
                <a:cs typeface="Segoe UI" panose="020B0502040204020203" pitchFamily="34" charset="0"/>
              </a:rPr>
              <a:t> on </a:t>
            </a:r>
            <a:r>
              <a:rPr lang="en-US" sz="1600" dirty="0" err="1">
                <a:solidFill>
                  <a:srgbClr val="000000"/>
                </a:solidFill>
                <a:latin typeface="Segoe UI" panose="020B0502040204020203" pitchFamily="34" charset="0"/>
                <a:cs typeface="Segoe UI" panose="020B0502040204020203" pitchFamily="34" charset="0"/>
              </a:rPr>
              <a:t>gün</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içinde</a:t>
            </a:r>
            <a:r>
              <a:rPr lang="en-US" sz="1600" dirty="0">
                <a:solidFill>
                  <a:srgbClr val="000000"/>
                </a:solidFill>
                <a:latin typeface="Segoe UI" panose="020B0502040204020203" pitchFamily="34" charset="0"/>
                <a:cs typeface="Segoe UI" panose="020B0502040204020203" pitchFamily="34" charset="0"/>
              </a:rPr>
              <a:t> Genel </a:t>
            </a:r>
            <a:r>
              <a:rPr lang="en-US" sz="1600" dirty="0" err="1">
                <a:solidFill>
                  <a:srgbClr val="000000"/>
                </a:solidFill>
                <a:latin typeface="Segoe UI" panose="020B0502040204020203" pitchFamily="34" charset="0"/>
                <a:cs typeface="Segoe UI" panose="020B0502040204020203" pitchFamily="34" charset="0"/>
              </a:rPr>
              <a:t>Müdürlüğe</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ulaştırılır</a:t>
            </a:r>
            <a:r>
              <a:rPr lang="en-US" sz="1600" dirty="0">
                <a:solidFill>
                  <a:srgbClr val="000000"/>
                </a:solidFill>
                <a:latin typeface="Segoe UI" panose="020B0502040204020203" pitchFamily="34" charset="0"/>
                <a:cs typeface="Segoe UI" panose="020B0502040204020203" pitchFamily="34" charset="0"/>
              </a:rPr>
              <a:t>.</a:t>
            </a:r>
          </a:p>
          <a:p>
            <a:pPr lvl="1" algn="just">
              <a:lnSpc>
                <a:spcPct val="115000"/>
              </a:lnSpc>
              <a:buClr>
                <a:srgbClr val="0070C0"/>
              </a:buClr>
              <a:buSzPts val="1200"/>
              <a:buFont typeface="Wingdings" panose="05000000000000000000" pitchFamily="2" charset="2"/>
              <a:buChar char="Ø"/>
            </a:pPr>
            <a:r>
              <a:rPr lang="en-US" sz="1600" dirty="0">
                <a:solidFill>
                  <a:srgbClr val="000000"/>
                </a:solidFill>
                <a:latin typeface="Segoe UI" panose="020B0502040204020203" pitchFamily="34" charset="0"/>
                <a:cs typeface="Segoe UI" panose="020B0502040204020203" pitchFamily="34" charset="0"/>
              </a:rPr>
              <a:t>Bir </a:t>
            </a:r>
            <a:r>
              <a:rPr lang="en-US" sz="1600" dirty="0" err="1">
                <a:solidFill>
                  <a:srgbClr val="000000"/>
                </a:solidFill>
                <a:latin typeface="Segoe UI" panose="020B0502040204020203" pitchFamily="34" charset="0"/>
                <a:cs typeface="Segoe UI" panose="020B0502040204020203" pitchFamily="34" charset="0"/>
              </a:rPr>
              <a:t>koruyucu</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aile</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yanına</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çocuklar</a:t>
            </a:r>
            <a:r>
              <a:rPr lang="en-US" sz="1600" dirty="0">
                <a:solidFill>
                  <a:srgbClr val="000000"/>
                </a:solidFill>
                <a:latin typeface="Segoe UI" panose="020B0502040204020203" pitchFamily="34" charset="0"/>
                <a:cs typeface="Segoe UI" panose="020B0502040204020203" pitchFamily="34" charset="0"/>
              </a:rPr>
              <a:t> ve </a:t>
            </a:r>
            <a:r>
              <a:rPr lang="en-US" sz="1600" dirty="0" err="1">
                <a:solidFill>
                  <a:srgbClr val="000000"/>
                </a:solidFill>
                <a:latin typeface="Segoe UI" panose="020B0502040204020203" pitchFamily="34" charset="0"/>
                <a:cs typeface="Segoe UI" panose="020B0502040204020203" pitchFamily="34" charset="0"/>
              </a:rPr>
              <a:t>koruyucu</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aile</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arasında</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birebir</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ilişki</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kurulması</a:t>
            </a:r>
            <a:r>
              <a:rPr lang="en-US" sz="1600" dirty="0">
                <a:solidFill>
                  <a:srgbClr val="000000"/>
                </a:solidFill>
                <a:latin typeface="Segoe UI" panose="020B0502040204020203" pitchFamily="34" charset="0"/>
                <a:cs typeface="Segoe UI" panose="020B0502040204020203" pitchFamily="34" charset="0"/>
              </a:rPr>
              <a:t> ve çocukların </a:t>
            </a:r>
            <a:r>
              <a:rPr lang="en-US" sz="1600" dirty="0" err="1">
                <a:solidFill>
                  <a:srgbClr val="000000"/>
                </a:solidFill>
                <a:latin typeface="Segoe UI" panose="020B0502040204020203" pitchFamily="34" charset="0"/>
                <a:cs typeface="Segoe UI" panose="020B0502040204020203" pitchFamily="34" charset="0"/>
              </a:rPr>
              <a:t>sağlıklı</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bireysel</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gelişimlerinin</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sağlanacağı</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uygun</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şartların</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bulunması</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halinde</a:t>
            </a:r>
            <a:r>
              <a:rPr lang="en-US" sz="1600" dirty="0">
                <a:solidFill>
                  <a:srgbClr val="000000"/>
                </a:solidFill>
                <a:latin typeface="Segoe UI" panose="020B0502040204020203" pitchFamily="34" charset="0"/>
                <a:cs typeface="Segoe UI" panose="020B0502040204020203" pitchFamily="34" charset="0"/>
              </a:rPr>
              <a:t> ve </a:t>
            </a:r>
            <a:r>
              <a:rPr lang="en-US" sz="1600" dirty="0" err="1">
                <a:solidFill>
                  <a:srgbClr val="000000"/>
                </a:solidFill>
                <a:latin typeface="Segoe UI" panose="020B0502040204020203" pitchFamily="34" charset="0"/>
                <a:cs typeface="Segoe UI" panose="020B0502040204020203" pitchFamily="34" charset="0"/>
              </a:rPr>
              <a:t>tercihen</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aynı</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anda</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olmamak</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üzere</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en</a:t>
            </a:r>
            <a:r>
              <a:rPr lang="en-US" sz="1600" dirty="0">
                <a:solidFill>
                  <a:srgbClr val="000000"/>
                </a:solidFill>
                <a:latin typeface="Segoe UI" panose="020B0502040204020203" pitchFamily="34" charset="0"/>
                <a:cs typeface="Segoe UI" panose="020B0502040204020203" pitchFamily="34" charset="0"/>
              </a:rPr>
              <a:t> fazla </a:t>
            </a:r>
            <a:r>
              <a:rPr lang="en-US" sz="1600" dirty="0" err="1">
                <a:solidFill>
                  <a:srgbClr val="000000"/>
                </a:solidFill>
                <a:latin typeface="Segoe UI" panose="020B0502040204020203" pitchFamily="34" charset="0"/>
                <a:cs typeface="Segoe UI" panose="020B0502040204020203" pitchFamily="34" charset="0"/>
              </a:rPr>
              <a:t>üç</a:t>
            </a:r>
            <a:r>
              <a:rPr lang="en-US" sz="1600" dirty="0">
                <a:solidFill>
                  <a:srgbClr val="000000"/>
                </a:solidFill>
                <a:latin typeface="Segoe UI" panose="020B0502040204020203" pitchFamily="34" charset="0"/>
                <a:cs typeface="Segoe UI" panose="020B0502040204020203" pitchFamily="34" charset="0"/>
              </a:rPr>
              <a:t> çocuk </a:t>
            </a:r>
            <a:r>
              <a:rPr lang="en-US" sz="1600" dirty="0" err="1">
                <a:solidFill>
                  <a:srgbClr val="000000"/>
                </a:solidFill>
                <a:latin typeface="Segoe UI" panose="020B0502040204020203" pitchFamily="34" charset="0"/>
                <a:cs typeface="Segoe UI" panose="020B0502040204020203" pitchFamily="34" charset="0"/>
              </a:rPr>
              <a:t>yerleştirilebilir</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Çocukların</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kardeş</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olması</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durumunda</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yapılacak</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vaka</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değerlendirmesi</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sonucuna</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göre</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çocuk</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sayısı</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sınırlandırılmayabilir</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Kardeşlerin</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aynı</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aile</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yanına</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yerleştirilememesi</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halinde</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birbirleriyle</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görüştürebilecek</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aileler</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yanına</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yerleştirilmeleri</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esastır</a:t>
            </a:r>
            <a:r>
              <a:rPr lang="en-US" sz="1600" dirty="0">
                <a:solidFill>
                  <a:srgbClr val="000000"/>
                </a:solidFill>
                <a:latin typeface="Segoe UI" panose="020B0502040204020203" pitchFamily="34" charset="0"/>
                <a:cs typeface="Segoe UI" panose="020B0502040204020203" pitchFamily="34" charset="0"/>
              </a:rPr>
              <a:t>.</a:t>
            </a:r>
          </a:p>
        </p:txBody>
      </p:sp>
      <p:sp>
        <p:nvSpPr>
          <p:cNvPr id="5" name="Metin kutusu 4"/>
          <p:cNvSpPr txBox="1"/>
          <p:nvPr/>
        </p:nvSpPr>
        <p:spPr>
          <a:xfrm>
            <a:off x="838200" y="1777610"/>
            <a:ext cx="11242764" cy="360420"/>
          </a:xfrm>
          <a:prstGeom prst="rect">
            <a:avLst/>
          </a:prstGeom>
          <a:noFill/>
        </p:spPr>
        <p:txBody>
          <a:bodyPr wrap="square" rtlCol="0">
            <a:spAutoFit/>
          </a:bodyPr>
          <a:lstStyle/>
          <a:p>
            <a:pPr>
              <a:lnSpc>
                <a:spcPct val="120000"/>
              </a:lnSpc>
            </a:pPr>
            <a:r>
              <a:rPr lang="en-US" sz="1600" b="1" dirty="0">
                <a:latin typeface="Segoe UI" panose="020B0502040204020203" pitchFamily="34" charset="0"/>
                <a:cs typeface="Segoe UI" panose="020B0502040204020203" pitchFamily="34" charset="0"/>
              </a:rPr>
              <a:t>Koruyucu </a:t>
            </a:r>
            <a:r>
              <a:rPr lang="en-US" sz="1600" b="1" dirty="0" err="1">
                <a:latin typeface="Segoe UI" panose="020B0502040204020203" pitchFamily="34" charset="0"/>
                <a:cs typeface="Segoe UI" panose="020B0502040204020203" pitchFamily="34" charset="0"/>
              </a:rPr>
              <a:t>aile</a:t>
            </a:r>
            <a:r>
              <a:rPr lang="en-US" sz="1600" b="1" dirty="0">
                <a:latin typeface="Segoe UI" panose="020B0502040204020203" pitchFamily="34" charset="0"/>
                <a:cs typeface="Segoe UI" panose="020B0502040204020203" pitchFamily="34" charset="0"/>
              </a:rPr>
              <a:t> </a:t>
            </a:r>
            <a:r>
              <a:rPr lang="en-US" sz="1600" b="1" dirty="0" err="1">
                <a:latin typeface="Segoe UI" panose="020B0502040204020203" pitchFamily="34" charset="0"/>
                <a:cs typeface="Segoe UI" panose="020B0502040204020203" pitchFamily="34" charset="0"/>
              </a:rPr>
              <a:t>hizmetinden</a:t>
            </a:r>
            <a:r>
              <a:rPr lang="en-US" sz="1600" b="1" dirty="0">
                <a:latin typeface="Segoe UI" panose="020B0502040204020203" pitchFamily="34" charset="0"/>
                <a:cs typeface="Segoe UI" panose="020B0502040204020203" pitchFamily="34" charset="0"/>
              </a:rPr>
              <a:t> </a:t>
            </a:r>
            <a:r>
              <a:rPr lang="en-US" sz="1600" b="1" dirty="0" err="1">
                <a:latin typeface="Segoe UI" panose="020B0502040204020203" pitchFamily="34" charset="0"/>
                <a:cs typeface="Segoe UI" panose="020B0502040204020203" pitchFamily="34" charset="0"/>
              </a:rPr>
              <a:t>yararlanacak</a:t>
            </a:r>
            <a:r>
              <a:rPr lang="en-US" sz="1600" b="1" dirty="0">
                <a:latin typeface="Segoe UI" panose="020B0502040204020203" pitchFamily="34" charset="0"/>
                <a:cs typeface="Segoe UI" panose="020B0502040204020203" pitchFamily="34" charset="0"/>
              </a:rPr>
              <a:t> çocuğun </a:t>
            </a:r>
            <a:r>
              <a:rPr lang="en-US" sz="1600" b="1" dirty="0" err="1">
                <a:latin typeface="Segoe UI" panose="020B0502040204020203" pitchFamily="34" charset="0"/>
                <a:cs typeface="Segoe UI" panose="020B0502040204020203" pitchFamily="34" charset="0"/>
              </a:rPr>
              <a:t>yerleştirilmesi</a:t>
            </a:r>
            <a:r>
              <a:rPr lang="en-US" sz="1600" b="1" dirty="0">
                <a:latin typeface="Segoe UI" panose="020B0502040204020203" pitchFamily="34" charset="0"/>
                <a:cs typeface="Segoe UI" panose="020B0502040204020203" pitchFamily="34" charset="0"/>
              </a:rPr>
              <a:t> </a:t>
            </a:r>
            <a:r>
              <a:rPr lang="tr-TR" sz="1600" b="1" dirty="0">
                <a:latin typeface="Segoe UI" panose="020B0502040204020203" pitchFamily="34" charset="0"/>
                <a:cs typeface="Segoe UI" panose="020B0502040204020203" pitchFamily="34" charset="0"/>
              </a:rPr>
              <a:t>şu</a:t>
            </a:r>
            <a:r>
              <a:rPr lang="en-US" sz="1600" b="1" dirty="0">
                <a:latin typeface="Segoe UI" panose="020B0502040204020203" pitchFamily="34" charset="0"/>
                <a:cs typeface="Segoe UI" panose="020B0502040204020203" pitchFamily="34" charset="0"/>
              </a:rPr>
              <a:t> </a:t>
            </a:r>
            <a:r>
              <a:rPr lang="en-US" sz="1600" b="1" dirty="0" err="1">
                <a:latin typeface="Segoe UI" panose="020B0502040204020203" pitchFamily="34" charset="0"/>
                <a:cs typeface="Segoe UI" panose="020B0502040204020203" pitchFamily="34" charset="0"/>
              </a:rPr>
              <a:t>hükümlere</a:t>
            </a:r>
            <a:r>
              <a:rPr lang="en-US" sz="1600" b="1" dirty="0">
                <a:latin typeface="Segoe UI" panose="020B0502040204020203" pitchFamily="34" charset="0"/>
                <a:cs typeface="Segoe UI" panose="020B0502040204020203" pitchFamily="34" charset="0"/>
              </a:rPr>
              <a:t> </a:t>
            </a:r>
            <a:r>
              <a:rPr lang="en-US" sz="1600" b="1" dirty="0" err="1">
                <a:latin typeface="Segoe UI" panose="020B0502040204020203" pitchFamily="34" charset="0"/>
                <a:cs typeface="Segoe UI" panose="020B0502040204020203" pitchFamily="34" charset="0"/>
              </a:rPr>
              <a:t>bağlanmıştır</a:t>
            </a:r>
            <a:r>
              <a:rPr lang="en-US" sz="1600" b="1" dirty="0">
                <a:latin typeface="Segoe UI" panose="020B0502040204020203" pitchFamily="34" charset="0"/>
                <a:cs typeface="Segoe UI" panose="020B0502040204020203" pitchFamily="34" charset="0"/>
              </a:rPr>
              <a:t>:</a:t>
            </a:r>
          </a:p>
        </p:txBody>
      </p:sp>
    </p:spTree>
    <p:extLst>
      <p:ext uri="{BB962C8B-B14F-4D97-AF65-F5344CB8AC3E}">
        <p14:creationId xmlns:p14="http://schemas.microsoft.com/office/powerpoint/2010/main" val="7978493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txBox="1">
            <a:spLocks noGrp="1"/>
          </p:cNvSpPr>
          <p:nvPr>
            <p:ph idx="1"/>
          </p:nvPr>
        </p:nvSpPr>
        <p:spPr>
          <a:xfrm>
            <a:off x="462907" y="1378225"/>
            <a:ext cx="11266185" cy="4416915"/>
          </a:xfrm>
          <a:prstGeom prst="rect">
            <a:avLst/>
          </a:prstGeom>
          <a:noFill/>
        </p:spPr>
        <p:txBody>
          <a:bodyPr wrap="square" rtlCol="0">
            <a:spAutoFit/>
          </a:bodyPr>
          <a:lstStyle/>
          <a:p>
            <a:pPr lvl="1" algn="just">
              <a:lnSpc>
                <a:spcPct val="115000"/>
              </a:lnSpc>
              <a:buClr>
                <a:srgbClr val="0070C0"/>
              </a:buClr>
              <a:buSzPts val="1200"/>
              <a:buFont typeface="Wingdings" panose="05000000000000000000" pitchFamily="2" charset="2"/>
              <a:buChar char="Ø"/>
            </a:pPr>
            <a:r>
              <a:rPr lang="en-US" sz="1600" dirty="0">
                <a:solidFill>
                  <a:srgbClr val="000000"/>
                </a:solidFill>
                <a:latin typeface="Segoe UI" panose="020B0502040204020203" pitchFamily="34" charset="0"/>
                <a:cs typeface="Segoe UI" panose="020B0502040204020203" pitchFamily="34" charset="0"/>
              </a:rPr>
              <a:t>Koruyucu </a:t>
            </a:r>
            <a:r>
              <a:rPr lang="en-US" sz="1600" dirty="0" err="1">
                <a:solidFill>
                  <a:srgbClr val="000000"/>
                </a:solidFill>
                <a:latin typeface="Segoe UI" panose="020B0502040204020203" pitchFamily="34" charset="0"/>
                <a:cs typeface="Segoe UI" panose="020B0502040204020203" pitchFamily="34" charset="0"/>
              </a:rPr>
              <a:t>ailenin</a:t>
            </a:r>
            <a:r>
              <a:rPr lang="en-US" sz="1600" dirty="0">
                <a:solidFill>
                  <a:srgbClr val="000000"/>
                </a:solidFill>
                <a:latin typeface="Segoe UI" panose="020B0502040204020203" pitchFamily="34" charset="0"/>
                <a:cs typeface="Segoe UI" panose="020B0502040204020203" pitchFamily="34" charset="0"/>
              </a:rPr>
              <a:t> kendi çocuğunun da </a:t>
            </a:r>
            <a:r>
              <a:rPr lang="en-US" sz="1600" dirty="0" err="1">
                <a:solidFill>
                  <a:srgbClr val="000000"/>
                </a:solidFill>
                <a:latin typeface="Segoe UI" panose="020B0502040204020203" pitchFamily="34" charset="0"/>
                <a:cs typeface="Segoe UI" panose="020B0502040204020203" pitchFamily="34" charset="0"/>
              </a:rPr>
              <a:t>olması</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halinde</a:t>
            </a:r>
            <a:r>
              <a:rPr lang="en-US" sz="1600" dirty="0">
                <a:solidFill>
                  <a:srgbClr val="000000"/>
                </a:solidFill>
                <a:latin typeface="Segoe UI" panose="020B0502040204020203" pitchFamily="34" charset="0"/>
                <a:cs typeface="Segoe UI" panose="020B0502040204020203" pitchFamily="34" charset="0"/>
              </a:rPr>
              <a:t>, her bir çocuğun </a:t>
            </a:r>
            <a:r>
              <a:rPr lang="en-US" sz="1600" dirty="0" err="1">
                <a:solidFill>
                  <a:srgbClr val="000000"/>
                </a:solidFill>
                <a:latin typeface="Segoe UI" panose="020B0502040204020203" pitchFamily="34" charset="0"/>
                <a:cs typeface="Segoe UI" panose="020B0502040204020203" pitchFamily="34" charset="0"/>
              </a:rPr>
              <a:t>hakkının</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korunması</a:t>
            </a:r>
            <a:r>
              <a:rPr lang="en-US" sz="1600" dirty="0">
                <a:solidFill>
                  <a:srgbClr val="000000"/>
                </a:solidFill>
                <a:latin typeface="Segoe UI" panose="020B0502040204020203" pitchFamily="34" charset="0"/>
                <a:cs typeface="Segoe UI" panose="020B0502040204020203" pitchFamily="34" charset="0"/>
              </a:rPr>
              <a:t>, kendi </a:t>
            </a:r>
            <a:r>
              <a:rPr lang="en-US" sz="1600" dirty="0" err="1">
                <a:solidFill>
                  <a:srgbClr val="000000"/>
                </a:solidFill>
                <a:latin typeface="Segoe UI" panose="020B0502040204020203" pitchFamily="34" charset="0"/>
                <a:cs typeface="Segoe UI" panose="020B0502040204020203" pitchFamily="34" charset="0"/>
              </a:rPr>
              <a:t>aralarında</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sağlıklı</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iletişim</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kurmalarının</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sağlanması</a:t>
            </a:r>
            <a:r>
              <a:rPr lang="en-US" sz="1600" dirty="0">
                <a:solidFill>
                  <a:srgbClr val="000000"/>
                </a:solidFill>
                <a:latin typeface="Segoe UI" panose="020B0502040204020203" pitchFamily="34" charset="0"/>
                <a:cs typeface="Segoe UI" panose="020B0502040204020203" pitchFamily="34" charset="0"/>
              </a:rPr>
              <a:t> ve </a:t>
            </a:r>
            <a:r>
              <a:rPr lang="en-US" sz="1600" dirty="0" err="1">
                <a:solidFill>
                  <a:srgbClr val="000000"/>
                </a:solidFill>
                <a:latin typeface="Segoe UI" panose="020B0502040204020203" pitchFamily="34" charset="0"/>
                <a:cs typeface="Segoe UI" panose="020B0502040204020203" pitchFamily="34" charset="0"/>
              </a:rPr>
              <a:t>hizmetten</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beklenen</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yararın</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gerçekleştirilmesi</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açısından</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kapsamlı</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değerlendirme</a:t>
            </a:r>
            <a:r>
              <a:rPr lang="en-US" sz="1600" dirty="0">
                <a:solidFill>
                  <a:srgbClr val="000000"/>
                </a:solidFill>
                <a:latin typeface="Segoe UI" panose="020B0502040204020203" pitchFamily="34" charset="0"/>
                <a:cs typeface="Segoe UI" panose="020B0502040204020203" pitchFamily="34" charset="0"/>
              </a:rPr>
              <a:t> yapılarak, </a:t>
            </a:r>
            <a:r>
              <a:rPr lang="en-US" sz="1600" dirty="0" err="1">
                <a:solidFill>
                  <a:srgbClr val="000000"/>
                </a:solidFill>
                <a:latin typeface="Segoe UI" panose="020B0502040204020203" pitchFamily="34" charset="0"/>
                <a:cs typeface="Segoe UI" panose="020B0502040204020203" pitchFamily="34" charset="0"/>
              </a:rPr>
              <a:t>oluşan</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kanaate</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uygun</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özellikte</a:t>
            </a:r>
            <a:r>
              <a:rPr lang="en-US" sz="1600" dirty="0">
                <a:solidFill>
                  <a:srgbClr val="000000"/>
                </a:solidFill>
                <a:latin typeface="Segoe UI" panose="020B0502040204020203" pitchFamily="34" charset="0"/>
                <a:cs typeface="Segoe UI" panose="020B0502040204020203" pitchFamily="34" charset="0"/>
              </a:rPr>
              <a:t> ve </a:t>
            </a:r>
            <a:r>
              <a:rPr lang="en-US" sz="1600" dirty="0" err="1">
                <a:solidFill>
                  <a:srgbClr val="000000"/>
                </a:solidFill>
                <a:latin typeface="Segoe UI" panose="020B0502040204020203" pitchFamily="34" charset="0"/>
                <a:cs typeface="Segoe UI" panose="020B0502040204020203" pitchFamily="34" charset="0"/>
              </a:rPr>
              <a:t>sayıda</a:t>
            </a:r>
            <a:r>
              <a:rPr lang="en-US" sz="1600" dirty="0">
                <a:solidFill>
                  <a:srgbClr val="000000"/>
                </a:solidFill>
                <a:latin typeface="Segoe UI" panose="020B0502040204020203" pitchFamily="34" charset="0"/>
                <a:cs typeface="Segoe UI" panose="020B0502040204020203" pitchFamily="34" charset="0"/>
              </a:rPr>
              <a:t> çocuk </a:t>
            </a:r>
            <a:r>
              <a:rPr lang="en-US" sz="1600" dirty="0" err="1">
                <a:solidFill>
                  <a:srgbClr val="000000"/>
                </a:solidFill>
                <a:latin typeface="Segoe UI" panose="020B0502040204020203" pitchFamily="34" charset="0"/>
                <a:cs typeface="Segoe UI" panose="020B0502040204020203" pitchFamily="34" charset="0"/>
              </a:rPr>
              <a:t>aile</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yanına</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yerleştirilir</a:t>
            </a:r>
            <a:r>
              <a:rPr lang="en-US" sz="1600" dirty="0">
                <a:solidFill>
                  <a:srgbClr val="000000"/>
                </a:solidFill>
                <a:latin typeface="Segoe UI" panose="020B0502040204020203" pitchFamily="34" charset="0"/>
                <a:cs typeface="Segoe UI" panose="020B0502040204020203" pitchFamily="34" charset="0"/>
              </a:rPr>
              <a:t>.</a:t>
            </a:r>
          </a:p>
          <a:p>
            <a:pPr lvl="1" algn="just">
              <a:lnSpc>
                <a:spcPct val="115000"/>
              </a:lnSpc>
              <a:buClr>
                <a:srgbClr val="0070C0"/>
              </a:buClr>
              <a:buSzPts val="1200"/>
              <a:buFont typeface="Wingdings" panose="05000000000000000000" pitchFamily="2" charset="2"/>
              <a:buChar char="Ø"/>
            </a:pPr>
            <a:r>
              <a:rPr lang="en-US" sz="1600" dirty="0" err="1">
                <a:solidFill>
                  <a:srgbClr val="000000"/>
                </a:solidFill>
                <a:latin typeface="Segoe UI" panose="020B0502040204020203" pitchFamily="34" charset="0"/>
                <a:cs typeface="Segoe UI" panose="020B0502040204020203" pitchFamily="34" charset="0"/>
              </a:rPr>
              <a:t>Geçici</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koruyucu</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aile</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yanına</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aynı</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anda</a:t>
            </a:r>
            <a:r>
              <a:rPr lang="en-US" sz="1600" dirty="0">
                <a:solidFill>
                  <a:srgbClr val="000000"/>
                </a:solidFill>
                <a:latin typeface="Segoe UI" panose="020B0502040204020203" pitchFamily="34" charset="0"/>
                <a:cs typeface="Segoe UI" panose="020B0502040204020203" pitchFamily="34" charset="0"/>
              </a:rPr>
              <a:t> 0-3 </a:t>
            </a:r>
            <a:r>
              <a:rPr lang="en-US" sz="1600" dirty="0" err="1">
                <a:solidFill>
                  <a:srgbClr val="000000"/>
                </a:solidFill>
                <a:latin typeface="Segoe UI" panose="020B0502040204020203" pitchFamily="34" charset="0"/>
                <a:cs typeface="Segoe UI" panose="020B0502040204020203" pitchFamily="34" charset="0"/>
              </a:rPr>
              <a:t>yaş</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grubu</a:t>
            </a:r>
            <a:r>
              <a:rPr lang="en-US" sz="1600" dirty="0">
                <a:solidFill>
                  <a:srgbClr val="000000"/>
                </a:solidFill>
                <a:latin typeface="Segoe UI" panose="020B0502040204020203" pitchFamily="34" charset="0"/>
                <a:cs typeface="Segoe UI" panose="020B0502040204020203" pitchFamily="34" charset="0"/>
              </a:rPr>
              <a:t> için </a:t>
            </a:r>
            <a:r>
              <a:rPr lang="en-US" sz="1600" dirty="0" err="1">
                <a:solidFill>
                  <a:srgbClr val="000000"/>
                </a:solidFill>
                <a:latin typeface="Segoe UI" panose="020B0502040204020203" pitchFamily="34" charset="0"/>
                <a:cs typeface="Segoe UI" panose="020B0502040204020203" pitchFamily="34" charset="0"/>
              </a:rPr>
              <a:t>en</a:t>
            </a:r>
            <a:r>
              <a:rPr lang="en-US" sz="1600" dirty="0">
                <a:solidFill>
                  <a:srgbClr val="000000"/>
                </a:solidFill>
                <a:latin typeface="Segoe UI" panose="020B0502040204020203" pitchFamily="34" charset="0"/>
                <a:cs typeface="Segoe UI" panose="020B0502040204020203" pitchFamily="34" charset="0"/>
              </a:rPr>
              <a:t> fazla iki çocuk, 4 </a:t>
            </a:r>
            <a:r>
              <a:rPr lang="en-US" sz="1600" dirty="0" err="1">
                <a:solidFill>
                  <a:srgbClr val="000000"/>
                </a:solidFill>
                <a:latin typeface="Segoe UI" panose="020B0502040204020203" pitchFamily="34" charset="0"/>
                <a:cs typeface="Segoe UI" panose="020B0502040204020203" pitchFamily="34" charset="0"/>
              </a:rPr>
              <a:t>yaş</a:t>
            </a:r>
            <a:r>
              <a:rPr lang="en-US" sz="1600" dirty="0">
                <a:solidFill>
                  <a:srgbClr val="000000"/>
                </a:solidFill>
                <a:latin typeface="Segoe UI" panose="020B0502040204020203" pitchFamily="34" charset="0"/>
                <a:cs typeface="Segoe UI" panose="020B0502040204020203" pitchFamily="34" charset="0"/>
              </a:rPr>
              <a:t> ve </a:t>
            </a:r>
            <a:r>
              <a:rPr lang="en-US" sz="1600" dirty="0" err="1">
                <a:solidFill>
                  <a:srgbClr val="000000"/>
                </a:solidFill>
                <a:latin typeface="Segoe UI" panose="020B0502040204020203" pitchFamily="34" charset="0"/>
                <a:cs typeface="Segoe UI" panose="020B0502040204020203" pitchFamily="34" charset="0"/>
              </a:rPr>
              <a:t>üzeri</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çocuklar</a:t>
            </a:r>
            <a:r>
              <a:rPr lang="en-US" sz="1600" dirty="0">
                <a:solidFill>
                  <a:srgbClr val="000000"/>
                </a:solidFill>
                <a:latin typeface="Segoe UI" panose="020B0502040204020203" pitchFamily="34" charset="0"/>
                <a:cs typeface="Segoe UI" panose="020B0502040204020203" pitchFamily="34" charset="0"/>
              </a:rPr>
              <a:t> için </a:t>
            </a:r>
            <a:r>
              <a:rPr lang="en-US" sz="1600" dirty="0" err="1">
                <a:solidFill>
                  <a:srgbClr val="000000"/>
                </a:solidFill>
                <a:latin typeface="Segoe UI" panose="020B0502040204020203" pitchFamily="34" charset="0"/>
                <a:cs typeface="Segoe UI" panose="020B0502040204020203" pitchFamily="34" charset="0"/>
              </a:rPr>
              <a:t>aralarında</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en</a:t>
            </a:r>
            <a:r>
              <a:rPr lang="en-US" sz="1600" dirty="0">
                <a:solidFill>
                  <a:srgbClr val="000000"/>
                </a:solidFill>
                <a:latin typeface="Segoe UI" panose="020B0502040204020203" pitchFamily="34" charset="0"/>
                <a:cs typeface="Segoe UI" panose="020B0502040204020203" pitchFamily="34" charset="0"/>
              </a:rPr>
              <a:t> fazla </a:t>
            </a:r>
            <a:r>
              <a:rPr lang="en-US" sz="1600" dirty="0" err="1">
                <a:solidFill>
                  <a:srgbClr val="000000"/>
                </a:solidFill>
                <a:latin typeface="Segoe UI" panose="020B0502040204020203" pitchFamily="34" charset="0"/>
                <a:cs typeface="Segoe UI" panose="020B0502040204020203" pitchFamily="34" charset="0"/>
              </a:rPr>
              <a:t>üç</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yaş</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farkı</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olmak</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üzere</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en</a:t>
            </a:r>
            <a:r>
              <a:rPr lang="en-US" sz="1600" dirty="0">
                <a:solidFill>
                  <a:srgbClr val="000000"/>
                </a:solidFill>
                <a:latin typeface="Segoe UI" panose="020B0502040204020203" pitchFamily="34" charset="0"/>
                <a:cs typeface="Segoe UI" panose="020B0502040204020203" pitchFamily="34" charset="0"/>
              </a:rPr>
              <a:t> çok </a:t>
            </a:r>
            <a:r>
              <a:rPr lang="en-US" sz="1600" dirty="0" err="1">
                <a:solidFill>
                  <a:srgbClr val="000000"/>
                </a:solidFill>
                <a:latin typeface="Segoe UI" panose="020B0502040204020203" pitchFamily="34" charset="0"/>
                <a:cs typeface="Segoe UI" panose="020B0502040204020203" pitchFamily="34" charset="0"/>
              </a:rPr>
              <a:t>üç</a:t>
            </a:r>
            <a:r>
              <a:rPr lang="en-US" sz="1600" dirty="0">
                <a:solidFill>
                  <a:srgbClr val="000000"/>
                </a:solidFill>
                <a:latin typeface="Segoe UI" panose="020B0502040204020203" pitchFamily="34" charset="0"/>
                <a:cs typeface="Segoe UI" panose="020B0502040204020203" pitchFamily="34" charset="0"/>
              </a:rPr>
              <a:t> çocuk </a:t>
            </a:r>
            <a:r>
              <a:rPr lang="en-US" sz="1600" dirty="0" err="1">
                <a:solidFill>
                  <a:srgbClr val="000000"/>
                </a:solidFill>
                <a:latin typeface="Segoe UI" panose="020B0502040204020203" pitchFamily="34" charset="0"/>
                <a:cs typeface="Segoe UI" panose="020B0502040204020203" pitchFamily="34" charset="0"/>
              </a:rPr>
              <a:t>aynı</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anda</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yerleştirilebilir</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Kardeş</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çocuklar</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için</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bu</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kriterler</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göz</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önünde</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bulundurulmaz</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Suça</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karışan</a:t>
            </a:r>
            <a:r>
              <a:rPr lang="en-US" sz="1600" dirty="0">
                <a:solidFill>
                  <a:srgbClr val="000000"/>
                </a:solidFill>
                <a:latin typeface="Segoe UI" panose="020B0502040204020203" pitchFamily="34" charset="0"/>
                <a:cs typeface="Segoe UI" panose="020B0502040204020203" pitchFamily="34" charset="0"/>
              </a:rPr>
              <a:t> çocukların </a:t>
            </a:r>
            <a:r>
              <a:rPr lang="en-US" sz="1600" dirty="0" err="1">
                <a:solidFill>
                  <a:srgbClr val="000000"/>
                </a:solidFill>
                <a:latin typeface="Segoe UI" panose="020B0502040204020203" pitchFamily="34" charset="0"/>
                <a:cs typeface="Segoe UI" panose="020B0502040204020203" pitchFamily="34" charset="0"/>
              </a:rPr>
              <a:t>yerleştirileceği</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geçici</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koruyucu</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aileler</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yanında</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aynı</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anda</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en</a:t>
            </a:r>
            <a:r>
              <a:rPr lang="en-US" sz="1600" dirty="0">
                <a:solidFill>
                  <a:srgbClr val="000000"/>
                </a:solidFill>
                <a:latin typeface="Segoe UI" panose="020B0502040204020203" pitchFamily="34" charset="0"/>
                <a:cs typeface="Segoe UI" panose="020B0502040204020203" pitchFamily="34" charset="0"/>
              </a:rPr>
              <a:t> fazla iki çocuk </a:t>
            </a:r>
            <a:r>
              <a:rPr lang="en-US" sz="1600" dirty="0" err="1">
                <a:solidFill>
                  <a:srgbClr val="000000"/>
                </a:solidFill>
                <a:latin typeface="Segoe UI" panose="020B0502040204020203" pitchFamily="34" charset="0"/>
                <a:cs typeface="Segoe UI" panose="020B0502040204020203" pitchFamily="34" charset="0"/>
              </a:rPr>
              <a:t>bulunur</a:t>
            </a:r>
            <a:r>
              <a:rPr lang="en-US" sz="1600" dirty="0">
                <a:solidFill>
                  <a:srgbClr val="000000"/>
                </a:solidFill>
                <a:latin typeface="Segoe UI" panose="020B0502040204020203" pitchFamily="34" charset="0"/>
                <a:cs typeface="Segoe UI" panose="020B0502040204020203" pitchFamily="34" charset="0"/>
              </a:rPr>
              <a:t>.</a:t>
            </a:r>
          </a:p>
          <a:p>
            <a:pPr lvl="1" algn="just">
              <a:lnSpc>
                <a:spcPct val="115000"/>
              </a:lnSpc>
              <a:buClr>
                <a:srgbClr val="0070C0"/>
              </a:buClr>
              <a:buSzPts val="1200"/>
              <a:buFont typeface="Wingdings" panose="05000000000000000000" pitchFamily="2" charset="2"/>
              <a:buChar char="Ø"/>
            </a:pPr>
            <a:r>
              <a:rPr lang="en-US" sz="1600" dirty="0" err="1">
                <a:solidFill>
                  <a:srgbClr val="000000"/>
                </a:solidFill>
                <a:latin typeface="Segoe UI" panose="020B0502040204020203" pitchFamily="34" charset="0"/>
                <a:cs typeface="Segoe UI" panose="020B0502040204020203" pitchFamily="34" charset="0"/>
              </a:rPr>
              <a:t>Suç</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mağduru</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çocuklar</a:t>
            </a:r>
            <a:r>
              <a:rPr lang="en-US" sz="1600" dirty="0">
                <a:solidFill>
                  <a:srgbClr val="000000"/>
                </a:solidFill>
                <a:latin typeface="Segoe UI" panose="020B0502040204020203" pitchFamily="34" charset="0"/>
                <a:cs typeface="Segoe UI" panose="020B0502040204020203" pitchFamily="34" charset="0"/>
              </a:rPr>
              <a:t> ile </a:t>
            </a:r>
            <a:r>
              <a:rPr lang="en-US" sz="1600" dirty="0" err="1">
                <a:solidFill>
                  <a:srgbClr val="000000"/>
                </a:solidFill>
                <a:latin typeface="Segoe UI" panose="020B0502040204020203" pitchFamily="34" charset="0"/>
                <a:cs typeface="Segoe UI" panose="020B0502040204020203" pitchFamily="34" charset="0"/>
              </a:rPr>
              <a:t>suça</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karışan</a:t>
            </a:r>
            <a:r>
              <a:rPr lang="en-US" sz="1600" dirty="0">
                <a:solidFill>
                  <a:srgbClr val="000000"/>
                </a:solidFill>
                <a:latin typeface="Segoe UI" panose="020B0502040204020203" pitchFamily="34" charset="0"/>
                <a:cs typeface="Segoe UI" panose="020B0502040204020203" pitchFamily="34" charset="0"/>
              </a:rPr>
              <a:t> çocukların </a:t>
            </a:r>
            <a:r>
              <a:rPr lang="en-US" sz="1600" dirty="0" err="1">
                <a:solidFill>
                  <a:srgbClr val="000000"/>
                </a:solidFill>
                <a:latin typeface="Segoe UI" panose="020B0502040204020203" pitchFamily="34" charset="0"/>
                <a:cs typeface="Segoe UI" panose="020B0502040204020203" pitchFamily="34" charset="0"/>
              </a:rPr>
              <a:t>aynı</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geçici</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koruyucu</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aile</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yanında</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bulunmaması</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esastır</a:t>
            </a:r>
            <a:r>
              <a:rPr lang="en-US" sz="1600" dirty="0">
                <a:solidFill>
                  <a:srgbClr val="000000"/>
                </a:solidFill>
                <a:latin typeface="Segoe UI" panose="020B0502040204020203" pitchFamily="34" charset="0"/>
                <a:cs typeface="Segoe UI" panose="020B0502040204020203" pitchFamily="34" charset="0"/>
              </a:rPr>
              <a:t>.</a:t>
            </a:r>
          </a:p>
          <a:p>
            <a:pPr lvl="1" algn="just">
              <a:lnSpc>
                <a:spcPct val="115000"/>
              </a:lnSpc>
              <a:buClr>
                <a:srgbClr val="0070C0"/>
              </a:buClr>
              <a:buSzPts val="1200"/>
              <a:buFont typeface="Wingdings" panose="05000000000000000000" pitchFamily="2" charset="2"/>
              <a:buChar char="Ø"/>
            </a:pPr>
            <a:r>
              <a:rPr lang="en-US" sz="1600" dirty="0">
                <a:solidFill>
                  <a:srgbClr val="000000"/>
                </a:solidFill>
                <a:latin typeface="Segoe UI" panose="020B0502040204020203" pitchFamily="34" charset="0"/>
                <a:cs typeface="Segoe UI" panose="020B0502040204020203" pitchFamily="34" charset="0"/>
              </a:rPr>
              <a:t>Özel </a:t>
            </a:r>
            <a:r>
              <a:rPr lang="en-US" sz="1600" dirty="0" err="1">
                <a:solidFill>
                  <a:srgbClr val="000000"/>
                </a:solidFill>
                <a:latin typeface="Segoe UI" panose="020B0502040204020203" pitchFamily="34" charset="0"/>
                <a:cs typeface="Segoe UI" panose="020B0502040204020203" pitchFamily="34" charset="0"/>
              </a:rPr>
              <a:t>zorlukları</a:t>
            </a:r>
            <a:r>
              <a:rPr lang="en-US" sz="1600" dirty="0">
                <a:solidFill>
                  <a:srgbClr val="000000"/>
                </a:solidFill>
                <a:latin typeface="Segoe UI" panose="020B0502040204020203" pitchFamily="34" charset="0"/>
                <a:cs typeface="Segoe UI" panose="020B0502040204020203" pitchFamily="34" charset="0"/>
              </a:rPr>
              <a:t> ve </a:t>
            </a:r>
            <a:r>
              <a:rPr lang="en-US" sz="1600" dirty="0" err="1">
                <a:solidFill>
                  <a:srgbClr val="000000"/>
                </a:solidFill>
                <a:latin typeface="Segoe UI" panose="020B0502040204020203" pitchFamily="34" charset="0"/>
                <a:cs typeface="Segoe UI" panose="020B0502040204020203" pitchFamily="34" charset="0"/>
              </a:rPr>
              <a:t>ihtiyaçları</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olan</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çocuklar</a:t>
            </a:r>
            <a:r>
              <a:rPr lang="en-US" sz="1600" dirty="0">
                <a:solidFill>
                  <a:srgbClr val="000000"/>
                </a:solidFill>
                <a:latin typeface="Segoe UI" panose="020B0502040204020203" pitchFamily="34" charset="0"/>
                <a:cs typeface="Segoe UI" panose="020B0502040204020203" pitchFamily="34" charset="0"/>
              </a:rPr>
              <a:t> ile diğer çocukların </a:t>
            </a:r>
            <a:r>
              <a:rPr lang="en-US" sz="1600" dirty="0" err="1">
                <a:solidFill>
                  <a:srgbClr val="000000"/>
                </a:solidFill>
                <a:latin typeface="Segoe UI" panose="020B0502040204020203" pitchFamily="34" charset="0"/>
                <a:cs typeface="Segoe UI" panose="020B0502040204020203" pitchFamily="34" charset="0"/>
              </a:rPr>
              <a:t>aynı</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geçici</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koruyucu</a:t>
            </a:r>
            <a:r>
              <a:rPr lang="en-US" sz="1600" dirty="0">
                <a:solidFill>
                  <a:srgbClr val="000000"/>
                </a:solidFill>
                <a:latin typeface="Segoe UI" panose="020B0502040204020203" pitchFamily="34" charset="0"/>
                <a:cs typeface="Segoe UI" panose="020B0502040204020203" pitchFamily="34" charset="0"/>
              </a:rPr>
              <a:t> aile </a:t>
            </a:r>
            <a:r>
              <a:rPr lang="en-US" sz="1600" dirty="0" err="1">
                <a:solidFill>
                  <a:srgbClr val="000000"/>
                </a:solidFill>
                <a:latin typeface="Segoe UI" panose="020B0502040204020203" pitchFamily="34" charset="0"/>
                <a:cs typeface="Segoe UI" panose="020B0502040204020203" pitchFamily="34" charset="0"/>
              </a:rPr>
              <a:t>yanında</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bulunmaması</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esastır</a:t>
            </a:r>
            <a:r>
              <a:rPr lang="en-US" sz="1600" dirty="0">
                <a:solidFill>
                  <a:srgbClr val="000000"/>
                </a:solidFill>
                <a:latin typeface="Segoe UI" panose="020B0502040204020203" pitchFamily="34" charset="0"/>
                <a:cs typeface="Segoe UI" panose="020B0502040204020203" pitchFamily="34" charset="0"/>
              </a:rPr>
              <a:t>.</a:t>
            </a:r>
            <a:endParaRPr lang="tr-TR" sz="1600" dirty="0">
              <a:solidFill>
                <a:srgbClr val="000000"/>
              </a:solidFill>
              <a:latin typeface="Segoe UI" panose="020B0502040204020203" pitchFamily="34" charset="0"/>
              <a:cs typeface="Segoe UI" panose="020B0502040204020203" pitchFamily="34" charset="0"/>
            </a:endParaRPr>
          </a:p>
          <a:p>
            <a:pPr lvl="1" algn="just">
              <a:lnSpc>
                <a:spcPct val="115000"/>
              </a:lnSpc>
              <a:buClr>
                <a:srgbClr val="0070C0"/>
              </a:buClr>
              <a:buSzPts val="1200"/>
              <a:buFont typeface="Wingdings" panose="05000000000000000000" pitchFamily="2" charset="2"/>
              <a:buChar char="Ø"/>
            </a:pPr>
            <a:r>
              <a:rPr lang="en-US" sz="1600" dirty="0">
                <a:solidFill>
                  <a:srgbClr val="000000"/>
                </a:solidFill>
                <a:latin typeface="Segoe UI" panose="020B0502040204020203" pitchFamily="34" charset="0"/>
                <a:cs typeface="Segoe UI" panose="020B0502040204020203" pitchFamily="34" charset="0"/>
              </a:rPr>
              <a:t>İl </a:t>
            </a:r>
            <a:r>
              <a:rPr lang="en-US" sz="1600" dirty="0" err="1">
                <a:solidFill>
                  <a:srgbClr val="000000"/>
                </a:solidFill>
                <a:latin typeface="Segoe UI" panose="020B0502040204020203" pitchFamily="34" charset="0"/>
                <a:cs typeface="Segoe UI" panose="020B0502040204020203" pitchFamily="34" charset="0"/>
              </a:rPr>
              <a:t>veya</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ilçe</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müdürlüğü</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tarafından</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geçici</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koruyucu</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aileler</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yanına</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yerleştirilmesine</a:t>
            </a:r>
            <a:r>
              <a:rPr lang="en-US" sz="1600" dirty="0">
                <a:solidFill>
                  <a:srgbClr val="000000"/>
                </a:solidFill>
                <a:latin typeface="Segoe UI" panose="020B0502040204020203" pitchFamily="34" charset="0"/>
                <a:cs typeface="Segoe UI" panose="020B0502040204020203" pitchFamily="34" charset="0"/>
              </a:rPr>
              <a:t> karar </a:t>
            </a:r>
            <a:r>
              <a:rPr lang="en-US" sz="1600" dirty="0" err="1">
                <a:solidFill>
                  <a:srgbClr val="000000"/>
                </a:solidFill>
                <a:latin typeface="Segoe UI" panose="020B0502040204020203" pitchFamily="34" charset="0"/>
                <a:cs typeface="Segoe UI" panose="020B0502040204020203" pitchFamily="34" charset="0"/>
              </a:rPr>
              <a:t>verilen</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çocuklar</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doktor</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raporu</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alındıktan</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sonra</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günün</a:t>
            </a:r>
            <a:r>
              <a:rPr lang="en-US" sz="1600" dirty="0">
                <a:solidFill>
                  <a:srgbClr val="000000"/>
                </a:solidFill>
                <a:latin typeface="Segoe UI" panose="020B0502040204020203" pitchFamily="34" charset="0"/>
                <a:cs typeface="Segoe UI" panose="020B0502040204020203" pitchFamily="34" charset="0"/>
              </a:rPr>
              <a:t> her </a:t>
            </a:r>
            <a:r>
              <a:rPr lang="en-US" sz="1600" dirty="0" err="1">
                <a:solidFill>
                  <a:srgbClr val="000000"/>
                </a:solidFill>
                <a:latin typeface="Segoe UI" panose="020B0502040204020203" pitchFamily="34" charset="0"/>
                <a:cs typeface="Segoe UI" panose="020B0502040204020203" pitchFamily="34" charset="0"/>
              </a:rPr>
              <a:t>saatinde</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yerleştirilebilir</a:t>
            </a:r>
            <a:r>
              <a:rPr lang="en-US" sz="1600" dirty="0">
                <a:solidFill>
                  <a:srgbClr val="000000"/>
                </a:solidFill>
                <a:latin typeface="Segoe UI" panose="020B0502040204020203" pitchFamily="34" charset="0"/>
                <a:cs typeface="Segoe UI" panose="020B0502040204020203" pitchFamily="34" charset="0"/>
              </a:rPr>
              <a:t>. Komisyon </a:t>
            </a:r>
            <a:r>
              <a:rPr lang="en-US" sz="1600" dirty="0" err="1">
                <a:solidFill>
                  <a:srgbClr val="000000"/>
                </a:solidFill>
                <a:latin typeface="Segoe UI" panose="020B0502040204020203" pitchFamily="34" charset="0"/>
                <a:cs typeface="Segoe UI" panose="020B0502040204020203" pitchFamily="34" charset="0"/>
              </a:rPr>
              <a:t>kararı</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yirmi</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dört</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saat</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içinde</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alınır</a:t>
            </a:r>
            <a:r>
              <a:rPr lang="en-US" sz="1600" dirty="0">
                <a:solidFill>
                  <a:srgbClr val="000000"/>
                </a:solidFill>
                <a:latin typeface="Segoe UI" panose="020B0502040204020203" pitchFamily="34" charset="0"/>
                <a:cs typeface="Segoe UI" panose="020B0502040204020203" pitchFamily="34" charset="0"/>
              </a:rPr>
              <a:t>. </a:t>
            </a:r>
          </a:p>
          <a:p>
            <a:pPr lvl="1" algn="just">
              <a:lnSpc>
                <a:spcPct val="115000"/>
              </a:lnSpc>
              <a:buClr>
                <a:srgbClr val="0070C0"/>
              </a:buClr>
              <a:buSzPts val="1200"/>
              <a:buFont typeface="Wingdings" panose="05000000000000000000" pitchFamily="2" charset="2"/>
              <a:buChar char="Ø"/>
            </a:pPr>
            <a:r>
              <a:rPr lang="en-US" sz="1600" dirty="0" err="1">
                <a:solidFill>
                  <a:srgbClr val="000000"/>
                </a:solidFill>
                <a:latin typeface="Segoe UI" panose="020B0502040204020203" pitchFamily="34" charset="0"/>
                <a:cs typeface="Segoe UI" panose="020B0502040204020203" pitchFamily="34" charset="0"/>
              </a:rPr>
              <a:t>Uzmanlaşmış</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koruyucu</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aile</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modelinden</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yararlandırılacak</a:t>
            </a:r>
            <a:r>
              <a:rPr lang="en-US" sz="1600" dirty="0">
                <a:solidFill>
                  <a:srgbClr val="000000"/>
                </a:solidFill>
                <a:latin typeface="Segoe UI" panose="020B0502040204020203" pitchFamily="34" charset="0"/>
                <a:cs typeface="Segoe UI" panose="020B0502040204020203" pitchFamily="34" charset="0"/>
              </a:rPr>
              <a:t> çocukların </a:t>
            </a:r>
            <a:r>
              <a:rPr lang="en-US" sz="1600" dirty="0" err="1">
                <a:solidFill>
                  <a:srgbClr val="000000"/>
                </a:solidFill>
                <a:latin typeface="Segoe UI" panose="020B0502040204020203" pitchFamily="34" charset="0"/>
                <a:cs typeface="Segoe UI" panose="020B0502040204020203" pitchFamily="34" charset="0"/>
              </a:rPr>
              <a:t>tek</a:t>
            </a:r>
            <a:r>
              <a:rPr lang="en-US" sz="1600" dirty="0">
                <a:solidFill>
                  <a:srgbClr val="000000"/>
                </a:solidFill>
                <a:latin typeface="Segoe UI" panose="020B0502040204020203" pitchFamily="34" charset="0"/>
                <a:cs typeface="Segoe UI" panose="020B0502040204020203" pitchFamily="34" charset="0"/>
              </a:rPr>
              <a:t> olarak </a:t>
            </a:r>
            <a:r>
              <a:rPr lang="en-US" sz="1600" dirty="0" err="1">
                <a:solidFill>
                  <a:srgbClr val="000000"/>
                </a:solidFill>
                <a:latin typeface="Segoe UI" panose="020B0502040204020203" pitchFamily="34" charset="0"/>
                <a:cs typeface="Segoe UI" panose="020B0502040204020203" pitchFamily="34" charset="0"/>
              </a:rPr>
              <a:t>yerleştirilmesi</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esastır</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Ancak</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çocuğun</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yararına</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uygun</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şartların</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oluşması</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halinde</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en</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fazla</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iki</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çocuk</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yerleştirilebilir</a:t>
            </a:r>
            <a:r>
              <a:rPr lang="en-US" sz="1600" dirty="0">
                <a:solidFill>
                  <a:srgbClr val="000000"/>
                </a:solidFill>
                <a:latin typeface="Segoe UI" panose="020B0502040204020203" pitchFamily="34" charset="0"/>
                <a:cs typeface="Segoe UI" panose="020B0502040204020203" pitchFamily="34" charset="0"/>
              </a:rPr>
              <a:t>.</a:t>
            </a:r>
          </a:p>
          <a:p>
            <a:pPr lvl="1" algn="just">
              <a:lnSpc>
                <a:spcPct val="115000"/>
              </a:lnSpc>
              <a:buClr>
                <a:srgbClr val="0070C0"/>
              </a:buClr>
              <a:buSzPts val="1200"/>
              <a:buFont typeface="Wingdings" panose="05000000000000000000" pitchFamily="2" charset="2"/>
              <a:buChar char="Ø"/>
            </a:pPr>
            <a:r>
              <a:rPr lang="en-US" sz="1600" dirty="0" err="1">
                <a:solidFill>
                  <a:srgbClr val="000000"/>
                </a:solidFill>
                <a:latin typeface="Segoe UI" panose="020B0502040204020203" pitchFamily="34" charset="0"/>
                <a:cs typeface="Segoe UI" panose="020B0502040204020203" pitchFamily="34" charset="0"/>
              </a:rPr>
              <a:t>Yanına</a:t>
            </a:r>
            <a:r>
              <a:rPr lang="en-US" sz="1600" dirty="0">
                <a:solidFill>
                  <a:srgbClr val="000000"/>
                </a:solidFill>
                <a:latin typeface="Segoe UI" panose="020B0502040204020203" pitchFamily="34" charset="0"/>
                <a:cs typeface="Segoe UI" panose="020B0502040204020203" pitchFamily="34" charset="0"/>
              </a:rPr>
              <a:t> çocuk </a:t>
            </a:r>
            <a:r>
              <a:rPr lang="en-US" sz="1600" dirty="0" err="1">
                <a:solidFill>
                  <a:srgbClr val="000000"/>
                </a:solidFill>
                <a:latin typeface="Segoe UI" panose="020B0502040204020203" pitchFamily="34" charset="0"/>
                <a:cs typeface="Segoe UI" panose="020B0502040204020203" pitchFamily="34" charset="0"/>
              </a:rPr>
              <a:t>yerleştirilen</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aileye</a:t>
            </a:r>
            <a:r>
              <a:rPr lang="tr-TR" sz="1600" dirty="0">
                <a:solidFill>
                  <a:srgbClr val="000000"/>
                </a:solidFill>
                <a:latin typeface="Segoe UI" panose="020B0502040204020203" pitchFamily="34" charset="0"/>
                <a:cs typeface="Segoe UI" panose="020B0502040204020203" pitchFamily="34" charset="0"/>
              </a:rPr>
              <a:t> </a:t>
            </a:r>
            <a:r>
              <a:rPr lang="en-US" sz="1600" dirty="0">
                <a:solidFill>
                  <a:srgbClr val="000000"/>
                </a:solidFill>
                <a:latin typeface="Segoe UI" panose="020B0502040204020203" pitchFamily="34" charset="0"/>
                <a:cs typeface="Segoe UI" panose="020B0502040204020203" pitchFamily="34" charset="0"/>
              </a:rPr>
              <a:t>il </a:t>
            </a:r>
            <a:r>
              <a:rPr lang="en-US" sz="1600" dirty="0" err="1">
                <a:solidFill>
                  <a:srgbClr val="000000"/>
                </a:solidFill>
                <a:latin typeface="Segoe UI" panose="020B0502040204020203" pitchFamily="34" charset="0"/>
                <a:cs typeface="Segoe UI" panose="020B0502040204020203" pitchFamily="34" charset="0"/>
              </a:rPr>
              <a:t>veya</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ilçe</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müdürlüklerince</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düzenlen</a:t>
            </a:r>
            <a:r>
              <a:rPr lang="tr-TR" sz="1600" dirty="0">
                <a:solidFill>
                  <a:srgbClr val="000000"/>
                </a:solidFill>
                <a:latin typeface="Segoe UI" panose="020B0502040204020203" pitchFamily="34" charset="0"/>
                <a:cs typeface="Segoe UI" panose="020B0502040204020203" pitchFamily="34" charset="0"/>
              </a:rPr>
              <a:t>en </a:t>
            </a:r>
            <a:r>
              <a:rPr lang="en-US" sz="1600" dirty="0">
                <a:solidFill>
                  <a:srgbClr val="000000"/>
                </a:solidFill>
                <a:latin typeface="Segoe UI" panose="020B0502040204020203" pitchFamily="34" charset="0"/>
                <a:cs typeface="Segoe UI" panose="020B0502040204020203" pitchFamily="34" charset="0"/>
              </a:rPr>
              <a:t>Koruyucu Aile </a:t>
            </a:r>
            <a:r>
              <a:rPr lang="en-US" sz="1600" dirty="0" err="1">
                <a:solidFill>
                  <a:srgbClr val="000000"/>
                </a:solidFill>
                <a:latin typeface="Segoe UI" panose="020B0502040204020203" pitchFamily="34" charset="0"/>
                <a:cs typeface="Segoe UI" panose="020B0502040204020203" pitchFamily="34" charset="0"/>
              </a:rPr>
              <a:t>Kimlik</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Kartı</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verilir</a:t>
            </a:r>
            <a:r>
              <a:rPr lang="en-US" sz="1600" dirty="0">
                <a:solidFill>
                  <a:srgbClr val="000000"/>
                </a:solidFill>
                <a:latin typeface="Segoe UI" panose="020B0502040204020203" pitchFamily="34" charset="0"/>
                <a:cs typeface="Segoe UI" panose="020B0502040204020203" pitchFamily="34" charset="0"/>
              </a:rPr>
              <a:t>. </a:t>
            </a:r>
          </a:p>
        </p:txBody>
      </p:sp>
    </p:spTree>
    <p:extLst>
      <p:ext uri="{BB962C8B-B14F-4D97-AF65-F5344CB8AC3E}">
        <p14:creationId xmlns:p14="http://schemas.microsoft.com/office/powerpoint/2010/main" val="36551315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02454" y="1182123"/>
            <a:ext cx="10515600" cy="758296"/>
          </a:xfrm>
        </p:spPr>
        <p:txBody>
          <a:bodyPr>
            <a:noAutofit/>
          </a:bodyPr>
          <a:lstStyle/>
          <a:p>
            <a:pPr>
              <a:lnSpc>
                <a:spcPct val="115000"/>
              </a:lnSpc>
              <a:spcAft>
                <a:spcPts val="0"/>
              </a:spcAft>
            </a:pPr>
            <a:r>
              <a:rPr lang="tr-TR" sz="2800" b="1" u="sng" dirty="0">
                <a:solidFill>
                  <a:srgbClr val="0070C0"/>
                </a:solidFill>
                <a:latin typeface="Segoe UI" panose="020B0502040204020203" pitchFamily="34" charset="0"/>
                <a:ea typeface="Times New Roman" panose="02020603050405020304" pitchFamily="18" charset="0"/>
                <a:cs typeface="Times New Roman" panose="02020603050405020304" pitchFamily="18" charset="0"/>
              </a:rPr>
              <a:t>Koruyucu Aile ve Çocuğun İzleme Süreci</a:t>
            </a:r>
            <a:endParaRPr lang="tr-TR" sz="2800" u="sng" dirty="0"/>
          </a:p>
        </p:txBody>
      </p:sp>
      <p:sp>
        <p:nvSpPr>
          <p:cNvPr id="3" name="İçerik Yer Tutucusu 2"/>
          <p:cNvSpPr>
            <a:spLocks noGrp="1"/>
          </p:cNvSpPr>
          <p:nvPr>
            <p:ph idx="1"/>
          </p:nvPr>
        </p:nvSpPr>
        <p:spPr>
          <a:xfrm>
            <a:off x="402454" y="1918873"/>
            <a:ext cx="11387092" cy="4073554"/>
          </a:xfrm>
        </p:spPr>
        <p:txBody>
          <a:bodyPr>
            <a:normAutofit/>
          </a:bodyPr>
          <a:lstStyle/>
          <a:p>
            <a:pPr marL="0" indent="0" algn="just">
              <a:lnSpc>
                <a:spcPct val="120000"/>
              </a:lnSpc>
              <a:buNone/>
            </a:pPr>
            <a:r>
              <a:rPr lang="tr-TR" sz="1400" b="1" dirty="0">
                <a:latin typeface="Segoe UI" panose="020B0502040204020203" pitchFamily="34" charset="0"/>
                <a:cs typeface="Segoe UI" panose="020B0502040204020203" pitchFamily="34" charset="0"/>
              </a:rPr>
              <a:t>Koruyucu aile hizmetinden yararlanacak çocuğun izleme süreci aşağıdaki gibi yürütülmelidir:</a:t>
            </a:r>
          </a:p>
          <a:p>
            <a:pPr lvl="1" algn="just">
              <a:lnSpc>
                <a:spcPct val="135000"/>
              </a:lnSpc>
              <a:buClr>
                <a:srgbClr val="0070C0"/>
              </a:buClr>
              <a:buSzPts val="1200"/>
              <a:buFont typeface="Wingdings" panose="05000000000000000000" pitchFamily="2" charset="2"/>
              <a:buChar char="Ø"/>
            </a:pPr>
            <a:r>
              <a:rPr lang="tr-TR" sz="1400" dirty="0">
                <a:solidFill>
                  <a:srgbClr val="000000"/>
                </a:solidFill>
                <a:latin typeface="Segoe UI" panose="020B0502040204020203" pitchFamily="34" charset="0"/>
                <a:cs typeface="Segoe UI" panose="020B0502040204020203" pitchFamily="34" charset="0"/>
              </a:rPr>
              <a:t>Çocuk, sosyal çalışma görevlisi tarafından ilk yıl en az her ay bir defa olmak üzere düzenli olarak izlenir, daha uygun hizmet modeline karar verilmesi amacıyla genel bir durum değerlendirmesi yapılır. Çocuğun koruyucu aile yanında kalmasının uygun görülmesi durumunda ikinci yıldan itibaren izlemeler yılda en az dört defadan az olmamak üzere düzenli olarak yapılır.</a:t>
            </a:r>
          </a:p>
          <a:p>
            <a:pPr lvl="1" algn="just">
              <a:lnSpc>
                <a:spcPct val="135000"/>
              </a:lnSpc>
              <a:buClr>
                <a:srgbClr val="0070C0"/>
              </a:buClr>
              <a:buSzPts val="1200"/>
              <a:buFont typeface="Wingdings" panose="05000000000000000000" pitchFamily="2" charset="2"/>
              <a:buChar char="Ø"/>
            </a:pPr>
            <a:r>
              <a:rPr lang="tr-TR" sz="1400" dirty="0">
                <a:solidFill>
                  <a:srgbClr val="000000"/>
                </a:solidFill>
                <a:latin typeface="Segoe UI" panose="020B0502040204020203" pitchFamily="34" charset="0"/>
                <a:cs typeface="Segoe UI" panose="020B0502040204020203" pitchFamily="34" charset="0"/>
              </a:rPr>
              <a:t>Koruyucu aile hizmet sürecinin özelliğine göre, yerleştirmeyi takip eden ilk haftalar ile geçici ve uzmanlaşmış koruyucu aile yanında bulunan çocuklar için izlemeler daha sık yapılır.</a:t>
            </a:r>
          </a:p>
          <a:p>
            <a:pPr lvl="1" algn="just">
              <a:lnSpc>
                <a:spcPct val="135000"/>
              </a:lnSpc>
              <a:buClr>
                <a:srgbClr val="0070C0"/>
              </a:buClr>
              <a:buSzPts val="1200"/>
              <a:buFont typeface="Wingdings" panose="05000000000000000000" pitchFamily="2" charset="2"/>
              <a:buChar char="Ø"/>
            </a:pPr>
            <a:r>
              <a:rPr lang="tr-TR" sz="1400" dirty="0">
                <a:solidFill>
                  <a:srgbClr val="000000"/>
                </a:solidFill>
                <a:latin typeface="Segoe UI" panose="020B0502040204020203" pitchFamily="34" charset="0"/>
                <a:cs typeface="Segoe UI" panose="020B0502040204020203" pitchFamily="34" charset="0"/>
              </a:rPr>
              <a:t>Çocuğun öz ailesi yanına döndürülmesi için koruyucu aile ve çocukla mesleki çalışmaların sürdürülmesi sağlanır.</a:t>
            </a:r>
          </a:p>
          <a:p>
            <a:pPr lvl="1" algn="just">
              <a:lnSpc>
                <a:spcPct val="135000"/>
              </a:lnSpc>
              <a:buClr>
                <a:srgbClr val="0070C0"/>
              </a:buClr>
              <a:buSzPts val="1200"/>
              <a:buFont typeface="Wingdings" panose="05000000000000000000" pitchFamily="2" charset="2"/>
              <a:buChar char="Ø"/>
            </a:pPr>
            <a:r>
              <a:rPr lang="tr-TR" sz="1400" dirty="0">
                <a:solidFill>
                  <a:srgbClr val="000000"/>
                </a:solidFill>
                <a:latin typeface="Segoe UI" panose="020B0502040204020203" pitchFamily="34" charset="0"/>
                <a:cs typeface="Segoe UI" panose="020B0502040204020203" pitchFamily="34" charset="0"/>
              </a:rPr>
              <a:t>Çocukla kurulan iletişim, çocuğun ev ortamındaki kurallar bağlamında rolü ile yeri, çocuğa kazandırılan beceriler, davranışları, kendisine tanınan haklar ve aylık bakım ödemesinin ne kadarının çocuk için kullanıldığını belirlemeye yönelik gözlem ve görüşmeler yapılır, </a:t>
            </a:r>
          </a:p>
          <a:p>
            <a:pPr lvl="1" algn="just">
              <a:lnSpc>
                <a:spcPct val="135000"/>
              </a:lnSpc>
              <a:buClr>
                <a:srgbClr val="0070C0"/>
              </a:buClr>
              <a:buSzPts val="1200"/>
              <a:buFont typeface="Wingdings" panose="05000000000000000000" pitchFamily="2" charset="2"/>
              <a:buChar char="Ø"/>
            </a:pPr>
            <a:r>
              <a:rPr lang="tr-TR" sz="1400" dirty="0">
                <a:solidFill>
                  <a:srgbClr val="000000"/>
                </a:solidFill>
                <a:latin typeface="Segoe UI" panose="020B0502040204020203" pitchFamily="34" charset="0"/>
                <a:cs typeface="Segoe UI" panose="020B0502040204020203" pitchFamily="34" charset="0"/>
              </a:rPr>
              <a:t>İzleme çalışmalarında, gizlilik ilkesine uyularak araştırma yapılır.</a:t>
            </a:r>
          </a:p>
          <a:p>
            <a:pPr lvl="1" algn="just">
              <a:lnSpc>
                <a:spcPct val="135000"/>
              </a:lnSpc>
              <a:buClr>
                <a:srgbClr val="0070C0"/>
              </a:buClr>
              <a:buSzPts val="1200"/>
              <a:buFont typeface="Wingdings" panose="05000000000000000000" pitchFamily="2" charset="2"/>
              <a:buChar char="Ø"/>
            </a:pPr>
            <a:r>
              <a:rPr lang="tr-TR" sz="1400" dirty="0">
                <a:solidFill>
                  <a:srgbClr val="000000"/>
                </a:solidFill>
                <a:latin typeface="Segoe UI" panose="020B0502040204020203" pitchFamily="34" charset="0"/>
                <a:cs typeface="Segoe UI" panose="020B0502040204020203" pitchFamily="34" charset="0"/>
              </a:rPr>
              <a:t>Çocuğun iletişim halinde olduğu diğer kurumlardaki durumu da takip edilir.</a:t>
            </a:r>
          </a:p>
          <a:p>
            <a:pPr lvl="1" algn="just">
              <a:lnSpc>
                <a:spcPct val="135000"/>
              </a:lnSpc>
              <a:buClr>
                <a:srgbClr val="0070C0"/>
              </a:buClr>
              <a:buSzPts val="1200"/>
              <a:buFont typeface="Wingdings" panose="05000000000000000000" pitchFamily="2" charset="2"/>
              <a:buChar char="Ø"/>
            </a:pPr>
            <a:r>
              <a:rPr lang="tr-TR" sz="1400" dirty="0">
                <a:solidFill>
                  <a:srgbClr val="000000"/>
                </a:solidFill>
                <a:latin typeface="Segoe UI" panose="020B0502040204020203" pitchFamily="34" charset="0"/>
                <a:cs typeface="Segoe UI" panose="020B0502040204020203" pitchFamily="34" charset="0"/>
              </a:rPr>
              <a:t>Koruyucu aile yanındaki çocuğun bakım tedbiri kararı gereği, uygulama planı ve oluşan değişiklikler hakkında mahkemeye bilgi verilir.</a:t>
            </a:r>
          </a:p>
        </p:txBody>
      </p:sp>
    </p:spTree>
    <p:extLst>
      <p:ext uri="{BB962C8B-B14F-4D97-AF65-F5344CB8AC3E}">
        <p14:creationId xmlns:p14="http://schemas.microsoft.com/office/powerpoint/2010/main" val="42804663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90793" y="1455243"/>
            <a:ext cx="10365049" cy="815446"/>
          </a:xfrm>
        </p:spPr>
        <p:txBody>
          <a:bodyPr>
            <a:noAutofit/>
          </a:bodyPr>
          <a:lstStyle/>
          <a:p>
            <a:pPr>
              <a:lnSpc>
                <a:spcPct val="115000"/>
              </a:lnSpc>
              <a:spcAft>
                <a:spcPts val="0"/>
              </a:spcAft>
            </a:pPr>
            <a:r>
              <a:rPr lang="tr-TR" sz="2800" b="1" u="sng" dirty="0">
                <a:solidFill>
                  <a:srgbClr val="0070C0"/>
                </a:solidFill>
                <a:latin typeface="Segoe UI" panose="020B0502040204020203" pitchFamily="34" charset="0"/>
                <a:ea typeface="Times New Roman" panose="02020603050405020304" pitchFamily="18" charset="0"/>
                <a:cs typeface="Times New Roman" panose="02020603050405020304" pitchFamily="18" charset="0"/>
              </a:rPr>
              <a:t>Koruyucu Aile Yanına Yerleştirilen Çocuğun Öz Ailesine İzinli Verilmesi</a:t>
            </a:r>
            <a:endParaRPr lang="tr-TR" sz="2800" u="sng" dirty="0"/>
          </a:p>
        </p:txBody>
      </p:sp>
      <p:sp>
        <p:nvSpPr>
          <p:cNvPr id="3" name="İçerik Yer Tutucusu 2"/>
          <p:cNvSpPr>
            <a:spLocks noGrp="1"/>
          </p:cNvSpPr>
          <p:nvPr>
            <p:ph idx="1"/>
          </p:nvPr>
        </p:nvSpPr>
        <p:spPr>
          <a:xfrm>
            <a:off x="260041" y="2430487"/>
            <a:ext cx="11226554" cy="3366633"/>
          </a:xfrm>
        </p:spPr>
        <p:txBody>
          <a:bodyPr>
            <a:noAutofit/>
          </a:bodyPr>
          <a:lstStyle/>
          <a:p>
            <a:pPr lvl="1" algn="just">
              <a:lnSpc>
                <a:spcPct val="115000"/>
              </a:lnSpc>
              <a:spcAft>
                <a:spcPts val="0"/>
              </a:spcAft>
              <a:buClr>
                <a:srgbClr val="0070C0"/>
              </a:buClr>
              <a:buSzPts val="1200"/>
              <a:buFont typeface="Wingdings" panose="05000000000000000000" pitchFamily="2" charset="2"/>
              <a:buChar char="Ø"/>
            </a:pPr>
            <a:r>
              <a:rPr lang="tr-TR" sz="1600" dirty="0">
                <a:solidFill>
                  <a:srgbClr val="000000"/>
                </a:solidFill>
                <a:latin typeface="Segoe UI" panose="020B0502040204020203" pitchFamily="34" charset="0"/>
                <a:cs typeface="Segoe UI" panose="020B0502040204020203" pitchFamily="34" charset="0"/>
              </a:rPr>
              <a:t>Koruyucu aile yanına yerleştirilen çocuğun yaşantısını etkilemeyecek aralıklar ve sürelerle, tatil günlerinde olmak koşulu ile </a:t>
            </a:r>
            <a:r>
              <a:rPr lang="tr-TR" sz="1600" b="1" dirty="0">
                <a:solidFill>
                  <a:srgbClr val="0070C0"/>
                </a:solidFill>
                <a:latin typeface="Segoe UI" panose="020B0502040204020203" pitchFamily="34" charset="0"/>
                <a:cs typeface="Segoe UI" panose="020B0502040204020203" pitchFamily="34" charset="0"/>
              </a:rPr>
              <a:t>yıl içerisinde en fazla otuz güne kadar </a:t>
            </a:r>
            <a:r>
              <a:rPr lang="tr-TR" sz="1600" dirty="0">
                <a:solidFill>
                  <a:srgbClr val="000000"/>
                </a:solidFill>
                <a:latin typeface="Segoe UI" panose="020B0502040204020203" pitchFamily="34" charset="0"/>
                <a:cs typeface="Segoe UI" panose="020B0502040204020203" pitchFamily="34" charset="0"/>
              </a:rPr>
              <a:t>öz ailesine izinli verilebilmektedir. Çocuğun öz ailesine izinli verilebilmesi için çocuğun dosya bilgileri ve çocuğun ailesine yönelik yapılan sosyal inceleme sonucuna göre uygun değerlendirilmesi ve çocuğun istemesi gerekmektedir. </a:t>
            </a:r>
          </a:p>
          <a:p>
            <a:pPr lvl="1" algn="just">
              <a:lnSpc>
                <a:spcPct val="115000"/>
              </a:lnSpc>
              <a:spcAft>
                <a:spcPts val="0"/>
              </a:spcAft>
              <a:buClr>
                <a:srgbClr val="0070C0"/>
              </a:buClr>
              <a:buSzPts val="1200"/>
              <a:buFont typeface="Wingdings" panose="05000000000000000000" pitchFamily="2" charset="2"/>
              <a:buChar char="Ø"/>
            </a:pPr>
            <a:r>
              <a:rPr lang="tr-TR" sz="1600" dirty="0">
                <a:solidFill>
                  <a:srgbClr val="000000"/>
                </a:solidFill>
                <a:latin typeface="Segoe UI" panose="020B0502040204020203" pitchFamily="34" charset="0"/>
                <a:cs typeface="Segoe UI" panose="020B0502040204020203" pitchFamily="34" charset="0"/>
              </a:rPr>
              <a:t>Öz aileye izinli verilmesi uygun görülen çocuk, koruyucu aileden öz ailesine veya yakınlarına verilmek üzere öncelikle koruyucu aile birimince alınmakta ve izin sürecinin bitiminde aynı yöntemle koruyucu aileye verilmektedir.</a:t>
            </a:r>
          </a:p>
          <a:p>
            <a:pPr lvl="1" algn="just">
              <a:lnSpc>
                <a:spcPct val="115000"/>
              </a:lnSpc>
              <a:spcAft>
                <a:spcPts val="0"/>
              </a:spcAft>
              <a:buClr>
                <a:srgbClr val="0070C0"/>
              </a:buClr>
              <a:buSzPts val="1200"/>
              <a:buFont typeface="Wingdings" panose="05000000000000000000" pitchFamily="2" charset="2"/>
              <a:buChar char="Ø"/>
            </a:pPr>
            <a:r>
              <a:rPr lang="tr-TR" sz="1600" dirty="0">
                <a:solidFill>
                  <a:srgbClr val="000000"/>
                </a:solidFill>
                <a:latin typeface="Segoe UI" panose="020B0502040204020203" pitchFamily="34" charset="0"/>
                <a:cs typeface="Segoe UI" panose="020B0502040204020203" pitchFamily="34" charset="0"/>
              </a:rPr>
              <a:t>İzinli verilen çocuklar için izin tutanağı doldurulması gerekmektedir. Bu tutanağın bir sureti çocuğun dosyasında saklanmalı bir diğer sureti ise izinli verilen aileye teslim edilmelidir. </a:t>
            </a:r>
          </a:p>
          <a:p>
            <a:pPr lvl="1" algn="just">
              <a:lnSpc>
                <a:spcPct val="115000"/>
              </a:lnSpc>
              <a:spcAft>
                <a:spcPts val="0"/>
              </a:spcAft>
              <a:buClr>
                <a:srgbClr val="0070C0"/>
              </a:buClr>
              <a:buSzPts val="1200"/>
              <a:buFont typeface="Wingdings" panose="05000000000000000000" pitchFamily="2" charset="2"/>
              <a:buChar char="Ø"/>
            </a:pPr>
            <a:r>
              <a:rPr lang="tr-TR" sz="1600" dirty="0">
                <a:solidFill>
                  <a:srgbClr val="000000"/>
                </a:solidFill>
                <a:latin typeface="Segoe UI" panose="020B0502040204020203" pitchFamily="34" charset="0"/>
                <a:cs typeface="Segoe UI" panose="020B0502040204020203" pitchFamily="34" charset="0"/>
              </a:rPr>
              <a:t>İzin sırasında veya dönüşünde çocuğun ihmal edildiği, istismara uğradığı ya da kötü muamele gördüğünün tespiti halinde ise durum hakkında tutanak düzenlenerek gerekli mesleki çalışmalar planlanarak uygulanmalıdır. </a:t>
            </a:r>
          </a:p>
        </p:txBody>
      </p:sp>
    </p:spTree>
    <p:extLst>
      <p:ext uri="{BB962C8B-B14F-4D97-AF65-F5344CB8AC3E}">
        <p14:creationId xmlns:p14="http://schemas.microsoft.com/office/powerpoint/2010/main" val="11758591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95324" y="1189857"/>
            <a:ext cx="10515600" cy="806476"/>
          </a:xfrm>
        </p:spPr>
        <p:txBody>
          <a:bodyPr>
            <a:normAutofit/>
          </a:bodyPr>
          <a:lstStyle/>
          <a:p>
            <a:pPr marL="104140">
              <a:lnSpc>
                <a:spcPct val="115000"/>
              </a:lnSpc>
              <a:spcAft>
                <a:spcPts val="0"/>
              </a:spcAft>
            </a:pPr>
            <a:r>
              <a:rPr lang="tr-TR" sz="3200" b="1" kern="0" cap="all" dirty="0">
                <a:solidFill>
                  <a:srgbClr val="002060"/>
                </a:solidFill>
                <a:latin typeface="Segoe UI" panose="020B0502040204020203" pitchFamily="34" charset="0"/>
                <a:ea typeface="Quattrocento Sans"/>
              </a:rPr>
              <a:t>EVLAT EDİNDİRME HİZMETLERİ</a:t>
            </a:r>
            <a:endParaRPr lang="tr-TR" sz="3200" dirty="0"/>
          </a:p>
        </p:txBody>
      </p:sp>
      <p:sp>
        <p:nvSpPr>
          <p:cNvPr id="3" name="İçerik Yer Tutucusu 2"/>
          <p:cNvSpPr>
            <a:spLocks noGrp="1"/>
          </p:cNvSpPr>
          <p:nvPr>
            <p:ph idx="1"/>
          </p:nvPr>
        </p:nvSpPr>
        <p:spPr>
          <a:xfrm>
            <a:off x="695324" y="1818779"/>
            <a:ext cx="8604868" cy="4120382"/>
          </a:xfrm>
        </p:spPr>
        <p:txBody>
          <a:bodyPr>
            <a:normAutofit lnSpcReduction="10000"/>
          </a:bodyPr>
          <a:lstStyle/>
          <a:p>
            <a:pPr algn="just">
              <a:lnSpc>
                <a:spcPct val="120000"/>
              </a:lnSpc>
            </a:pPr>
            <a:r>
              <a:rPr lang="tr-TR" sz="1600" b="1" dirty="0">
                <a:solidFill>
                  <a:schemeClr val="accent5">
                    <a:lumMod val="50000"/>
                  </a:schemeClr>
                </a:solidFill>
                <a:latin typeface="Segoe UI" panose="020B0502040204020203" pitchFamily="34" charset="0"/>
                <a:cs typeface="Segoe UI" panose="020B0502040204020203" pitchFamily="34" charset="0"/>
              </a:rPr>
              <a:t>Evlat edinme durumu evlat edindirilmeye uygun olan çocukla, durumu evlat edinmeye uygun kişi/eşler arasında hukuki bağlar sağlanarak çocuk-ebeveyn ilişkisinin kurulması olarak tanımlanmaktadır (KOREV, 2023b).</a:t>
            </a:r>
          </a:p>
          <a:p>
            <a:pPr algn="just">
              <a:lnSpc>
                <a:spcPct val="120000"/>
              </a:lnSpc>
            </a:pPr>
            <a:r>
              <a:rPr lang="tr-TR" sz="1600" dirty="0">
                <a:latin typeface="Segoe UI" panose="020B0502040204020203" pitchFamily="34" charset="0"/>
                <a:cs typeface="Segoe UI" panose="020B0502040204020203" pitchFamily="34" charset="0"/>
              </a:rPr>
              <a:t>Bir çocuğun evlat edinme hizmetinden yararlandırılabilmesi için koruma altında olsun ya da olmasın durumunun hukuksal olarak uygun olması gerekmektedir. Bu nedenle korunma ve bakım altında bulunan tüm çocukların evlat edindirilmesi mümkün olamamaktadır (KOREV, 2023b).</a:t>
            </a:r>
          </a:p>
          <a:p>
            <a:pPr algn="just">
              <a:lnSpc>
                <a:spcPct val="120000"/>
              </a:lnSpc>
            </a:pPr>
            <a:r>
              <a:rPr lang="tr-TR" sz="1600" dirty="0">
                <a:latin typeface="Segoe UI" panose="020B0502040204020203" pitchFamily="34" charset="0"/>
                <a:cs typeface="Segoe UI" panose="020B0502040204020203" pitchFamily="34" charset="0"/>
              </a:rPr>
              <a:t>4721 sayılı Türk Medeni Kanunu’nun 305-320. maddelerinde çocuklarla ilgili olarak evlat edinme hizmetlerine yönelik hükümlere yer verilmektedir. Kanunun 305. maddesi küçüklerin evlat edinilmesi için gerekli koşulları belirlemektedir. Buna göre, </a:t>
            </a:r>
            <a:r>
              <a:rPr lang="tr-TR" sz="1600" dirty="0">
                <a:solidFill>
                  <a:schemeClr val="accent5">
                    <a:lumMod val="50000"/>
                  </a:schemeClr>
                </a:solidFill>
                <a:latin typeface="Segoe UI" panose="020B0502040204020203" pitchFamily="34" charset="0"/>
                <a:cs typeface="Segoe UI" panose="020B0502040204020203" pitchFamily="34" charset="0"/>
              </a:rPr>
              <a:t>“</a:t>
            </a:r>
            <a:r>
              <a:rPr lang="tr-TR" sz="1600" b="1" dirty="0">
                <a:solidFill>
                  <a:schemeClr val="accent5">
                    <a:lumMod val="50000"/>
                  </a:schemeClr>
                </a:solidFill>
                <a:latin typeface="Segoe UI" panose="020B0502040204020203" pitchFamily="34" charset="0"/>
                <a:cs typeface="Segoe UI" panose="020B0502040204020203" pitchFamily="34" charset="0"/>
              </a:rPr>
              <a:t>Bir küçüğün evlât edinilmesi, evlât edinen tarafından bir yıl süreyle bakılmış ve eğitilmiş olması koşuluna bağlıdır. Evlât edinmenin her hâlde küçüğün yararına bulunması ve evlât edinenin diğer çocuklarının yararlarının hakkaniyete aykırı bir biçimde zedelenmemesi de gerekmektedir.”</a:t>
            </a:r>
            <a:endParaRPr lang="tr-TR" sz="1600" dirty="0">
              <a:solidFill>
                <a:schemeClr val="accent5">
                  <a:lumMod val="50000"/>
                </a:schemeClr>
              </a:solidFill>
              <a:latin typeface="Segoe UI" panose="020B0502040204020203" pitchFamily="34" charset="0"/>
              <a:cs typeface="Segoe UI" panose="020B0502040204020203" pitchFamily="34" charset="0"/>
            </a:endParaRPr>
          </a:p>
        </p:txBody>
      </p:sp>
      <p:pic>
        <p:nvPicPr>
          <p:cNvPr id="4" name="Picture 3" descr="A red heart puzzle on a white background&#10;&#10;Description automatically generated"/>
          <p:cNvPicPr/>
          <p:nvPr/>
        </p:nvPicPr>
        <p:blipFill rotWithShape="1">
          <a:blip r:embed="rId2" cstate="print">
            <a:extLst>
              <a:ext uri="{28A0092B-C50C-407E-A947-70E740481C1C}">
                <a14:useLocalDpi xmlns:a14="http://schemas.microsoft.com/office/drawing/2010/main" val="0"/>
              </a:ext>
            </a:extLst>
          </a:blip>
          <a:srcRect l="45158"/>
          <a:stretch/>
        </p:blipFill>
        <p:spPr bwMode="auto">
          <a:xfrm>
            <a:off x="9406724" y="2503466"/>
            <a:ext cx="2578131" cy="208629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845757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321215"/>
            <a:ext cx="10515600" cy="662781"/>
          </a:xfrm>
        </p:spPr>
        <p:txBody>
          <a:bodyPr>
            <a:noAutofit/>
          </a:bodyPr>
          <a:lstStyle/>
          <a:p>
            <a:pPr>
              <a:lnSpc>
                <a:spcPct val="115000"/>
              </a:lnSpc>
              <a:spcAft>
                <a:spcPts val="0"/>
              </a:spcAft>
            </a:pPr>
            <a:r>
              <a:rPr lang="tr-TR" sz="2800" b="1" u="sng" dirty="0">
                <a:solidFill>
                  <a:srgbClr val="0070C0"/>
                </a:solidFill>
                <a:latin typeface="Segoe UI" panose="020B0502040204020203" pitchFamily="34" charset="0"/>
                <a:ea typeface="Times New Roman" panose="02020603050405020304" pitchFamily="18" charset="0"/>
                <a:cs typeface="Times New Roman" panose="02020603050405020304" pitchFamily="18" charset="0"/>
              </a:rPr>
              <a:t>Evlat Edinme Şartları</a:t>
            </a:r>
            <a:endParaRPr lang="tr-TR" sz="2800" u="sng" dirty="0"/>
          </a:p>
        </p:txBody>
      </p:sp>
      <p:sp>
        <p:nvSpPr>
          <p:cNvPr id="3" name="İçerik Yer Tutucusu 2"/>
          <p:cNvSpPr>
            <a:spLocks noGrp="1"/>
          </p:cNvSpPr>
          <p:nvPr>
            <p:ph idx="1"/>
          </p:nvPr>
        </p:nvSpPr>
        <p:spPr>
          <a:xfrm>
            <a:off x="4484981" y="1983996"/>
            <a:ext cx="7419975" cy="3990676"/>
          </a:xfrm>
        </p:spPr>
        <p:txBody>
          <a:bodyPr>
            <a:noAutofit/>
          </a:bodyPr>
          <a:lstStyle/>
          <a:p>
            <a:pPr algn="just">
              <a:lnSpc>
                <a:spcPct val="100000"/>
              </a:lnSpc>
            </a:pPr>
            <a:r>
              <a:rPr lang="tr-TR" sz="1600" b="1" dirty="0">
                <a:solidFill>
                  <a:schemeClr val="accent5">
                    <a:lumMod val="50000"/>
                  </a:schemeClr>
                </a:solidFill>
                <a:latin typeface="Segoe UI" panose="020B0502040204020203" pitchFamily="34" charset="0"/>
                <a:cs typeface="Segoe UI" panose="020B0502040204020203" pitchFamily="34" charset="0"/>
              </a:rPr>
              <a:t>Eşlerin ancak birlikte evlat edinebileceği ve evli olmayanların birlikte evlat edinemeyeceği hükmü amirdir. Ayrıca, eşlerin en az beş yıldan beri evli olmaları veya otuz yaşını doldurmuş olmaları şartı bulunmaktadır</a:t>
            </a:r>
            <a:r>
              <a:rPr lang="tr-TR" sz="1600" dirty="0">
                <a:solidFill>
                  <a:schemeClr val="accent5">
                    <a:lumMod val="50000"/>
                  </a:schemeClr>
                </a:solidFill>
                <a:latin typeface="Segoe UI" panose="020B0502040204020203" pitchFamily="34" charset="0"/>
                <a:cs typeface="Segoe UI" panose="020B0502040204020203" pitchFamily="34" charset="0"/>
              </a:rPr>
              <a:t>. </a:t>
            </a:r>
            <a:r>
              <a:rPr lang="tr-TR" sz="1600" dirty="0">
                <a:latin typeface="Segoe UI" panose="020B0502040204020203" pitchFamily="34" charset="0"/>
                <a:cs typeface="Segoe UI" panose="020B0502040204020203" pitchFamily="34" charset="0"/>
              </a:rPr>
              <a:t>Eşlerden birinin, en az iki yıldan beri evli olması veya kendisinin otuz yaşını doldurmuş olması koşuluyla diğerinin çocuğunu evlat edinebilmesi mümkündür.</a:t>
            </a:r>
          </a:p>
          <a:p>
            <a:pPr algn="just">
              <a:lnSpc>
                <a:spcPct val="100000"/>
              </a:lnSpc>
            </a:pPr>
            <a:r>
              <a:rPr lang="tr-TR" sz="1600" b="1" dirty="0">
                <a:solidFill>
                  <a:schemeClr val="accent5">
                    <a:lumMod val="50000"/>
                  </a:schemeClr>
                </a:solidFill>
                <a:latin typeface="Segoe UI" panose="020B0502040204020203" pitchFamily="34" charset="0"/>
                <a:cs typeface="Segoe UI" panose="020B0502040204020203" pitchFamily="34" charset="0"/>
              </a:rPr>
              <a:t>Evli olmayan kişi otuz yaşını doldurmuş ise tek başına evlat edinebilmektedir.</a:t>
            </a:r>
            <a:r>
              <a:rPr lang="tr-TR" sz="1600" dirty="0">
                <a:solidFill>
                  <a:schemeClr val="accent5">
                    <a:lumMod val="50000"/>
                  </a:schemeClr>
                </a:solidFill>
                <a:latin typeface="Segoe UI" panose="020B0502040204020203" pitchFamily="34" charset="0"/>
                <a:cs typeface="Segoe UI" panose="020B0502040204020203" pitchFamily="34" charset="0"/>
              </a:rPr>
              <a:t> </a:t>
            </a:r>
            <a:r>
              <a:rPr lang="tr-TR" sz="1600" dirty="0">
                <a:latin typeface="Segoe UI" panose="020B0502040204020203" pitchFamily="34" charset="0"/>
                <a:cs typeface="Segoe UI" panose="020B0502040204020203" pitchFamily="34" charset="0"/>
              </a:rPr>
              <a:t>Otuz yaşını doldurmuş olan eş, diğer eşin ayırt etme gücünden sürekli olarak yoksunluğu veya iki yılı aşkın süreden beri nerede olduğunun bilinmemesi ya da mahkeme kararıyla iki yılı aşkın süreden beri eşinden ayrı yaşamakta olması yüzünden birlikte evlat edinmesinin mümkün olmadığını ispat etmesi hâlinde, tek başına evlat edinebilir.</a:t>
            </a:r>
          </a:p>
          <a:p>
            <a:pPr algn="just">
              <a:lnSpc>
                <a:spcPct val="100000"/>
              </a:lnSpc>
            </a:pPr>
            <a:r>
              <a:rPr lang="tr-TR" sz="1600" dirty="0">
                <a:latin typeface="Segoe UI" panose="020B0502040204020203" pitchFamily="34" charset="0"/>
                <a:cs typeface="Segoe UI" panose="020B0502040204020203" pitchFamily="34" charset="0"/>
              </a:rPr>
              <a:t>Evlat edinilenin, evlat edinenden </a:t>
            </a:r>
            <a:r>
              <a:rPr lang="tr-TR" sz="1600" b="1" dirty="0">
                <a:solidFill>
                  <a:schemeClr val="accent5">
                    <a:lumMod val="50000"/>
                  </a:schemeClr>
                </a:solidFill>
                <a:latin typeface="Segoe UI" panose="020B0502040204020203" pitchFamily="34" charset="0"/>
                <a:cs typeface="Segoe UI" panose="020B0502040204020203" pitchFamily="34" charset="0"/>
              </a:rPr>
              <a:t>en az on sekiz yaş küçük olması</a:t>
            </a:r>
            <a:r>
              <a:rPr lang="tr-TR" sz="1600" dirty="0">
                <a:latin typeface="Segoe UI" panose="020B0502040204020203" pitchFamily="34" charset="0"/>
                <a:cs typeface="Segoe UI" panose="020B0502040204020203" pitchFamily="34" charset="0"/>
              </a:rPr>
              <a:t> gerekmektedir. Ayırt etme becerisine sahip olan küçük kendi çocuğun rızası olmadıkça evlat edinilmesine izin verilmez. </a:t>
            </a:r>
          </a:p>
        </p:txBody>
      </p:sp>
      <p:pic>
        <p:nvPicPr>
          <p:cNvPr id="4" name="Picture 1"/>
          <p:cNvPicPr/>
          <p:nvPr/>
        </p:nvPicPr>
        <p:blipFill>
          <a:blip r:embed="rId2" cstate="print">
            <a:extLst>
              <a:ext uri="{28A0092B-C50C-407E-A947-70E740481C1C}">
                <a14:useLocalDpi xmlns:a14="http://schemas.microsoft.com/office/drawing/2010/main" val="0"/>
              </a:ext>
            </a:extLst>
          </a:blip>
          <a:stretch>
            <a:fillRect/>
          </a:stretch>
        </p:blipFill>
        <p:spPr>
          <a:xfrm>
            <a:off x="1116875" y="2720536"/>
            <a:ext cx="3171825" cy="2463241"/>
          </a:xfrm>
          <a:prstGeom prst="rect">
            <a:avLst/>
          </a:prstGeom>
        </p:spPr>
      </p:pic>
    </p:spTree>
    <p:extLst>
      <p:ext uri="{BB962C8B-B14F-4D97-AF65-F5344CB8AC3E}">
        <p14:creationId xmlns:p14="http://schemas.microsoft.com/office/powerpoint/2010/main" val="1071933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37152" y="1226511"/>
            <a:ext cx="10515600" cy="637800"/>
          </a:xfrm>
        </p:spPr>
        <p:txBody>
          <a:bodyPr>
            <a:normAutofit/>
          </a:bodyPr>
          <a:lstStyle/>
          <a:p>
            <a:r>
              <a:rPr lang="tr-TR" sz="2800" b="1" u="sng" dirty="0">
                <a:solidFill>
                  <a:srgbClr val="0070C0"/>
                </a:solidFill>
                <a:latin typeface="Segoe UI" panose="020B0502040204020203" pitchFamily="34" charset="0"/>
                <a:ea typeface="Times New Roman" panose="02020603050405020304" pitchFamily="18" charset="0"/>
                <a:cs typeface="Times New Roman" panose="02020603050405020304" pitchFamily="18" charset="0"/>
              </a:rPr>
              <a:t>Evlat Edinme Şartları</a:t>
            </a:r>
            <a:endParaRPr lang="tr-TR" sz="2800" dirty="0"/>
          </a:p>
        </p:txBody>
      </p:sp>
      <p:sp>
        <p:nvSpPr>
          <p:cNvPr id="3" name="İçerik Yer Tutucusu 2"/>
          <p:cNvSpPr>
            <a:spLocks noGrp="1"/>
          </p:cNvSpPr>
          <p:nvPr>
            <p:ph idx="1"/>
          </p:nvPr>
        </p:nvSpPr>
        <p:spPr>
          <a:xfrm>
            <a:off x="437152" y="1784412"/>
            <a:ext cx="11405660" cy="4296792"/>
          </a:xfrm>
        </p:spPr>
        <p:txBody>
          <a:bodyPr>
            <a:normAutofit lnSpcReduction="10000"/>
          </a:bodyPr>
          <a:lstStyle/>
          <a:p>
            <a:pPr marL="0" indent="0" algn="just">
              <a:lnSpc>
                <a:spcPct val="120000"/>
              </a:lnSpc>
              <a:buNone/>
            </a:pPr>
            <a:r>
              <a:rPr lang="tr-TR" sz="1600" b="1" dirty="0">
                <a:solidFill>
                  <a:srgbClr val="002060"/>
                </a:solidFill>
                <a:latin typeface="Segoe UI" panose="020B0502040204020203" pitchFamily="34" charset="0"/>
                <a:cs typeface="Segoe UI" panose="020B0502040204020203" pitchFamily="34" charset="0"/>
              </a:rPr>
              <a:t>Evlât edinme, küçüğün ana ve babasının rızasını gerektirmektedir. Rıza, küçüğün doğumunun üzerinden altı hafta geçmeden önce verilemez. Rıza, tutanağa geçirilme tarihinden başlayarak altı hafta içinde aynı usulle geri alınabilir. Geri almadan sonra yeniden verilen rıza kesindir. Anne ve babadan birinin rızasının aranmadığı koşullar ise aşağıdaki gibi belirtilmiştir:</a:t>
            </a:r>
            <a:endParaRPr lang="tr-TR" sz="1600" dirty="0">
              <a:solidFill>
                <a:srgbClr val="002060"/>
              </a:solidFill>
              <a:latin typeface="Segoe UI" panose="020B0502040204020203" pitchFamily="34" charset="0"/>
              <a:cs typeface="Segoe UI" panose="020B0502040204020203" pitchFamily="34" charset="0"/>
            </a:endParaRPr>
          </a:p>
          <a:p>
            <a:pPr lvl="1" algn="just">
              <a:lnSpc>
                <a:spcPct val="125000"/>
              </a:lnSpc>
              <a:buClr>
                <a:srgbClr val="0070C0"/>
              </a:buClr>
              <a:buSzPts val="1200"/>
              <a:buFont typeface="Wingdings" panose="05000000000000000000" pitchFamily="2" charset="2"/>
              <a:buChar char="Ø"/>
            </a:pPr>
            <a:r>
              <a:rPr lang="tr-TR" sz="1600" dirty="0">
                <a:solidFill>
                  <a:srgbClr val="000000"/>
                </a:solidFill>
                <a:latin typeface="Segoe UI" panose="020B0502040204020203" pitchFamily="34" charset="0"/>
                <a:cs typeface="Segoe UI" panose="020B0502040204020203" pitchFamily="34" charset="0"/>
              </a:rPr>
              <a:t>Kim olduğu veya uzun süreden beri nerede oturduğu bilinmiyorsa veya ayırt etme gücünden sürekli olarak yoksun bulunuyorsa,</a:t>
            </a:r>
          </a:p>
          <a:p>
            <a:pPr lvl="1" algn="just">
              <a:lnSpc>
                <a:spcPct val="125000"/>
              </a:lnSpc>
              <a:buClr>
                <a:srgbClr val="0070C0"/>
              </a:buClr>
              <a:buSzPts val="1200"/>
              <a:buFont typeface="Wingdings" panose="05000000000000000000" pitchFamily="2" charset="2"/>
              <a:buChar char="Ø"/>
            </a:pPr>
            <a:r>
              <a:rPr lang="tr-TR" sz="1600" dirty="0">
                <a:solidFill>
                  <a:srgbClr val="000000"/>
                </a:solidFill>
                <a:latin typeface="Segoe UI" panose="020B0502040204020203" pitchFamily="34" charset="0"/>
                <a:cs typeface="Segoe UI" panose="020B0502040204020203" pitchFamily="34" charset="0"/>
              </a:rPr>
              <a:t>Küçüğe karşı özen yükümlülüğünü yeterince yerine getirmiyorsa</a:t>
            </a:r>
          </a:p>
          <a:p>
            <a:pPr marL="0" indent="0" algn="just">
              <a:lnSpc>
                <a:spcPct val="120000"/>
              </a:lnSpc>
              <a:buNone/>
            </a:pPr>
            <a:r>
              <a:rPr lang="tr-TR" sz="1600" b="1" dirty="0">
                <a:solidFill>
                  <a:srgbClr val="002060"/>
                </a:solidFill>
                <a:latin typeface="Segoe UI" panose="020B0502040204020203" pitchFamily="34" charset="0"/>
                <a:cs typeface="Segoe UI" panose="020B0502040204020203" pitchFamily="34" charset="0"/>
              </a:rPr>
              <a:t>Evl</a:t>
            </a:r>
            <a:r>
              <a:rPr lang="en-US" sz="1600" b="1" dirty="0">
                <a:solidFill>
                  <a:srgbClr val="002060"/>
                </a:solidFill>
                <a:latin typeface="Segoe UI" panose="020B0502040204020203" pitchFamily="34" charset="0"/>
                <a:cs typeface="Segoe UI" panose="020B0502040204020203" pitchFamily="34" charset="0"/>
              </a:rPr>
              <a:t>â</a:t>
            </a:r>
            <a:r>
              <a:rPr lang="tr-TR" sz="1600" b="1" dirty="0">
                <a:solidFill>
                  <a:srgbClr val="002060"/>
                </a:solidFill>
                <a:latin typeface="Segoe UI" panose="020B0502040204020203" pitchFamily="34" charset="0"/>
                <a:cs typeface="Segoe UI" panose="020B0502040204020203" pitchFamily="34" charset="0"/>
              </a:rPr>
              <a:t>t edinenin alt soyunun açık muvafakatiyle ergin veya kısıtlı aşağıdaki hallerde evlât edinilebilir.</a:t>
            </a:r>
          </a:p>
          <a:p>
            <a:pPr lvl="1" algn="just">
              <a:lnSpc>
                <a:spcPct val="135000"/>
              </a:lnSpc>
              <a:buClr>
                <a:srgbClr val="0070C0"/>
              </a:buClr>
              <a:buSzPts val="1200"/>
              <a:buFont typeface="Wingdings" panose="05000000000000000000" pitchFamily="2" charset="2"/>
              <a:buChar char="Ø"/>
            </a:pPr>
            <a:r>
              <a:rPr lang="tr-TR" sz="1600" dirty="0">
                <a:solidFill>
                  <a:srgbClr val="000000"/>
                </a:solidFill>
                <a:latin typeface="Segoe UI" panose="020B0502040204020203" pitchFamily="34" charset="0"/>
                <a:cs typeface="Segoe UI" panose="020B0502040204020203" pitchFamily="34" charset="0"/>
              </a:rPr>
              <a:t>Bedensel veya zihinsel engeli sebebiyle sürekli olarak yardıma muhtaç ve evlat edinen tarafından en az beş yıldan beri bakılıp gözetilmekte ise,</a:t>
            </a:r>
          </a:p>
          <a:p>
            <a:pPr lvl="1" algn="just">
              <a:lnSpc>
                <a:spcPct val="135000"/>
              </a:lnSpc>
              <a:buClr>
                <a:srgbClr val="0070C0"/>
              </a:buClr>
              <a:buSzPts val="1200"/>
              <a:buFont typeface="Wingdings" panose="05000000000000000000" pitchFamily="2" charset="2"/>
              <a:buChar char="Ø"/>
            </a:pPr>
            <a:r>
              <a:rPr lang="tr-TR" sz="1600" dirty="0">
                <a:solidFill>
                  <a:srgbClr val="000000"/>
                </a:solidFill>
                <a:latin typeface="Segoe UI" panose="020B0502040204020203" pitchFamily="34" charset="0"/>
                <a:cs typeface="Segoe UI" panose="020B0502040204020203" pitchFamily="34" charset="0"/>
              </a:rPr>
              <a:t>Evlat edinen tarafından, küçükken en az beş yıl süreyle bakılıp gözetilmiş ve eğitilmiş ise,</a:t>
            </a:r>
          </a:p>
          <a:p>
            <a:pPr lvl="1" algn="just">
              <a:lnSpc>
                <a:spcPct val="135000"/>
              </a:lnSpc>
              <a:buClr>
                <a:srgbClr val="0070C0"/>
              </a:buClr>
              <a:buSzPts val="1200"/>
              <a:buFont typeface="Wingdings" panose="05000000000000000000" pitchFamily="2" charset="2"/>
              <a:buChar char="Ø"/>
            </a:pPr>
            <a:r>
              <a:rPr lang="tr-TR" sz="1600" dirty="0">
                <a:solidFill>
                  <a:srgbClr val="000000"/>
                </a:solidFill>
                <a:latin typeface="Segoe UI" panose="020B0502040204020203" pitchFamily="34" charset="0"/>
                <a:cs typeface="Segoe UI" panose="020B0502040204020203" pitchFamily="34" charset="0"/>
              </a:rPr>
              <a:t>Diğer haklı sebepler mevcut ve evlat edinilen, en az beş yıldan beri evlat edinen ile aile hâlinde birlikte yaşamakta ise (TMK, 2001).</a:t>
            </a:r>
          </a:p>
          <a:p>
            <a:pPr lvl="1">
              <a:buFont typeface="Wingdings" panose="05000000000000000000" pitchFamily="2" charset="2"/>
              <a:buChar char="Ø"/>
            </a:pPr>
            <a:endParaRPr lang="tr-TR" sz="800" dirty="0"/>
          </a:p>
        </p:txBody>
      </p:sp>
    </p:spTree>
    <p:extLst>
      <p:ext uri="{BB962C8B-B14F-4D97-AF65-F5344CB8AC3E}">
        <p14:creationId xmlns:p14="http://schemas.microsoft.com/office/powerpoint/2010/main" val="38566951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16259" y="1747660"/>
            <a:ext cx="11199920" cy="4306911"/>
          </a:xfrm>
        </p:spPr>
        <p:txBody>
          <a:bodyPr>
            <a:normAutofit fontScale="92500" lnSpcReduction="20000"/>
          </a:bodyPr>
          <a:lstStyle/>
          <a:p>
            <a:pPr marL="0" indent="0" algn="just">
              <a:lnSpc>
                <a:spcPct val="120000"/>
              </a:lnSpc>
              <a:spcAft>
                <a:spcPts val="600"/>
              </a:spcAft>
              <a:buNone/>
            </a:pPr>
            <a:r>
              <a:rPr lang="tr-TR" sz="1700" b="1" dirty="0">
                <a:solidFill>
                  <a:srgbClr val="002060"/>
                </a:solidFill>
                <a:latin typeface="Segoe UI" panose="020B0502040204020203" pitchFamily="34" charset="0"/>
                <a:cs typeface="Segoe UI" panose="020B0502040204020203" pitchFamily="34" charset="0"/>
              </a:rPr>
              <a:t>Türk Medeni Kanununun 314. maddesi evlat edinme hükümleri ihtiva etmektedir. Buna göre;</a:t>
            </a:r>
          </a:p>
          <a:p>
            <a:pPr lvl="1" algn="just">
              <a:lnSpc>
                <a:spcPct val="145000"/>
              </a:lnSpc>
              <a:buClr>
                <a:srgbClr val="0070C0"/>
              </a:buClr>
              <a:buSzPts val="1200"/>
              <a:buFont typeface="Wingdings" panose="05000000000000000000" pitchFamily="2" charset="2"/>
              <a:buChar char="Ø"/>
            </a:pPr>
            <a:r>
              <a:rPr lang="tr-TR" sz="1700" dirty="0">
                <a:solidFill>
                  <a:srgbClr val="000000"/>
                </a:solidFill>
                <a:latin typeface="Segoe UI" panose="020B0502040204020203" pitchFamily="34" charset="0"/>
                <a:cs typeface="Segoe UI" panose="020B0502040204020203" pitchFamily="34" charset="0"/>
              </a:rPr>
              <a:t>“Ana ve babaya ait olan haklar ve yükümlülükler evlât edinene geçer.</a:t>
            </a:r>
          </a:p>
          <a:p>
            <a:pPr lvl="1" algn="just">
              <a:lnSpc>
                <a:spcPct val="145000"/>
              </a:lnSpc>
              <a:buClr>
                <a:srgbClr val="0070C0"/>
              </a:buClr>
              <a:buSzPts val="1200"/>
              <a:buFont typeface="Wingdings" panose="05000000000000000000" pitchFamily="2" charset="2"/>
              <a:buChar char="Ø"/>
            </a:pPr>
            <a:r>
              <a:rPr lang="tr-TR" sz="1700" dirty="0">
                <a:solidFill>
                  <a:srgbClr val="000000"/>
                </a:solidFill>
                <a:latin typeface="Segoe UI" panose="020B0502040204020203" pitchFamily="34" charset="0"/>
                <a:cs typeface="Segoe UI" panose="020B0502040204020203" pitchFamily="34" charset="0"/>
              </a:rPr>
              <a:t>Evlâtlık, evlât edinenin mirasçısı olur.</a:t>
            </a:r>
          </a:p>
          <a:p>
            <a:pPr lvl="1" algn="just">
              <a:lnSpc>
                <a:spcPct val="145000"/>
              </a:lnSpc>
              <a:buClr>
                <a:srgbClr val="0070C0"/>
              </a:buClr>
              <a:buSzPts val="1200"/>
              <a:buFont typeface="Wingdings" panose="05000000000000000000" pitchFamily="2" charset="2"/>
              <a:buChar char="Ø"/>
            </a:pPr>
            <a:r>
              <a:rPr lang="tr-TR" sz="1700" dirty="0">
                <a:solidFill>
                  <a:srgbClr val="000000"/>
                </a:solidFill>
                <a:latin typeface="Segoe UI" panose="020B0502040204020203" pitchFamily="34" charset="0"/>
                <a:cs typeface="Segoe UI" panose="020B0502040204020203" pitchFamily="34" charset="0"/>
              </a:rPr>
              <a:t>Evlâtlık küçük ise evlât edinenin soyadını alır. Evlât edinen isterse çocuğa yeni bir ad verebilir. Ergin olan evlâtlık, evlât edinilme sırasında dilerse evlât edinenin soyadını alabilir.</a:t>
            </a:r>
          </a:p>
          <a:p>
            <a:pPr lvl="1" algn="just">
              <a:lnSpc>
                <a:spcPct val="145000"/>
              </a:lnSpc>
              <a:buClr>
                <a:srgbClr val="0070C0"/>
              </a:buClr>
              <a:buSzPts val="1200"/>
              <a:buFont typeface="Wingdings" panose="05000000000000000000" pitchFamily="2" charset="2"/>
              <a:buChar char="Ø"/>
            </a:pPr>
            <a:r>
              <a:rPr lang="tr-TR" sz="1700" dirty="0">
                <a:solidFill>
                  <a:srgbClr val="000000"/>
                </a:solidFill>
                <a:latin typeface="Segoe UI" panose="020B0502040204020203" pitchFamily="34" charset="0"/>
                <a:cs typeface="Segoe UI" panose="020B0502040204020203" pitchFamily="34" charset="0"/>
              </a:rPr>
              <a:t>Eşler tarafından birlikte evlât edinilen ve ayırt etme gücüne sahip olmayan küçüklerin nüfus kaydına ana ve baba adı olarak evlât edinen eşlerin adları yazılır.</a:t>
            </a:r>
          </a:p>
          <a:p>
            <a:pPr lvl="1" algn="just">
              <a:lnSpc>
                <a:spcPct val="145000"/>
              </a:lnSpc>
              <a:buClr>
                <a:srgbClr val="0070C0"/>
              </a:buClr>
              <a:buSzPts val="1200"/>
              <a:buFont typeface="Wingdings" panose="05000000000000000000" pitchFamily="2" charset="2"/>
              <a:buChar char="Ø"/>
            </a:pPr>
            <a:r>
              <a:rPr lang="tr-TR" sz="1700" dirty="0">
                <a:solidFill>
                  <a:srgbClr val="000000"/>
                </a:solidFill>
                <a:latin typeface="Segoe UI" panose="020B0502040204020203" pitchFamily="34" charset="0"/>
                <a:cs typeface="Segoe UI" panose="020B0502040204020203" pitchFamily="34" charset="0"/>
              </a:rPr>
              <a:t>Evlâtlığın, miras ve başka haklarının zedelenmemesi, aile bağlarının devam etmesi için evlâtlığın naklen geldiği aile kütüğü ile evlât edinenin aile kütüğü arasında her türlü bağ kurulur. Ayrıca evlâtlıkla ilgili kesinleşmiş mahkeme kararı her iki nüfus kütüğüne işlenir.</a:t>
            </a:r>
          </a:p>
          <a:p>
            <a:pPr lvl="1" algn="just">
              <a:lnSpc>
                <a:spcPct val="145000"/>
              </a:lnSpc>
              <a:buClr>
                <a:srgbClr val="0070C0"/>
              </a:buClr>
              <a:buSzPts val="1200"/>
              <a:buFont typeface="Wingdings" panose="05000000000000000000" pitchFamily="2" charset="2"/>
              <a:buChar char="Ø"/>
            </a:pPr>
            <a:r>
              <a:rPr lang="tr-TR" sz="1700" dirty="0">
                <a:solidFill>
                  <a:srgbClr val="000000"/>
                </a:solidFill>
                <a:latin typeface="Segoe UI" panose="020B0502040204020203" pitchFamily="34" charset="0"/>
                <a:cs typeface="Segoe UI" panose="020B0502040204020203" pitchFamily="34" charset="0"/>
              </a:rPr>
              <a:t>Evlât edinme ile ilgili kayıtlar, belgeler ve bilgiler mahkeme kararı olmadıkça veya evlâtlık istemedikçe hiçbir şekilde açıklanamaz.”</a:t>
            </a:r>
            <a:endParaRPr lang="tr-TR" sz="2400" dirty="0">
              <a:latin typeface="Segoe UI" panose="020B0502040204020203" pitchFamily="34" charset="0"/>
              <a:cs typeface="Segoe UI" panose="020B0502040204020203" pitchFamily="34" charset="0"/>
            </a:endParaRPr>
          </a:p>
          <a:p>
            <a:endParaRPr lang="tr-TR" sz="2400" dirty="0"/>
          </a:p>
        </p:txBody>
      </p:sp>
      <p:sp>
        <p:nvSpPr>
          <p:cNvPr id="4" name="Unvan 1"/>
          <p:cNvSpPr>
            <a:spLocks noGrp="1"/>
          </p:cNvSpPr>
          <p:nvPr>
            <p:ph type="title"/>
          </p:nvPr>
        </p:nvSpPr>
        <p:spPr>
          <a:xfrm>
            <a:off x="545237" y="1133349"/>
            <a:ext cx="10515600" cy="729721"/>
          </a:xfrm>
        </p:spPr>
        <p:txBody>
          <a:bodyPr>
            <a:normAutofit/>
          </a:bodyPr>
          <a:lstStyle/>
          <a:p>
            <a:r>
              <a:rPr lang="tr-TR" sz="2800" b="1" u="sng" dirty="0">
                <a:solidFill>
                  <a:srgbClr val="0070C0"/>
                </a:solidFill>
                <a:latin typeface="Segoe UI" panose="020B0502040204020203" pitchFamily="34" charset="0"/>
                <a:ea typeface="Times New Roman" panose="02020603050405020304" pitchFamily="18" charset="0"/>
                <a:cs typeface="Times New Roman" panose="02020603050405020304" pitchFamily="18" charset="0"/>
              </a:rPr>
              <a:t>Evlat Edinme Şartları</a:t>
            </a:r>
            <a:endParaRPr lang="tr-TR" sz="2800" dirty="0"/>
          </a:p>
        </p:txBody>
      </p:sp>
    </p:spTree>
    <p:extLst>
      <p:ext uri="{BB962C8B-B14F-4D97-AF65-F5344CB8AC3E}">
        <p14:creationId xmlns:p14="http://schemas.microsoft.com/office/powerpoint/2010/main" val="22381732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108" y="934274"/>
            <a:ext cx="10515600" cy="1325563"/>
          </a:xfrm>
        </p:spPr>
        <p:txBody>
          <a:bodyPr>
            <a:normAutofit/>
          </a:bodyPr>
          <a:lstStyle/>
          <a:p>
            <a:r>
              <a:rPr lang="tr-TR" sz="2800" b="1" u="sng" dirty="0">
                <a:solidFill>
                  <a:srgbClr val="0070C0"/>
                </a:solidFill>
                <a:latin typeface="Segoe UI" panose="020B0502040204020203" pitchFamily="34" charset="0"/>
                <a:ea typeface="Times New Roman" panose="02020603050405020304" pitchFamily="18" charset="0"/>
                <a:cs typeface="Times New Roman" panose="02020603050405020304" pitchFamily="18" charset="0"/>
              </a:rPr>
              <a:t>Koruyucu Aile ve Evlat Edinme Arasındaki Fark</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962759332"/>
              </p:ext>
            </p:extLst>
          </p:nvPr>
        </p:nvGraphicFramePr>
        <p:xfrm>
          <a:off x="999291" y="1888261"/>
          <a:ext cx="10346371" cy="3899980"/>
        </p:xfrm>
        <a:graphic>
          <a:graphicData uri="http://schemas.openxmlformats.org/drawingml/2006/table">
            <a:tbl>
              <a:tblPr firstRow="1" firstCol="1" bandRow="1">
                <a:tableStyleId>{7DF18680-E054-41AD-8BC1-D1AEF772440D}</a:tableStyleId>
              </a:tblPr>
              <a:tblGrid>
                <a:gridCol w="2100357">
                  <a:extLst>
                    <a:ext uri="{9D8B030D-6E8A-4147-A177-3AD203B41FA5}">
                      <a16:colId xmlns:a16="http://schemas.microsoft.com/office/drawing/2014/main" val="53108306"/>
                    </a:ext>
                  </a:extLst>
                </a:gridCol>
                <a:gridCol w="4797225">
                  <a:extLst>
                    <a:ext uri="{9D8B030D-6E8A-4147-A177-3AD203B41FA5}">
                      <a16:colId xmlns:a16="http://schemas.microsoft.com/office/drawing/2014/main" val="188879554"/>
                    </a:ext>
                  </a:extLst>
                </a:gridCol>
                <a:gridCol w="3448789">
                  <a:extLst>
                    <a:ext uri="{9D8B030D-6E8A-4147-A177-3AD203B41FA5}">
                      <a16:colId xmlns:a16="http://schemas.microsoft.com/office/drawing/2014/main" val="3627116507"/>
                    </a:ext>
                  </a:extLst>
                </a:gridCol>
              </a:tblGrid>
              <a:tr h="303434">
                <a:tc>
                  <a:txBody>
                    <a:bodyPr/>
                    <a:lstStyle/>
                    <a:p>
                      <a:pPr algn="ctr">
                        <a:lnSpc>
                          <a:spcPct val="115000"/>
                        </a:lnSpc>
                        <a:spcAft>
                          <a:spcPts val="0"/>
                        </a:spcAft>
                      </a:pPr>
                      <a:r>
                        <a:rPr lang="tr-TR" sz="600" dirty="0">
                          <a:effectLst/>
                        </a:rPr>
                        <a:t> </a:t>
                      </a:r>
                      <a:endParaRPr lang="tr-TR" sz="600" dirty="0">
                        <a:effectLst/>
                        <a:latin typeface="Segoe UI" panose="020B0502040204020203" pitchFamily="34" charset="0"/>
                        <a:ea typeface="Calibri" panose="020F0502020204030204" pitchFamily="34" charset="0"/>
                        <a:cs typeface="Times New Roman" panose="02020603050405020304" pitchFamily="18" charset="0"/>
                      </a:endParaRPr>
                    </a:p>
                  </a:txBody>
                  <a:tcPr marL="42986" marR="42986" marT="0" marB="0" anchor="ctr"/>
                </a:tc>
                <a:tc>
                  <a:txBody>
                    <a:bodyPr/>
                    <a:lstStyle/>
                    <a:p>
                      <a:pPr algn="ctr">
                        <a:lnSpc>
                          <a:spcPct val="115000"/>
                        </a:lnSpc>
                        <a:spcAft>
                          <a:spcPts val="0"/>
                        </a:spcAft>
                      </a:pPr>
                      <a:r>
                        <a:rPr lang="tr-TR" sz="1800" dirty="0">
                          <a:effectLst/>
                        </a:rPr>
                        <a:t>EVLAT EDİNME</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txBody>
                  <a:tcPr marL="42986" marR="42986" marT="0" marB="0" anchor="ctr"/>
                </a:tc>
                <a:tc>
                  <a:txBody>
                    <a:bodyPr/>
                    <a:lstStyle/>
                    <a:p>
                      <a:pPr algn="ctr">
                        <a:lnSpc>
                          <a:spcPct val="115000"/>
                        </a:lnSpc>
                        <a:spcAft>
                          <a:spcPts val="0"/>
                        </a:spcAft>
                      </a:pPr>
                      <a:r>
                        <a:rPr lang="tr-TR" sz="1800" dirty="0">
                          <a:effectLst/>
                        </a:rPr>
                        <a:t>KORUYUCU AİLE</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txBody>
                  <a:tcPr marL="42986" marR="42986" marT="0" marB="0" anchor="ctr"/>
                </a:tc>
                <a:extLst>
                  <a:ext uri="{0D108BD9-81ED-4DB2-BD59-A6C34878D82A}">
                    <a16:rowId xmlns:a16="http://schemas.microsoft.com/office/drawing/2014/main" val="1700401783"/>
                  </a:ext>
                </a:extLst>
              </a:tr>
              <a:tr h="459186">
                <a:tc>
                  <a:txBody>
                    <a:bodyPr/>
                    <a:lstStyle/>
                    <a:p>
                      <a:pPr algn="l">
                        <a:lnSpc>
                          <a:spcPct val="100000"/>
                        </a:lnSpc>
                        <a:spcAft>
                          <a:spcPts val="0"/>
                        </a:spcAft>
                      </a:pPr>
                      <a:r>
                        <a:rPr lang="tr-TR" sz="1200" dirty="0">
                          <a:effectLst/>
                        </a:rPr>
                        <a:t>Ana ve babaya ait olan haklar ve yükümlülükler</a:t>
                      </a:r>
                      <a:endParaRPr lang="tr-TR" sz="1200" dirty="0">
                        <a:effectLst/>
                        <a:latin typeface="Segoe UI" panose="020B0502040204020203" pitchFamily="34" charset="0"/>
                        <a:ea typeface="Calibri" panose="020F0502020204030204" pitchFamily="34" charset="0"/>
                        <a:cs typeface="Times New Roman" panose="02020603050405020304" pitchFamily="18" charset="0"/>
                      </a:endParaRPr>
                    </a:p>
                  </a:txBody>
                  <a:tcPr marL="42986" marR="42986" marT="0" marB="0" anchor="ctr"/>
                </a:tc>
                <a:tc>
                  <a:txBody>
                    <a:bodyPr/>
                    <a:lstStyle/>
                    <a:p>
                      <a:pPr algn="l">
                        <a:lnSpc>
                          <a:spcPct val="100000"/>
                        </a:lnSpc>
                        <a:spcAft>
                          <a:spcPts val="0"/>
                        </a:spcAft>
                      </a:pPr>
                      <a:r>
                        <a:rPr lang="tr-TR" sz="1200" dirty="0">
                          <a:effectLst/>
                        </a:rPr>
                        <a:t>Haklar ve yükümlülükler tamamen evlat edinen aileye geçmektedir. Biyolojik anne- baba hükmünü taşımaktadır.</a:t>
                      </a:r>
                      <a:endParaRPr lang="tr-TR" sz="1200" dirty="0">
                        <a:effectLst/>
                        <a:latin typeface="Segoe UI" panose="020B0502040204020203" pitchFamily="34" charset="0"/>
                        <a:ea typeface="Calibri" panose="020F0502020204030204" pitchFamily="34" charset="0"/>
                        <a:cs typeface="Times New Roman" panose="02020603050405020304" pitchFamily="18" charset="0"/>
                      </a:endParaRPr>
                    </a:p>
                  </a:txBody>
                  <a:tcPr marL="42986" marR="42986" marT="0" marB="0" anchor="ctr"/>
                </a:tc>
                <a:tc>
                  <a:txBody>
                    <a:bodyPr/>
                    <a:lstStyle/>
                    <a:p>
                      <a:pPr algn="l">
                        <a:lnSpc>
                          <a:spcPct val="100000"/>
                        </a:lnSpc>
                        <a:spcAft>
                          <a:spcPts val="0"/>
                        </a:spcAft>
                      </a:pPr>
                      <a:r>
                        <a:rPr lang="tr-TR" sz="1200" dirty="0">
                          <a:effectLst/>
                        </a:rPr>
                        <a:t>Haklar ve yükümlülükler koruyucu aileye geçmektedir.</a:t>
                      </a:r>
                      <a:endParaRPr lang="tr-TR" sz="1200" dirty="0">
                        <a:effectLst/>
                        <a:latin typeface="Segoe UI" panose="020B0502040204020203" pitchFamily="34" charset="0"/>
                        <a:ea typeface="Calibri" panose="020F0502020204030204" pitchFamily="34" charset="0"/>
                        <a:cs typeface="Times New Roman" panose="02020603050405020304" pitchFamily="18" charset="0"/>
                      </a:endParaRPr>
                    </a:p>
                  </a:txBody>
                  <a:tcPr marL="42986" marR="42986" marT="0" marB="0" anchor="ctr"/>
                </a:tc>
                <a:extLst>
                  <a:ext uri="{0D108BD9-81ED-4DB2-BD59-A6C34878D82A}">
                    <a16:rowId xmlns:a16="http://schemas.microsoft.com/office/drawing/2014/main" val="228302818"/>
                  </a:ext>
                </a:extLst>
              </a:tr>
              <a:tr h="481907">
                <a:tc>
                  <a:txBody>
                    <a:bodyPr/>
                    <a:lstStyle/>
                    <a:p>
                      <a:pPr algn="l">
                        <a:lnSpc>
                          <a:spcPct val="100000"/>
                        </a:lnSpc>
                        <a:spcAft>
                          <a:spcPts val="0"/>
                        </a:spcAft>
                      </a:pPr>
                      <a:r>
                        <a:rPr lang="tr-TR" sz="1200" dirty="0">
                          <a:effectLst/>
                        </a:rPr>
                        <a:t>Miras Hakkı</a:t>
                      </a:r>
                      <a:endParaRPr lang="tr-TR" sz="1200" dirty="0">
                        <a:effectLst/>
                        <a:latin typeface="Segoe UI" panose="020B0502040204020203" pitchFamily="34" charset="0"/>
                        <a:ea typeface="Calibri" panose="020F0502020204030204" pitchFamily="34" charset="0"/>
                        <a:cs typeface="Times New Roman" panose="02020603050405020304" pitchFamily="18" charset="0"/>
                      </a:endParaRPr>
                    </a:p>
                  </a:txBody>
                  <a:tcPr marL="42986" marR="42986" marT="0" marB="0" anchor="ctr"/>
                </a:tc>
                <a:tc>
                  <a:txBody>
                    <a:bodyPr/>
                    <a:lstStyle/>
                    <a:p>
                      <a:pPr algn="l">
                        <a:lnSpc>
                          <a:spcPct val="100000"/>
                        </a:lnSpc>
                        <a:spcAft>
                          <a:spcPts val="0"/>
                        </a:spcAft>
                      </a:pPr>
                      <a:r>
                        <a:rPr lang="tr-TR" sz="1200" dirty="0">
                          <a:effectLst/>
                        </a:rPr>
                        <a:t>Evlat edinilen çocuk, evlat edinenin mirasçısı olmaktadır. Aynı zamanda biyolojik ailesi miras hakları devam etmektedir.</a:t>
                      </a:r>
                      <a:endParaRPr lang="tr-TR" sz="1200" dirty="0">
                        <a:effectLst/>
                        <a:latin typeface="Segoe UI" panose="020B0502040204020203" pitchFamily="34" charset="0"/>
                        <a:ea typeface="Calibri" panose="020F0502020204030204" pitchFamily="34" charset="0"/>
                        <a:cs typeface="Times New Roman" panose="02020603050405020304" pitchFamily="18" charset="0"/>
                      </a:endParaRPr>
                    </a:p>
                  </a:txBody>
                  <a:tcPr marL="42986" marR="42986" marT="0" marB="0" anchor="ctr"/>
                </a:tc>
                <a:tc>
                  <a:txBody>
                    <a:bodyPr/>
                    <a:lstStyle/>
                    <a:p>
                      <a:pPr algn="l">
                        <a:lnSpc>
                          <a:spcPct val="100000"/>
                        </a:lnSpc>
                        <a:spcAft>
                          <a:spcPts val="0"/>
                        </a:spcAft>
                      </a:pPr>
                      <a:r>
                        <a:rPr lang="tr-TR" sz="1200" dirty="0">
                          <a:effectLst/>
                        </a:rPr>
                        <a:t>Çocuk, koruyucu ailenin mirasçısı olamamaktadır.</a:t>
                      </a:r>
                      <a:endParaRPr lang="tr-TR" sz="1200" dirty="0">
                        <a:effectLst/>
                        <a:latin typeface="Segoe UI" panose="020B0502040204020203" pitchFamily="34" charset="0"/>
                        <a:ea typeface="Calibri" panose="020F0502020204030204" pitchFamily="34" charset="0"/>
                        <a:cs typeface="Times New Roman" panose="02020603050405020304" pitchFamily="18" charset="0"/>
                      </a:endParaRPr>
                    </a:p>
                  </a:txBody>
                  <a:tcPr marL="42986" marR="42986" marT="0" marB="0" anchor="ctr"/>
                </a:tc>
                <a:extLst>
                  <a:ext uri="{0D108BD9-81ED-4DB2-BD59-A6C34878D82A}">
                    <a16:rowId xmlns:a16="http://schemas.microsoft.com/office/drawing/2014/main" val="405326161"/>
                  </a:ext>
                </a:extLst>
              </a:tr>
              <a:tr h="607667">
                <a:tc>
                  <a:txBody>
                    <a:bodyPr/>
                    <a:lstStyle/>
                    <a:p>
                      <a:pPr algn="l">
                        <a:lnSpc>
                          <a:spcPct val="100000"/>
                        </a:lnSpc>
                        <a:spcAft>
                          <a:spcPts val="0"/>
                        </a:spcAft>
                      </a:pPr>
                      <a:r>
                        <a:rPr lang="tr-TR" sz="1200" dirty="0">
                          <a:effectLst/>
                        </a:rPr>
                        <a:t>Nüfus İşlemleri</a:t>
                      </a:r>
                      <a:endParaRPr lang="tr-TR" sz="1200" dirty="0">
                        <a:effectLst/>
                        <a:latin typeface="Segoe UI" panose="020B0502040204020203" pitchFamily="34" charset="0"/>
                        <a:ea typeface="Calibri" panose="020F0502020204030204" pitchFamily="34" charset="0"/>
                        <a:cs typeface="Times New Roman" panose="02020603050405020304" pitchFamily="18" charset="0"/>
                      </a:endParaRPr>
                    </a:p>
                  </a:txBody>
                  <a:tcPr marL="42986" marR="42986" marT="0" marB="0" anchor="ctr"/>
                </a:tc>
                <a:tc>
                  <a:txBody>
                    <a:bodyPr/>
                    <a:lstStyle/>
                    <a:p>
                      <a:pPr algn="l">
                        <a:lnSpc>
                          <a:spcPct val="100000"/>
                        </a:lnSpc>
                        <a:spcAft>
                          <a:spcPts val="0"/>
                        </a:spcAft>
                      </a:pPr>
                      <a:r>
                        <a:rPr lang="tr-TR" sz="1200">
                          <a:effectLst/>
                        </a:rPr>
                        <a:t>Evlat edinen isterse çocuğa yeni bir ad verebilmekte, çocuk evlat edinenin soyadını almaktadır. Aile kütüğü ile evlat edinenin aile kütüğü arasında her türlü bağ kurulmaktadır.</a:t>
                      </a:r>
                      <a:endParaRPr lang="tr-TR" sz="1200">
                        <a:effectLst/>
                        <a:latin typeface="Segoe UI" panose="020B0502040204020203" pitchFamily="34" charset="0"/>
                        <a:ea typeface="Calibri" panose="020F0502020204030204" pitchFamily="34" charset="0"/>
                        <a:cs typeface="Times New Roman" panose="02020603050405020304" pitchFamily="18" charset="0"/>
                      </a:endParaRPr>
                    </a:p>
                  </a:txBody>
                  <a:tcPr marL="42986" marR="42986" marT="0" marB="0" anchor="ctr"/>
                </a:tc>
                <a:tc>
                  <a:txBody>
                    <a:bodyPr/>
                    <a:lstStyle/>
                    <a:p>
                      <a:pPr algn="l">
                        <a:lnSpc>
                          <a:spcPct val="100000"/>
                        </a:lnSpc>
                        <a:spcAft>
                          <a:spcPts val="0"/>
                        </a:spcAft>
                      </a:pPr>
                      <a:r>
                        <a:rPr lang="tr-TR" sz="1200" dirty="0">
                          <a:effectLst/>
                        </a:rPr>
                        <a:t>Çocuğa yeni bir ad ve soyadı verilememektedir. Aile kütüğü aynen devam etmektedir.</a:t>
                      </a:r>
                      <a:endParaRPr lang="tr-TR" sz="1200" dirty="0">
                        <a:effectLst/>
                        <a:latin typeface="Segoe UI" panose="020B0502040204020203" pitchFamily="34" charset="0"/>
                        <a:ea typeface="Calibri" panose="020F0502020204030204" pitchFamily="34" charset="0"/>
                        <a:cs typeface="Times New Roman" panose="02020603050405020304" pitchFamily="18" charset="0"/>
                      </a:endParaRPr>
                    </a:p>
                  </a:txBody>
                  <a:tcPr marL="42986" marR="42986" marT="0" marB="0" anchor="ctr"/>
                </a:tc>
                <a:extLst>
                  <a:ext uri="{0D108BD9-81ED-4DB2-BD59-A6C34878D82A}">
                    <a16:rowId xmlns:a16="http://schemas.microsoft.com/office/drawing/2014/main" val="2033154175"/>
                  </a:ext>
                </a:extLst>
              </a:tr>
              <a:tr h="585473">
                <a:tc>
                  <a:txBody>
                    <a:bodyPr/>
                    <a:lstStyle/>
                    <a:p>
                      <a:pPr algn="l">
                        <a:lnSpc>
                          <a:spcPct val="100000"/>
                        </a:lnSpc>
                        <a:spcAft>
                          <a:spcPts val="0"/>
                        </a:spcAft>
                      </a:pPr>
                      <a:r>
                        <a:rPr lang="tr-TR" sz="1200" dirty="0">
                          <a:effectLst/>
                        </a:rPr>
                        <a:t>İstihdam Hakkı</a:t>
                      </a:r>
                      <a:endParaRPr lang="tr-TR" sz="1200" dirty="0">
                        <a:effectLst/>
                        <a:latin typeface="Segoe UI" panose="020B0502040204020203" pitchFamily="34" charset="0"/>
                        <a:ea typeface="Calibri" panose="020F0502020204030204" pitchFamily="34" charset="0"/>
                        <a:cs typeface="Times New Roman" panose="02020603050405020304" pitchFamily="18" charset="0"/>
                      </a:endParaRPr>
                    </a:p>
                  </a:txBody>
                  <a:tcPr marL="42986" marR="42986" marT="0" marB="0" anchor="ctr"/>
                </a:tc>
                <a:tc>
                  <a:txBody>
                    <a:bodyPr/>
                    <a:lstStyle/>
                    <a:p>
                      <a:pPr algn="l">
                        <a:lnSpc>
                          <a:spcPct val="100000"/>
                        </a:lnSpc>
                        <a:spcAft>
                          <a:spcPts val="0"/>
                        </a:spcAft>
                      </a:pPr>
                      <a:r>
                        <a:rPr lang="tr-TR" sz="1200" dirty="0">
                          <a:effectLst/>
                        </a:rPr>
                        <a:t>Çocuk kurumun tanıdığı istihdam hakkından faydalanamamaktadır.</a:t>
                      </a:r>
                      <a:endParaRPr lang="tr-TR" sz="1200" dirty="0">
                        <a:effectLst/>
                        <a:latin typeface="Segoe UI" panose="020B0502040204020203" pitchFamily="34" charset="0"/>
                        <a:ea typeface="Calibri" panose="020F0502020204030204" pitchFamily="34" charset="0"/>
                        <a:cs typeface="Times New Roman" panose="02020603050405020304" pitchFamily="18" charset="0"/>
                      </a:endParaRPr>
                    </a:p>
                  </a:txBody>
                  <a:tcPr marL="42986" marR="42986" marT="0" marB="0" anchor="ctr"/>
                </a:tc>
                <a:tc>
                  <a:txBody>
                    <a:bodyPr/>
                    <a:lstStyle/>
                    <a:p>
                      <a:pPr algn="l">
                        <a:lnSpc>
                          <a:spcPct val="100000"/>
                        </a:lnSpc>
                        <a:spcAft>
                          <a:spcPts val="0"/>
                        </a:spcAft>
                      </a:pPr>
                      <a:r>
                        <a:rPr lang="tr-TR" sz="1200">
                          <a:effectLst/>
                        </a:rPr>
                        <a:t>Çocuk, kurumun tanıdığı istihdam ve özle sektör istihdam teşviki hakkımdan faydalanmaktadır.</a:t>
                      </a:r>
                      <a:endParaRPr lang="tr-TR" sz="1200">
                        <a:effectLst/>
                        <a:latin typeface="Segoe UI" panose="020B0502040204020203" pitchFamily="34" charset="0"/>
                        <a:ea typeface="Calibri" panose="020F0502020204030204" pitchFamily="34" charset="0"/>
                        <a:cs typeface="Times New Roman" panose="02020603050405020304" pitchFamily="18" charset="0"/>
                      </a:endParaRPr>
                    </a:p>
                  </a:txBody>
                  <a:tcPr marL="42986" marR="42986" marT="0" marB="0" anchor="ctr"/>
                </a:tc>
                <a:extLst>
                  <a:ext uri="{0D108BD9-81ED-4DB2-BD59-A6C34878D82A}">
                    <a16:rowId xmlns:a16="http://schemas.microsoft.com/office/drawing/2014/main" val="855656047"/>
                  </a:ext>
                </a:extLst>
              </a:tr>
              <a:tr h="489305">
                <a:tc>
                  <a:txBody>
                    <a:bodyPr/>
                    <a:lstStyle/>
                    <a:p>
                      <a:pPr algn="l">
                        <a:lnSpc>
                          <a:spcPct val="100000"/>
                        </a:lnSpc>
                        <a:spcAft>
                          <a:spcPts val="0"/>
                        </a:spcAft>
                      </a:pPr>
                      <a:r>
                        <a:rPr lang="tr-TR" sz="1200" dirty="0">
                          <a:effectLst/>
                        </a:rPr>
                        <a:t>Korunma Kararı</a:t>
                      </a:r>
                      <a:endParaRPr lang="tr-TR" sz="1200" dirty="0">
                        <a:effectLst/>
                        <a:latin typeface="Segoe UI" panose="020B0502040204020203" pitchFamily="34" charset="0"/>
                        <a:ea typeface="Calibri" panose="020F0502020204030204" pitchFamily="34" charset="0"/>
                        <a:cs typeface="Times New Roman" panose="02020603050405020304" pitchFamily="18" charset="0"/>
                      </a:endParaRPr>
                    </a:p>
                  </a:txBody>
                  <a:tcPr marL="42986" marR="42986" marT="0" marB="0" anchor="ctr"/>
                </a:tc>
                <a:tc>
                  <a:txBody>
                    <a:bodyPr/>
                    <a:lstStyle/>
                    <a:p>
                      <a:pPr algn="l">
                        <a:lnSpc>
                          <a:spcPct val="100000"/>
                        </a:lnSpc>
                        <a:spcAft>
                          <a:spcPts val="0"/>
                        </a:spcAft>
                      </a:pPr>
                      <a:r>
                        <a:rPr lang="tr-TR" sz="1200" dirty="0">
                          <a:effectLst/>
                        </a:rPr>
                        <a:t>Evlat edinme işlemi mahkeme kararıyla tamamlandığında korunma kararı kalkmaktadır.</a:t>
                      </a:r>
                      <a:endParaRPr lang="tr-TR" sz="1200" dirty="0">
                        <a:effectLst/>
                        <a:latin typeface="Segoe UI" panose="020B0502040204020203" pitchFamily="34" charset="0"/>
                        <a:ea typeface="Calibri" panose="020F0502020204030204" pitchFamily="34" charset="0"/>
                        <a:cs typeface="Times New Roman" panose="02020603050405020304" pitchFamily="18" charset="0"/>
                      </a:endParaRPr>
                    </a:p>
                  </a:txBody>
                  <a:tcPr marL="42986" marR="42986" marT="0" marB="0" anchor="ctr"/>
                </a:tc>
                <a:tc>
                  <a:txBody>
                    <a:bodyPr/>
                    <a:lstStyle/>
                    <a:p>
                      <a:pPr algn="l">
                        <a:lnSpc>
                          <a:spcPct val="100000"/>
                        </a:lnSpc>
                        <a:spcAft>
                          <a:spcPts val="0"/>
                        </a:spcAft>
                      </a:pPr>
                      <a:r>
                        <a:rPr lang="tr-TR" sz="1200" dirty="0">
                          <a:effectLst/>
                        </a:rPr>
                        <a:t>Çocuğun koruma kararı kaldırılıncaya kadar devam etmektedir.</a:t>
                      </a:r>
                      <a:endParaRPr lang="tr-TR" sz="1200" dirty="0">
                        <a:effectLst/>
                        <a:latin typeface="Segoe UI" panose="020B0502040204020203" pitchFamily="34" charset="0"/>
                        <a:ea typeface="Calibri" panose="020F0502020204030204" pitchFamily="34" charset="0"/>
                        <a:cs typeface="Times New Roman" panose="02020603050405020304" pitchFamily="18" charset="0"/>
                      </a:endParaRPr>
                    </a:p>
                  </a:txBody>
                  <a:tcPr marL="42986" marR="42986" marT="0" marB="0" anchor="ctr"/>
                </a:tc>
                <a:extLst>
                  <a:ext uri="{0D108BD9-81ED-4DB2-BD59-A6C34878D82A}">
                    <a16:rowId xmlns:a16="http://schemas.microsoft.com/office/drawing/2014/main" val="3186314006"/>
                  </a:ext>
                </a:extLst>
              </a:tr>
              <a:tr h="554192">
                <a:tc>
                  <a:txBody>
                    <a:bodyPr/>
                    <a:lstStyle/>
                    <a:p>
                      <a:pPr algn="l">
                        <a:lnSpc>
                          <a:spcPct val="100000"/>
                        </a:lnSpc>
                        <a:spcAft>
                          <a:spcPts val="0"/>
                        </a:spcAft>
                      </a:pPr>
                      <a:r>
                        <a:rPr lang="tr-TR" sz="1200" dirty="0">
                          <a:effectLst/>
                        </a:rPr>
                        <a:t>Aylık Ödeme</a:t>
                      </a:r>
                      <a:endParaRPr lang="tr-TR" sz="1200" dirty="0">
                        <a:effectLst/>
                        <a:latin typeface="Segoe UI" panose="020B0502040204020203" pitchFamily="34" charset="0"/>
                        <a:ea typeface="Calibri" panose="020F0502020204030204" pitchFamily="34" charset="0"/>
                        <a:cs typeface="Times New Roman" panose="02020603050405020304" pitchFamily="18" charset="0"/>
                      </a:endParaRPr>
                    </a:p>
                  </a:txBody>
                  <a:tcPr marL="42986" marR="42986" marT="0" marB="0" anchor="ctr"/>
                </a:tc>
                <a:tc>
                  <a:txBody>
                    <a:bodyPr/>
                    <a:lstStyle/>
                    <a:p>
                      <a:pPr algn="l">
                        <a:lnSpc>
                          <a:spcPct val="100000"/>
                        </a:lnSpc>
                        <a:spcAft>
                          <a:spcPts val="0"/>
                        </a:spcAft>
                      </a:pPr>
                      <a:r>
                        <a:rPr lang="tr-TR" sz="1200">
                          <a:effectLst/>
                        </a:rPr>
                        <a:t>Evlat edinen ailelere ödeme yapılmamaktadır.</a:t>
                      </a:r>
                      <a:endParaRPr lang="tr-TR" sz="1200">
                        <a:effectLst/>
                        <a:latin typeface="Segoe UI" panose="020B0502040204020203" pitchFamily="34" charset="0"/>
                        <a:ea typeface="Calibri" panose="020F0502020204030204" pitchFamily="34" charset="0"/>
                        <a:cs typeface="Times New Roman" panose="02020603050405020304" pitchFamily="18" charset="0"/>
                      </a:endParaRPr>
                    </a:p>
                  </a:txBody>
                  <a:tcPr marL="42986" marR="42986" marT="0" marB="0" anchor="ctr"/>
                </a:tc>
                <a:tc>
                  <a:txBody>
                    <a:bodyPr/>
                    <a:lstStyle/>
                    <a:p>
                      <a:pPr algn="l">
                        <a:lnSpc>
                          <a:spcPct val="100000"/>
                        </a:lnSpc>
                        <a:spcAft>
                          <a:spcPts val="0"/>
                        </a:spcAft>
                      </a:pPr>
                      <a:r>
                        <a:rPr lang="tr-TR" sz="1200" dirty="0">
                          <a:effectLst/>
                        </a:rPr>
                        <a:t>Çocuğun bakım ve yetiştirilme masraflarına karşılık istenilmesi halinde aylık ödeme yapılmaktadır.</a:t>
                      </a:r>
                      <a:endParaRPr lang="tr-TR" sz="1200" dirty="0">
                        <a:effectLst/>
                        <a:latin typeface="Segoe UI" panose="020B0502040204020203" pitchFamily="34" charset="0"/>
                        <a:ea typeface="Calibri" panose="020F0502020204030204" pitchFamily="34" charset="0"/>
                        <a:cs typeface="Times New Roman" panose="02020603050405020304" pitchFamily="18" charset="0"/>
                      </a:endParaRPr>
                    </a:p>
                  </a:txBody>
                  <a:tcPr marL="42986" marR="42986" marT="0" marB="0" anchor="ctr"/>
                </a:tc>
                <a:extLst>
                  <a:ext uri="{0D108BD9-81ED-4DB2-BD59-A6C34878D82A}">
                    <a16:rowId xmlns:a16="http://schemas.microsoft.com/office/drawing/2014/main" val="2986576036"/>
                  </a:ext>
                </a:extLst>
              </a:tr>
              <a:tr h="418816">
                <a:tc>
                  <a:txBody>
                    <a:bodyPr/>
                    <a:lstStyle/>
                    <a:p>
                      <a:pPr algn="l">
                        <a:lnSpc>
                          <a:spcPct val="100000"/>
                        </a:lnSpc>
                        <a:spcAft>
                          <a:spcPts val="0"/>
                        </a:spcAft>
                      </a:pPr>
                      <a:r>
                        <a:rPr lang="tr-TR" sz="1200" dirty="0">
                          <a:effectLst/>
                        </a:rPr>
                        <a:t>Hizmet Takibi</a:t>
                      </a:r>
                      <a:endParaRPr lang="tr-TR" sz="1200" dirty="0">
                        <a:effectLst/>
                        <a:latin typeface="Segoe UI" panose="020B0502040204020203" pitchFamily="34" charset="0"/>
                        <a:ea typeface="Calibri" panose="020F0502020204030204" pitchFamily="34" charset="0"/>
                        <a:cs typeface="Times New Roman" panose="02020603050405020304" pitchFamily="18" charset="0"/>
                      </a:endParaRPr>
                    </a:p>
                  </a:txBody>
                  <a:tcPr marL="42986" marR="42986" marT="0" marB="0" anchor="ctr"/>
                </a:tc>
                <a:tc>
                  <a:txBody>
                    <a:bodyPr/>
                    <a:lstStyle/>
                    <a:p>
                      <a:pPr algn="l">
                        <a:lnSpc>
                          <a:spcPct val="100000"/>
                        </a:lnSpc>
                        <a:spcAft>
                          <a:spcPts val="0"/>
                        </a:spcAft>
                      </a:pPr>
                      <a:r>
                        <a:rPr lang="tr-TR" sz="1200" dirty="0">
                          <a:effectLst/>
                        </a:rPr>
                        <a:t>Çocuk, mahkeme kararı öncesi 1 yıl süre ile geçici bakım sürecinde periyodik olarak izlenmektedir.</a:t>
                      </a:r>
                      <a:endParaRPr lang="tr-TR" sz="1200" dirty="0">
                        <a:effectLst/>
                        <a:latin typeface="Segoe UI" panose="020B0502040204020203" pitchFamily="34" charset="0"/>
                        <a:ea typeface="Calibri" panose="020F0502020204030204" pitchFamily="34" charset="0"/>
                        <a:cs typeface="Times New Roman" panose="02020603050405020304" pitchFamily="18" charset="0"/>
                      </a:endParaRPr>
                    </a:p>
                  </a:txBody>
                  <a:tcPr marL="42986" marR="42986" marT="0" marB="0" anchor="ctr"/>
                </a:tc>
                <a:tc>
                  <a:txBody>
                    <a:bodyPr/>
                    <a:lstStyle/>
                    <a:p>
                      <a:pPr algn="l">
                        <a:lnSpc>
                          <a:spcPct val="100000"/>
                        </a:lnSpc>
                        <a:spcAft>
                          <a:spcPts val="0"/>
                        </a:spcAft>
                      </a:pPr>
                      <a:r>
                        <a:rPr lang="tr-TR" sz="1200" dirty="0">
                          <a:effectLst/>
                        </a:rPr>
                        <a:t>Bakanlığımız tarafından Koruyucu ailelik süresince periyodik olarak izlemeler yapılmaktadır.</a:t>
                      </a:r>
                      <a:endParaRPr lang="tr-TR" sz="1200" dirty="0">
                        <a:effectLst/>
                        <a:latin typeface="Segoe UI" panose="020B0502040204020203" pitchFamily="34" charset="0"/>
                        <a:ea typeface="Calibri" panose="020F0502020204030204" pitchFamily="34" charset="0"/>
                        <a:cs typeface="Times New Roman" panose="02020603050405020304" pitchFamily="18" charset="0"/>
                      </a:endParaRPr>
                    </a:p>
                  </a:txBody>
                  <a:tcPr marL="42986" marR="42986" marT="0" marB="0" anchor="ctr"/>
                </a:tc>
                <a:extLst>
                  <a:ext uri="{0D108BD9-81ED-4DB2-BD59-A6C34878D82A}">
                    <a16:rowId xmlns:a16="http://schemas.microsoft.com/office/drawing/2014/main" val="3879178181"/>
                  </a:ext>
                </a:extLst>
              </a:tr>
            </a:tbl>
          </a:graphicData>
        </a:graphic>
      </p:graphicFrame>
    </p:spTree>
    <p:extLst>
      <p:ext uri="{BB962C8B-B14F-4D97-AF65-F5344CB8AC3E}">
        <p14:creationId xmlns:p14="http://schemas.microsoft.com/office/powerpoint/2010/main" val="14878505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411934"/>
            <a:ext cx="10515600" cy="1136073"/>
          </a:xfrm>
        </p:spPr>
        <p:txBody>
          <a:bodyPr>
            <a:normAutofit/>
          </a:bodyPr>
          <a:lstStyle/>
          <a:p>
            <a:pPr marL="0" indent="0" algn="ctr">
              <a:lnSpc>
                <a:spcPct val="150000"/>
              </a:lnSpc>
              <a:buNone/>
            </a:pPr>
            <a:r>
              <a:rPr lang="tr-TR" sz="1600" dirty="0">
                <a:latin typeface="+mj-lt"/>
              </a:rPr>
              <a:t>“Bu doküman Avrupa Birliği mali desteği ile oluşturulmuştur. Bu yayının içeriğinden yalnızca </a:t>
            </a:r>
            <a:r>
              <a:rPr lang="tr-TR" sz="1600" dirty="0" err="1">
                <a:latin typeface="+mj-lt"/>
              </a:rPr>
              <a:t>WEglobal</a:t>
            </a:r>
            <a:r>
              <a:rPr lang="tr-TR" sz="1600" dirty="0">
                <a:latin typeface="+mj-lt"/>
              </a:rPr>
              <a:t> liderliğindeki konsorsiyum sorumludur ve hiçbir şekilde Avrupa Birliğinin görüşlerini yansıtmamaktadır.”</a:t>
            </a:r>
          </a:p>
          <a:p>
            <a:pPr algn="ctr">
              <a:lnSpc>
                <a:spcPct val="150000"/>
              </a:lnSpc>
            </a:pPr>
            <a:endParaRPr lang="tr-TR" sz="1600" dirty="0">
              <a:latin typeface="+mj-lt"/>
            </a:endParaRPr>
          </a:p>
        </p:txBody>
      </p:sp>
      <p:sp>
        <p:nvSpPr>
          <p:cNvPr id="2" name="Slayt Numarası Yer Tutucusu 1">
            <a:extLst>
              <a:ext uri="{FF2B5EF4-FFF2-40B4-BE49-F238E27FC236}">
                <a16:creationId xmlns:a16="http://schemas.microsoft.com/office/drawing/2014/main" id="{60E1F64F-A0A5-FB73-17B5-655946603D09}"/>
              </a:ext>
            </a:extLst>
          </p:cNvPr>
          <p:cNvSpPr>
            <a:spLocks noGrp="1"/>
          </p:cNvSpPr>
          <p:nvPr>
            <p:ph type="sldNum" sz="quarter" idx="12"/>
          </p:nvPr>
        </p:nvSpPr>
        <p:spPr/>
        <p:txBody>
          <a:bodyPr/>
          <a:lstStyle/>
          <a:p>
            <a:fld id="{0BE68271-D1D7-4240-9CAF-7A57D75CD8A1}" type="slidenum">
              <a:rPr lang="en-US" smtClean="0"/>
              <a:t>29</a:t>
            </a:fld>
            <a:endParaRPr lang="en-US"/>
          </a:p>
        </p:txBody>
      </p:sp>
      <p:sp>
        <p:nvSpPr>
          <p:cNvPr id="4" name="TextBox 3">
            <a:extLst>
              <a:ext uri="{FF2B5EF4-FFF2-40B4-BE49-F238E27FC236}">
                <a16:creationId xmlns:a16="http://schemas.microsoft.com/office/drawing/2014/main" id="{B9CCDA61-085C-15C7-99C5-690B494C8E15}"/>
              </a:ext>
            </a:extLst>
          </p:cNvPr>
          <p:cNvSpPr txBox="1"/>
          <p:nvPr/>
        </p:nvSpPr>
        <p:spPr>
          <a:xfrm>
            <a:off x="4645891" y="3059668"/>
            <a:ext cx="2647904" cy="738664"/>
          </a:xfrm>
          <a:prstGeom prst="rect">
            <a:avLst/>
          </a:prstGeom>
          <a:noFill/>
        </p:spPr>
        <p:txBody>
          <a:bodyPr wrap="none" rtlCol="0">
            <a:spAutoFit/>
          </a:bodyPr>
          <a:lstStyle/>
          <a:p>
            <a:r>
              <a:rPr lang="tr-TR" sz="4200" dirty="0">
                <a:latin typeface="+mj-lt"/>
              </a:rPr>
              <a:t>Teşekkürler</a:t>
            </a:r>
          </a:p>
        </p:txBody>
      </p:sp>
    </p:spTree>
    <p:extLst>
      <p:ext uri="{BB962C8B-B14F-4D97-AF65-F5344CB8AC3E}">
        <p14:creationId xmlns:p14="http://schemas.microsoft.com/office/powerpoint/2010/main" val="2139213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080494"/>
            <a:ext cx="10515600" cy="1325563"/>
          </a:xfrm>
        </p:spPr>
        <p:txBody>
          <a:bodyPr>
            <a:normAutofit/>
          </a:bodyPr>
          <a:lstStyle/>
          <a:p>
            <a:r>
              <a:rPr lang="tr-TR" sz="3200" b="1" dirty="0">
                <a:solidFill>
                  <a:schemeClr val="accent5">
                    <a:lumMod val="50000"/>
                  </a:schemeClr>
                </a:solidFill>
                <a:latin typeface="Segoe UI" panose="020B0502040204020203" pitchFamily="34" charset="0"/>
                <a:cs typeface="Segoe UI" panose="020B0502040204020203" pitchFamily="34" charset="0"/>
              </a:rPr>
              <a:t>GİRİŞ</a:t>
            </a:r>
            <a:endParaRPr lang="en-US" sz="3200" b="1" dirty="0">
              <a:solidFill>
                <a:schemeClr val="accent5">
                  <a:lumMod val="50000"/>
                </a:schemeClr>
              </a:solidFill>
              <a:latin typeface="Segoe UI" panose="020B0502040204020203" pitchFamily="34" charset="0"/>
              <a:cs typeface="Segoe UI" panose="020B0502040204020203" pitchFamily="34" charset="0"/>
            </a:endParaRPr>
          </a:p>
        </p:txBody>
      </p:sp>
      <p:sp>
        <p:nvSpPr>
          <p:cNvPr id="5" name="Content Placeholder 4"/>
          <p:cNvSpPr>
            <a:spLocks noGrp="1"/>
          </p:cNvSpPr>
          <p:nvPr>
            <p:ph idx="1"/>
          </p:nvPr>
        </p:nvSpPr>
        <p:spPr>
          <a:xfrm>
            <a:off x="926976" y="2060842"/>
            <a:ext cx="10702771" cy="3807298"/>
          </a:xfrm>
        </p:spPr>
        <p:txBody>
          <a:bodyPr>
            <a:noAutofit/>
          </a:bodyPr>
          <a:lstStyle/>
          <a:p>
            <a:pPr algn="just">
              <a:lnSpc>
                <a:spcPct val="120000"/>
              </a:lnSpc>
            </a:pPr>
            <a:r>
              <a:rPr lang="tr-TR" sz="1600" dirty="0">
                <a:latin typeface="Segoe UI" panose="020B0502040204020203" pitchFamily="34" charset="0"/>
                <a:cs typeface="Segoe UI" panose="020B0502040204020203" pitchFamily="34" charset="0"/>
              </a:rPr>
              <a:t>Çocukların ailesinin yanında bakımı bilişsel, sosyal, duygusal ve fiziksel gelişimleri gibi birçok açıdan önemlidir. Çünkü aile, çocukların sağlıklı ve dengeli bir şekilde gelişmelerine katkı sağlayan, topluma uyum ve katılımın sağlandığı ve düzenlendiği temel bir birimdir.</a:t>
            </a:r>
          </a:p>
          <a:p>
            <a:pPr algn="just">
              <a:lnSpc>
                <a:spcPct val="120000"/>
              </a:lnSpc>
            </a:pPr>
            <a:r>
              <a:rPr lang="tr-TR" sz="1600" dirty="0">
                <a:latin typeface="Segoe UI" panose="020B0502040204020203" pitchFamily="34" charset="0"/>
                <a:cs typeface="Segoe UI" panose="020B0502040204020203" pitchFamily="34" charset="0"/>
              </a:rPr>
              <a:t>Çocuklara yönelik hizmetlerin temel hedefi, her çocuğun ailesinin de güçlendirilerek aile yanında bakımının sağlanmasıdır. Bu itibarla, korunma ihtiyacı olan çocuklara yönelik hizmet planlamasında aile yanında bakım odaklı hizmetlere öncelik verilerek korunmaya ihtiyacı olan çocukların aile yanında desteklenmesi amacıyla kuruluş bakımına alternatif olarak aile odaklı hizmetler geliştirilmiştir. </a:t>
            </a:r>
          </a:p>
          <a:p>
            <a:pPr algn="just">
              <a:lnSpc>
                <a:spcPct val="120000"/>
              </a:lnSpc>
            </a:pPr>
            <a:r>
              <a:rPr lang="tr-TR" sz="1600" dirty="0">
                <a:latin typeface="Segoe UI" panose="020B0502040204020203" pitchFamily="34" charset="0"/>
                <a:cs typeface="Segoe UI" panose="020B0502040204020203" pitchFamily="34" charset="0"/>
              </a:rPr>
              <a:t>Aile odaklı hizmetlere yönelik süreçler ASHB Çocuk Hizmetleri Genel Müdürlüğü bünyesinde Aile Yanında Destek Hizmetleri Daire Başkanlığı tarafından yürütülmektedir. </a:t>
            </a:r>
          </a:p>
          <a:p>
            <a:pPr algn="just">
              <a:lnSpc>
                <a:spcPct val="120000"/>
              </a:lnSpc>
            </a:pPr>
            <a:r>
              <a:rPr lang="tr-TR" sz="1600" dirty="0">
                <a:latin typeface="Segoe UI" panose="020B0502040204020203" pitchFamily="34" charset="0"/>
                <a:cs typeface="Segoe UI" panose="020B0502040204020203" pitchFamily="34" charset="0"/>
              </a:rPr>
              <a:t>Bu bölümde, aile yanında hizmet modelleri olan sosyal ve ekonomik destek (SED), koruyucu aile ve evlat edinme hizmetleri alt başlıklar halinde uygulama ve mevzuat bağlamında ele alınacaktır.</a:t>
            </a:r>
          </a:p>
          <a:p>
            <a:endParaRPr lang="en-US" sz="1600" dirty="0"/>
          </a:p>
        </p:txBody>
      </p:sp>
    </p:spTree>
    <p:extLst>
      <p:ext uri="{BB962C8B-B14F-4D97-AF65-F5344CB8AC3E}">
        <p14:creationId xmlns:p14="http://schemas.microsoft.com/office/powerpoint/2010/main" val="3653520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25284" y="2112887"/>
            <a:ext cx="7792588" cy="3666998"/>
          </a:xfrm>
        </p:spPr>
        <p:txBody>
          <a:bodyPr>
            <a:noAutofit/>
          </a:bodyPr>
          <a:lstStyle/>
          <a:p>
            <a:pPr algn="just">
              <a:lnSpc>
                <a:spcPct val="100000"/>
              </a:lnSpc>
              <a:spcAft>
                <a:spcPts val="0"/>
              </a:spcAft>
            </a:pPr>
            <a:r>
              <a:rPr lang="tr-TR" sz="1600" dirty="0">
                <a:latin typeface="Segoe UI" panose="020B0502040204020203" pitchFamily="34" charset="0"/>
                <a:ea typeface="Calibri" panose="020F0502020204030204" pitchFamily="34" charset="0"/>
                <a:cs typeface="Times New Roman" panose="02020603050405020304" pitchFamily="18" charset="0"/>
              </a:rPr>
              <a:t>Sosyal ve ekonomik destek (SED) hizmetleri, çocuklarının temel ihtiyaçlarını karşılayamayan ve yaşamlarını en düşük seviyede dahi sürdürmekte güçlük çeken ailelerin, kendi kendine yeterli hale gelinceye kadar çocuklarının bakımı ve desteklenmesi amacıyla verilen ekonomik destekleri ve </a:t>
            </a:r>
            <a:r>
              <a:rPr lang="tr-TR" sz="1600" dirty="0" err="1">
                <a:latin typeface="Segoe UI" panose="020B0502040204020203" pitchFamily="34" charset="0"/>
                <a:ea typeface="Calibri" panose="020F0502020204030204" pitchFamily="34" charset="0"/>
                <a:cs typeface="Times New Roman" panose="02020603050405020304" pitchFamily="18" charset="0"/>
              </a:rPr>
              <a:t>psiko</a:t>
            </a:r>
            <a:r>
              <a:rPr lang="tr-TR" sz="1600" dirty="0">
                <a:latin typeface="Segoe UI" panose="020B0502040204020203" pitchFamily="34" charset="0"/>
                <a:ea typeface="Calibri" panose="020F0502020204030204" pitchFamily="34" charset="0"/>
                <a:cs typeface="Times New Roman" panose="02020603050405020304" pitchFamily="18" charset="0"/>
              </a:rPr>
              <a:t>-sosyal destek hizmetlerini kapsamaktadır.</a:t>
            </a:r>
          </a:p>
          <a:p>
            <a:pPr algn="just">
              <a:lnSpc>
                <a:spcPct val="100000"/>
              </a:lnSpc>
            </a:pPr>
            <a:r>
              <a:rPr lang="tr-TR" sz="1600" dirty="0">
                <a:latin typeface="Segoe UI" panose="020B0502040204020203" pitchFamily="34" charset="0"/>
                <a:ea typeface="Calibri" panose="020F0502020204030204" pitchFamily="34" charset="0"/>
              </a:rPr>
              <a:t>Sosyal ve Ekonomik Destek Hizmetleri Hakkında Yönetmelik, “yoksulluk içinde olup temel ihtiyaçlarını karşılayamayan ve hayatını sürdürmekte güçlük çeken çocuk ve gençlerin bakımı konusunda ailelerin desteklenmesi amacıyla verilecek sosyal ve ekonomik destek hizmetine ilişkin esas ve usullerin düzenlenmesi amacıyla hazırlanmıştır”. Bu amaçla hazırlanan yönetmelik, ÇHGM tarafından yardıma ihtiyacı olduğu tespit edilen ailelerin çocukları ile haklarında korunma/bakım tedbiri kararı alınmış ve reşit olarak sosyal hizmet kuruluşlarından ayrılan gençlere sağlanan sosyal ve ekonomik destek hizmetleri ile evlenme yardımına ilişkin usul ve esasları kapsamaktadır. </a:t>
            </a:r>
            <a:endParaRPr lang="en-US" sz="1600" dirty="0"/>
          </a:p>
        </p:txBody>
      </p:sp>
      <p:sp>
        <p:nvSpPr>
          <p:cNvPr id="4" name="Title 3"/>
          <p:cNvSpPr>
            <a:spLocks noGrp="1"/>
          </p:cNvSpPr>
          <p:nvPr>
            <p:ph type="title"/>
          </p:nvPr>
        </p:nvSpPr>
        <p:spPr>
          <a:xfrm>
            <a:off x="751116" y="1078115"/>
            <a:ext cx="10515600" cy="1325563"/>
          </a:xfrm>
        </p:spPr>
        <p:txBody>
          <a:bodyPr>
            <a:noAutofit/>
          </a:bodyPr>
          <a:lstStyle/>
          <a:p>
            <a:pPr marL="104140">
              <a:lnSpc>
                <a:spcPct val="115000"/>
              </a:lnSpc>
              <a:spcAft>
                <a:spcPts val="0"/>
              </a:spcAft>
            </a:pPr>
            <a:r>
              <a:rPr lang="tr-TR" sz="3200" b="1" kern="0" cap="all" dirty="0">
                <a:solidFill>
                  <a:srgbClr val="002060"/>
                </a:solidFill>
                <a:latin typeface="Segoe UI" panose="020B0502040204020203" pitchFamily="34" charset="0"/>
                <a:ea typeface="Times New Roman" panose="02020603050405020304" pitchFamily="18" charset="0"/>
              </a:rPr>
              <a:t>SOSYAL VE EKONOMİK DESTEK HİZMETLERİ (SED)</a:t>
            </a:r>
            <a:endParaRPr lang="en-US" sz="3200" dirty="0"/>
          </a:p>
        </p:txBody>
      </p:sp>
      <p:pic>
        <p:nvPicPr>
          <p:cNvPr id="5" name="Picture 1"/>
          <p:cNvPicPr/>
          <p:nvPr/>
        </p:nvPicPr>
        <p:blipFill>
          <a:blip r:embed="rId2" cstate="print">
            <a:extLst>
              <a:ext uri="{28A0092B-C50C-407E-A947-70E740481C1C}">
                <a14:useLocalDpi xmlns:a14="http://schemas.microsoft.com/office/drawing/2010/main" val="0"/>
              </a:ext>
            </a:extLst>
          </a:blip>
          <a:stretch>
            <a:fillRect/>
          </a:stretch>
        </p:blipFill>
        <p:spPr>
          <a:xfrm>
            <a:off x="8897724" y="2686719"/>
            <a:ext cx="2543287" cy="2244127"/>
          </a:xfrm>
          <a:prstGeom prst="rect">
            <a:avLst/>
          </a:prstGeom>
        </p:spPr>
      </p:pic>
    </p:spTree>
    <p:extLst>
      <p:ext uri="{BB962C8B-B14F-4D97-AF65-F5344CB8AC3E}">
        <p14:creationId xmlns:p14="http://schemas.microsoft.com/office/powerpoint/2010/main" val="1919127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41380" y="1156385"/>
            <a:ext cx="10515600" cy="807938"/>
          </a:xfrm>
        </p:spPr>
        <p:txBody>
          <a:bodyPr>
            <a:normAutofit/>
          </a:bodyPr>
          <a:lstStyle/>
          <a:p>
            <a:pPr>
              <a:lnSpc>
                <a:spcPct val="115000"/>
              </a:lnSpc>
              <a:spcAft>
                <a:spcPts val="0"/>
              </a:spcAft>
            </a:pPr>
            <a:r>
              <a:rPr lang="tr-TR" sz="2800" b="1" u="sng" dirty="0">
                <a:solidFill>
                  <a:srgbClr val="0070C0"/>
                </a:solidFill>
                <a:latin typeface="Segoe UI" panose="020B0502040204020203" pitchFamily="34" charset="0"/>
                <a:ea typeface="Times New Roman" panose="02020603050405020304" pitchFamily="18" charset="0"/>
                <a:cs typeface="Times New Roman" panose="02020603050405020304" pitchFamily="18" charset="0"/>
              </a:rPr>
              <a:t>Tanımlar</a:t>
            </a:r>
            <a:endParaRPr lang="en-US" sz="3600" dirty="0"/>
          </a:p>
        </p:txBody>
      </p:sp>
      <p:pic>
        <p:nvPicPr>
          <p:cNvPr id="5" name="Picture 645958970"/>
          <p:cNvPicPr/>
          <p:nvPr/>
        </p:nvPicPr>
        <p:blipFill>
          <a:blip r:embed="rId2" cstate="print">
            <a:extLst>
              <a:ext uri="{28A0092B-C50C-407E-A947-70E740481C1C}">
                <a14:useLocalDpi xmlns:a14="http://schemas.microsoft.com/office/drawing/2010/main" val="0"/>
              </a:ext>
            </a:extLst>
          </a:blip>
          <a:stretch>
            <a:fillRect/>
          </a:stretch>
        </p:blipFill>
        <p:spPr>
          <a:xfrm>
            <a:off x="1183690" y="1697777"/>
            <a:ext cx="10266930" cy="4143729"/>
          </a:xfrm>
          <a:prstGeom prst="rect">
            <a:avLst/>
          </a:prstGeom>
        </p:spPr>
      </p:pic>
      <p:sp>
        <p:nvSpPr>
          <p:cNvPr id="6" name="Metin Kutusu 2"/>
          <p:cNvSpPr txBox="1">
            <a:spLocks noChangeArrowheads="1"/>
          </p:cNvSpPr>
          <p:nvPr/>
        </p:nvSpPr>
        <p:spPr bwMode="auto">
          <a:xfrm>
            <a:off x="1473693" y="2126169"/>
            <a:ext cx="9534617" cy="3615634"/>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5000"/>
              </a:lnSpc>
              <a:spcAft>
                <a:spcPts val="0"/>
              </a:spcAft>
            </a:pPr>
            <a:r>
              <a:rPr lang="tr-TR" sz="1300" b="1" dirty="0">
                <a:solidFill>
                  <a:srgbClr val="002060"/>
                </a:solidFill>
                <a:effectLst/>
                <a:latin typeface="Segoe UI" panose="020B0502040204020203" pitchFamily="34" charset="0"/>
                <a:ea typeface="Calibri" panose="020F0502020204030204" pitchFamily="34" charset="0"/>
                <a:cs typeface="Times New Roman" panose="02020603050405020304" pitchFamily="18" charset="0"/>
              </a:rPr>
              <a:t>Muhtaçlık:</a:t>
            </a:r>
            <a:r>
              <a:rPr lang="tr-TR" sz="1300" dirty="0">
                <a:solidFill>
                  <a:srgbClr val="002060"/>
                </a:solidFill>
                <a:effectLst/>
                <a:latin typeface="Segoe UI" panose="020B0502040204020203" pitchFamily="34" charset="0"/>
                <a:ea typeface="Calibri" panose="020F0502020204030204" pitchFamily="34" charset="0"/>
                <a:cs typeface="Times New Roman" panose="02020603050405020304" pitchFamily="18" charset="0"/>
              </a:rPr>
              <a:t> Kendisini, eşini ve bakmakla yükümlü olduğu çocuklarını ve diğer aile bireylerini, bulundukları mahallin hayat şartlarına göre asgari seviyede geçindirmeye yetecek geliri, malı veya kazancı bulunmama hali olarak tanımlanmaktadır.</a:t>
            </a:r>
            <a:endParaRPr lang="tr-TR" sz="13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spcBef>
                <a:spcPts val="600"/>
              </a:spcBef>
              <a:spcAft>
                <a:spcPts val="0"/>
              </a:spcAft>
            </a:pPr>
            <a:r>
              <a:rPr lang="tr-TR" sz="1300" b="1" dirty="0">
                <a:solidFill>
                  <a:srgbClr val="002060"/>
                </a:solidFill>
                <a:effectLst/>
                <a:latin typeface="Segoe UI" panose="020B0502040204020203" pitchFamily="34" charset="0"/>
                <a:ea typeface="Calibri" panose="020F0502020204030204" pitchFamily="34" charset="0"/>
                <a:cs typeface="Times New Roman" panose="02020603050405020304" pitchFamily="18" charset="0"/>
              </a:rPr>
              <a:t>Sosyal hizmet desteği:</a:t>
            </a:r>
            <a:r>
              <a:rPr lang="tr-TR" sz="1300" dirty="0">
                <a:solidFill>
                  <a:srgbClr val="002060"/>
                </a:solidFill>
                <a:effectLst/>
                <a:latin typeface="Segoe UI" panose="020B0502040204020203" pitchFamily="34" charset="0"/>
                <a:ea typeface="Calibri" panose="020F0502020204030204" pitchFamily="34" charset="0"/>
                <a:cs typeface="Times New Roman" panose="02020603050405020304" pitchFamily="18" charset="0"/>
              </a:rPr>
              <a:t> Gençlerin ve ailelerin kendi bünye ve çevre şartlarından doğan ve kontrolleri dışında oluşan psikolojik ve sosyal sorunlarının önlenmesini ve çözümlenmesini, hayat standartlarının yükseltilmesini, kişilerin kendi kendine yeterli duruma gelmesini, sorunlarını çözme becerisi kazanmasını amaçlayan mesleki çalışmalar olarak ifade edilmektedir.</a:t>
            </a:r>
            <a:endParaRPr lang="tr-TR" sz="13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spcBef>
                <a:spcPts val="600"/>
              </a:spcBef>
              <a:spcAft>
                <a:spcPts val="0"/>
              </a:spcAft>
            </a:pPr>
            <a:r>
              <a:rPr lang="tr-TR" sz="1300" b="1" dirty="0">
                <a:solidFill>
                  <a:srgbClr val="002060"/>
                </a:solidFill>
                <a:effectLst/>
                <a:latin typeface="Segoe UI" panose="020B0502040204020203" pitchFamily="34" charset="0"/>
                <a:ea typeface="Calibri" panose="020F0502020204030204" pitchFamily="34" charset="0"/>
                <a:cs typeface="Times New Roman" panose="02020603050405020304" pitchFamily="18" charset="0"/>
              </a:rPr>
              <a:t>Sosyal ve ekonomik destek hizmeti:</a:t>
            </a:r>
            <a:r>
              <a:rPr lang="tr-TR" sz="1300" dirty="0">
                <a:solidFill>
                  <a:srgbClr val="002060"/>
                </a:solidFill>
                <a:effectLst/>
                <a:latin typeface="Segoe UI" panose="020B0502040204020203" pitchFamily="34" charset="0"/>
                <a:ea typeface="Calibri" panose="020F0502020204030204" pitchFamily="34" charset="0"/>
                <a:cs typeface="Times New Roman" panose="02020603050405020304" pitchFamily="18" charset="0"/>
              </a:rPr>
              <a:t> Yönetmelik kapsamında çocuk, genç ve ailelere sağlanacak ekonomik destek ile sosyal hizmet desteği olarak tanımlanmaktadır.</a:t>
            </a:r>
            <a:endParaRPr lang="tr-TR" sz="13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spcBef>
                <a:spcPts val="600"/>
              </a:spcBef>
              <a:spcAft>
                <a:spcPts val="0"/>
              </a:spcAft>
            </a:pPr>
            <a:r>
              <a:rPr lang="tr-TR" sz="1300" b="1" dirty="0">
                <a:solidFill>
                  <a:srgbClr val="002060"/>
                </a:solidFill>
                <a:effectLst/>
                <a:latin typeface="Segoe UI" panose="020B0502040204020203" pitchFamily="34" charset="0"/>
                <a:ea typeface="Calibri" panose="020F0502020204030204" pitchFamily="34" charset="0"/>
                <a:cs typeface="Times New Roman" panose="02020603050405020304" pitchFamily="18" charset="0"/>
              </a:rPr>
              <a:t>Ekonomik destek tutarı:</a:t>
            </a:r>
            <a:r>
              <a:rPr lang="tr-TR" sz="1300" dirty="0">
                <a:solidFill>
                  <a:srgbClr val="002060"/>
                </a:solidFill>
                <a:effectLst/>
                <a:latin typeface="Segoe UI" panose="020B0502040204020203" pitchFamily="34" charset="0"/>
                <a:ea typeface="Calibri" panose="020F0502020204030204" pitchFamily="34" charset="0"/>
                <a:cs typeface="Times New Roman" panose="02020603050405020304" pitchFamily="18" charset="0"/>
              </a:rPr>
              <a:t> En yüksek devlet memuru aylığının, ek gösterge dâhil tutarını ifade etmektedir. Geçici ekonomik destek: Yardıma muhtaç olduğu tespit edilen ailelerin çocukları ile gençlere, sosyal ve ekonomik bir sorunun giderilmesi amacıyla yılda bir, zaruri hallerde en çok iki defaya mahsus olmak üzere ekonomik destek tutarının en fazla üç katına kadar yapılacak yardımları ifade etmektedir.</a:t>
            </a:r>
            <a:endParaRPr lang="tr-TR" sz="13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spcBef>
                <a:spcPts val="600"/>
              </a:spcBef>
              <a:spcAft>
                <a:spcPts val="0"/>
              </a:spcAft>
            </a:pPr>
            <a:r>
              <a:rPr lang="tr-TR" sz="1300" b="1" dirty="0">
                <a:solidFill>
                  <a:srgbClr val="002060"/>
                </a:solidFill>
                <a:effectLst/>
                <a:latin typeface="Segoe UI" panose="020B0502040204020203" pitchFamily="34" charset="0"/>
                <a:ea typeface="Calibri" panose="020F0502020204030204" pitchFamily="34" charset="0"/>
                <a:cs typeface="Times New Roman" panose="02020603050405020304" pitchFamily="18" charset="0"/>
              </a:rPr>
              <a:t>Süreli ekonomik destek:</a:t>
            </a:r>
            <a:r>
              <a:rPr lang="tr-TR" sz="1300" dirty="0">
                <a:solidFill>
                  <a:srgbClr val="002060"/>
                </a:solidFill>
                <a:effectLst/>
                <a:latin typeface="Segoe UI" panose="020B0502040204020203" pitchFamily="34" charset="0"/>
                <a:ea typeface="Calibri" panose="020F0502020204030204" pitchFamily="34" charset="0"/>
                <a:cs typeface="Times New Roman" panose="02020603050405020304" pitchFamily="18" charset="0"/>
              </a:rPr>
              <a:t> Yardıma muhtaç olduğu tespit edilen ailelerin çocukları ile gençlere, sosyal ve ekonomik bir sorunun giderilmesi amacıyla, Bakanlığın bütçe imkânları ölçüsünde, belirlenen süre ve oranlar dâhilinde gençler ve çocuklar için aylık ödemeler şeklinde yapılacak yardım olarak tanımlanmaktadır.</a:t>
            </a:r>
            <a:endParaRPr lang="tr-TR" sz="1300" dirty="0">
              <a:effectLst/>
              <a:latin typeface="Segoe UI" panose="020B050204020402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68348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9006" y="2004703"/>
            <a:ext cx="11238194" cy="3836268"/>
          </a:xfrm>
        </p:spPr>
        <p:txBody>
          <a:bodyPr>
            <a:noAutofit/>
          </a:bodyPr>
          <a:lstStyle/>
          <a:p>
            <a:pPr algn="just">
              <a:lnSpc>
                <a:spcPct val="100000"/>
              </a:lnSpc>
              <a:spcAft>
                <a:spcPts val="0"/>
              </a:spcAft>
            </a:pPr>
            <a:r>
              <a:rPr lang="tr-TR" sz="1600" dirty="0">
                <a:solidFill>
                  <a:srgbClr val="000000"/>
                </a:solidFill>
                <a:latin typeface="Segoe UI" panose="020B0502040204020203" pitchFamily="34" charset="0"/>
                <a:ea typeface="Calibri" panose="020F0502020204030204" pitchFamily="34" charset="0"/>
                <a:cs typeface="Segoe UI" panose="020B0502040204020203" pitchFamily="34" charset="0"/>
              </a:rPr>
              <a:t>Ailelerin kendi bünyelerinden ve çevresel koşullarından doğan ve kontrolleri dışında oluşan maddi ve sosyal yoksunluklarının giderilmesine yönelik olarak ailelerle ve çocuklarla mesleki çalışmalar yapılması gerekmektedir. Bu noktada, gençlerin ve ailelerin gereksinimlerinin karşılanması sürecinde sosyal sorunlarının belirlenmesi ve çözümlenmesinde gerekli rehberlik ve desteğin sağlanarak yaşam standartlarının yükseltilmesi gerekmektedir.</a:t>
            </a:r>
            <a:endParaRPr lang="tr-TR" sz="1600" dirty="0">
              <a:latin typeface="Segoe UI" panose="020B0502040204020203"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tr-TR" sz="1600" dirty="0">
                <a:solidFill>
                  <a:srgbClr val="000000"/>
                </a:solidFill>
                <a:latin typeface="Segoe UI" panose="020B0502040204020203" pitchFamily="34" charset="0"/>
                <a:ea typeface="Calibri" panose="020F0502020204030204" pitchFamily="34" charset="0"/>
                <a:cs typeface="Segoe UI" panose="020B0502040204020203" pitchFamily="34" charset="0"/>
              </a:rPr>
              <a:t>Yardım faaliyetlerinde bulunan kamu kurum ve kuruluşları ile gönüllü kuruluşlar arasında koordinasyon ve iş birliği tesis edilerek güç birliğinin sağlanması, kamu veya özel kurumların sosyal yardım amaçlı veri tabanı kullanılarak mevcut kaynaklara en verimli şekilde işlerlik kazandırması da önemlidir.</a:t>
            </a:r>
          </a:p>
          <a:p>
            <a:pPr algn="just">
              <a:lnSpc>
                <a:spcPct val="100000"/>
              </a:lnSpc>
              <a:spcAft>
                <a:spcPts val="0"/>
              </a:spcAft>
            </a:pPr>
            <a:r>
              <a:rPr lang="tr-TR" sz="1600" dirty="0">
                <a:solidFill>
                  <a:srgbClr val="000000"/>
                </a:solidFill>
                <a:latin typeface="Segoe UI" panose="020B0502040204020203" pitchFamily="34" charset="0"/>
                <a:ea typeface="Calibri" panose="020F0502020204030204" pitchFamily="34" charset="0"/>
                <a:cs typeface="Segoe UI" panose="020B0502040204020203" pitchFamily="34" charset="0"/>
              </a:rPr>
              <a:t>SED hizmetinin uygulanmasında korunmaya ihtiyacı olan çocuk ve gençlere öncelik tanınması, ekonomik destek talebinin bütçe imkânları ile karşılanamayacak derecede fazla olması halinde</a:t>
            </a:r>
            <a:r>
              <a:rPr lang="tr-TR" sz="1600" dirty="0">
                <a:solidFill>
                  <a:srgbClr val="002060"/>
                </a:solidFill>
                <a:latin typeface="Segoe UI" panose="020B0502040204020203" pitchFamily="34" charset="0"/>
                <a:ea typeface="Calibri" panose="020F0502020204030204" pitchFamily="34" charset="0"/>
                <a:cs typeface="Segoe UI" panose="020B0502040204020203" pitchFamily="34" charset="0"/>
              </a:rPr>
              <a:t>;</a:t>
            </a:r>
            <a:r>
              <a:rPr lang="tr-TR" sz="1600" b="1" dirty="0">
                <a:solidFill>
                  <a:srgbClr val="002060"/>
                </a:solidFill>
                <a:latin typeface="Segoe UI" panose="020B0502040204020203" pitchFamily="34" charset="0"/>
                <a:ea typeface="Calibri" panose="020F0502020204030204" pitchFamily="34" charset="0"/>
                <a:cs typeface="Segoe UI" panose="020B0502040204020203" pitchFamily="34" charset="0"/>
              </a:rPr>
              <a:t> </a:t>
            </a:r>
            <a:r>
              <a:rPr lang="tr-TR" sz="1600" b="1" dirty="0" err="1">
                <a:solidFill>
                  <a:srgbClr val="2F5496"/>
                </a:solidFill>
                <a:latin typeface="Segoe UI" panose="020B0502040204020203" pitchFamily="34" charset="0"/>
                <a:ea typeface="Calibri" panose="020F0502020204030204" pitchFamily="34" charset="0"/>
                <a:cs typeface="Segoe UI" panose="020B0502040204020203" pitchFamily="34" charset="0"/>
              </a:rPr>
              <a:t>aciliyet</a:t>
            </a:r>
            <a:r>
              <a:rPr lang="tr-TR" sz="1600" b="1" dirty="0">
                <a:solidFill>
                  <a:srgbClr val="2F5496"/>
                </a:solidFill>
                <a:latin typeface="Segoe UI" panose="020B0502040204020203" pitchFamily="34" charset="0"/>
                <a:ea typeface="Calibri" panose="020F0502020204030204" pitchFamily="34" charset="0"/>
                <a:cs typeface="Segoe UI" panose="020B0502040204020203" pitchFamily="34" charset="0"/>
              </a:rPr>
              <a:t> durumu, muhtaç olma derecesi ve müracaat sırası </a:t>
            </a:r>
            <a:r>
              <a:rPr lang="tr-TR" sz="1600" dirty="0">
                <a:solidFill>
                  <a:srgbClr val="000000"/>
                </a:solidFill>
                <a:latin typeface="Segoe UI" panose="020B0502040204020203" pitchFamily="34" charset="0"/>
                <a:ea typeface="Calibri" panose="020F0502020204030204" pitchFamily="34" charset="0"/>
                <a:cs typeface="Segoe UI" panose="020B0502040204020203" pitchFamily="34" charset="0"/>
              </a:rPr>
              <a:t>esas alınarak öncelikli olarak değerlendirilmesi gereklidir. </a:t>
            </a:r>
            <a:endParaRPr lang="tr-TR" sz="1600" dirty="0">
              <a:latin typeface="Segoe UI" panose="020B0502040204020203"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tr-TR" sz="1600" dirty="0">
                <a:solidFill>
                  <a:srgbClr val="000000"/>
                </a:solidFill>
                <a:latin typeface="Segoe UI" panose="020B0502040204020203" pitchFamily="34" charset="0"/>
                <a:ea typeface="Calibri" panose="020F0502020204030204" pitchFamily="34" charset="0"/>
                <a:cs typeface="Segoe UI" panose="020B0502040204020203" pitchFamily="34" charset="0"/>
              </a:rPr>
              <a:t>Korunma ihtiyacı olan çocuğun ailesi veya yakınları ile ekonomik desteğe ihtiyaç duyan gençlerin, en kısa sürede kendi imkânlarıyla yaşamlarını sürdürebilecekleri koşullara kavuşturulması asıl amaçlardan birisidir. </a:t>
            </a:r>
            <a:endParaRPr lang="tr-TR" sz="1600" dirty="0">
              <a:latin typeface="Segoe UI" panose="020B0502040204020203" pitchFamily="34" charset="0"/>
              <a:ea typeface="Calibri" panose="020F0502020204030204" pitchFamily="34" charset="0"/>
              <a:cs typeface="Times New Roman" panose="02020603050405020304" pitchFamily="18" charset="0"/>
            </a:endParaRPr>
          </a:p>
        </p:txBody>
      </p:sp>
      <p:sp>
        <p:nvSpPr>
          <p:cNvPr id="9" name="Title 8"/>
          <p:cNvSpPr>
            <a:spLocks noGrp="1"/>
          </p:cNvSpPr>
          <p:nvPr>
            <p:ph type="title"/>
          </p:nvPr>
        </p:nvSpPr>
        <p:spPr>
          <a:xfrm>
            <a:off x="649006" y="1017029"/>
            <a:ext cx="10515600" cy="1325563"/>
          </a:xfrm>
        </p:spPr>
        <p:txBody>
          <a:bodyPr>
            <a:noAutofit/>
          </a:bodyPr>
          <a:lstStyle/>
          <a:p>
            <a:pPr>
              <a:lnSpc>
                <a:spcPct val="115000"/>
              </a:lnSpc>
              <a:spcAft>
                <a:spcPts val="0"/>
              </a:spcAft>
            </a:pPr>
            <a:r>
              <a:rPr lang="tr-TR" sz="2400" b="1" u="sng" dirty="0">
                <a:solidFill>
                  <a:srgbClr val="0070C0"/>
                </a:solidFill>
                <a:latin typeface="Segoe UI" panose="020B0502040204020203" pitchFamily="34" charset="0"/>
                <a:ea typeface="Times New Roman" panose="02020603050405020304" pitchFamily="18" charset="0"/>
                <a:cs typeface="Times New Roman" panose="02020603050405020304" pitchFamily="18" charset="0"/>
              </a:rPr>
              <a:t>Sosyal ve Ekonomik Destek Hizmetlerinin Genel Esasları</a:t>
            </a:r>
            <a:endParaRPr lang="en-US" sz="2400" u="sng" dirty="0"/>
          </a:p>
        </p:txBody>
      </p:sp>
    </p:spTree>
    <p:extLst>
      <p:ext uri="{BB962C8B-B14F-4D97-AF65-F5344CB8AC3E}">
        <p14:creationId xmlns:p14="http://schemas.microsoft.com/office/powerpoint/2010/main" val="2251619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07703"/>
            <a:ext cx="10577744" cy="4084723"/>
          </a:xfrm>
        </p:spPr>
        <p:txBody>
          <a:bodyPr>
            <a:noAutofit/>
          </a:bodyPr>
          <a:lstStyle/>
          <a:p>
            <a:pPr lvl="0" algn="just">
              <a:lnSpc>
                <a:spcPct val="100000"/>
              </a:lnSpc>
              <a:spcBef>
                <a:spcPts val="600"/>
              </a:spcBef>
            </a:pPr>
            <a:r>
              <a:rPr lang="tr-TR" sz="1600" dirty="0">
                <a:solidFill>
                  <a:srgbClr val="000000"/>
                </a:solidFill>
                <a:latin typeface="Segoe UI" panose="020B0502040204020203" pitchFamily="34" charset="0"/>
                <a:ea typeface="Calibri" panose="020F0502020204030204" pitchFamily="34" charset="0"/>
                <a:cs typeface="Segoe UI" panose="020B0502040204020203" pitchFamily="34" charset="0"/>
              </a:rPr>
              <a:t>SED talebinde bulunanlardan, çalışmalarına engel özel bir durum veya sağlık ile ilgili bir engel yoksa meslek edinme kursuna veya Çalışma ve İş Kurumu İl Müdürlüğüne müracaat etmiş olması beklenmektedir.</a:t>
            </a:r>
            <a:endParaRPr lang="tr-TR" sz="1600" dirty="0">
              <a:solidFill>
                <a:prstClr val="black"/>
              </a:solidFill>
              <a:latin typeface="Segoe UI" panose="020B0502040204020203" pitchFamily="34" charset="0"/>
              <a:ea typeface="Calibri" panose="020F0502020204030204" pitchFamily="34" charset="0"/>
              <a:cs typeface="Times New Roman" panose="02020603050405020304" pitchFamily="18" charset="0"/>
            </a:endParaRPr>
          </a:p>
          <a:p>
            <a:pPr lvl="0" algn="just">
              <a:lnSpc>
                <a:spcPct val="100000"/>
              </a:lnSpc>
              <a:spcBef>
                <a:spcPts val="600"/>
              </a:spcBef>
            </a:pPr>
            <a:r>
              <a:rPr lang="tr-TR" sz="1600" dirty="0">
                <a:solidFill>
                  <a:srgbClr val="000000"/>
                </a:solidFill>
                <a:latin typeface="Segoe UI" panose="020B0502040204020203" pitchFamily="34" charset="0"/>
                <a:ea typeface="Calibri" panose="020F0502020204030204" pitchFamily="34" charset="0"/>
                <a:cs typeface="Segoe UI" panose="020B0502040204020203" pitchFamily="34" charset="0"/>
              </a:rPr>
              <a:t>Durumu uygun olan çocukların bakım tedbiri kararı alınmadan ailesi veya yakınları yanında desteklenmesi, bunlardan doğumla çoğul bebek sahibi olanlar ile sağlık sorunu olan çocukların durumlarının öncelikle değerlendirilmesi gerekmektedir.</a:t>
            </a:r>
          </a:p>
          <a:p>
            <a:pPr lvl="0" algn="just">
              <a:lnSpc>
                <a:spcPct val="100000"/>
              </a:lnSpc>
              <a:spcBef>
                <a:spcPts val="600"/>
              </a:spcBef>
            </a:pPr>
            <a:r>
              <a:rPr lang="tr-TR" sz="1600" dirty="0">
                <a:solidFill>
                  <a:srgbClr val="000000"/>
                </a:solidFill>
                <a:latin typeface="Segoe UI" panose="020B0502040204020203" pitchFamily="34" charset="0"/>
                <a:ea typeface="Calibri" panose="020F0502020204030204" pitchFamily="34" charset="0"/>
                <a:cs typeface="Segoe UI" panose="020B0502040204020203" pitchFamily="34" charset="0"/>
              </a:rPr>
              <a:t>Sosyal hizmet kuruluşlarında koruma altında bulunan çocuklardan, SED ile ailesi yanına döndürülmeleri uygun görülenlerin bakım tedbiri kararlarının kaldırılarak aile ortamında bakılması ve desteklenmesi önemlidir.</a:t>
            </a:r>
            <a:endParaRPr lang="tr-TR" sz="1600" dirty="0">
              <a:solidFill>
                <a:prstClr val="black"/>
              </a:solidFill>
              <a:latin typeface="Segoe UI" panose="020B0502040204020203" pitchFamily="34" charset="0"/>
              <a:ea typeface="Calibri" panose="020F0502020204030204" pitchFamily="34" charset="0"/>
              <a:cs typeface="Times New Roman" panose="02020603050405020304" pitchFamily="18" charset="0"/>
            </a:endParaRPr>
          </a:p>
          <a:p>
            <a:pPr lvl="0" algn="just">
              <a:lnSpc>
                <a:spcPct val="100000"/>
              </a:lnSpc>
              <a:spcBef>
                <a:spcPts val="600"/>
              </a:spcBef>
            </a:pPr>
            <a:r>
              <a:rPr lang="tr-TR" sz="1600" dirty="0">
                <a:solidFill>
                  <a:srgbClr val="000000"/>
                </a:solidFill>
                <a:latin typeface="Segoe UI" panose="020B0502040204020203" pitchFamily="34" charset="0"/>
                <a:ea typeface="Calibri" panose="020F0502020204030204" pitchFamily="34" charset="0"/>
                <a:cs typeface="Segoe UI" panose="020B0502040204020203" pitchFamily="34" charset="0"/>
              </a:rPr>
              <a:t>SED hizmetinden yararlananlardan ve zorunlu eğitim kapsamında olup çeşitli nedenlerle eğitimine devam edememiş çocukların okula devamlarının sağlanması amaçlanmaktadır.</a:t>
            </a:r>
            <a:endParaRPr lang="tr-TR" sz="1600" dirty="0">
              <a:solidFill>
                <a:prstClr val="black"/>
              </a:solidFill>
              <a:latin typeface="Segoe UI" panose="020B0502040204020203" pitchFamily="34" charset="0"/>
              <a:ea typeface="Calibri" panose="020F0502020204030204" pitchFamily="34" charset="0"/>
              <a:cs typeface="Times New Roman" panose="02020603050405020304" pitchFamily="18" charset="0"/>
            </a:endParaRPr>
          </a:p>
          <a:p>
            <a:pPr lvl="0" algn="just">
              <a:lnSpc>
                <a:spcPct val="100000"/>
              </a:lnSpc>
              <a:spcBef>
                <a:spcPts val="600"/>
              </a:spcBef>
            </a:pPr>
            <a:r>
              <a:rPr lang="tr-TR" sz="1600" dirty="0">
                <a:solidFill>
                  <a:srgbClr val="000000"/>
                </a:solidFill>
                <a:latin typeface="Segoe UI" panose="020B0502040204020203" pitchFamily="34" charset="0"/>
                <a:ea typeface="Calibri" panose="020F0502020204030204" pitchFamily="34" charset="0"/>
                <a:cs typeface="Segoe UI" panose="020B0502040204020203" pitchFamily="34" charset="0"/>
              </a:rPr>
              <a:t>Çocuk veya ailesi hakkında edinilen bilgi ve belgelerin gizlilik ilkesine dikkat edilerek işlem yapılması ve kişisel verilerin korunması, sosyal hizmet desteği ve ekonomik desteğin verilmesinde Birleşmiş Milletler Çocuk Hakları Sözleşmesi çerçevesinde insan haysiyeti ve vakarına yaraşır şekilde hareket edilmesi, özel hayatın gizliliğinin korunması, kişilik haklarının ihlal edilmemesi ve çocuk hakkında alınacak her türlü karar ve yapılacak işlemlerde</a:t>
            </a:r>
            <a:r>
              <a:rPr lang="en-US" sz="16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tr-TR" sz="1600" dirty="0">
                <a:solidFill>
                  <a:srgbClr val="000000"/>
                </a:solidFill>
                <a:latin typeface="Segoe UI" panose="020B0502040204020203" pitchFamily="34" charset="0"/>
                <a:ea typeface="Calibri" panose="020F0502020204030204" pitchFamily="34" charset="0"/>
                <a:cs typeface="Segoe UI" panose="020B0502040204020203" pitchFamily="34" charset="0"/>
              </a:rPr>
              <a:t>düşüncesinin alınarak yararının gözetilmesi esastır.</a:t>
            </a:r>
            <a:br>
              <a:rPr lang="tr-TR" sz="1600" dirty="0">
                <a:solidFill>
                  <a:srgbClr val="000000"/>
                </a:solidFill>
                <a:latin typeface="Segoe UI" panose="020B0502040204020203" pitchFamily="34" charset="0"/>
                <a:ea typeface="Calibri" panose="020F0502020204030204" pitchFamily="34" charset="0"/>
                <a:cs typeface="Segoe UI" panose="020B0502040204020203" pitchFamily="34" charset="0"/>
              </a:rPr>
            </a:br>
            <a:endParaRPr lang="tr-TR" sz="1600" dirty="0">
              <a:solidFill>
                <a:prstClr val="black"/>
              </a:solidFill>
              <a:latin typeface="Segoe UI" panose="020B0502040204020203" pitchFamily="34" charset="0"/>
              <a:ea typeface="Calibri" panose="020F0502020204030204" pitchFamily="34" charset="0"/>
              <a:cs typeface="Times New Roman" panose="02020603050405020304" pitchFamily="18" charset="0"/>
            </a:endParaRPr>
          </a:p>
          <a:p>
            <a:pPr algn="just">
              <a:lnSpc>
                <a:spcPct val="120000"/>
              </a:lnSpc>
            </a:pPr>
            <a:endParaRPr lang="en-US" sz="1400" dirty="0"/>
          </a:p>
        </p:txBody>
      </p:sp>
      <p:sp>
        <p:nvSpPr>
          <p:cNvPr id="5" name="Title 8"/>
          <p:cNvSpPr>
            <a:spLocks noGrp="1"/>
          </p:cNvSpPr>
          <p:nvPr>
            <p:ph type="title"/>
          </p:nvPr>
        </p:nvSpPr>
        <p:spPr>
          <a:xfrm>
            <a:off x="776056" y="962528"/>
            <a:ext cx="10515600" cy="1325563"/>
          </a:xfrm>
        </p:spPr>
        <p:txBody>
          <a:bodyPr>
            <a:noAutofit/>
          </a:bodyPr>
          <a:lstStyle/>
          <a:p>
            <a:pPr>
              <a:lnSpc>
                <a:spcPct val="115000"/>
              </a:lnSpc>
              <a:spcAft>
                <a:spcPts val="0"/>
              </a:spcAft>
            </a:pPr>
            <a:r>
              <a:rPr lang="tr-TR" sz="2800" b="1" u="sng" dirty="0">
                <a:solidFill>
                  <a:srgbClr val="0070C0"/>
                </a:solidFill>
                <a:latin typeface="Segoe UI" panose="020B0502040204020203" pitchFamily="34" charset="0"/>
                <a:ea typeface="Times New Roman" panose="02020603050405020304" pitchFamily="18" charset="0"/>
                <a:cs typeface="Times New Roman" panose="02020603050405020304" pitchFamily="18" charset="0"/>
              </a:rPr>
              <a:t>Sosyal ve Ekonomik Destek Hizmetlerinin Genel Esasları</a:t>
            </a:r>
            <a:endParaRPr lang="en-US" sz="2800" u="sng" dirty="0"/>
          </a:p>
        </p:txBody>
      </p:sp>
    </p:spTree>
    <p:extLst>
      <p:ext uri="{BB962C8B-B14F-4D97-AF65-F5344CB8AC3E}">
        <p14:creationId xmlns:p14="http://schemas.microsoft.com/office/powerpoint/2010/main" val="1810153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8071" y="1874024"/>
            <a:ext cx="11070454" cy="4509021"/>
          </a:xfrm>
        </p:spPr>
        <p:txBody>
          <a:bodyPr>
            <a:noAutofit/>
          </a:bodyPr>
          <a:lstStyle/>
          <a:p>
            <a:pPr marL="0" indent="0" algn="just">
              <a:lnSpc>
                <a:spcPct val="120000"/>
              </a:lnSpc>
              <a:spcAft>
                <a:spcPts val="0"/>
              </a:spcAft>
              <a:buNone/>
            </a:pPr>
            <a:r>
              <a:rPr lang="tr-TR" sz="1500" b="1" dirty="0">
                <a:solidFill>
                  <a:srgbClr val="000000"/>
                </a:solidFill>
                <a:latin typeface="Segoe UI" panose="020B0502040204020203" pitchFamily="34" charset="0"/>
                <a:ea typeface="Calibri" panose="020F0502020204030204" pitchFamily="34" charset="0"/>
                <a:cs typeface="Segoe UI" panose="020B0502040204020203" pitchFamily="34" charset="0"/>
              </a:rPr>
              <a:t>Sosyal ve Ekonomik Destek Hizmetleri Hakkında Yönetmelik esaslarınca SED hizmetlerinden yararlanacaklar net olarak tanımlanmıştır. </a:t>
            </a:r>
            <a:endParaRPr lang="tr-TR" sz="1500" b="1" dirty="0">
              <a:latin typeface="Segoe UI" panose="020B0502040204020203" pitchFamily="34" charset="0"/>
              <a:ea typeface="Calibri" panose="020F0502020204030204" pitchFamily="34" charset="0"/>
              <a:cs typeface="Times New Roman" panose="02020603050405020304" pitchFamily="18" charset="0"/>
            </a:endParaRPr>
          </a:p>
          <a:p>
            <a:pPr lvl="1" algn="just">
              <a:lnSpc>
                <a:spcPct val="120000"/>
              </a:lnSpc>
              <a:buClr>
                <a:srgbClr val="0070C0"/>
              </a:buClr>
              <a:buSzPts val="1200"/>
              <a:buFont typeface="Wingdings" panose="05000000000000000000" pitchFamily="2" charset="2"/>
              <a:buChar char="Ø"/>
            </a:pPr>
            <a:r>
              <a:rPr lang="tr-TR" sz="1500" dirty="0">
                <a:solidFill>
                  <a:srgbClr val="000000"/>
                </a:solidFill>
                <a:latin typeface="Segoe UI" panose="020B0502040204020203" pitchFamily="34" charset="0"/>
                <a:ea typeface="Calibri" panose="020F0502020204030204" pitchFamily="34" charset="0"/>
                <a:cs typeface="Segoe UI" panose="020B0502040204020203" pitchFamily="34" charset="0"/>
              </a:rPr>
              <a:t>“Haklarında bakım tedbiri kararı verilerek sosyal hizmet kuruluşlarında bakılan ve desteklendikleri takdirde ailesi veya yakınları yanına yerleştirilebilecek çocuklar,</a:t>
            </a:r>
            <a:endParaRPr lang="tr-TR" sz="1500" dirty="0">
              <a:latin typeface="Segoe UI" panose="020B0502040204020203" pitchFamily="34" charset="0"/>
              <a:ea typeface="Calibri" panose="020F0502020204030204" pitchFamily="34" charset="0"/>
              <a:cs typeface="Times New Roman" panose="02020603050405020304" pitchFamily="18" charset="0"/>
            </a:endParaRPr>
          </a:p>
          <a:p>
            <a:pPr lvl="1" algn="just">
              <a:lnSpc>
                <a:spcPct val="120000"/>
              </a:lnSpc>
              <a:buClr>
                <a:srgbClr val="0070C0"/>
              </a:buClr>
              <a:buSzPts val="1200"/>
              <a:buFont typeface="Wingdings" panose="05000000000000000000" pitchFamily="2" charset="2"/>
              <a:buChar char="Ø"/>
            </a:pPr>
            <a:r>
              <a:rPr lang="tr-TR" sz="1500" dirty="0">
                <a:solidFill>
                  <a:srgbClr val="000000"/>
                </a:solidFill>
                <a:latin typeface="Segoe UI" panose="020B0502040204020203" pitchFamily="34" charset="0"/>
                <a:ea typeface="Calibri" panose="020F0502020204030204" pitchFamily="34" charset="0"/>
                <a:cs typeface="Segoe UI" panose="020B0502040204020203" pitchFamily="34" charset="0"/>
              </a:rPr>
              <a:t>Ekonomik yoksunluk nedeniyle, desteklenmedikleri takdirde korunmaya muhtaç duruma düşecek olanlardan haklarında bakım tedbiri kararı alınmaksızın sosyal ve ekonomik destek hizmetinden yararlandırılarak ailesi veya yakınları tarafından bakılabilecek çocuklar,</a:t>
            </a:r>
            <a:endParaRPr lang="tr-TR" sz="1500" dirty="0">
              <a:latin typeface="Segoe UI" panose="020B0502040204020203" pitchFamily="34" charset="0"/>
              <a:ea typeface="Calibri" panose="020F0502020204030204" pitchFamily="34" charset="0"/>
              <a:cs typeface="Times New Roman" panose="02020603050405020304" pitchFamily="18" charset="0"/>
            </a:endParaRPr>
          </a:p>
          <a:p>
            <a:pPr lvl="1" algn="just">
              <a:lnSpc>
                <a:spcPct val="120000"/>
              </a:lnSpc>
              <a:buClr>
                <a:srgbClr val="0070C0"/>
              </a:buClr>
              <a:buSzPts val="1200"/>
              <a:buFont typeface="Wingdings" panose="05000000000000000000" pitchFamily="2" charset="2"/>
              <a:buChar char="Ø"/>
            </a:pPr>
            <a:r>
              <a:rPr lang="tr-TR" sz="1500" dirty="0">
                <a:solidFill>
                  <a:srgbClr val="000000"/>
                </a:solidFill>
                <a:latin typeface="Segoe UI" panose="020B0502040204020203" pitchFamily="34" charset="0"/>
                <a:ea typeface="Calibri" panose="020F0502020204030204" pitchFamily="34" charset="0"/>
                <a:cs typeface="Segoe UI" panose="020B0502040204020203" pitchFamily="34" charset="0"/>
              </a:rPr>
              <a:t>Bakım tedbir kararlı iken yaş sınırına ulaşmaları nedeniyle sosyal hizmet kuruluşlarından veya koruyucu aile yanından ayrılanlardan iş ve meslek edinme kursuna veya eğitimlerine devam eden veya bir iş ve meslek sahibi olamayıp desteklenmedikleri takdirde muhtaç duruma düşecek olan gençler,</a:t>
            </a:r>
            <a:endParaRPr lang="tr-TR" sz="1500" dirty="0">
              <a:latin typeface="Segoe UI" panose="020B0502040204020203" pitchFamily="34" charset="0"/>
              <a:ea typeface="Calibri" panose="020F0502020204030204" pitchFamily="34" charset="0"/>
              <a:cs typeface="Times New Roman" panose="02020603050405020304" pitchFamily="18" charset="0"/>
            </a:endParaRPr>
          </a:p>
          <a:p>
            <a:pPr lvl="1" algn="just">
              <a:lnSpc>
                <a:spcPct val="120000"/>
              </a:lnSpc>
              <a:buClr>
                <a:srgbClr val="0070C0"/>
              </a:buClr>
              <a:buSzPts val="1200"/>
              <a:buFont typeface="Wingdings" panose="05000000000000000000" pitchFamily="2" charset="2"/>
              <a:buChar char="Ø"/>
            </a:pPr>
            <a:r>
              <a:rPr lang="tr-TR" sz="1500" dirty="0">
                <a:solidFill>
                  <a:srgbClr val="000000"/>
                </a:solidFill>
                <a:latin typeface="Segoe UI" panose="020B0502040204020203" pitchFamily="34" charset="0"/>
                <a:ea typeface="Calibri" panose="020F0502020204030204" pitchFamily="34" charset="0"/>
                <a:cs typeface="Segoe UI" panose="020B0502040204020203" pitchFamily="34" charset="0"/>
              </a:rPr>
              <a:t>Olağanüstü bir felaket, tabii afet, hastalık veya kaza geçirerek belirli bir süre kendisinin ve geçindirmekle yükümlü bulunduğu aile fertlerinin temel ihtiyaçlarını karşılayamayacak durumda olanlar ile hayati tehlike arz eden ve ameliyat gerektiren durumlarla karşılaşan veya vefat eden kişilerin çocukları bu hizmet” modelinden yararlanabilmektedir.</a:t>
            </a:r>
            <a:endParaRPr lang="tr-TR" sz="1500" dirty="0">
              <a:latin typeface="Segoe UI" panose="020B0502040204020203" pitchFamily="34" charset="0"/>
              <a:ea typeface="Calibri" panose="020F0502020204030204" pitchFamily="34" charset="0"/>
              <a:cs typeface="Times New Roman" panose="02020603050405020304" pitchFamily="18" charset="0"/>
            </a:endParaRPr>
          </a:p>
          <a:p>
            <a:endParaRPr lang="en-US" sz="1500" dirty="0"/>
          </a:p>
        </p:txBody>
      </p:sp>
      <p:sp>
        <p:nvSpPr>
          <p:cNvPr id="4" name="Title 3"/>
          <p:cNvSpPr>
            <a:spLocks noGrp="1"/>
          </p:cNvSpPr>
          <p:nvPr>
            <p:ph type="title"/>
          </p:nvPr>
        </p:nvSpPr>
        <p:spPr>
          <a:xfrm>
            <a:off x="541539" y="1013447"/>
            <a:ext cx="10515600" cy="1109152"/>
          </a:xfrm>
        </p:spPr>
        <p:txBody>
          <a:bodyPr>
            <a:noAutofit/>
          </a:bodyPr>
          <a:lstStyle/>
          <a:p>
            <a:pPr>
              <a:lnSpc>
                <a:spcPct val="115000"/>
              </a:lnSpc>
              <a:spcAft>
                <a:spcPts val="0"/>
              </a:spcAft>
            </a:pPr>
            <a:r>
              <a:rPr lang="tr-TR" sz="2800" b="1" u="sng" dirty="0">
                <a:solidFill>
                  <a:srgbClr val="0070C0"/>
                </a:solidFill>
                <a:latin typeface="Segoe UI" panose="020B0502040204020203" pitchFamily="34" charset="0"/>
                <a:ea typeface="Times New Roman" panose="02020603050405020304" pitchFamily="18" charset="0"/>
                <a:cs typeface="Times New Roman" panose="02020603050405020304" pitchFamily="18" charset="0"/>
              </a:rPr>
              <a:t>Kimler SED Hizmetinden Yararlanabilir?</a:t>
            </a:r>
            <a:endParaRPr lang="en-US" sz="2800" u="sng" dirty="0"/>
          </a:p>
        </p:txBody>
      </p:sp>
    </p:spTree>
    <p:extLst>
      <p:ext uri="{BB962C8B-B14F-4D97-AF65-F5344CB8AC3E}">
        <p14:creationId xmlns:p14="http://schemas.microsoft.com/office/powerpoint/2010/main" val="4163664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1446" y="1964940"/>
            <a:ext cx="11215855" cy="4116263"/>
          </a:xfrm>
        </p:spPr>
        <p:txBody>
          <a:bodyPr>
            <a:normAutofit/>
          </a:bodyPr>
          <a:lstStyle/>
          <a:p>
            <a:pPr marL="0" indent="0" algn="just">
              <a:lnSpc>
                <a:spcPct val="120000"/>
              </a:lnSpc>
              <a:spcAft>
                <a:spcPts val="0"/>
              </a:spcAft>
              <a:buNone/>
            </a:pPr>
            <a:r>
              <a:rPr lang="tr-TR" sz="1600" b="1" dirty="0">
                <a:solidFill>
                  <a:srgbClr val="000000"/>
                </a:solidFill>
                <a:latin typeface="Segoe UI" panose="020B0502040204020203" pitchFamily="34" charset="0"/>
                <a:ea typeface="Calibri" panose="020F0502020204030204" pitchFamily="34" charset="0"/>
                <a:cs typeface="Segoe UI" panose="020B0502040204020203" pitchFamily="34" charset="0"/>
              </a:rPr>
              <a:t>Bunlara ek olarak, Yönetmeliğin 6. maddesinde devamla, çocukların sosyal ve ekonomik destek hizmetinden en fazla on sekiz yaşını tamamlayıncaya kadar yararlandırılabileceği ancak on sekiz yaşından sonra ekonomik destek verilmesine aşağıdaki esaslar çerçevesinde devam edilebileceği belirtilmektedir. Buna göre;</a:t>
            </a:r>
          </a:p>
          <a:p>
            <a:pPr algn="just">
              <a:lnSpc>
                <a:spcPct val="120000"/>
              </a:lnSpc>
              <a:spcAft>
                <a:spcPts val="0"/>
              </a:spcAft>
            </a:pPr>
            <a:endParaRPr lang="tr-TR" sz="900" b="1" dirty="0">
              <a:latin typeface="Segoe UI" panose="020B0502040204020203" pitchFamily="34" charset="0"/>
              <a:ea typeface="Calibri" panose="020F0502020204030204" pitchFamily="34" charset="0"/>
              <a:cs typeface="Times New Roman" panose="02020603050405020304" pitchFamily="18" charset="0"/>
            </a:endParaRPr>
          </a:p>
          <a:p>
            <a:pPr marL="800100" lvl="1" indent="-342900" algn="just">
              <a:lnSpc>
                <a:spcPct val="120000"/>
              </a:lnSpc>
              <a:buFont typeface="+mj-lt"/>
              <a:buAutoNum type="alphaLcPeriod"/>
            </a:pPr>
            <a:r>
              <a:rPr lang="tr-TR" sz="1600" dirty="0">
                <a:solidFill>
                  <a:srgbClr val="000000"/>
                </a:solidFill>
                <a:latin typeface="Segoe UI" panose="020B0502040204020203" pitchFamily="34" charset="0"/>
                <a:ea typeface="Calibri" panose="020F0502020204030204" pitchFamily="34" charset="0"/>
                <a:cs typeface="Segoe UI" panose="020B0502040204020203" pitchFamily="34" charset="0"/>
              </a:rPr>
              <a:t>“Ekonomik destek almakta iken on sekiz yaşını dolduranlardan, desteklenmedikleri takdirde eğitimine devam edemeyecek durumda olan orta öğretim öğrencileri yirmi yaşına kadar.</a:t>
            </a:r>
            <a:endParaRPr lang="tr-TR" sz="1600" dirty="0">
              <a:latin typeface="Segoe UI" panose="020B0502040204020203" pitchFamily="34" charset="0"/>
              <a:ea typeface="Calibri" panose="020F0502020204030204" pitchFamily="34" charset="0"/>
              <a:cs typeface="Times New Roman" panose="02020603050405020304" pitchFamily="18" charset="0"/>
            </a:endParaRPr>
          </a:p>
          <a:p>
            <a:pPr marL="800100" lvl="1" indent="-342900" algn="just">
              <a:lnSpc>
                <a:spcPct val="120000"/>
              </a:lnSpc>
              <a:buFont typeface="+mj-lt"/>
              <a:buAutoNum type="alphaLcPeriod"/>
            </a:pPr>
            <a:r>
              <a:rPr lang="tr-TR" sz="1600" dirty="0">
                <a:solidFill>
                  <a:srgbClr val="000000"/>
                </a:solidFill>
                <a:latin typeface="Segoe UI" panose="020B0502040204020203" pitchFamily="34" charset="0"/>
                <a:ea typeface="Calibri" panose="020F0502020204030204" pitchFamily="34" charset="0"/>
                <a:cs typeface="Segoe UI" panose="020B0502040204020203" pitchFamily="34" charset="0"/>
              </a:rPr>
              <a:t>Ekonomik destek almakta iken on sekiz yaşını dolduran çocukların meslek edinme kursuna devam etmesi halinde, kurs süresince en fazla bir yıla kadar.</a:t>
            </a:r>
            <a:endParaRPr lang="tr-TR" sz="1600" dirty="0">
              <a:latin typeface="Segoe UI" panose="020B0502040204020203" pitchFamily="34" charset="0"/>
              <a:ea typeface="Calibri" panose="020F0502020204030204" pitchFamily="34" charset="0"/>
              <a:cs typeface="Times New Roman" panose="02020603050405020304" pitchFamily="18" charset="0"/>
            </a:endParaRPr>
          </a:p>
          <a:p>
            <a:pPr marL="800100" lvl="1" indent="-342900" algn="just">
              <a:lnSpc>
                <a:spcPct val="120000"/>
              </a:lnSpc>
              <a:buFont typeface="+mj-lt"/>
              <a:buAutoNum type="alphaLcPeriod"/>
            </a:pPr>
            <a:r>
              <a:rPr lang="tr-TR" sz="1600" dirty="0">
                <a:solidFill>
                  <a:srgbClr val="000000"/>
                </a:solidFill>
                <a:latin typeface="Segoe UI" panose="020B0502040204020203" pitchFamily="34" charset="0"/>
                <a:ea typeface="Calibri" panose="020F0502020204030204" pitchFamily="34" charset="0"/>
                <a:cs typeface="Segoe UI" panose="020B0502040204020203" pitchFamily="34" charset="0"/>
              </a:rPr>
              <a:t>Bakım tedbiri kararı uzatılanlardan yükseköğrenime devam edenler ise yirmi beş yaşına kadar.</a:t>
            </a:r>
            <a:endParaRPr lang="tr-TR" sz="1600" dirty="0">
              <a:latin typeface="Segoe UI" panose="020B0502040204020203" pitchFamily="34" charset="0"/>
              <a:ea typeface="Calibri" panose="020F0502020204030204" pitchFamily="34" charset="0"/>
              <a:cs typeface="Times New Roman" panose="02020603050405020304" pitchFamily="18" charset="0"/>
            </a:endParaRPr>
          </a:p>
          <a:p>
            <a:pPr marL="800100" lvl="1" indent="-342900" algn="just">
              <a:lnSpc>
                <a:spcPct val="120000"/>
              </a:lnSpc>
              <a:buFont typeface="+mj-lt"/>
              <a:buAutoNum type="alphaLcPeriod"/>
            </a:pPr>
            <a:r>
              <a:rPr lang="tr-TR" sz="1600" dirty="0">
                <a:solidFill>
                  <a:srgbClr val="000000"/>
                </a:solidFill>
                <a:latin typeface="Segoe UI" panose="020B0502040204020203" pitchFamily="34" charset="0"/>
                <a:ea typeface="Calibri" panose="020F0502020204030204" pitchFamily="34" charset="0"/>
                <a:cs typeface="Segoe UI" panose="020B0502040204020203" pitchFamily="34" charset="0"/>
              </a:rPr>
              <a:t>Birinci fıkranın (c) bendi kapsamında olan gençlerden, iş ve meslek sahibi olamayan ve öğrenime devam etmeyenlere süreli ekonomik destek hizmetinden en fazla iki yıl süresince, ön lisans veya lisans eğitimine devam edenlere ise öğrenim süresi boyunca çocukların sosyal ve ekonomik destek hizmetinden yararlandırılabilir.”</a:t>
            </a:r>
            <a:endParaRPr lang="tr-TR" sz="1600" dirty="0">
              <a:latin typeface="Segoe UI" panose="020B0502040204020203" pitchFamily="34" charset="0"/>
              <a:ea typeface="Calibri" panose="020F0502020204030204" pitchFamily="34" charset="0"/>
              <a:cs typeface="Times New Roman" panose="02020603050405020304" pitchFamily="18" charset="0"/>
            </a:endParaRPr>
          </a:p>
          <a:p>
            <a:endParaRPr lang="en-US" sz="1200" dirty="0"/>
          </a:p>
        </p:txBody>
      </p:sp>
      <p:sp>
        <p:nvSpPr>
          <p:cNvPr id="4" name="Title 3"/>
          <p:cNvSpPr>
            <a:spLocks noGrp="1"/>
          </p:cNvSpPr>
          <p:nvPr>
            <p:ph type="title"/>
          </p:nvPr>
        </p:nvSpPr>
        <p:spPr>
          <a:xfrm>
            <a:off x="591446" y="960180"/>
            <a:ext cx="10515600" cy="1325563"/>
          </a:xfrm>
        </p:spPr>
        <p:txBody>
          <a:bodyPr>
            <a:noAutofit/>
          </a:bodyPr>
          <a:lstStyle/>
          <a:p>
            <a:pPr>
              <a:lnSpc>
                <a:spcPct val="115000"/>
              </a:lnSpc>
              <a:spcAft>
                <a:spcPts val="0"/>
              </a:spcAft>
            </a:pPr>
            <a:r>
              <a:rPr lang="tr-TR" sz="2800" b="1" u="sng" dirty="0">
                <a:solidFill>
                  <a:srgbClr val="0070C0"/>
                </a:solidFill>
                <a:latin typeface="Segoe UI" panose="020B0502040204020203" pitchFamily="34" charset="0"/>
                <a:ea typeface="Times New Roman" panose="02020603050405020304" pitchFamily="18" charset="0"/>
                <a:cs typeface="Times New Roman" panose="02020603050405020304" pitchFamily="18" charset="0"/>
              </a:rPr>
              <a:t>Kimler SED Hizmetinden Yararlanabilir?</a:t>
            </a:r>
            <a:endParaRPr lang="en-US" sz="2800" u="sng" dirty="0"/>
          </a:p>
        </p:txBody>
      </p:sp>
    </p:spTree>
    <p:extLst>
      <p:ext uri="{BB962C8B-B14F-4D97-AF65-F5344CB8AC3E}">
        <p14:creationId xmlns:p14="http://schemas.microsoft.com/office/powerpoint/2010/main" val="1212999284"/>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338</TotalTime>
  <Words>4020</Words>
  <Application>Microsoft Office PowerPoint</Application>
  <PresentationFormat>Widescreen</PresentationFormat>
  <Paragraphs>171</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Calibri Light</vt:lpstr>
      <vt:lpstr>Segoe UI</vt:lpstr>
      <vt:lpstr>Wingdings</vt:lpstr>
      <vt:lpstr>Office Teması</vt:lpstr>
      <vt:lpstr>AİLE YANINDA DESTEK HİZMETLERİ</vt:lpstr>
      <vt:lpstr>Dersin Amacı</vt:lpstr>
      <vt:lpstr>GİRİŞ</vt:lpstr>
      <vt:lpstr>SOSYAL VE EKONOMİK DESTEK HİZMETLERİ (SED)</vt:lpstr>
      <vt:lpstr>Tanımlar</vt:lpstr>
      <vt:lpstr>Sosyal ve Ekonomik Destek Hizmetlerinin Genel Esasları</vt:lpstr>
      <vt:lpstr>Sosyal ve Ekonomik Destek Hizmetlerinin Genel Esasları</vt:lpstr>
      <vt:lpstr>Kimler SED Hizmetinden Yararlanabilir?</vt:lpstr>
      <vt:lpstr>Kimler SED Hizmetinden Yararlanabilir?</vt:lpstr>
      <vt:lpstr>Kimler SED Hizmetinden Yararlanabilir?</vt:lpstr>
      <vt:lpstr>Sosyal ve Ekonomik Destek Hizmetine Başvuru</vt:lpstr>
      <vt:lpstr>Sosyal ve Ekonomik Destek Hizmetlerine İlişkin Dikkat Edilmesi Gereken Hususlar</vt:lpstr>
      <vt:lpstr>KORUYUCU AİLE HİZMETLERİ</vt:lpstr>
      <vt:lpstr>KORUYUCU AİLE HİZMETLERİ</vt:lpstr>
      <vt:lpstr>Tanımlar</vt:lpstr>
      <vt:lpstr>Koruyucu Aile Modelleri </vt:lpstr>
      <vt:lpstr>Koruyucu Aile Hizmetinde Çocuk ve Aile Eşleşmesi</vt:lpstr>
      <vt:lpstr>Koruyucu Aile Hizmetinde Çocuk ve Aile Eşleşmesi</vt:lpstr>
      <vt:lpstr>Koruyucu Aile Hizmetinde Çocuk ve Aile Eşleşmesi</vt:lpstr>
      <vt:lpstr>Koruyucu Aile Yanına Yerleştirme Süreci</vt:lpstr>
      <vt:lpstr>PowerPoint Presentation</vt:lpstr>
      <vt:lpstr>Koruyucu Aile ve Çocuğun İzleme Süreci</vt:lpstr>
      <vt:lpstr>Koruyucu Aile Yanına Yerleştirilen Çocuğun Öz Ailesine İzinli Verilmesi</vt:lpstr>
      <vt:lpstr>EVLAT EDİNDİRME HİZMETLERİ</vt:lpstr>
      <vt:lpstr>Evlat Edinme Şartları</vt:lpstr>
      <vt:lpstr>Evlat Edinme Şartları</vt:lpstr>
      <vt:lpstr>Evlat Edinme Şartları</vt:lpstr>
      <vt:lpstr>Koruyucu Aile ve Evlat Edinme Arasındaki Fark</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İrem Hatipoğlu Koca</dc:creator>
  <cp:lastModifiedBy>Melek Topal</cp:lastModifiedBy>
  <cp:revision>46</cp:revision>
  <dcterms:created xsi:type="dcterms:W3CDTF">2021-12-13T18:17:25Z</dcterms:created>
  <dcterms:modified xsi:type="dcterms:W3CDTF">2023-12-07T08:25:38Z</dcterms:modified>
</cp:coreProperties>
</file>