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6" r:id="rId2"/>
    <p:sldId id="272" r:id="rId3"/>
    <p:sldId id="273" r:id="rId4"/>
    <p:sldId id="274" r:id="rId5"/>
    <p:sldId id="275" r:id="rId6"/>
    <p:sldId id="276" r:id="rId7"/>
    <p:sldId id="277" r:id="rId8"/>
    <p:sldId id="278" r:id="rId9"/>
    <p:sldId id="279" r:id="rId10"/>
    <p:sldId id="280" r:id="rId11"/>
    <p:sldId id="281" r:id="rId12"/>
    <p:sldId id="257" r:id="rId13"/>
    <p:sldId id="283" r:id="rId14"/>
    <p:sldId id="258" r:id="rId15"/>
    <p:sldId id="259" r:id="rId16"/>
    <p:sldId id="260" r:id="rId17"/>
    <p:sldId id="261" r:id="rId18"/>
    <p:sldId id="262"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A98D7-0D3A-44AA-9E80-268B23B6A13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AFDABC9D-6FB3-4318-B018-2584466E2497}">
      <dgm:prSet phldrT="[Metin]"/>
      <dgm:spPr/>
      <dgm:t>
        <a:bodyPr/>
        <a:lstStyle/>
        <a:p>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İl müdürlüğü ve bağlı kuruluşlarca yürütülen sosyal inceleme süreçlerine ilişkin, hizmet alanlar tarafından yapılan itirazları değerlendirmek ve karara bağlamak. İl müdürlüğüne bağlı birim veya kuruluşlarda bulunan sosyal hizmet komisyonu, kuruluş koordinasyon komisyonu, vaka değerlendirme komisyonu ve diğer komisyonların sosyal hizmet modellerine ilişkin kararlarına hizmet alanlar tarafından yapılan itirazları, gerekirse yeni bir inceleme yaptırmak suretiyle değerlendirmek ve karara bağlamak”.</a:t>
          </a:r>
          <a:endParaRPr lang="tr-TR" dirty="0"/>
        </a:p>
      </dgm:t>
    </dgm:pt>
    <dgm:pt modelId="{F5D56A59-A7CB-494D-97E1-10EDAA1E18B6}" type="parTrans" cxnId="{D7605D24-C133-4ED3-B819-E06953A0D72B}">
      <dgm:prSet/>
      <dgm:spPr/>
      <dgm:t>
        <a:bodyPr/>
        <a:lstStyle/>
        <a:p>
          <a:endParaRPr lang="tr-TR"/>
        </a:p>
      </dgm:t>
    </dgm:pt>
    <dgm:pt modelId="{EF77FE67-48FA-464D-B489-3E2AFD55CE85}" type="sibTrans" cxnId="{D7605D24-C133-4ED3-B819-E06953A0D72B}">
      <dgm:prSet/>
      <dgm:spPr/>
      <dgm:t>
        <a:bodyPr/>
        <a:lstStyle/>
        <a:p>
          <a:endParaRPr lang="tr-TR"/>
        </a:p>
      </dgm:t>
    </dgm:pt>
    <dgm:pt modelId="{B6D80FFF-A27D-48CD-AD3C-0128182DF8C7}">
      <dgm:prSet phldrT="[Metin]"/>
      <dgm:spPr/>
      <dgm:t>
        <a:bodyPr/>
        <a:lstStyle/>
        <a:p>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Sosyal hizmete ihtiyacı olduğu bildirilen çocuk ve gençlerin durumlarına uygun sosyal hizmet modelini değerlendirerek karara bağlamak.</a:t>
          </a:r>
          <a:endParaRPr lang="tr-TR" dirty="0"/>
        </a:p>
      </dgm:t>
    </dgm:pt>
    <dgm:pt modelId="{19D51C19-217D-4C1A-B1B4-E99A8833474C}" type="parTrans" cxnId="{D30B3350-217E-4DCF-8621-F572CA23E51A}">
      <dgm:prSet/>
      <dgm:spPr/>
      <dgm:t>
        <a:bodyPr/>
        <a:lstStyle/>
        <a:p>
          <a:endParaRPr lang="tr-TR"/>
        </a:p>
      </dgm:t>
    </dgm:pt>
    <dgm:pt modelId="{F6677B41-DFF4-4E0E-9D16-24E40EC2ED1E}" type="sibTrans" cxnId="{D30B3350-217E-4DCF-8621-F572CA23E51A}">
      <dgm:prSet/>
      <dgm:spPr/>
      <dgm:t>
        <a:bodyPr/>
        <a:lstStyle/>
        <a:p>
          <a:endParaRPr lang="tr-TR"/>
        </a:p>
      </dgm:t>
    </dgm:pt>
    <dgm:pt modelId="{65439AC3-6796-4C2E-9112-8D0CE86E317B}">
      <dgm:prSet phldrT="[Metin]" custT="1"/>
      <dgm:spPr/>
      <dgm:t>
        <a:bodyPr/>
        <a:lstStyle/>
        <a:p>
          <a:r>
            <a:rPr lang="tr-TR" sz="800" dirty="0">
              <a:solidFill>
                <a:srgbClr val="000000"/>
              </a:solidFill>
              <a:latin typeface="Segoe UI" panose="020B0502040204020203" pitchFamily="34" charset="0"/>
              <a:ea typeface="Calibri" panose="020F0502020204030204" pitchFamily="34" charset="0"/>
              <a:cs typeface="Segoe UI" panose="020B0502040204020203" pitchFamily="34" charset="0"/>
            </a:rPr>
            <a:t>Bakım ve koruma altındaki çocukların hizmet aldığı ihtisas kuruluşunun değişmesini veya yeniden değerlendirilmesini gerektiren hallerde karar vermek.</a:t>
          </a:r>
          <a:endParaRPr lang="tr-TR" sz="800" dirty="0"/>
        </a:p>
      </dgm:t>
    </dgm:pt>
    <dgm:pt modelId="{0B9B3D99-C7D3-4828-AD54-F500C32E3E97}" type="parTrans" cxnId="{7D099CDC-6BDD-4AEF-B883-C48F84284CC8}">
      <dgm:prSet/>
      <dgm:spPr/>
      <dgm:t>
        <a:bodyPr/>
        <a:lstStyle/>
        <a:p>
          <a:endParaRPr lang="tr-TR"/>
        </a:p>
      </dgm:t>
    </dgm:pt>
    <dgm:pt modelId="{39589FE1-EAFA-4F5C-B6C1-135E2F0E19DC}" type="sibTrans" cxnId="{7D099CDC-6BDD-4AEF-B883-C48F84284CC8}">
      <dgm:prSet/>
      <dgm:spPr/>
      <dgm:t>
        <a:bodyPr/>
        <a:lstStyle/>
        <a:p>
          <a:endParaRPr lang="tr-TR"/>
        </a:p>
      </dgm:t>
    </dgm:pt>
    <dgm:pt modelId="{6EBDC67F-A340-4ADA-B980-B09027868871}">
      <dgm:prSet phldrT="[Metin]"/>
      <dgm:spPr/>
      <dgm:t>
        <a:bodyPr/>
        <a:lstStyle/>
        <a:p>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Sosyal inceleme sürecinde korunma ihtiyacı olan çocuk hakkında, kuruluşlar arasında ortaya çıkan mesleki görüş ayrılıkları ve uygulanacak tedbirler hakkındaki ihtilafları görüşerek karara bağlamak.</a:t>
          </a:r>
          <a:endParaRPr lang="tr-TR" dirty="0"/>
        </a:p>
      </dgm:t>
    </dgm:pt>
    <dgm:pt modelId="{3BC44D4B-06CE-40D7-9B21-8657A8A56C6E}" type="parTrans" cxnId="{F673B158-DC01-43C5-A4AE-BD10827C2906}">
      <dgm:prSet/>
      <dgm:spPr/>
      <dgm:t>
        <a:bodyPr/>
        <a:lstStyle/>
        <a:p>
          <a:endParaRPr lang="tr-TR"/>
        </a:p>
      </dgm:t>
    </dgm:pt>
    <dgm:pt modelId="{B95CBC17-276C-4960-AB6E-E1C6A7E2C636}" type="sibTrans" cxnId="{F673B158-DC01-43C5-A4AE-BD10827C2906}">
      <dgm:prSet/>
      <dgm:spPr/>
      <dgm:t>
        <a:bodyPr/>
        <a:lstStyle/>
        <a:p>
          <a:endParaRPr lang="tr-TR"/>
        </a:p>
      </dgm:t>
    </dgm:pt>
    <dgm:pt modelId="{680E6128-974F-48B7-9B7E-C52BEE276E06}">
      <dgm:prSet phldrT="[Metin]" custT="1"/>
      <dgm:spPr/>
      <dgm:t>
        <a:bodyPr/>
        <a:lstStyle/>
        <a:p>
          <a:r>
            <a:rPr lang="tr-TR" sz="9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hizmet merkezleri bünyesinde kurulan sosyal hizmet komisyonları, kuruluş koordinasyon komisyonları ve Bakanlığın diğer komisyonları tarafından talep edilen bakım tedbiri kararlarının alınması, hizmet modeli değişikliği, bakım tedbirinin kaldırılması veya uzatılması ile ilgili talepleri ilgisine göre mahkemeden talep etmek veya gerekli işlemleri gerçekleştirmek üzere karara bağlamak</a:t>
          </a:r>
          <a:endParaRPr lang="tr-TR" sz="900" dirty="0"/>
        </a:p>
      </dgm:t>
    </dgm:pt>
    <dgm:pt modelId="{8BBF99C5-D000-4B3F-BB29-B5A8A887F2F0}" type="parTrans" cxnId="{BEAD919F-33B2-4207-87C1-A3C359C5F76C}">
      <dgm:prSet/>
      <dgm:spPr/>
      <dgm:t>
        <a:bodyPr/>
        <a:lstStyle/>
        <a:p>
          <a:endParaRPr lang="tr-TR"/>
        </a:p>
      </dgm:t>
    </dgm:pt>
    <dgm:pt modelId="{E80A4ED9-6993-4A80-B3A0-67A981F7AE7D}" type="sibTrans" cxnId="{BEAD919F-33B2-4207-87C1-A3C359C5F76C}">
      <dgm:prSet/>
      <dgm:spPr/>
      <dgm:t>
        <a:bodyPr/>
        <a:lstStyle/>
        <a:p>
          <a:endParaRPr lang="tr-TR"/>
        </a:p>
      </dgm:t>
    </dgm:pt>
    <dgm:pt modelId="{E6B7443C-76D3-4A5C-8FD5-5EA118EE5637}">
      <dgm:prSet phldrT="[Metin]"/>
      <dgm:spPr/>
      <dgm:t>
        <a:bodyPr/>
        <a:lstStyle/>
        <a:p>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İlgili kamu kurum ve kuruluşlarının sosyal hizmet birimlerinin ve sosyal çalışma görevlilerinin yaptığı ve bildirime esas teşkil eden sosyal incelemeleri değerlendirmek ve karara bağlamak.</a:t>
          </a:r>
          <a:endParaRPr lang="tr-TR" dirty="0"/>
        </a:p>
      </dgm:t>
    </dgm:pt>
    <dgm:pt modelId="{C7C1E155-C77E-4838-AA5A-E0ABDA4EF555}" type="parTrans" cxnId="{E43951F5-6381-4360-9EC3-72DD95B53B48}">
      <dgm:prSet/>
      <dgm:spPr/>
      <dgm:t>
        <a:bodyPr/>
        <a:lstStyle/>
        <a:p>
          <a:endParaRPr lang="tr-TR"/>
        </a:p>
      </dgm:t>
    </dgm:pt>
    <dgm:pt modelId="{A1D9B78C-285C-42D9-8189-D384ADEBB225}" type="sibTrans" cxnId="{E43951F5-6381-4360-9EC3-72DD95B53B48}">
      <dgm:prSet/>
      <dgm:spPr/>
      <dgm:t>
        <a:bodyPr/>
        <a:lstStyle/>
        <a:p>
          <a:endParaRPr lang="tr-TR"/>
        </a:p>
      </dgm:t>
    </dgm:pt>
    <dgm:pt modelId="{A5D1A63C-3BA5-4797-969F-F94616CE8809}">
      <dgm:prSet phldrT="[Metin]"/>
      <dgm:spPr/>
      <dgm:t>
        <a:bodyPr/>
        <a:lstStyle/>
        <a:p>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İlgili kamu kurum ve kuruluşlarının sosyal hizmet birimlerinin ve sosyal çalışma görevlilerinin yaptığı ve bildirime esas teşkil eden sosyal incelemeleri değerlendirmek ve karara bağlamak.</a:t>
          </a:r>
          <a:endParaRPr lang="tr-TR" dirty="0"/>
        </a:p>
      </dgm:t>
    </dgm:pt>
    <dgm:pt modelId="{A37F9C5C-3C1A-4032-9105-570BAABA1C6B}" type="parTrans" cxnId="{EAF437D8-DDC0-4557-A002-B8AA18740131}">
      <dgm:prSet/>
      <dgm:spPr/>
      <dgm:t>
        <a:bodyPr/>
        <a:lstStyle/>
        <a:p>
          <a:endParaRPr lang="tr-TR"/>
        </a:p>
      </dgm:t>
    </dgm:pt>
    <dgm:pt modelId="{793AF4D7-C193-49C5-996D-185B5D7D92EE}" type="sibTrans" cxnId="{EAF437D8-DDC0-4557-A002-B8AA18740131}">
      <dgm:prSet/>
      <dgm:spPr/>
      <dgm:t>
        <a:bodyPr/>
        <a:lstStyle/>
        <a:p>
          <a:endParaRPr lang="tr-TR"/>
        </a:p>
      </dgm:t>
    </dgm:pt>
    <dgm:pt modelId="{BE311B76-DF3E-4542-9077-74C2E25F7A53}">
      <dgm:prSet phldrT="[Metin]"/>
      <dgm:spPr/>
      <dgm:t>
        <a:bodyPr/>
        <a:lstStyle/>
        <a:p>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Çocukların bireysel özelliklerine ve durumuna uygun olarak uygulanan </a:t>
          </a:r>
          <a:r>
            <a:rPr lang="tr-TR" dirty="0" err="1">
              <a:solidFill>
                <a:srgbClr val="000000"/>
              </a:solidFill>
              <a:latin typeface="Segoe UI" panose="020B0502040204020203" pitchFamily="34" charset="0"/>
              <a:ea typeface="Calibri" panose="020F0502020204030204" pitchFamily="34" charset="0"/>
              <a:cs typeface="Segoe UI" panose="020B0502040204020203" pitchFamily="34" charset="0"/>
            </a:rPr>
            <a:t>psiko</a:t>
          </a:r>
          <a:r>
            <a:rPr lang="tr-TR" dirty="0">
              <a:solidFill>
                <a:srgbClr val="000000"/>
              </a:solidFill>
              <a:latin typeface="Segoe UI" panose="020B0502040204020203" pitchFamily="34" charset="0"/>
              <a:ea typeface="Calibri" panose="020F0502020204030204" pitchFamily="34" charset="0"/>
              <a:cs typeface="Segoe UI" panose="020B0502040204020203" pitchFamily="34" charset="0"/>
            </a:rPr>
            <a:t>-sosyal destek programının ihtiyaç hâlinde uzatılmasına ilişkin değerlendirme yapmak ve karar vermek.</a:t>
          </a:r>
          <a:endParaRPr lang="tr-TR" dirty="0"/>
        </a:p>
      </dgm:t>
    </dgm:pt>
    <dgm:pt modelId="{56F7BFB4-E69F-4B6C-B7D7-EFA17AA6684D}" type="parTrans" cxnId="{B54C2C00-8B1A-48DC-8074-E625308989AB}">
      <dgm:prSet/>
      <dgm:spPr/>
      <dgm:t>
        <a:bodyPr/>
        <a:lstStyle/>
        <a:p>
          <a:endParaRPr lang="tr-TR"/>
        </a:p>
      </dgm:t>
    </dgm:pt>
    <dgm:pt modelId="{6D24EE3E-A75D-46F6-B925-120F64D78B80}" type="sibTrans" cxnId="{B54C2C00-8B1A-48DC-8074-E625308989AB}">
      <dgm:prSet/>
      <dgm:spPr/>
      <dgm:t>
        <a:bodyPr/>
        <a:lstStyle/>
        <a:p>
          <a:endParaRPr lang="tr-TR"/>
        </a:p>
      </dgm:t>
    </dgm:pt>
    <dgm:pt modelId="{014EE6CB-45FC-4AEF-9850-C7458E11C9B4}" type="pres">
      <dgm:prSet presAssocID="{A9CA98D7-0D3A-44AA-9E80-268B23B6A13D}" presName="Name0" presStyleCnt="0">
        <dgm:presLayoutVars>
          <dgm:chPref val="1"/>
          <dgm:dir/>
          <dgm:animOne val="branch"/>
          <dgm:animLvl val="lvl"/>
          <dgm:resizeHandles/>
        </dgm:presLayoutVars>
      </dgm:prSet>
      <dgm:spPr/>
    </dgm:pt>
    <dgm:pt modelId="{9CF9022D-41EA-4A85-B45A-87F25FEC32EB}" type="pres">
      <dgm:prSet presAssocID="{AFDABC9D-6FB3-4318-B018-2584466E2497}" presName="vertOne" presStyleCnt="0"/>
      <dgm:spPr/>
    </dgm:pt>
    <dgm:pt modelId="{660F5A74-5D1D-4E69-B08A-71BF3C5C7CA4}" type="pres">
      <dgm:prSet presAssocID="{AFDABC9D-6FB3-4318-B018-2584466E2497}" presName="txOne" presStyleLbl="node0" presStyleIdx="0" presStyleCnt="1" custScaleX="47707" custLinFactNeighborX="-25539" custLinFactNeighborY="26815">
        <dgm:presLayoutVars>
          <dgm:chPref val="3"/>
        </dgm:presLayoutVars>
      </dgm:prSet>
      <dgm:spPr/>
    </dgm:pt>
    <dgm:pt modelId="{47BB8FB8-7020-4C78-91CC-2400C35632E8}" type="pres">
      <dgm:prSet presAssocID="{AFDABC9D-6FB3-4318-B018-2584466E2497}" presName="parTransOne" presStyleCnt="0"/>
      <dgm:spPr/>
    </dgm:pt>
    <dgm:pt modelId="{AC0874B6-C078-42B1-A37E-6415154D5785}" type="pres">
      <dgm:prSet presAssocID="{AFDABC9D-6FB3-4318-B018-2584466E2497}" presName="horzOne" presStyleCnt="0"/>
      <dgm:spPr/>
    </dgm:pt>
    <dgm:pt modelId="{060F75E5-C99E-498D-9FAB-C8BBF45B22D2}" type="pres">
      <dgm:prSet presAssocID="{B6D80FFF-A27D-48CD-AD3C-0128182DF8C7}" presName="vertTwo" presStyleCnt="0"/>
      <dgm:spPr/>
    </dgm:pt>
    <dgm:pt modelId="{A37C5FE6-D9DD-42C8-8793-65C69203E5C8}" type="pres">
      <dgm:prSet presAssocID="{B6D80FFF-A27D-48CD-AD3C-0128182DF8C7}" presName="txTwo" presStyleLbl="node2" presStyleIdx="0" presStyleCnt="3">
        <dgm:presLayoutVars>
          <dgm:chPref val="3"/>
        </dgm:presLayoutVars>
      </dgm:prSet>
      <dgm:spPr/>
    </dgm:pt>
    <dgm:pt modelId="{62780458-4B21-4C57-992D-ECC5A32D5093}" type="pres">
      <dgm:prSet presAssocID="{B6D80FFF-A27D-48CD-AD3C-0128182DF8C7}" presName="horzTwo" presStyleCnt="0"/>
      <dgm:spPr/>
    </dgm:pt>
    <dgm:pt modelId="{409BD411-7E60-4CB1-9981-7F13F33F63EF}" type="pres">
      <dgm:prSet presAssocID="{F6677B41-DFF4-4E0E-9D16-24E40EC2ED1E}" presName="sibSpaceTwo" presStyleCnt="0"/>
      <dgm:spPr/>
    </dgm:pt>
    <dgm:pt modelId="{C1E4ECCA-D537-4757-939C-02F968032BDA}" type="pres">
      <dgm:prSet presAssocID="{65439AC3-6796-4C2E-9112-8D0CE86E317B}" presName="vertTwo" presStyleCnt="0"/>
      <dgm:spPr/>
    </dgm:pt>
    <dgm:pt modelId="{2D8FD13E-6187-4259-9058-942CCDC735AC}" type="pres">
      <dgm:prSet presAssocID="{65439AC3-6796-4C2E-9112-8D0CE86E317B}" presName="txTwo" presStyleLbl="node2" presStyleIdx="1" presStyleCnt="3" custScaleX="112504">
        <dgm:presLayoutVars>
          <dgm:chPref val="3"/>
        </dgm:presLayoutVars>
      </dgm:prSet>
      <dgm:spPr/>
    </dgm:pt>
    <dgm:pt modelId="{A602FB70-3C88-4D29-B7F8-1F9395C0D565}" type="pres">
      <dgm:prSet presAssocID="{65439AC3-6796-4C2E-9112-8D0CE86E317B}" presName="parTransTwo" presStyleCnt="0"/>
      <dgm:spPr/>
    </dgm:pt>
    <dgm:pt modelId="{1DB2D56D-B28F-4DA0-9A0A-CD0E939BF020}" type="pres">
      <dgm:prSet presAssocID="{65439AC3-6796-4C2E-9112-8D0CE86E317B}" presName="horzTwo" presStyleCnt="0"/>
      <dgm:spPr/>
    </dgm:pt>
    <dgm:pt modelId="{8A12EE35-BB32-4573-BCC4-8490E70E3523}" type="pres">
      <dgm:prSet presAssocID="{6EBDC67F-A340-4ADA-B980-B09027868871}" presName="vertThree" presStyleCnt="0"/>
      <dgm:spPr/>
    </dgm:pt>
    <dgm:pt modelId="{8B573C1A-BCA1-4E2A-B98D-2747EDD25B6A}" type="pres">
      <dgm:prSet presAssocID="{6EBDC67F-A340-4ADA-B980-B09027868871}" presName="txThree" presStyleLbl="node3" presStyleIdx="0" presStyleCnt="4">
        <dgm:presLayoutVars>
          <dgm:chPref val="3"/>
        </dgm:presLayoutVars>
      </dgm:prSet>
      <dgm:spPr/>
    </dgm:pt>
    <dgm:pt modelId="{373565F2-C6E5-46D7-9194-1DD36265AF35}" type="pres">
      <dgm:prSet presAssocID="{6EBDC67F-A340-4ADA-B980-B09027868871}" presName="horzThree" presStyleCnt="0"/>
      <dgm:spPr/>
    </dgm:pt>
    <dgm:pt modelId="{34BBB962-0B00-4DCC-BEBF-5861AF9ADA00}" type="pres">
      <dgm:prSet presAssocID="{39589FE1-EAFA-4F5C-B6C1-135E2F0E19DC}" presName="sibSpaceTwo" presStyleCnt="0"/>
      <dgm:spPr/>
    </dgm:pt>
    <dgm:pt modelId="{ED5EF92B-077A-418F-BB48-651A59ED68D9}" type="pres">
      <dgm:prSet presAssocID="{680E6128-974F-48B7-9B7E-C52BEE276E06}" presName="vertTwo" presStyleCnt="0"/>
      <dgm:spPr/>
    </dgm:pt>
    <dgm:pt modelId="{8295E867-D8D9-4209-8B56-CEB291B1B004}" type="pres">
      <dgm:prSet presAssocID="{680E6128-974F-48B7-9B7E-C52BEE276E06}" presName="txTwo" presStyleLbl="node2" presStyleIdx="2" presStyleCnt="3" custLinFactNeighborX="-1950" custLinFactNeighborY="24437">
        <dgm:presLayoutVars>
          <dgm:chPref val="3"/>
        </dgm:presLayoutVars>
      </dgm:prSet>
      <dgm:spPr/>
    </dgm:pt>
    <dgm:pt modelId="{A5296F2F-DC46-4B30-9DE7-529C19508E2A}" type="pres">
      <dgm:prSet presAssocID="{680E6128-974F-48B7-9B7E-C52BEE276E06}" presName="parTransTwo" presStyleCnt="0"/>
      <dgm:spPr/>
    </dgm:pt>
    <dgm:pt modelId="{7C554951-F1D1-48A6-8192-D40BC16A6E2B}" type="pres">
      <dgm:prSet presAssocID="{680E6128-974F-48B7-9B7E-C52BEE276E06}" presName="horzTwo" presStyleCnt="0"/>
      <dgm:spPr/>
    </dgm:pt>
    <dgm:pt modelId="{F4DAC840-8DF9-4F16-91CE-3A2AF2E607C7}" type="pres">
      <dgm:prSet presAssocID="{E6B7443C-76D3-4A5C-8FD5-5EA118EE5637}" presName="vertThree" presStyleCnt="0"/>
      <dgm:spPr/>
    </dgm:pt>
    <dgm:pt modelId="{2D350F80-251C-4B95-8C1A-D7E92D1D3A42}" type="pres">
      <dgm:prSet presAssocID="{E6B7443C-76D3-4A5C-8FD5-5EA118EE5637}" presName="txThree" presStyleLbl="node3" presStyleIdx="1" presStyleCnt="4">
        <dgm:presLayoutVars>
          <dgm:chPref val="3"/>
        </dgm:presLayoutVars>
      </dgm:prSet>
      <dgm:spPr/>
    </dgm:pt>
    <dgm:pt modelId="{4B4BDC9B-1174-4013-A296-9529BB1D0DBA}" type="pres">
      <dgm:prSet presAssocID="{E6B7443C-76D3-4A5C-8FD5-5EA118EE5637}" presName="horzThree" presStyleCnt="0"/>
      <dgm:spPr/>
    </dgm:pt>
    <dgm:pt modelId="{A4819652-FB8C-47E3-8544-D16CC08D5D76}" type="pres">
      <dgm:prSet presAssocID="{A1D9B78C-285C-42D9-8189-D384ADEBB225}" presName="sibSpaceThree" presStyleCnt="0"/>
      <dgm:spPr/>
    </dgm:pt>
    <dgm:pt modelId="{3578F399-2BEF-4881-BBD2-E15A3ACB6F32}" type="pres">
      <dgm:prSet presAssocID="{A5D1A63C-3BA5-4797-969F-F94616CE8809}" presName="vertThree" presStyleCnt="0"/>
      <dgm:spPr/>
    </dgm:pt>
    <dgm:pt modelId="{5BFA3445-19B1-465A-8C51-9DCABE9C4D8B}" type="pres">
      <dgm:prSet presAssocID="{A5D1A63C-3BA5-4797-969F-F94616CE8809}" presName="txThree" presStyleLbl="node3" presStyleIdx="2" presStyleCnt="4">
        <dgm:presLayoutVars>
          <dgm:chPref val="3"/>
        </dgm:presLayoutVars>
      </dgm:prSet>
      <dgm:spPr/>
    </dgm:pt>
    <dgm:pt modelId="{8E01D8BA-A174-4DED-AA72-E75D26CC012E}" type="pres">
      <dgm:prSet presAssocID="{A5D1A63C-3BA5-4797-969F-F94616CE8809}" presName="horzThree" presStyleCnt="0"/>
      <dgm:spPr/>
    </dgm:pt>
    <dgm:pt modelId="{EB688B0F-C7E4-4FCC-A815-6EBC90CC9D08}" type="pres">
      <dgm:prSet presAssocID="{793AF4D7-C193-49C5-996D-185B5D7D92EE}" presName="sibSpaceThree" presStyleCnt="0"/>
      <dgm:spPr/>
    </dgm:pt>
    <dgm:pt modelId="{5EED8B26-D08D-45F8-8B3D-AD0B088A0F05}" type="pres">
      <dgm:prSet presAssocID="{BE311B76-DF3E-4542-9077-74C2E25F7A53}" presName="vertThree" presStyleCnt="0"/>
      <dgm:spPr/>
    </dgm:pt>
    <dgm:pt modelId="{64C31393-95F0-454B-8A2A-841E9ED5B2A5}" type="pres">
      <dgm:prSet presAssocID="{BE311B76-DF3E-4542-9077-74C2E25F7A53}" presName="txThree" presStyleLbl="node3" presStyleIdx="3" presStyleCnt="4">
        <dgm:presLayoutVars>
          <dgm:chPref val="3"/>
        </dgm:presLayoutVars>
      </dgm:prSet>
      <dgm:spPr/>
    </dgm:pt>
    <dgm:pt modelId="{A568C1DD-1BB0-4F5D-BAF8-5B37B9E7392E}" type="pres">
      <dgm:prSet presAssocID="{BE311B76-DF3E-4542-9077-74C2E25F7A53}" presName="horzThree" presStyleCnt="0"/>
      <dgm:spPr/>
    </dgm:pt>
  </dgm:ptLst>
  <dgm:cxnLst>
    <dgm:cxn modelId="{B54C2C00-8B1A-48DC-8074-E625308989AB}" srcId="{680E6128-974F-48B7-9B7E-C52BEE276E06}" destId="{BE311B76-DF3E-4542-9077-74C2E25F7A53}" srcOrd="2" destOrd="0" parTransId="{56F7BFB4-E69F-4B6C-B7D7-EFA17AA6684D}" sibTransId="{6D24EE3E-A75D-46F6-B925-120F64D78B80}"/>
    <dgm:cxn modelId="{D7605D24-C133-4ED3-B819-E06953A0D72B}" srcId="{A9CA98D7-0D3A-44AA-9E80-268B23B6A13D}" destId="{AFDABC9D-6FB3-4318-B018-2584466E2497}" srcOrd="0" destOrd="0" parTransId="{F5D56A59-A7CB-494D-97E1-10EDAA1E18B6}" sibTransId="{EF77FE67-48FA-464D-B489-3E2AFD55CE85}"/>
    <dgm:cxn modelId="{3FCD6C28-BBFD-42D6-8A00-BFA6128CF771}" type="presOf" srcId="{A5D1A63C-3BA5-4797-969F-F94616CE8809}" destId="{5BFA3445-19B1-465A-8C51-9DCABE9C4D8B}" srcOrd="0" destOrd="0" presId="urn:microsoft.com/office/officeart/2005/8/layout/hierarchy4"/>
    <dgm:cxn modelId="{DCEDCD2D-9753-420D-8103-1F73E1207819}" type="presOf" srcId="{6EBDC67F-A340-4ADA-B980-B09027868871}" destId="{8B573C1A-BCA1-4E2A-B98D-2747EDD25B6A}" srcOrd="0" destOrd="0" presId="urn:microsoft.com/office/officeart/2005/8/layout/hierarchy4"/>
    <dgm:cxn modelId="{99C0B734-FF63-4EE0-822A-C849EA78DD32}" type="presOf" srcId="{65439AC3-6796-4C2E-9112-8D0CE86E317B}" destId="{2D8FD13E-6187-4259-9058-942CCDC735AC}" srcOrd="0" destOrd="0" presId="urn:microsoft.com/office/officeart/2005/8/layout/hierarchy4"/>
    <dgm:cxn modelId="{D30B3350-217E-4DCF-8621-F572CA23E51A}" srcId="{AFDABC9D-6FB3-4318-B018-2584466E2497}" destId="{B6D80FFF-A27D-48CD-AD3C-0128182DF8C7}" srcOrd="0" destOrd="0" parTransId="{19D51C19-217D-4C1A-B1B4-E99A8833474C}" sibTransId="{F6677B41-DFF4-4E0E-9D16-24E40EC2ED1E}"/>
    <dgm:cxn modelId="{38C88E72-0F32-4680-BF89-7D04FB6014BF}" type="presOf" srcId="{AFDABC9D-6FB3-4318-B018-2584466E2497}" destId="{660F5A74-5D1D-4E69-B08A-71BF3C5C7CA4}" srcOrd="0" destOrd="0" presId="urn:microsoft.com/office/officeart/2005/8/layout/hierarchy4"/>
    <dgm:cxn modelId="{F673B158-DC01-43C5-A4AE-BD10827C2906}" srcId="{65439AC3-6796-4C2E-9112-8D0CE86E317B}" destId="{6EBDC67F-A340-4ADA-B980-B09027868871}" srcOrd="0" destOrd="0" parTransId="{3BC44D4B-06CE-40D7-9B21-8657A8A56C6E}" sibTransId="{B95CBC17-276C-4960-AB6E-E1C6A7E2C636}"/>
    <dgm:cxn modelId="{26E25B7F-F0AA-4B8D-B446-2A3D5E7C9E70}" type="presOf" srcId="{E6B7443C-76D3-4A5C-8FD5-5EA118EE5637}" destId="{2D350F80-251C-4B95-8C1A-D7E92D1D3A42}" srcOrd="0" destOrd="0" presId="urn:microsoft.com/office/officeart/2005/8/layout/hierarchy4"/>
    <dgm:cxn modelId="{3CD53D95-7FCD-49F5-BFA5-67F43DF64364}" type="presOf" srcId="{B6D80FFF-A27D-48CD-AD3C-0128182DF8C7}" destId="{A37C5FE6-D9DD-42C8-8793-65C69203E5C8}" srcOrd="0" destOrd="0" presId="urn:microsoft.com/office/officeart/2005/8/layout/hierarchy4"/>
    <dgm:cxn modelId="{BEAD919F-33B2-4207-87C1-A3C359C5F76C}" srcId="{AFDABC9D-6FB3-4318-B018-2584466E2497}" destId="{680E6128-974F-48B7-9B7E-C52BEE276E06}" srcOrd="2" destOrd="0" parTransId="{8BBF99C5-D000-4B3F-BB29-B5A8A887F2F0}" sibTransId="{E80A4ED9-6993-4A80-B3A0-67A981F7AE7D}"/>
    <dgm:cxn modelId="{DE1F7EB7-21DC-4493-816B-F661BC52D889}" type="presOf" srcId="{BE311B76-DF3E-4542-9077-74C2E25F7A53}" destId="{64C31393-95F0-454B-8A2A-841E9ED5B2A5}" srcOrd="0" destOrd="0" presId="urn:microsoft.com/office/officeart/2005/8/layout/hierarchy4"/>
    <dgm:cxn modelId="{EAF437D8-DDC0-4557-A002-B8AA18740131}" srcId="{680E6128-974F-48B7-9B7E-C52BEE276E06}" destId="{A5D1A63C-3BA5-4797-969F-F94616CE8809}" srcOrd="1" destOrd="0" parTransId="{A37F9C5C-3C1A-4032-9105-570BAABA1C6B}" sibTransId="{793AF4D7-C193-49C5-996D-185B5D7D92EE}"/>
    <dgm:cxn modelId="{7D099CDC-6BDD-4AEF-B883-C48F84284CC8}" srcId="{AFDABC9D-6FB3-4318-B018-2584466E2497}" destId="{65439AC3-6796-4C2E-9112-8D0CE86E317B}" srcOrd="1" destOrd="0" parTransId="{0B9B3D99-C7D3-4828-AD54-F500C32E3E97}" sibTransId="{39589FE1-EAFA-4F5C-B6C1-135E2F0E19DC}"/>
    <dgm:cxn modelId="{6BF914E1-44FA-49B2-A6E4-AE1B2A989E6D}" type="presOf" srcId="{680E6128-974F-48B7-9B7E-C52BEE276E06}" destId="{8295E867-D8D9-4209-8B56-CEB291B1B004}" srcOrd="0" destOrd="0" presId="urn:microsoft.com/office/officeart/2005/8/layout/hierarchy4"/>
    <dgm:cxn modelId="{E43951F5-6381-4360-9EC3-72DD95B53B48}" srcId="{680E6128-974F-48B7-9B7E-C52BEE276E06}" destId="{E6B7443C-76D3-4A5C-8FD5-5EA118EE5637}" srcOrd="0" destOrd="0" parTransId="{C7C1E155-C77E-4838-AA5A-E0ABDA4EF555}" sibTransId="{A1D9B78C-285C-42D9-8189-D384ADEBB225}"/>
    <dgm:cxn modelId="{1CB38AFB-A779-433A-A572-1CD490B3E1C3}" type="presOf" srcId="{A9CA98D7-0D3A-44AA-9E80-268B23B6A13D}" destId="{014EE6CB-45FC-4AEF-9850-C7458E11C9B4}" srcOrd="0" destOrd="0" presId="urn:microsoft.com/office/officeart/2005/8/layout/hierarchy4"/>
    <dgm:cxn modelId="{A160763E-8C1B-4E0C-83AA-443A868BDCA7}" type="presParOf" srcId="{014EE6CB-45FC-4AEF-9850-C7458E11C9B4}" destId="{9CF9022D-41EA-4A85-B45A-87F25FEC32EB}" srcOrd="0" destOrd="0" presId="urn:microsoft.com/office/officeart/2005/8/layout/hierarchy4"/>
    <dgm:cxn modelId="{D6B6D5C0-925F-4CCE-8332-8780E546257D}" type="presParOf" srcId="{9CF9022D-41EA-4A85-B45A-87F25FEC32EB}" destId="{660F5A74-5D1D-4E69-B08A-71BF3C5C7CA4}" srcOrd="0" destOrd="0" presId="urn:microsoft.com/office/officeart/2005/8/layout/hierarchy4"/>
    <dgm:cxn modelId="{8DCAFDF4-1A84-44AE-9B72-68A0BDF1A62A}" type="presParOf" srcId="{9CF9022D-41EA-4A85-B45A-87F25FEC32EB}" destId="{47BB8FB8-7020-4C78-91CC-2400C35632E8}" srcOrd="1" destOrd="0" presId="urn:microsoft.com/office/officeart/2005/8/layout/hierarchy4"/>
    <dgm:cxn modelId="{2DE9EF21-2E0E-472E-893B-9F89A0A9394A}" type="presParOf" srcId="{9CF9022D-41EA-4A85-B45A-87F25FEC32EB}" destId="{AC0874B6-C078-42B1-A37E-6415154D5785}" srcOrd="2" destOrd="0" presId="urn:microsoft.com/office/officeart/2005/8/layout/hierarchy4"/>
    <dgm:cxn modelId="{2F4C094C-C19E-4269-BD05-276DBC0BD08C}" type="presParOf" srcId="{AC0874B6-C078-42B1-A37E-6415154D5785}" destId="{060F75E5-C99E-498D-9FAB-C8BBF45B22D2}" srcOrd="0" destOrd="0" presId="urn:microsoft.com/office/officeart/2005/8/layout/hierarchy4"/>
    <dgm:cxn modelId="{1D4A41A5-FF23-471B-A5FE-F904F8DA7F2D}" type="presParOf" srcId="{060F75E5-C99E-498D-9FAB-C8BBF45B22D2}" destId="{A37C5FE6-D9DD-42C8-8793-65C69203E5C8}" srcOrd="0" destOrd="0" presId="urn:microsoft.com/office/officeart/2005/8/layout/hierarchy4"/>
    <dgm:cxn modelId="{2A10F7EC-5543-4204-BF7A-579F40FBB8B8}" type="presParOf" srcId="{060F75E5-C99E-498D-9FAB-C8BBF45B22D2}" destId="{62780458-4B21-4C57-992D-ECC5A32D5093}" srcOrd="1" destOrd="0" presId="urn:microsoft.com/office/officeart/2005/8/layout/hierarchy4"/>
    <dgm:cxn modelId="{3A378A54-8BA8-469B-9B77-AACC1C1109B4}" type="presParOf" srcId="{AC0874B6-C078-42B1-A37E-6415154D5785}" destId="{409BD411-7E60-4CB1-9981-7F13F33F63EF}" srcOrd="1" destOrd="0" presId="urn:microsoft.com/office/officeart/2005/8/layout/hierarchy4"/>
    <dgm:cxn modelId="{6C9F17C7-D338-4C15-800B-0F7EB7755F7D}" type="presParOf" srcId="{AC0874B6-C078-42B1-A37E-6415154D5785}" destId="{C1E4ECCA-D537-4757-939C-02F968032BDA}" srcOrd="2" destOrd="0" presId="urn:microsoft.com/office/officeart/2005/8/layout/hierarchy4"/>
    <dgm:cxn modelId="{4FD06FB3-62D3-4CB7-8354-6790609516AD}" type="presParOf" srcId="{C1E4ECCA-D537-4757-939C-02F968032BDA}" destId="{2D8FD13E-6187-4259-9058-942CCDC735AC}" srcOrd="0" destOrd="0" presId="urn:microsoft.com/office/officeart/2005/8/layout/hierarchy4"/>
    <dgm:cxn modelId="{0F014215-A24B-4C69-BEF1-B699CDF6B9BC}" type="presParOf" srcId="{C1E4ECCA-D537-4757-939C-02F968032BDA}" destId="{A602FB70-3C88-4D29-B7F8-1F9395C0D565}" srcOrd="1" destOrd="0" presId="urn:microsoft.com/office/officeart/2005/8/layout/hierarchy4"/>
    <dgm:cxn modelId="{B62624A0-88BD-424E-A871-C19DBD5436AF}" type="presParOf" srcId="{C1E4ECCA-D537-4757-939C-02F968032BDA}" destId="{1DB2D56D-B28F-4DA0-9A0A-CD0E939BF020}" srcOrd="2" destOrd="0" presId="urn:microsoft.com/office/officeart/2005/8/layout/hierarchy4"/>
    <dgm:cxn modelId="{A790BCE1-BC95-4C32-8A0A-011E746BBDFE}" type="presParOf" srcId="{1DB2D56D-B28F-4DA0-9A0A-CD0E939BF020}" destId="{8A12EE35-BB32-4573-BCC4-8490E70E3523}" srcOrd="0" destOrd="0" presId="urn:microsoft.com/office/officeart/2005/8/layout/hierarchy4"/>
    <dgm:cxn modelId="{884F46AB-2D8F-4B60-98BF-F72887E36524}" type="presParOf" srcId="{8A12EE35-BB32-4573-BCC4-8490E70E3523}" destId="{8B573C1A-BCA1-4E2A-B98D-2747EDD25B6A}" srcOrd="0" destOrd="0" presId="urn:microsoft.com/office/officeart/2005/8/layout/hierarchy4"/>
    <dgm:cxn modelId="{AD639761-C1F6-46A0-BE34-DABB811CAF9A}" type="presParOf" srcId="{8A12EE35-BB32-4573-BCC4-8490E70E3523}" destId="{373565F2-C6E5-46D7-9194-1DD36265AF35}" srcOrd="1" destOrd="0" presId="urn:microsoft.com/office/officeart/2005/8/layout/hierarchy4"/>
    <dgm:cxn modelId="{626947B6-1497-4762-86B0-9110E706812A}" type="presParOf" srcId="{AC0874B6-C078-42B1-A37E-6415154D5785}" destId="{34BBB962-0B00-4DCC-BEBF-5861AF9ADA00}" srcOrd="3" destOrd="0" presId="urn:microsoft.com/office/officeart/2005/8/layout/hierarchy4"/>
    <dgm:cxn modelId="{A77C5993-057B-4738-9D3B-48978B6F0BBC}" type="presParOf" srcId="{AC0874B6-C078-42B1-A37E-6415154D5785}" destId="{ED5EF92B-077A-418F-BB48-651A59ED68D9}" srcOrd="4" destOrd="0" presId="urn:microsoft.com/office/officeart/2005/8/layout/hierarchy4"/>
    <dgm:cxn modelId="{20E387BC-8D80-46A2-A77A-28314461E6BB}" type="presParOf" srcId="{ED5EF92B-077A-418F-BB48-651A59ED68D9}" destId="{8295E867-D8D9-4209-8B56-CEB291B1B004}" srcOrd="0" destOrd="0" presId="urn:microsoft.com/office/officeart/2005/8/layout/hierarchy4"/>
    <dgm:cxn modelId="{D5BA44AC-2BC3-408D-8D4F-DC214BFE04FC}" type="presParOf" srcId="{ED5EF92B-077A-418F-BB48-651A59ED68D9}" destId="{A5296F2F-DC46-4B30-9DE7-529C19508E2A}" srcOrd="1" destOrd="0" presId="urn:microsoft.com/office/officeart/2005/8/layout/hierarchy4"/>
    <dgm:cxn modelId="{67BBA262-B43B-4F8C-A6CB-90303F8C22A8}" type="presParOf" srcId="{ED5EF92B-077A-418F-BB48-651A59ED68D9}" destId="{7C554951-F1D1-48A6-8192-D40BC16A6E2B}" srcOrd="2" destOrd="0" presId="urn:microsoft.com/office/officeart/2005/8/layout/hierarchy4"/>
    <dgm:cxn modelId="{BE73AD76-ED0E-475A-83DE-912C375544F6}" type="presParOf" srcId="{7C554951-F1D1-48A6-8192-D40BC16A6E2B}" destId="{F4DAC840-8DF9-4F16-91CE-3A2AF2E607C7}" srcOrd="0" destOrd="0" presId="urn:microsoft.com/office/officeart/2005/8/layout/hierarchy4"/>
    <dgm:cxn modelId="{A289323E-C189-4F45-9513-96DEFDAA82F0}" type="presParOf" srcId="{F4DAC840-8DF9-4F16-91CE-3A2AF2E607C7}" destId="{2D350F80-251C-4B95-8C1A-D7E92D1D3A42}" srcOrd="0" destOrd="0" presId="urn:microsoft.com/office/officeart/2005/8/layout/hierarchy4"/>
    <dgm:cxn modelId="{4A812089-23F9-46A2-A5B9-73F710C2CDA0}" type="presParOf" srcId="{F4DAC840-8DF9-4F16-91CE-3A2AF2E607C7}" destId="{4B4BDC9B-1174-4013-A296-9529BB1D0DBA}" srcOrd="1" destOrd="0" presId="urn:microsoft.com/office/officeart/2005/8/layout/hierarchy4"/>
    <dgm:cxn modelId="{6825C496-C425-4232-8A40-6049D4C42A6C}" type="presParOf" srcId="{7C554951-F1D1-48A6-8192-D40BC16A6E2B}" destId="{A4819652-FB8C-47E3-8544-D16CC08D5D76}" srcOrd="1" destOrd="0" presId="urn:microsoft.com/office/officeart/2005/8/layout/hierarchy4"/>
    <dgm:cxn modelId="{3381B60E-8CB0-44C6-BBE2-49769127A911}" type="presParOf" srcId="{7C554951-F1D1-48A6-8192-D40BC16A6E2B}" destId="{3578F399-2BEF-4881-BBD2-E15A3ACB6F32}" srcOrd="2" destOrd="0" presId="urn:microsoft.com/office/officeart/2005/8/layout/hierarchy4"/>
    <dgm:cxn modelId="{AB1B8DDC-7599-45A8-9CDE-3863A262793A}" type="presParOf" srcId="{3578F399-2BEF-4881-BBD2-E15A3ACB6F32}" destId="{5BFA3445-19B1-465A-8C51-9DCABE9C4D8B}" srcOrd="0" destOrd="0" presId="urn:microsoft.com/office/officeart/2005/8/layout/hierarchy4"/>
    <dgm:cxn modelId="{96E51B90-3FD1-4804-A313-DF155F13FA37}" type="presParOf" srcId="{3578F399-2BEF-4881-BBD2-E15A3ACB6F32}" destId="{8E01D8BA-A174-4DED-AA72-E75D26CC012E}" srcOrd="1" destOrd="0" presId="urn:microsoft.com/office/officeart/2005/8/layout/hierarchy4"/>
    <dgm:cxn modelId="{DFF6872A-84EA-4568-B56A-AC80FFDBCA5A}" type="presParOf" srcId="{7C554951-F1D1-48A6-8192-D40BC16A6E2B}" destId="{EB688B0F-C7E4-4FCC-A815-6EBC90CC9D08}" srcOrd="3" destOrd="0" presId="urn:microsoft.com/office/officeart/2005/8/layout/hierarchy4"/>
    <dgm:cxn modelId="{EC8441CF-5701-43B3-8489-53F1D526C82E}" type="presParOf" srcId="{7C554951-F1D1-48A6-8192-D40BC16A6E2B}" destId="{5EED8B26-D08D-45F8-8B3D-AD0B088A0F05}" srcOrd="4" destOrd="0" presId="urn:microsoft.com/office/officeart/2005/8/layout/hierarchy4"/>
    <dgm:cxn modelId="{1F64C9C7-D0DA-45B9-AD6A-9FFDE84BCE51}" type="presParOf" srcId="{5EED8B26-D08D-45F8-8B3D-AD0B088A0F05}" destId="{64C31393-95F0-454B-8A2A-841E9ED5B2A5}" srcOrd="0" destOrd="0" presId="urn:microsoft.com/office/officeart/2005/8/layout/hierarchy4"/>
    <dgm:cxn modelId="{D36813AB-C871-4207-A1A1-F21B3715342A}" type="presParOf" srcId="{5EED8B26-D08D-45F8-8B3D-AD0B088A0F05}" destId="{A568C1DD-1BB0-4F5D-BAF8-5B37B9E7392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5A74-5D1D-4E69-B08A-71BF3C5C7CA4}">
      <dsp:nvSpPr>
        <dsp:cNvPr id="0" name=""/>
        <dsp:cNvSpPr/>
      </dsp:nvSpPr>
      <dsp:spPr>
        <a:xfrm>
          <a:off x="40643" y="33059"/>
          <a:ext cx="3277636"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İl müdürlüğü ve bağlı kuruluşlarca yürütülen sosyal inceleme süreçlerine ilişkin, hizmet alanlar tarafından yapılan itirazları değerlendirmek ve karara bağlamak. İl müdürlüğüne bağlı birim veya kuruluşlarda bulunan sosyal hizmet komisyonu, kuruluş koordinasyon komisyonu, vaka değerlendirme komisyonu ve diğer komisyonların sosyal hizmet modellerine ilişkin kararlarına hizmet alanlar tarafından yapılan itirazları, gerekirse yeni bir inceleme yaptırmak suretiyle değerlendirmek ve karara bağlamak”.</a:t>
          </a:r>
          <a:endParaRPr lang="tr-TR" sz="900" kern="1200" dirty="0"/>
        </a:p>
      </dsp:txBody>
      <dsp:txXfrm>
        <a:off x="82560" y="74976"/>
        <a:ext cx="3193802" cy="1347322"/>
      </dsp:txXfrm>
    </dsp:sp>
    <dsp:sp modelId="{A37C5FE6-D9DD-42C8-8793-65C69203E5C8}">
      <dsp:nvSpPr>
        <dsp:cNvPr id="0" name=""/>
        <dsp:cNvSpPr/>
      </dsp:nvSpPr>
      <dsp:spPr>
        <a:xfrm>
          <a:off x="5612" y="1553004"/>
          <a:ext cx="1275224"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hizmete ihtiyacı olduğu bildirilen çocuk ve gençlerin durumlarına uygun sosyal hizmet modelini değerlendirerek karara bağlamak.</a:t>
          </a:r>
          <a:endParaRPr lang="tr-TR" sz="900" kern="1200" dirty="0"/>
        </a:p>
      </dsp:txBody>
      <dsp:txXfrm>
        <a:off x="42962" y="1590354"/>
        <a:ext cx="1200524" cy="1356456"/>
      </dsp:txXfrm>
    </dsp:sp>
    <dsp:sp modelId="{2D8FD13E-6187-4259-9058-942CCDC735AC}">
      <dsp:nvSpPr>
        <dsp:cNvPr id="0" name=""/>
        <dsp:cNvSpPr/>
      </dsp:nvSpPr>
      <dsp:spPr>
        <a:xfrm>
          <a:off x="1387955" y="1553004"/>
          <a:ext cx="1434678"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Bakım ve koruma altındaki çocukların hizmet aldığı ihtisas kuruluşunun değişmesini veya yeniden değerlendirilmesini gerektiren hallerde karar vermek.</a:t>
          </a:r>
          <a:endParaRPr lang="tr-TR" sz="800" kern="1200" dirty="0"/>
        </a:p>
      </dsp:txBody>
      <dsp:txXfrm>
        <a:off x="1429872" y="1594921"/>
        <a:ext cx="1350844" cy="1347322"/>
      </dsp:txXfrm>
    </dsp:sp>
    <dsp:sp modelId="{8B573C1A-BCA1-4E2A-B98D-2747EDD25B6A}">
      <dsp:nvSpPr>
        <dsp:cNvPr id="0" name=""/>
        <dsp:cNvSpPr/>
      </dsp:nvSpPr>
      <dsp:spPr>
        <a:xfrm>
          <a:off x="1467683" y="3105481"/>
          <a:ext cx="1275224"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inceleme sürecinde korunma ihtiyacı olan çocuk hakkında, kuruluşlar arasında ortaya çıkan mesleki görüş ayrılıkları ve uygulanacak tedbirler hakkındaki ihtilafları görüşerek karara bağlamak.</a:t>
          </a:r>
          <a:endParaRPr lang="tr-TR" sz="800" kern="1200" dirty="0"/>
        </a:p>
      </dsp:txBody>
      <dsp:txXfrm>
        <a:off x="1505033" y="3142831"/>
        <a:ext cx="1200524" cy="1356456"/>
      </dsp:txXfrm>
    </dsp:sp>
    <dsp:sp modelId="{8295E867-D8D9-4209-8B56-CEB291B1B004}">
      <dsp:nvSpPr>
        <dsp:cNvPr id="0" name=""/>
        <dsp:cNvSpPr/>
      </dsp:nvSpPr>
      <dsp:spPr>
        <a:xfrm>
          <a:off x="2853064" y="1582651"/>
          <a:ext cx="3932792"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hizmet merkezleri bünyesinde kurulan sosyal hizmet komisyonları, kuruluş koordinasyon komisyonları ve Bakanlığın diğer komisyonları tarafından talep edilen bakım tedbiri kararlarının alınması, hizmet modeli değişikliği, bakım tedbirinin kaldırılması veya uzatılması ile ilgili talepleri ilgisine göre mahkemeden talep etmek veya gerekli işlemleri gerçekleştirmek üzere karara bağlamak</a:t>
          </a:r>
          <a:endParaRPr lang="tr-TR" sz="900" kern="1200" dirty="0"/>
        </a:p>
      </dsp:txBody>
      <dsp:txXfrm>
        <a:off x="2894981" y="1624568"/>
        <a:ext cx="3848958" cy="1347322"/>
      </dsp:txXfrm>
    </dsp:sp>
    <dsp:sp modelId="{2D350F80-251C-4B95-8C1A-D7E92D1D3A42}">
      <dsp:nvSpPr>
        <dsp:cNvPr id="0" name=""/>
        <dsp:cNvSpPr/>
      </dsp:nvSpPr>
      <dsp:spPr>
        <a:xfrm>
          <a:off x="2929753" y="3105481"/>
          <a:ext cx="1275224"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İlgili kamu kurum ve kuruluşlarının sosyal hizmet birimlerinin ve sosyal çalışma görevlilerinin yaptığı ve bildirime esas teşkil eden sosyal incelemeleri değerlendirmek ve karara bağlamak.</a:t>
          </a:r>
          <a:endParaRPr lang="tr-TR" sz="800" kern="1200" dirty="0"/>
        </a:p>
      </dsp:txBody>
      <dsp:txXfrm>
        <a:off x="2967103" y="3142831"/>
        <a:ext cx="1200524" cy="1356456"/>
      </dsp:txXfrm>
    </dsp:sp>
    <dsp:sp modelId="{5BFA3445-19B1-465A-8C51-9DCABE9C4D8B}">
      <dsp:nvSpPr>
        <dsp:cNvPr id="0" name=""/>
        <dsp:cNvSpPr/>
      </dsp:nvSpPr>
      <dsp:spPr>
        <a:xfrm>
          <a:off x="4258537" y="3105481"/>
          <a:ext cx="1275224"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İlgili kamu kurum ve kuruluşlarının sosyal hizmet birimlerinin ve sosyal çalışma görevlilerinin yaptığı ve bildirime esas teşkil eden sosyal incelemeleri değerlendirmek ve karara bağlamak.</a:t>
          </a:r>
          <a:endParaRPr lang="tr-TR" sz="800" kern="1200" dirty="0"/>
        </a:p>
      </dsp:txBody>
      <dsp:txXfrm>
        <a:off x="4295887" y="3142831"/>
        <a:ext cx="1200524" cy="1356456"/>
      </dsp:txXfrm>
    </dsp:sp>
    <dsp:sp modelId="{64C31393-95F0-454B-8A2A-841E9ED5B2A5}">
      <dsp:nvSpPr>
        <dsp:cNvPr id="0" name=""/>
        <dsp:cNvSpPr/>
      </dsp:nvSpPr>
      <dsp:spPr>
        <a:xfrm>
          <a:off x="5587321" y="3105481"/>
          <a:ext cx="1275224" cy="14311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tr-TR" sz="8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Çocukların bireysel özelliklerine ve durumuna uygun olarak uygulanan </a:t>
          </a:r>
          <a:r>
            <a:rPr lang="tr-TR" sz="800" kern="1200" dirty="0" err="1">
              <a:solidFill>
                <a:srgbClr val="000000"/>
              </a:solidFill>
              <a:latin typeface="Segoe UI" panose="020B0502040204020203" pitchFamily="34" charset="0"/>
              <a:ea typeface="Calibri" panose="020F0502020204030204" pitchFamily="34" charset="0"/>
              <a:cs typeface="Segoe UI" panose="020B0502040204020203" pitchFamily="34" charset="0"/>
            </a:rPr>
            <a:t>psiko</a:t>
          </a:r>
          <a:r>
            <a:rPr lang="tr-TR" sz="800" kern="12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destek programının ihtiyaç hâlinde uzatılmasına ilişkin değerlendirme yapmak ve karar vermek.</a:t>
          </a:r>
          <a:endParaRPr lang="tr-TR" sz="800" kern="1200" dirty="0"/>
        </a:p>
      </dsp:txBody>
      <dsp:txXfrm>
        <a:off x="5624671" y="3142831"/>
        <a:ext cx="1200524" cy="13564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A612-5CA9-48F1-97C6-6CBDD211BA95}"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79F40-7FB4-4A3E-8AB4-11E3172E6DF9}" type="slidenum">
              <a:rPr lang="en-US" smtClean="0"/>
              <a:t>‹#›</a:t>
            </a:fld>
            <a:endParaRPr lang="en-US"/>
          </a:p>
        </p:txBody>
      </p:sp>
    </p:spTree>
    <p:extLst>
      <p:ext uri="{BB962C8B-B14F-4D97-AF65-F5344CB8AC3E}">
        <p14:creationId xmlns:p14="http://schemas.microsoft.com/office/powerpoint/2010/main" val="1118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93669"/>
            <a:ext cx="9144000" cy="2099174"/>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9329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12/6/2023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25474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12/6/2023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39107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12/6/2023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49236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7447951-E20F-4A73-AF85-10537F5733BE}" type="datetimeFigureOut">
              <a:rPr lang="en-US" smtClean="0"/>
              <a:t>12/6/2023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07062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7447951-E20F-4A73-AF85-10537F5733BE}" type="datetimeFigureOut">
              <a:rPr lang="en-US" smtClean="0"/>
              <a:t>12/6/2023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5355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37447951-E20F-4A73-AF85-10537F5733BE}" type="datetimeFigureOut">
              <a:rPr lang="en-US" smtClean="0"/>
              <a:t>12/6/2023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23013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37447951-E20F-4A73-AF85-10537F5733BE}" type="datetimeFigureOut">
              <a:rPr lang="en-US" smtClean="0"/>
              <a:t>12/6/2023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134049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37447951-E20F-4A73-AF85-10537F5733BE}" type="datetimeFigureOut">
              <a:rPr lang="en-US" smtClean="0"/>
              <a:t>12/6/2023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79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7447951-E20F-4A73-AF85-10537F5733BE}" type="datetimeFigureOut">
              <a:rPr lang="en-US" smtClean="0"/>
              <a:t>12/6/2023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344818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447951-E20F-4A73-AF85-10537F5733BE}" type="datetimeFigureOut">
              <a:rPr lang="en-US" smtClean="0"/>
              <a:t>12/6/2023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41376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447951-E20F-4A73-AF85-10537F5733BE}" type="datetimeFigureOut">
              <a:rPr lang="en-US" smtClean="0"/>
              <a:t>12/6/2023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BE68271-D1D7-4240-9CAF-7A57D75CD8A1}" type="slidenum">
              <a:rPr lang="en-US" smtClean="0"/>
              <a:t>‹#›</a:t>
            </a:fld>
            <a:endParaRPr lang="en-US"/>
          </a:p>
        </p:txBody>
      </p:sp>
    </p:spTree>
    <p:extLst>
      <p:ext uri="{BB962C8B-B14F-4D97-AF65-F5344CB8AC3E}">
        <p14:creationId xmlns:p14="http://schemas.microsoft.com/office/powerpoint/2010/main" val="260498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1537229"/>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3023159"/>
            <a:ext cx="10515600" cy="28518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47951-E20F-4A73-AF85-10537F5733BE}" type="datetimeFigureOut">
              <a:rPr lang="en-US" smtClean="0"/>
              <a:t>12/6/2023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68271-D1D7-4240-9CAF-7A57D75CD8A1}" type="slidenum">
              <a:rPr lang="en-US" smtClean="0"/>
              <a:t>‹#›</a:t>
            </a:fld>
            <a:endParaRPr lang="en-US"/>
          </a:p>
        </p:txBody>
      </p:sp>
      <p:pic>
        <p:nvPicPr>
          <p:cNvPr id="11" name="Picture 10">
            <a:extLst>
              <a:ext uri="{FF2B5EF4-FFF2-40B4-BE49-F238E27FC236}">
                <a16:creationId xmlns:a16="http://schemas.microsoft.com/office/drawing/2014/main" id="{C5C8AEEE-D2E4-67F0-B988-44C1162E2B81}"/>
              </a:ext>
            </a:extLst>
          </p:cNvPr>
          <p:cNvPicPr>
            <a:picLocks noChangeAspect="1"/>
          </p:cNvPicPr>
          <p:nvPr userDrawn="1"/>
        </p:nvPicPr>
        <p:blipFill>
          <a:blip r:embed="rId14"/>
          <a:stretch>
            <a:fillRect/>
          </a:stretch>
        </p:blipFill>
        <p:spPr>
          <a:xfrm>
            <a:off x="10126859" y="6004398"/>
            <a:ext cx="1228103" cy="596167"/>
          </a:xfrm>
          <a:prstGeom prst="rect">
            <a:avLst/>
          </a:prstGeom>
        </p:spPr>
      </p:pic>
      <p:pic>
        <p:nvPicPr>
          <p:cNvPr id="18" name="Picture 17">
            <a:extLst>
              <a:ext uri="{FF2B5EF4-FFF2-40B4-BE49-F238E27FC236}">
                <a16:creationId xmlns:a16="http://schemas.microsoft.com/office/drawing/2014/main" id="{3C69A47D-8685-0547-C5CA-BF525E1723AB}"/>
              </a:ext>
            </a:extLst>
          </p:cNvPr>
          <p:cNvPicPr>
            <a:picLocks noChangeAspect="1"/>
          </p:cNvPicPr>
          <p:nvPr userDrawn="1"/>
        </p:nvPicPr>
        <p:blipFill>
          <a:blip r:embed="rId15"/>
          <a:stretch>
            <a:fillRect/>
          </a:stretch>
        </p:blipFill>
        <p:spPr>
          <a:xfrm>
            <a:off x="5609772" y="6252720"/>
            <a:ext cx="965200" cy="203200"/>
          </a:xfrm>
          <a:prstGeom prst="rect">
            <a:avLst/>
          </a:prstGeom>
        </p:spPr>
      </p:pic>
      <p:pic>
        <p:nvPicPr>
          <p:cNvPr id="21" name="Picture 20" descr="Icon&#10;&#10;Description automatically generated">
            <a:extLst>
              <a:ext uri="{FF2B5EF4-FFF2-40B4-BE49-F238E27FC236}">
                <a16:creationId xmlns:a16="http://schemas.microsoft.com/office/drawing/2014/main" id="{A93BB0D2-B936-48A5-D908-6EF16490F31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27754" y="235881"/>
            <a:ext cx="2736493" cy="1058455"/>
          </a:xfrm>
          <a:prstGeom prst="rect">
            <a:avLst/>
          </a:prstGeom>
        </p:spPr>
      </p:pic>
      <p:pic>
        <p:nvPicPr>
          <p:cNvPr id="9" name="Picture 8">
            <a:extLst>
              <a:ext uri="{FF2B5EF4-FFF2-40B4-BE49-F238E27FC236}">
                <a16:creationId xmlns:a16="http://schemas.microsoft.com/office/drawing/2014/main" id="{98B2B68E-DA3F-A7E6-AD1D-FD7561DA2A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839992" y="5733756"/>
            <a:ext cx="1069284" cy="1069284"/>
          </a:xfrm>
          <a:prstGeom prst="rect">
            <a:avLst/>
          </a:prstGeom>
        </p:spPr>
      </p:pic>
    </p:spTree>
    <p:extLst>
      <p:ext uri="{BB962C8B-B14F-4D97-AF65-F5344CB8AC3E}">
        <p14:creationId xmlns:p14="http://schemas.microsoft.com/office/powerpoint/2010/main" val="326385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773238"/>
            <a:ext cx="9144000" cy="1655762"/>
          </a:xfrm>
          <a:solidFill>
            <a:srgbClr val="FFC000"/>
          </a:solidFill>
        </p:spPr>
        <p:txBody>
          <a:bodyPr>
            <a:normAutofit fontScale="90000"/>
          </a:bodyPr>
          <a:lstStyle/>
          <a:p>
            <a:r>
              <a:rPr lang="tr-TR" dirty="0"/>
              <a:t>İNCELEME, TEPİT VE İLK MÜDAHALE HİZMETLERİ</a:t>
            </a:r>
          </a:p>
        </p:txBody>
      </p:sp>
      <p:sp>
        <p:nvSpPr>
          <p:cNvPr id="7" name="Subtitle 6"/>
          <p:cNvSpPr>
            <a:spLocks noGrp="1"/>
          </p:cNvSpPr>
          <p:nvPr>
            <p:ph type="subTitle" idx="1"/>
          </p:nvPr>
        </p:nvSpPr>
        <p:spPr/>
        <p:txBody>
          <a:bodyPr/>
          <a:lstStyle/>
          <a:p>
            <a:r>
              <a:rPr lang="tr-TR" b="1" dirty="0"/>
              <a:t>Anahtar Sözcükler: </a:t>
            </a:r>
            <a:endParaRPr lang="en-US" b="1" dirty="0"/>
          </a:p>
          <a:p>
            <a:r>
              <a:rPr lang="tr-TR" sz="2400" dirty="0">
                <a:latin typeface="Segoe UI" panose="020B0502040204020203" pitchFamily="34" charset="0"/>
                <a:cs typeface="Segoe UI" panose="020B0502040204020203" pitchFamily="34" charset="0"/>
              </a:rPr>
              <a:t>Çocuk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oruma, </a:t>
            </a:r>
            <a:r>
              <a:rPr lang="en-US" sz="2400" dirty="0" err="1">
                <a:latin typeface="Segoe UI" panose="020B0502040204020203" pitchFamily="34" charset="0"/>
                <a:cs typeface="Segoe UI" panose="020B0502040204020203" pitchFamily="34" charset="0"/>
              </a:rPr>
              <a:t>i</a:t>
            </a:r>
            <a:r>
              <a:rPr lang="tr-TR" sz="2400" dirty="0">
                <a:latin typeface="Segoe UI" panose="020B0502040204020203" pitchFamily="34" charset="0"/>
                <a:cs typeface="Segoe UI" panose="020B0502040204020203" pitchFamily="34" charset="0"/>
              </a:rPr>
              <a:t>lk </a:t>
            </a:r>
            <a:r>
              <a:rPr lang="en-US" dirty="0">
                <a:latin typeface="Segoe UI" panose="020B0502040204020203" pitchFamily="34" charset="0"/>
                <a:cs typeface="Segoe UI" panose="020B0502040204020203" pitchFamily="34" charset="0"/>
              </a:rPr>
              <a:t>m</a:t>
            </a:r>
            <a:r>
              <a:rPr lang="tr-TR" sz="2400" dirty="0">
                <a:latin typeface="Segoe UI" panose="020B0502040204020203" pitchFamily="34" charset="0"/>
                <a:cs typeface="Segoe UI" panose="020B0502040204020203" pitchFamily="34" charset="0"/>
              </a:rPr>
              <a:t>üdahale, </a:t>
            </a:r>
            <a:r>
              <a:rPr lang="en-US" sz="2400" dirty="0">
                <a:latin typeface="Segoe UI" panose="020B0502040204020203" pitchFamily="34" charset="0"/>
                <a:cs typeface="Segoe UI" panose="020B0502040204020203" pitchFamily="34" charset="0"/>
              </a:rPr>
              <a:t>k</a:t>
            </a:r>
            <a:r>
              <a:rPr lang="tr-TR" sz="2400" dirty="0">
                <a:latin typeface="Segoe UI" panose="020B0502040204020203" pitchFamily="34" charset="0"/>
                <a:cs typeface="Segoe UI" panose="020B0502040204020203" pitchFamily="34" charset="0"/>
              </a:rPr>
              <a:t>orunma </a:t>
            </a:r>
            <a:r>
              <a:rPr lang="en-US" dirty="0">
                <a:latin typeface="Segoe UI" panose="020B0502040204020203" pitchFamily="34" charset="0"/>
                <a:cs typeface="Segoe UI" panose="020B0502040204020203" pitchFamily="34" charset="0"/>
              </a:rPr>
              <a:t>i</a:t>
            </a:r>
            <a:r>
              <a:rPr lang="tr-TR" sz="2400" dirty="0">
                <a:latin typeface="Segoe UI" panose="020B0502040204020203" pitchFamily="34" charset="0"/>
                <a:cs typeface="Segoe UI" panose="020B0502040204020203" pitchFamily="34" charset="0"/>
              </a:rPr>
              <a:t>htiyacı </a:t>
            </a:r>
            <a:r>
              <a:rPr lang="en-US" dirty="0">
                <a:latin typeface="Segoe UI" panose="020B0502040204020203" pitchFamily="34" charset="0"/>
                <a:cs typeface="Segoe UI" panose="020B0502040204020203" pitchFamily="34" charset="0"/>
              </a:rPr>
              <a:t>o</a:t>
            </a:r>
            <a:r>
              <a:rPr lang="tr-TR" sz="2400" dirty="0">
                <a:latin typeface="Segoe UI" panose="020B0502040204020203" pitchFamily="34" charset="0"/>
                <a:cs typeface="Segoe UI" panose="020B0502040204020203" pitchFamily="34" charset="0"/>
              </a:rPr>
              <a:t>lan </a:t>
            </a:r>
            <a:r>
              <a:rPr lang="en-US" dirty="0">
                <a:latin typeface="Segoe UI" panose="020B0502040204020203" pitchFamily="34" charset="0"/>
                <a:cs typeface="Segoe UI" panose="020B0502040204020203" pitchFamily="34" charset="0"/>
              </a:rPr>
              <a:t>ç</a:t>
            </a:r>
            <a:r>
              <a:rPr lang="tr-TR" sz="2400" dirty="0">
                <a:latin typeface="Segoe UI" panose="020B0502040204020203" pitchFamily="34" charset="0"/>
                <a:cs typeface="Segoe UI" panose="020B0502040204020203" pitchFamily="34" charset="0"/>
              </a:rPr>
              <a:t>ocuk, ÇOKİM</a:t>
            </a:r>
          </a:p>
        </p:txBody>
      </p:sp>
      <p:sp>
        <p:nvSpPr>
          <p:cNvPr id="2" name="Slayt Numarası Yer Tutucusu 1">
            <a:extLst>
              <a:ext uri="{FF2B5EF4-FFF2-40B4-BE49-F238E27FC236}">
                <a16:creationId xmlns:a16="http://schemas.microsoft.com/office/drawing/2014/main" id="{0208A36D-F689-1137-CAD1-535DABFBDE85}"/>
              </a:ext>
            </a:extLst>
          </p:cNvPr>
          <p:cNvSpPr>
            <a:spLocks noGrp="1"/>
          </p:cNvSpPr>
          <p:nvPr>
            <p:ph type="sldNum" sz="quarter" idx="12"/>
          </p:nvPr>
        </p:nvSpPr>
        <p:spPr/>
        <p:txBody>
          <a:bodyPr/>
          <a:lstStyle/>
          <a:p>
            <a:fld id="{0BE68271-D1D7-4240-9CAF-7A57D75CD8A1}" type="slidenum">
              <a:rPr lang="en-US" smtClean="0"/>
              <a:t>1</a:t>
            </a:fld>
            <a:endParaRPr lang="en-US"/>
          </a:p>
        </p:txBody>
      </p:sp>
    </p:spTree>
    <p:extLst>
      <p:ext uri="{BB962C8B-B14F-4D97-AF65-F5344CB8AC3E}">
        <p14:creationId xmlns:p14="http://schemas.microsoft.com/office/powerpoint/2010/main" val="243966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047" y="2144273"/>
            <a:ext cx="10592413" cy="3617335"/>
          </a:xfrm>
        </p:spPr>
        <p:txBody>
          <a:bodyPr>
            <a:normAutofit/>
          </a:bodyPr>
          <a:lstStyle/>
          <a:p>
            <a:pPr marL="0" indent="0" algn="just">
              <a:lnSpc>
                <a:spcPct val="120000"/>
              </a:lnSpc>
              <a:spcAft>
                <a:spcPts val="0"/>
              </a:spcAft>
              <a:buNone/>
            </a:pPr>
            <a:r>
              <a:rPr lang="tr-TR" sz="1600" b="1" dirty="0">
                <a:latin typeface="Segoe UI" panose="020B0502040204020203" pitchFamily="34" charset="0"/>
                <a:ea typeface="Calibri" panose="020F0502020204030204" pitchFamily="34" charset="0"/>
                <a:cs typeface="Times New Roman" panose="02020603050405020304" pitchFamily="18" charset="0"/>
              </a:rPr>
              <a:t>Korunma ihtiyacı olan çocuklar hakkında uygun hizmet modelinin belirlenmesi veya çocukların yasal temsilcilerine teslim edilmesine kadar geçen sürede çocuklara ilişkin adli ve idari işlemler ile mesleki çalışmalar çocuk koruma ilk müdahale ve değerlendirme birimlerince yürütülmektedir. </a:t>
            </a:r>
            <a:r>
              <a:rPr lang="tr-TR" sz="1600" b="1" dirty="0" err="1">
                <a:latin typeface="Segoe UI" panose="020B0502040204020203" pitchFamily="34" charset="0"/>
                <a:ea typeface="Calibri" panose="020F0502020204030204" pitchFamily="34" charset="0"/>
                <a:cs typeface="Times New Roman" panose="02020603050405020304" pitchFamily="18" charset="0"/>
              </a:rPr>
              <a:t>ÇOKİM’lerin</a:t>
            </a:r>
            <a:r>
              <a:rPr lang="tr-TR" sz="1600" b="1" dirty="0">
                <a:latin typeface="Segoe UI" panose="020B0502040204020203" pitchFamily="34" charset="0"/>
                <a:ea typeface="Calibri" panose="020F0502020204030204" pitchFamily="34" charset="0"/>
                <a:cs typeface="Times New Roman" panose="02020603050405020304" pitchFamily="18" charset="0"/>
              </a:rPr>
              <a:t> işleyişi ile ilgili hususlar aşağıdaki gibidir:</a:t>
            </a:r>
          </a:p>
          <a:p>
            <a:pPr lvl="1" algn="just">
              <a:lnSpc>
                <a:spcPct val="120000"/>
              </a:lnSpc>
              <a:buClr>
                <a:srgbClr val="0070C0"/>
              </a:buClr>
              <a:buSzPts val="1200"/>
              <a:buFont typeface="Wingdings" panose="05000000000000000000" pitchFamily="2" charset="2"/>
              <a:buChar char="Ø"/>
              <a:tabLst>
                <a:tab pos="450215" algn="l"/>
              </a:tabLst>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Yapılan sosyal inceleme sonrası çocuğun durumuna göre 5395 sayılı Çocuk Koruma Kanunu veya 2828 sayılı Sosyal Hizmetler Kanunu uyarınca çocuk hakkında öncelikle sağlık, eğitim ve danışmanlık tedbirlerinin değerlendirilmesi, bakım tedbirinin son seçenek olarak ele alınması,</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tabLst>
                <a:tab pos="450215" algn="l"/>
              </a:tabLst>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Birime bildirilen çocukla ilgili olarak yapılan iş ve işlemlerin sonucundan</a:t>
            </a:r>
            <a:r>
              <a:rPr lang="tr-TR" sz="1600" b="1"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ihbar veya talepte bulunan ilgili kişi, merci ve kuruluşlara; Çocuk Koruma Kanununa Göre Verilen Koruyucu ve Destekleyici Tedbir Kararlarının Uygulanması Hakkındaki Yönetmelik uyarınca çocukların güvenliği ve gizlilik ilkesi gözetilerek bilgi verilmesi gerekmektedir.</a:t>
            </a:r>
            <a:endParaRPr lang="tr-TR" sz="1600" dirty="0">
              <a:latin typeface="Segoe UI" panose="020B0502040204020203"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a:xfrm>
            <a:off x="838200" y="960755"/>
            <a:ext cx="10515600" cy="1325563"/>
          </a:xfrm>
        </p:spPr>
        <p:txBody>
          <a:bodyPr>
            <a:norm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Birimde Yürütülen İşlemler </a:t>
            </a:r>
            <a:endParaRPr lang="en-US" sz="2800" u="sng" dirty="0"/>
          </a:p>
        </p:txBody>
      </p:sp>
    </p:spTree>
    <p:extLst>
      <p:ext uri="{BB962C8B-B14F-4D97-AF65-F5344CB8AC3E}">
        <p14:creationId xmlns:p14="http://schemas.microsoft.com/office/powerpoint/2010/main" val="121299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1189" y="1945021"/>
            <a:ext cx="11056213" cy="3973924"/>
          </a:xfrm>
        </p:spPr>
        <p:txBody>
          <a:bodyPr>
            <a:normAutofit fontScale="92500"/>
          </a:bodyPr>
          <a:lstStyle/>
          <a:p>
            <a:pPr marL="0" marR="194945" indent="0" algn="just">
              <a:lnSpc>
                <a:spcPct val="120000"/>
              </a:lnSpc>
              <a:spcAft>
                <a:spcPts val="0"/>
              </a:spcAft>
              <a:buNone/>
              <a:tabLst>
                <a:tab pos="450215" algn="l"/>
              </a:tabLst>
            </a:pPr>
            <a:r>
              <a:rPr lang="tr-TR" sz="1400" b="1" dirty="0" err="1">
                <a:latin typeface="Segoe UI" panose="020B0502040204020203" pitchFamily="34" charset="0"/>
                <a:ea typeface="Calibri" panose="020F0502020204030204" pitchFamily="34" charset="0"/>
                <a:cs typeface="Segoe UI" panose="020B0502040204020203" pitchFamily="34" charset="0"/>
              </a:rPr>
              <a:t>ÇOKİM’lerin</a:t>
            </a:r>
            <a:r>
              <a:rPr lang="tr-TR" sz="1400" b="1" dirty="0">
                <a:latin typeface="Segoe UI" panose="020B0502040204020203" pitchFamily="34" charset="0"/>
                <a:ea typeface="Calibri" panose="020F0502020204030204" pitchFamily="34" charset="0"/>
                <a:cs typeface="Segoe UI" panose="020B0502040204020203" pitchFamily="34" charset="0"/>
              </a:rPr>
              <a:t> görevleri ise aşağıdaki gibidir:</a:t>
            </a:r>
            <a:endParaRPr lang="tr-TR" sz="1400"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spcBef>
                <a:spcPts val="1200"/>
              </a:spcBef>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Çocuk teslimlerinde hazırlanması gereken belgeleri kontrol eder ve belgeleri tamamlanan çocukları kabul ederek kütük defterine ve bilişim sistemine kaydeder. İlk müdahale ve değerlendirme sürecinde çocuğun örselenmemesi için ASH İl Müdürlüğü; SHM, kolluk kuvvetleri ve diğer kuruluşlar ile koordineli çalışır. </a:t>
            </a:r>
            <a:endParaRPr lang="tr-TR" sz="14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Teslim alınma aşamasında nüfus kaydı ile fiziksel görünümü arasında belirgin fark olduğu gözlemlenen çocukların yaşlarının belirlenmesi amacıyla görevli ve yetkili mahkemeye bildirilir. Bu konuda mahkeme tarafından karar verilene kadar çocuk, fiziksel görünüm ve gelişimine uygun bölüme yerleştirilir.</a:t>
            </a:r>
            <a:endParaRPr lang="tr-TR" sz="14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0-6 yaş grubunda bulunan </a:t>
            </a: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ÇOKİM’e</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yerleştirilmeksizin durumlarına uygun çocuk bakım kuruluşlarına yerleştirilebilir, koruyucu aile veya evlat edinme hizmetinden yararlandırılabilir. Mahkemelerce haklarında </a:t>
            </a: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re’sen</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bakım tedbiri kararı verilen çocuklar </a:t>
            </a:r>
            <a:r>
              <a:rPr lang="tr-TR" sz="1400" dirty="0" err="1">
                <a:solidFill>
                  <a:srgbClr val="000000"/>
                </a:solidFill>
                <a:latin typeface="Segoe UI" panose="020B0502040204020203" pitchFamily="34" charset="0"/>
                <a:ea typeface="Calibri" panose="020F0502020204030204" pitchFamily="34" charset="0"/>
                <a:cs typeface="Segoe UI" panose="020B0502040204020203" pitchFamily="34" charset="0"/>
              </a:rPr>
              <a:t>ÇOKİM’e</a:t>
            </a: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 veya uygun çocuk bakım kuruluşuna teslim edilir. </a:t>
            </a:r>
            <a:endParaRPr lang="tr-TR" sz="14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Madde kullanım öyküsü olan çocuklar hakkında İl Müdürlüğünce mahkemeden sağlık tedbiri kararı talep edilir ve il sağlık müdürlüğüne bildirilir. </a:t>
            </a:r>
          </a:p>
          <a:p>
            <a:pPr lvl="1" algn="just">
              <a:lnSpc>
                <a:spcPct val="120000"/>
              </a:lnSpc>
              <a:buClr>
                <a:srgbClr val="0070C0"/>
              </a:buClr>
              <a:buSzPts val="1200"/>
              <a:buFont typeface="Wingdings" panose="05000000000000000000" pitchFamily="2" charset="2"/>
              <a:buChar char="Ø"/>
            </a:pPr>
            <a:r>
              <a:rPr lang="tr-TR" sz="1400" dirty="0">
                <a:solidFill>
                  <a:srgbClr val="000000"/>
                </a:solidFill>
                <a:latin typeface="Segoe UI" panose="020B0502040204020203" pitchFamily="34" charset="0"/>
                <a:ea typeface="Calibri" panose="020F0502020204030204" pitchFamily="34" charset="0"/>
                <a:cs typeface="Segoe UI" panose="020B0502040204020203" pitchFamily="34" charset="0"/>
              </a:rPr>
              <a:t>İlk müdahale ve değerlendirme birimi, yapılan inceleme ve görüşmeler çerçevesinde gizlilik kararı, kişisel ilişkinin düzenlenmesi, velayet, vesayet, kayyımlık, nafaka ve miras hukuku gibi çocuğa özgü hukuki işlemlere ilişkin bir değerlendirme yapar ve ilgili komisyona sunar. </a:t>
            </a:r>
            <a:endParaRPr lang="tr-TR" sz="14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endParaRPr lang="en-US" sz="1400" dirty="0"/>
          </a:p>
        </p:txBody>
      </p:sp>
      <p:sp>
        <p:nvSpPr>
          <p:cNvPr id="4" name="Title 4"/>
          <p:cNvSpPr>
            <a:spLocks noGrp="1"/>
          </p:cNvSpPr>
          <p:nvPr>
            <p:ph type="title"/>
          </p:nvPr>
        </p:nvSpPr>
        <p:spPr>
          <a:xfrm>
            <a:off x="600167" y="939055"/>
            <a:ext cx="10515600" cy="1325563"/>
          </a:xfrm>
        </p:spPr>
        <p:txBody>
          <a:bodyPr>
            <a:norm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Birimde Yürütülen İşlemler </a:t>
            </a:r>
            <a:endParaRPr lang="en-US" sz="2800" u="sng" dirty="0"/>
          </a:p>
        </p:txBody>
      </p:sp>
    </p:spTree>
    <p:extLst>
      <p:ext uri="{BB962C8B-B14F-4D97-AF65-F5344CB8AC3E}">
        <p14:creationId xmlns:p14="http://schemas.microsoft.com/office/powerpoint/2010/main" val="57594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8151" y="1909855"/>
            <a:ext cx="11076085" cy="4013200"/>
          </a:xfrm>
        </p:spPr>
        <p:txBody>
          <a:bodyPr>
            <a:noAutofit/>
          </a:bodyPr>
          <a:lstStyle/>
          <a:p>
            <a:pPr lvl="1" algn="just">
              <a:lnSpc>
                <a:spcPct val="120000"/>
              </a:lnSpc>
              <a:spcBef>
                <a:spcPts val="1200"/>
              </a:spcBef>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Korunma </a:t>
            </a:r>
            <a:r>
              <a:rPr lang="en-US" sz="1600" dirty="0" err="1">
                <a:solidFill>
                  <a:srgbClr val="000000"/>
                </a:solidFill>
                <a:latin typeface="Segoe UI" panose="020B0502040204020203" pitchFamily="34" charset="0"/>
                <a:cs typeface="Segoe UI" panose="020B0502040204020203" pitchFamily="34" charset="0"/>
              </a:rPr>
              <a:t>ihtiyacı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içerisinde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olduğuna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verilen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emniyet</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jandarmanın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veya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farklı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biriminde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ifadesinin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alınmasının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ardından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Cumhuriyet</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savcısının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talimatı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durumunda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aciliyet</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olması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halinde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ise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herhangi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talimat</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beklenmeksizin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birime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teslim</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edilebilir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Birime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teslim</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edilen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hakkında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ilgili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mahkemeye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başvurularak</a:t>
            </a:r>
            <a:r>
              <a:rPr lang="en-US" sz="1600" dirty="0">
                <a:solidFill>
                  <a:srgbClr val="000000"/>
                </a:solidFill>
                <a:latin typeface="Segoe UI" panose="020B0502040204020203" pitchFamily="34" charset="0"/>
                <a:cs typeface="Segoe UI" panose="020B0502040204020203" pitchFamily="34" charset="0"/>
              </a:rPr>
              <a:t> 5395 </a:t>
            </a:r>
            <a:r>
              <a:rPr lang="en-US" sz="1600" dirty="0" err="1">
                <a:solidFill>
                  <a:srgbClr val="000000"/>
                </a:solidFill>
                <a:latin typeface="Segoe UI" panose="020B0502040204020203" pitchFamily="34" charset="0"/>
                <a:cs typeface="Segoe UI" panose="020B0502040204020203" pitchFamily="34" charset="0"/>
              </a:rPr>
              <a:t>sayılı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Koruma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Kanununa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göre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Acil</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Korunma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Kararı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talep</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edilir</a:t>
            </a:r>
            <a:r>
              <a:rPr lang="en-US" sz="1600" dirty="0">
                <a:solidFill>
                  <a:srgbClr val="000000"/>
                </a:solidFill>
                <a:latin typeface="Segoe UI" panose="020B0502040204020203" pitchFamily="34" charset="0"/>
                <a:cs typeface="Segoe UI" panose="020B0502040204020203" pitchFamily="34" charset="0"/>
              </a:rPr>
              <a:t>. </a:t>
            </a:r>
          </a:p>
          <a:p>
            <a:pPr lvl="1" algn="just">
              <a:lnSpc>
                <a:spcPct val="120000"/>
              </a:lnSpc>
              <a:spcBef>
                <a:spcPts val="1200"/>
              </a:spcBef>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cs typeface="Segoe UI" panose="020B0502040204020203" pitchFamily="34" charset="0"/>
              </a:rPr>
              <a:t>K</a:t>
            </a:r>
            <a:r>
              <a:rPr lang="en-US" sz="1600" dirty="0" err="1">
                <a:solidFill>
                  <a:srgbClr val="000000"/>
                </a:solidFill>
                <a:latin typeface="Segoe UI" panose="020B0502040204020203" pitchFamily="34" charset="0"/>
                <a:cs typeface="Segoe UI" panose="020B0502040204020203" pitchFamily="34" charset="0"/>
              </a:rPr>
              <a:t>abulü</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yapılan</a:t>
            </a:r>
            <a:r>
              <a:rPr lang="en-US" sz="1600" dirty="0">
                <a:solidFill>
                  <a:srgbClr val="000000"/>
                </a:solidFill>
                <a:latin typeface="Segoe UI" panose="020B0502040204020203" pitchFamily="34" charset="0"/>
                <a:cs typeface="Segoe UI" panose="020B0502040204020203" pitchFamily="34" charset="0"/>
              </a:rPr>
              <a:t> çocuğun </a:t>
            </a:r>
            <a:r>
              <a:rPr lang="en-US" sz="1600" dirty="0" err="1">
                <a:solidFill>
                  <a:srgbClr val="000000"/>
                </a:solidFill>
                <a:latin typeface="Segoe UI" panose="020B0502040204020203" pitchFamily="34" charset="0"/>
                <a:cs typeface="Segoe UI" panose="020B0502040204020203" pitchFamily="34" charset="0"/>
              </a:rPr>
              <a:t>birime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geldiği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tarihte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mahalli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mülki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amirden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gerekli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onayın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alınması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gerekmektedir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Ayrıca</a:t>
            </a:r>
            <a:r>
              <a:rPr lang="en-US" sz="1600" dirty="0">
                <a:solidFill>
                  <a:srgbClr val="000000"/>
                </a:solidFill>
                <a:latin typeface="Segoe UI" panose="020B0502040204020203" pitchFamily="34" charset="0"/>
                <a:cs typeface="Segoe UI" panose="020B0502040204020203" pitchFamily="34" charset="0"/>
              </a:rPr>
              <a:t> 5395 </a:t>
            </a:r>
            <a:r>
              <a:rPr lang="en-US" sz="1600" dirty="0" err="1">
                <a:solidFill>
                  <a:srgbClr val="000000"/>
                </a:solidFill>
                <a:latin typeface="Segoe UI" panose="020B0502040204020203" pitchFamily="34" charset="0"/>
                <a:cs typeface="Segoe UI" panose="020B0502040204020203" pitchFamily="34" charset="0"/>
              </a:rPr>
              <a:t>sayılı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Koruma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Kanununun</a:t>
            </a:r>
            <a:r>
              <a:rPr lang="en-US" sz="1600" dirty="0">
                <a:solidFill>
                  <a:srgbClr val="000000"/>
                </a:solidFill>
                <a:latin typeface="Segoe UI" panose="020B0502040204020203" pitchFamily="34" charset="0"/>
                <a:cs typeface="Segoe UI" panose="020B0502040204020203" pitchFamily="34" charset="0"/>
              </a:rPr>
              <a:t> 9’uncu </a:t>
            </a:r>
            <a:r>
              <a:rPr lang="en-US" sz="1600" dirty="0" err="1">
                <a:solidFill>
                  <a:srgbClr val="000000"/>
                </a:solidFill>
                <a:latin typeface="Segoe UI" panose="020B0502040204020203" pitchFamily="34" charset="0"/>
                <a:cs typeface="Segoe UI" panose="020B0502040204020203" pitchFamily="34" charset="0"/>
              </a:rPr>
              <a:t>maddesi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gereğince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geç</a:t>
            </a:r>
            <a:r>
              <a:rPr lang="en-US" sz="1600" dirty="0">
                <a:solidFill>
                  <a:srgbClr val="000000"/>
                </a:solidFill>
                <a:latin typeface="Segoe UI" panose="020B0502040204020203" pitchFamily="34" charset="0"/>
                <a:cs typeface="Segoe UI" panose="020B0502040204020203" pitchFamily="34" charset="0"/>
              </a:rPr>
              <a:t> 5 </a:t>
            </a:r>
            <a:r>
              <a:rPr lang="en-US" sz="1600" dirty="0" err="1">
                <a:solidFill>
                  <a:srgbClr val="000000"/>
                </a:solidFill>
                <a:latin typeface="Segoe UI" panose="020B0502040204020203" pitchFamily="34" charset="0"/>
                <a:cs typeface="Segoe UI" panose="020B0502040204020203" pitchFamily="34" charset="0"/>
              </a:rPr>
              <a:t>gün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içinde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ilgili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mahkemeye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müracaat</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edilerek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acil</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korunma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kararı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talep</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edilmesi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hakkında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mahkeme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kararı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alınıncaya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kadar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fazla</a:t>
            </a:r>
            <a:r>
              <a:rPr lang="en-US" sz="1600" dirty="0">
                <a:solidFill>
                  <a:srgbClr val="000000"/>
                </a:solidFill>
                <a:latin typeface="Segoe UI" panose="020B0502040204020203" pitchFamily="34" charset="0"/>
                <a:cs typeface="Segoe UI" panose="020B0502040204020203" pitchFamily="34" charset="0"/>
              </a:rPr>
              <a:t> 8 </a:t>
            </a:r>
            <a:r>
              <a:rPr lang="en-US" sz="1600" dirty="0" err="1">
                <a:solidFill>
                  <a:srgbClr val="000000"/>
                </a:solidFill>
                <a:latin typeface="Segoe UI" panose="020B0502040204020203" pitchFamily="34" charset="0"/>
                <a:cs typeface="Segoe UI" panose="020B0502040204020203" pitchFamily="34" charset="0"/>
              </a:rPr>
              <a:t>gün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bu</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birimde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kalması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öngörülmektedir</a:t>
            </a:r>
            <a:r>
              <a:rPr lang="en-US" sz="1600" dirty="0">
                <a:solidFill>
                  <a:srgbClr val="000000"/>
                </a:solidFill>
                <a:latin typeface="Segoe UI" panose="020B0502040204020203" pitchFamily="34" charset="0"/>
                <a:cs typeface="Segoe UI" panose="020B0502040204020203" pitchFamily="34" charset="0"/>
              </a:rPr>
              <a:t>.</a:t>
            </a:r>
          </a:p>
          <a:p>
            <a:pPr lvl="1" algn="just">
              <a:lnSpc>
                <a:spcPct val="120000"/>
              </a:lnSpc>
              <a:spcBef>
                <a:spcPts val="1200"/>
              </a:spcBef>
              <a:buClr>
                <a:srgbClr val="0070C0"/>
              </a:buClr>
              <a:buSzPts val="1200"/>
              <a:buFont typeface="Wingdings" panose="05000000000000000000" pitchFamily="2" charset="2"/>
              <a:buChar char="Ø"/>
            </a:pPr>
            <a:r>
              <a:rPr lang="en-US" sz="1600" dirty="0">
                <a:solidFill>
                  <a:srgbClr val="000000"/>
                </a:solidFill>
                <a:latin typeface="Segoe UI" panose="020B0502040204020203" pitchFamily="34" charset="0"/>
                <a:cs typeface="Segoe UI" panose="020B0502040204020203" pitchFamily="34" charset="0"/>
              </a:rPr>
              <a:t>Bu </a:t>
            </a:r>
            <a:r>
              <a:rPr lang="en-US" sz="1600" dirty="0" err="1">
                <a:solidFill>
                  <a:srgbClr val="000000"/>
                </a:solidFill>
                <a:latin typeface="Segoe UI" panose="020B0502040204020203" pitchFamily="34" charset="0"/>
                <a:cs typeface="Segoe UI" panose="020B0502040204020203" pitchFamily="34" charset="0"/>
              </a:rPr>
              <a:t>süreç</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içerisinde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çocuğa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yönelik</a:t>
            </a:r>
            <a:r>
              <a:rPr lang="en-US" sz="1600" dirty="0">
                <a:solidFill>
                  <a:srgbClr val="000000"/>
                </a:solidFill>
                <a:latin typeface="Segoe UI" panose="020B0502040204020203" pitchFamily="34" charset="0"/>
                <a:cs typeface="Segoe UI" panose="020B0502040204020203" pitchFamily="34" charset="0"/>
              </a:rPr>
              <a:t> risk ve </a:t>
            </a:r>
            <a:r>
              <a:rPr lang="en-US" sz="1600" dirty="0" err="1">
                <a:solidFill>
                  <a:srgbClr val="000000"/>
                </a:solidFill>
                <a:latin typeface="Segoe UI" panose="020B0502040204020203" pitchFamily="34" charset="0"/>
                <a:cs typeface="Segoe UI" panose="020B0502040204020203" pitchFamily="34" charset="0"/>
              </a:rPr>
              <a:t>ihtiyaçlar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belirlenmeli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gerekli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mesleki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çalışmalar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başlatılmalıdır</a:t>
            </a:r>
            <a:r>
              <a:rPr lang="en-US" sz="1600" dirty="0">
                <a:solidFill>
                  <a:srgbClr val="000000"/>
                </a:solidFill>
                <a:latin typeface="Segoe UI" panose="020B0502040204020203" pitchFamily="34" charset="0"/>
                <a:cs typeface="Segoe UI" panose="020B0502040204020203" pitchFamily="34" charset="0"/>
              </a:rPr>
              <a:t>. </a:t>
            </a:r>
            <a:r>
              <a:rPr lang="tr-TR" sz="1600" dirty="0">
                <a:solidFill>
                  <a:srgbClr val="000000"/>
                </a:solidFill>
                <a:latin typeface="Segoe UI" panose="020B0502040204020203" pitchFamily="34" charset="0"/>
                <a:cs typeface="Segoe UI" panose="020B0502040204020203" pitchFamily="34" charset="0"/>
              </a:rPr>
              <a:t>Ç</a:t>
            </a:r>
            <a:r>
              <a:rPr lang="en-US" sz="1600" dirty="0" err="1">
                <a:solidFill>
                  <a:srgbClr val="000000"/>
                </a:solidFill>
                <a:latin typeface="Segoe UI" panose="020B0502040204020203" pitchFamily="34" charset="0"/>
                <a:cs typeface="Segoe UI" panose="020B0502040204020203" pitchFamily="34" charset="0"/>
              </a:rPr>
              <a:t>ocuğun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ailesi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bakım</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verenlerine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yönelik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çocuğun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korunma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altına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alınma</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nedenlerine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ilişkin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inceleme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ve</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araştırmalar</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başlatılması</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gerekmektedir</a:t>
            </a:r>
            <a:r>
              <a:rPr lang="en-US" sz="1600" dirty="0">
                <a:solidFill>
                  <a:srgbClr val="000000"/>
                </a:solidFill>
                <a:latin typeface="Segoe UI" panose="020B0502040204020203" pitchFamily="34" charset="0"/>
                <a:cs typeface="Segoe UI" panose="020B0502040204020203" pitchFamily="34" charset="0"/>
              </a:rPr>
              <a:t>. Bu </a:t>
            </a:r>
            <a:r>
              <a:rPr lang="en-US" sz="1600" dirty="0" err="1">
                <a:solidFill>
                  <a:srgbClr val="000000"/>
                </a:solidFill>
                <a:latin typeface="Segoe UI" panose="020B0502040204020203" pitchFamily="34" charset="0"/>
                <a:cs typeface="Segoe UI" panose="020B0502040204020203" pitchFamily="34" charset="0"/>
              </a:rPr>
              <a:t>incelemelere</a:t>
            </a:r>
            <a:r>
              <a:rPr lang="en-US" sz="1600" dirty="0">
                <a:solidFill>
                  <a:srgbClr val="000000"/>
                </a:solidFill>
                <a:latin typeface="Segoe UI" panose="020B0502040204020203" pitchFamily="34" charset="0"/>
                <a:cs typeface="Segoe UI" panose="020B0502040204020203" pitchFamily="34" charset="0"/>
              </a:rPr>
              <a:t> ek olarak çocuk ve ailesi ile </a:t>
            </a:r>
            <a:r>
              <a:rPr lang="en-US" sz="1600" dirty="0" err="1">
                <a:solidFill>
                  <a:srgbClr val="000000"/>
                </a:solidFill>
                <a:latin typeface="Segoe UI" panose="020B0502040204020203" pitchFamily="34" charset="0"/>
                <a:cs typeface="Segoe UI" panose="020B0502040204020203" pitchFamily="34" charset="0"/>
              </a:rPr>
              <a:t>psikososyal</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destek</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çalışmalarının</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yürütülmesi</a:t>
            </a:r>
            <a:r>
              <a:rPr lang="en-US" sz="1600" dirty="0">
                <a:solidFill>
                  <a:srgbClr val="000000"/>
                </a:solidFill>
                <a:latin typeface="Segoe UI" panose="020B0502040204020203" pitchFamily="34" charset="0"/>
                <a:cs typeface="Segoe UI" panose="020B0502040204020203" pitchFamily="34" charset="0"/>
              </a:rPr>
              <a:t> </a:t>
            </a:r>
            <a:r>
              <a:rPr lang="en-US" sz="1600" dirty="0" err="1">
                <a:solidFill>
                  <a:srgbClr val="000000"/>
                </a:solidFill>
                <a:latin typeface="Segoe UI" panose="020B0502040204020203" pitchFamily="34" charset="0"/>
                <a:cs typeface="Segoe UI" panose="020B0502040204020203" pitchFamily="34" charset="0"/>
              </a:rPr>
              <a:t>elzemdir</a:t>
            </a:r>
            <a:r>
              <a:rPr lang="en-US" sz="1600" dirty="0">
                <a:solidFill>
                  <a:srgbClr val="000000"/>
                </a:solidFill>
                <a:latin typeface="Segoe UI" panose="020B0502040204020203" pitchFamily="34" charset="0"/>
                <a:cs typeface="Segoe UI" panose="020B0502040204020203" pitchFamily="34" charset="0"/>
              </a:rPr>
              <a:t>.</a:t>
            </a:r>
          </a:p>
        </p:txBody>
      </p:sp>
      <p:sp>
        <p:nvSpPr>
          <p:cNvPr id="4" name="Title 4"/>
          <p:cNvSpPr>
            <a:spLocks noGrp="1"/>
          </p:cNvSpPr>
          <p:nvPr>
            <p:ph type="title"/>
          </p:nvPr>
        </p:nvSpPr>
        <p:spPr>
          <a:xfrm>
            <a:off x="838200" y="934945"/>
            <a:ext cx="10515600" cy="1325563"/>
          </a:xfrm>
        </p:spPr>
        <p:txBody>
          <a:bodyPr>
            <a:norm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Birimde Yürütülen İşlemler </a:t>
            </a:r>
            <a:endParaRPr lang="en-US" sz="2800" u="sng" dirty="0"/>
          </a:p>
        </p:txBody>
      </p:sp>
    </p:spTree>
    <p:extLst>
      <p:ext uri="{BB962C8B-B14F-4D97-AF65-F5344CB8AC3E}">
        <p14:creationId xmlns:p14="http://schemas.microsoft.com/office/powerpoint/2010/main" val="205763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rotWithShape="1">
          <a:blip r:embed="rId2">
            <a:extLst>
              <a:ext uri="{28A0092B-C50C-407E-A947-70E740481C1C}">
                <a14:useLocalDpi xmlns:a14="http://schemas.microsoft.com/office/drawing/2010/main" val="0"/>
              </a:ext>
            </a:extLst>
          </a:blip>
          <a:srcRect l="1925" t="7286" b="4076"/>
          <a:stretch/>
        </p:blipFill>
        <p:spPr>
          <a:xfrm>
            <a:off x="4599291" y="2080205"/>
            <a:ext cx="7456585" cy="3718630"/>
          </a:xfrm>
          <a:prstGeom prst="rect">
            <a:avLst/>
          </a:prstGeom>
        </p:spPr>
      </p:pic>
      <p:sp>
        <p:nvSpPr>
          <p:cNvPr id="5" name="Title 4"/>
          <p:cNvSpPr>
            <a:spLocks noGrp="1"/>
          </p:cNvSpPr>
          <p:nvPr>
            <p:ph type="title"/>
          </p:nvPr>
        </p:nvSpPr>
        <p:spPr>
          <a:xfrm>
            <a:off x="662292" y="928720"/>
            <a:ext cx="10515600" cy="1325563"/>
          </a:xfrm>
        </p:spPr>
        <p:txBody>
          <a:bodyPr>
            <a:norm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Birimde Yürütülen İşlemler </a:t>
            </a:r>
            <a:endParaRPr lang="en-US" sz="2800" u="sng" dirty="0"/>
          </a:p>
        </p:txBody>
      </p:sp>
      <p:sp>
        <p:nvSpPr>
          <p:cNvPr id="6" name="İçerik Yer Tutucusu 2"/>
          <p:cNvSpPr txBox="1">
            <a:spLocks/>
          </p:cNvSpPr>
          <p:nvPr/>
        </p:nvSpPr>
        <p:spPr>
          <a:xfrm>
            <a:off x="662292" y="1891093"/>
            <a:ext cx="3936999" cy="3907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600" dirty="0" err="1">
                <a:latin typeface="Segoe UI" panose="020B0502040204020203" pitchFamily="34" charset="0"/>
                <a:cs typeface="Segoe UI" panose="020B0502040204020203" pitchFamily="34" charset="0"/>
              </a:rPr>
              <a:t>Yapılacak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mesleki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çalışmalar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neticesinde</a:t>
            </a:r>
            <a:r>
              <a:rPr lang="en-US" sz="1600" dirty="0">
                <a:latin typeface="Segoe UI" panose="020B0502040204020203" pitchFamily="34" charset="0"/>
                <a:cs typeface="Segoe UI" panose="020B0502040204020203" pitchFamily="34" charset="0"/>
              </a:rPr>
              <a:t> çocuğun </a:t>
            </a:r>
            <a:r>
              <a:rPr lang="en-US" sz="1600" dirty="0" err="1">
                <a:latin typeface="Segoe UI" panose="020B0502040204020203" pitchFamily="34" charset="0"/>
                <a:cs typeface="Segoe UI" panose="020B0502040204020203" pitchFamily="34" charset="0"/>
              </a:rPr>
              <a:t>aile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yanına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dönüşünün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mümkün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olmaması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durumunda</a:t>
            </a:r>
            <a:r>
              <a:rPr lang="en-US" sz="1600" dirty="0">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çocuk </a:t>
            </a:r>
            <a:r>
              <a:rPr lang="en-US" sz="1600" dirty="0" err="1">
                <a:latin typeface="Segoe UI" panose="020B0502040204020203" pitchFamily="34" charset="0"/>
                <a:cs typeface="Segoe UI" panose="020B0502040204020203" pitchFamily="34" charset="0"/>
              </a:rPr>
              <a:t>diğer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hizmet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modellerinden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yararlandırıl</a:t>
            </a:r>
            <a:r>
              <a:rPr lang="tr-TR" sz="1600" dirty="0" err="1">
                <a:latin typeface="Segoe UI" panose="020B0502040204020203" pitchFamily="34" charset="0"/>
                <a:cs typeface="Segoe UI" panose="020B0502040204020203" pitchFamily="34" charset="0"/>
              </a:rPr>
              <a:t>ır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Gerek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duyulması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halinde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aileye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yönelik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sosyal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ekonomik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destek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sağlanabilir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hakkında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danışmanlık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eğitim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sağlık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tedbiri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alınması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değerlendirilir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Çocuğun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ailesinin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yanına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dönmesinin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riskli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olduğu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durumlarda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bakım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tedbiri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alınarak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öncelikle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aile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yanında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hizmet</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modelleri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değerlendirilmek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üzere</a:t>
            </a:r>
            <a:r>
              <a:rPr lang="tr-TR"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durumuna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uygun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kuruluşa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yerleştirilmesi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sağlanır</a:t>
            </a:r>
            <a:r>
              <a:rPr lang="tr-TR" sz="1600" dirty="0">
                <a:latin typeface="Segoe UI" panose="020B0502040204020203" pitchFamily="34" charset="0"/>
                <a:cs typeface="Segoe UI" panose="020B0502040204020203" pitchFamily="34" charset="0"/>
              </a:rPr>
              <a:t>.</a:t>
            </a:r>
            <a:endParaRPr lang="en-US" sz="1600" dirty="0">
              <a:latin typeface="Segoe UI" panose="020B0502040204020203" pitchFamily="34" charset="0"/>
              <a:cs typeface="Segoe UI" panose="020B0502040204020203" pitchFamily="34" charset="0"/>
            </a:endParaRPr>
          </a:p>
          <a:p>
            <a:endParaRPr lang="tr-TR" dirty="0"/>
          </a:p>
        </p:txBody>
      </p:sp>
    </p:spTree>
    <p:extLst>
      <p:ext uri="{BB962C8B-B14F-4D97-AF65-F5344CB8AC3E}">
        <p14:creationId xmlns:p14="http://schemas.microsoft.com/office/powerpoint/2010/main" val="311999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6078" y="1940597"/>
            <a:ext cx="10952908" cy="3935366"/>
          </a:xfrm>
        </p:spPr>
        <p:txBody>
          <a:bodyPr>
            <a:normAutofit lnSpcReduction="10000"/>
          </a:bodyPr>
          <a:lstStyle/>
          <a:p>
            <a:pPr marL="0" indent="0" algn="just">
              <a:lnSpc>
                <a:spcPct val="120000"/>
              </a:lnSpc>
              <a:spcAft>
                <a:spcPts val="0"/>
              </a:spcAft>
              <a:buNone/>
            </a:pPr>
            <a:r>
              <a:rPr lang="tr-TR" sz="1600" b="1" dirty="0">
                <a:latin typeface="Segoe UI" panose="020B0502040204020203" pitchFamily="34" charset="0"/>
                <a:ea typeface="Calibri" panose="020F0502020204030204" pitchFamily="34" charset="0"/>
                <a:cs typeface="Segoe UI" panose="020B0502040204020203" pitchFamily="34" charset="0"/>
              </a:rPr>
              <a:t>Çocuk koruma, ilk müdahale ve değerlendirme birimlerinin işleyişine ilişkin diğer işlemler, çocuk bakım kuruluşlarının usul ve esaslarına göre ilerlemektedir.</a:t>
            </a:r>
            <a:endParaRPr lang="tr-TR" sz="1600" dirty="0">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Çocuğun yasal temsilcisinin yanında kalmasında herhangi bir sakınca olmadığının ve yasal temsilcisinin sosyoekonomik durumunun yeterli olduğunun tespit edilmesine rağmen yasal temsilcisinin çocuğu teslim almayı kasıtlı olarak reddetmesi hâlinde çocuk teslim edilmez, çocuğun yasal temsilcisi hakkında suç duyurusunda bulunulur ve nafakaya ilişkin işlemler başlatılmalıdır.</a:t>
            </a:r>
            <a:endParaRPr lang="tr-TR" sz="16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Özel gereksinimi olabileceği değerlendirilen çocuklar hakkında ilgili sağlık kuruluşu ile irtibata geçilerek ÇÖZGER hazırlanabilmesi için işlemler başlatılmalıdır.</a:t>
            </a:r>
            <a:endParaRPr lang="tr-TR" sz="16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Kimlik belgesi bulunmayan çocuklar hakkında İl Nüfus Ve Vatandaşlık Müdürlüklerinde yapılacak kimlik tescili işlemleri için personel görevlendirilmelidir.</a:t>
            </a:r>
            <a:endParaRPr lang="tr-TR" sz="16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pPr lvl="1" algn="just">
              <a:lnSpc>
                <a:spcPct val="120000"/>
              </a:lnSpc>
              <a:buClr>
                <a:srgbClr val="0070C0"/>
              </a:buClr>
              <a:buSzPts val="1200"/>
              <a:buFont typeface="Wingdings" panose="05000000000000000000" pitchFamily="2" charset="2"/>
              <a:buChar char="Ø"/>
            </a:pPr>
            <a:r>
              <a:rPr lang="tr-TR" sz="1600" dirty="0">
                <a:solidFill>
                  <a:srgbClr val="000000"/>
                </a:solidFill>
                <a:latin typeface="Segoe UI" panose="020B0502040204020203" pitchFamily="34" charset="0"/>
                <a:ea typeface="Calibri" panose="020F0502020204030204" pitchFamily="34" charset="0"/>
                <a:cs typeface="Segoe UI" panose="020B0502040204020203" pitchFamily="34" charset="0"/>
              </a:rPr>
              <a:t>Ergenin gebe olabileceğinin anlaşılması hâlinde ilgili sağlık kuruluşu ile irtibata geçilerek gerekli tetkiklerin yapılması sağlanmalı ve adli bildirim yapılmalıdır. Bu durumda mahkemeden sağlık tedbiri talep edilmesi ve çocuğun durumuna uygun kuruluşa tertibinin ivedilikle yapılması gerekmektedir.</a:t>
            </a:r>
            <a:endParaRPr lang="tr-TR" sz="16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endParaRPr lang="en-US" sz="800" dirty="0"/>
          </a:p>
        </p:txBody>
      </p:sp>
      <p:sp>
        <p:nvSpPr>
          <p:cNvPr id="4" name="Title 4"/>
          <p:cNvSpPr>
            <a:spLocks noGrp="1"/>
          </p:cNvSpPr>
          <p:nvPr>
            <p:ph type="title"/>
          </p:nvPr>
        </p:nvSpPr>
        <p:spPr>
          <a:xfrm>
            <a:off x="619546" y="982037"/>
            <a:ext cx="10515600" cy="1078970"/>
          </a:xfrm>
        </p:spPr>
        <p:txBody>
          <a:bodyPr>
            <a:norm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Birimde Yürütülen İşlemler </a:t>
            </a:r>
            <a:endParaRPr lang="en-US" sz="2800" u="sng" dirty="0"/>
          </a:p>
        </p:txBody>
      </p:sp>
    </p:spTree>
    <p:extLst>
      <p:ext uri="{BB962C8B-B14F-4D97-AF65-F5344CB8AC3E}">
        <p14:creationId xmlns:p14="http://schemas.microsoft.com/office/powerpoint/2010/main" val="318817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86814"/>
            <a:ext cx="10515600" cy="1325563"/>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Sosyal İnceleme Süreci</a:t>
            </a:r>
            <a:endParaRPr lang="en-US" sz="2800" u="sng" dirty="0"/>
          </a:p>
        </p:txBody>
      </p:sp>
      <p:sp>
        <p:nvSpPr>
          <p:cNvPr id="3" name="İçerik Yer Tutucusu 2"/>
          <p:cNvSpPr>
            <a:spLocks noGrp="1"/>
          </p:cNvSpPr>
          <p:nvPr>
            <p:ph idx="1"/>
          </p:nvPr>
        </p:nvSpPr>
        <p:spPr>
          <a:xfrm>
            <a:off x="4396317" y="2109586"/>
            <a:ext cx="7341833" cy="3980496"/>
          </a:xfrm>
        </p:spPr>
        <p:txBody>
          <a:bodyPr>
            <a:noAutofit/>
          </a:bodyPr>
          <a:lstStyle/>
          <a:p>
            <a:pPr algn="just">
              <a:lnSpc>
                <a:spcPct val="100000"/>
              </a:lnSpc>
            </a:pPr>
            <a:r>
              <a:rPr lang="tr-TR" sz="1600" dirty="0">
                <a:latin typeface="Segoe UI" panose="020B0502040204020203" pitchFamily="34" charset="0"/>
                <a:cs typeface="Segoe UI" panose="020B0502040204020203" pitchFamily="34" charset="0"/>
              </a:rPr>
              <a:t>Sosyal inceleme aşamasında çocuk odağa alınarak tüm bilgi kaynaklarına başvurulması, çocuğun ailesinin ikamet yerlerinin ziyaret edilmesi, gerekmesi halinde okul, iş yeri vb. diğer bileşenlerle görüşmeler sağlanması gerekmektedir. Bu süreçte çocuğun yaşadığı sosyal çevre, ilgili olduğu tüm kurumlar ve kuruluşlar ve diğer bilgi kaynakları ile iş birliği yapılır. </a:t>
            </a:r>
          </a:p>
          <a:p>
            <a:pPr algn="just">
              <a:lnSpc>
                <a:spcPct val="100000"/>
              </a:lnSpc>
            </a:pPr>
            <a:r>
              <a:rPr lang="tr-TR" sz="1600" dirty="0">
                <a:latin typeface="Segoe UI" panose="020B0502040204020203" pitchFamily="34" charset="0"/>
                <a:cs typeface="Segoe UI" panose="020B0502040204020203" pitchFamily="34" charset="0"/>
              </a:rPr>
              <a:t>Sorunun tanımlanması, ihtiyaçların önceliklere göre </a:t>
            </a:r>
            <a:r>
              <a:rPr lang="tr-TR" sz="1600" dirty="0" err="1">
                <a:latin typeface="Segoe UI" panose="020B0502040204020203" pitchFamily="34" charset="0"/>
                <a:cs typeface="Segoe UI" panose="020B0502040204020203" pitchFamily="34" charset="0"/>
              </a:rPr>
              <a:t>sıralandırılması</a:t>
            </a:r>
            <a:r>
              <a:rPr lang="tr-TR" sz="1600" dirty="0">
                <a:latin typeface="Segoe UI" panose="020B0502040204020203" pitchFamily="34" charset="0"/>
                <a:cs typeface="Segoe UI" panose="020B0502040204020203" pitchFamily="34" charset="0"/>
              </a:rPr>
              <a:t> ve çocuk için en acil olan müdahalenin belirlenmesinden sonraki süreçlere kadar tüm değişkenleri kapsayan bir planlama yapılmalı, bu aşamada çocuğun sağlıklı gelişimi ile çocuğun ve ailenin güçlü yönlerine odaklanmaya dikkat edilmelidir. Çocuklar ile yapılan görüşme ve çocuklara yönelik sosyal inceleme sürecinde imkânlar ölçüsünde çocuğun yasal temsilcisinin veya akrabalarının katılımı sağlanmalı ve uygulanacak sosyal hizmet modellerinin belirlenmesinde çocuğun ve yasal temsilcisinin talepleri dikkate alınmalıdır.</a:t>
            </a:r>
          </a:p>
        </p:txBody>
      </p:sp>
      <p:pic>
        <p:nvPicPr>
          <p:cNvPr id="6" name="Picture 36"/>
          <p:cNvPicPr/>
          <p:nvPr/>
        </p:nvPicPr>
        <p:blipFill>
          <a:blip r:embed="rId2" cstate="print">
            <a:extLst>
              <a:ext uri="{28A0092B-C50C-407E-A947-70E740481C1C}">
                <a14:useLocalDpi xmlns:a14="http://schemas.microsoft.com/office/drawing/2010/main" val="0"/>
              </a:ext>
            </a:extLst>
          </a:blip>
          <a:stretch>
            <a:fillRect/>
          </a:stretch>
        </p:blipFill>
        <p:spPr>
          <a:xfrm>
            <a:off x="1075267" y="2446659"/>
            <a:ext cx="3321050" cy="2756552"/>
          </a:xfrm>
          <a:prstGeom prst="rect">
            <a:avLst/>
          </a:prstGeom>
        </p:spPr>
      </p:pic>
    </p:spTree>
    <p:extLst>
      <p:ext uri="{BB962C8B-B14F-4D97-AF65-F5344CB8AC3E}">
        <p14:creationId xmlns:p14="http://schemas.microsoft.com/office/powerpoint/2010/main" val="343632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9687" y="1175300"/>
            <a:ext cx="10515600" cy="841904"/>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Acil Korunma İşlemleri</a:t>
            </a:r>
            <a:endParaRPr lang="en-US" sz="2800" u="sng" dirty="0"/>
          </a:p>
        </p:txBody>
      </p:sp>
      <p:sp>
        <p:nvSpPr>
          <p:cNvPr id="3" name="İçerik Yer Tutucusu 2"/>
          <p:cNvSpPr>
            <a:spLocks noGrp="1"/>
          </p:cNvSpPr>
          <p:nvPr>
            <p:ph idx="1"/>
          </p:nvPr>
        </p:nvSpPr>
        <p:spPr>
          <a:xfrm>
            <a:off x="639687" y="2017204"/>
            <a:ext cx="7554402" cy="3842058"/>
          </a:xfrm>
        </p:spPr>
        <p:txBody>
          <a:bodyPr>
            <a:noAutofit/>
          </a:bodyPr>
          <a:lstStyle/>
          <a:p>
            <a:pPr algn="just">
              <a:lnSpc>
                <a:spcPct val="100000"/>
              </a:lnSpc>
            </a:pPr>
            <a:r>
              <a:rPr lang="tr-TR" sz="1600" dirty="0">
                <a:latin typeface="Segoe UI" panose="020B0502040204020203" pitchFamily="34" charset="0"/>
                <a:cs typeface="Segoe UI" panose="020B0502040204020203" pitchFamily="34" charset="0"/>
              </a:rPr>
              <a:t>Çocuğun derhâl korunma altına alınmasını gerektiren bir durumun varlığı hâlinde çocuk, acil korunma kararı alınıncaya kadar geçen sürede mülki idare amiri onayına istinaden durumuna uygun kuruluşa yerleştirilir veya ailesinin yanına döndürülebilir. Çocuğun bakım ve gözetim altına alınmasından sonra acil korunma kararının alınması için kurum tarafından çocuğun kuruma geldiği tarihten itibaren </a:t>
            </a:r>
            <a:r>
              <a:rPr lang="tr-TR" sz="1600" b="1" dirty="0">
                <a:latin typeface="Segoe UI" panose="020B0502040204020203" pitchFamily="34" charset="0"/>
                <a:cs typeface="Segoe UI" panose="020B0502040204020203" pitchFamily="34" charset="0"/>
              </a:rPr>
              <a:t>en geç beş gün içinde </a:t>
            </a:r>
            <a:r>
              <a:rPr lang="tr-TR" sz="1600" dirty="0">
                <a:latin typeface="Segoe UI" panose="020B0502040204020203" pitchFamily="34" charset="0"/>
                <a:cs typeface="Segoe UI" panose="020B0502040204020203" pitchFamily="34" charset="0"/>
              </a:rPr>
              <a:t>çocuk hâkimine müracaat edilir. Hâkim tarafından, üç gün içinde karar verilir. </a:t>
            </a:r>
          </a:p>
          <a:p>
            <a:pPr algn="just">
              <a:lnSpc>
                <a:spcPct val="100000"/>
              </a:lnSpc>
            </a:pPr>
            <a:r>
              <a:rPr lang="tr-TR" sz="1600" b="1" dirty="0">
                <a:latin typeface="Segoe UI" panose="020B0502040204020203" pitchFamily="34" charset="0"/>
                <a:cs typeface="Segoe UI" panose="020B0502040204020203" pitchFamily="34" charset="0"/>
              </a:rPr>
              <a:t>Acil korunma kararı en fazla otuz günlük süre ile sınırlı olmak üzere verilebilir.</a:t>
            </a:r>
            <a:r>
              <a:rPr lang="tr-TR" sz="1600" dirty="0">
                <a:latin typeface="Segoe UI" panose="020B0502040204020203" pitchFamily="34" charset="0"/>
                <a:cs typeface="Segoe UI" panose="020B0502040204020203" pitchFamily="34" charset="0"/>
              </a:rPr>
              <a:t> Bu süre içinde Kurumca çocuk hakkında sosyal inceleme yapılır. Kurum, yaptığı inceleme sonucunda, tedbir kararı alınmasının gerekmediği sonucuna varırsa bu yöndeki görüşünü ve sağlayacağı hizmetleri hâkime bildirir. Çocuğun, ailesine teslim edilip edilmeyeceğine veya uygun görülen başkaca bir tedbire hâkim tarafından karar verilir. Kurum, çocuk hakkında tedbir kararı alınması gerektiği sonucuna varırsa hâkimden koruyucu ve destekleyici tedbir kararı verilmesini talep eder.</a:t>
            </a:r>
            <a:endParaRPr lang="en-US" sz="1600" dirty="0">
              <a:latin typeface="Segoe UI" panose="020B0502040204020203" pitchFamily="34" charset="0"/>
              <a:cs typeface="Segoe UI" panose="020B0502040204020203" pitchFamily="34" charset="0"/>
            </a:endParaRPr>
          </a:p>
        </p:txBody>
      </p:sp>
      <p:pic>
        <p:nvPicPr>
          <p:cNvPr id="4" name="Picture 39"/>
          <p:cNvPicPr/>
          <p:nvPr/>
        </p:nvPicPr>
        <p:blipFill>
          <a:blip r:embed="rId2" cstate="print">
            <a:extLst>
              <a:ext uri="{28A0092B-C50C-407E-A947-70E740481C1C}">
                <a14:useLocalDpi xmlns:a14="http://schemas.microsoft.com/office/drawing/2010/main" val="0"/>
              </a:ext>
            </a:extLst>
          </a:blip>
          <a:stretch>
            <a:fillRect/>
          </a:stretch>
        </p:blipFill>
        <p:spPr>
          <a:xfrm>
            <a:off x="8194089" y="2857398"/>
            <a:ext cx="3471333" cy="2161669"/>
          </a:xfrm>
          <a:prstGeom prst="rect">
            <a:avLst/>
          </a:prstGeom>
        </p:spPr>
      </p:pic>
    </p:spTree>
    <p:extLst>
      <p:ext uri="{BB962C8B-B14F-4D97-AF65-F5344CB8AC3E}">
        <p14:creationId xmlns:p14="http://schemas.microsoft.com/office/powerpoint/2010/main" val="395761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964699"/>
            <a:ext cx="10515600" cy="1325563"/>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Aileye Teslim Süreci</a:t>
            </a:r>
            <a:endParaRPr lang="en-US" sz="2800" u="sng" dirty="0"/>
          </a:p>
        </p:txBody>
      </p:sp>
      <p:sp>
        <p:nvSpPr>
          <p:cNvPr id="3" name="İçerik Yer Tutucusu 2"/>
          <p:cNvSpPr>
            <a:spLocks noGrp="1"/>
          </p:cNvSpPr>
          <p:nvPr>
            <p:ph idx="1"/>
          </p:nvPr>
        </p:nvSpPr>
        <p:spPr>
          <a:xfrm>
            <a:off x="838199" y="2076953"/>
            <a:ext cx="8234779" cy="3879963"/>
          </a:xfrm>
        </p:spPr>
        <p:txBody>
          <a:bodyPr>
            <a:normAutofit lnSpcReduction="10000"/>
          </a:bodyPr>
          <a:lstStyle/>
          <a:p>
            <a:pPr algn="just">
              <a:lnSpc>
                <a:spcPct val="120000"/>
              </a:lnSpc>
            </a:pPr>
            <a:r>
              <a:rPr lang="tr-TR" sz="1600" dirty="0">
                <a:latin typeface="Segoe UI" panose="020B0502040204020203" pitchFamily="34" charset="0"/>
                <a:cs typeface="Segoe UI" panose="020B0502040204020203" pitchFamily="34" charset="0"/>
              </a:rPr>
              <a:t>Yapılacak inceleme sonucunda 5395 Sayılı Kanunu uyarınca çocuğun derhâl korunma altına alınmasını gerektiren bir durumun olmadığı ve yasal temsilcisine teslim edilmesinde herhangi bir sakınca bulunmadığı kanaatine varılması hâlinde mülki idare amiri onayı ile çocuğun yasal temsilcisine teslimi yapılabilmektedir. Haklarında acil korunma kararı, bakım tedbiri kararı veya barınma tedbiri kararı bulunan çocuklar hakkında hazırlanan raporların ASH İl Müdürlüğüne ve ilgili mahkemeye gönderilmesi ve çocuk hakkındaki tedbirlerin kaldırılmasının talep edilmesi gerekmektedir. </a:t>
            </a:r>
          </a:p>
          <a:p>
            <a:pPr algn="just">
              <a:lnSpc>
                <a:spcPct val="120000"/>
              </a:lnSpc>
            </a:pPr>
            <a:r>
              <a:rPr lang="tr-TR" sz="1600" dirty="0">
                <a:latin typeface="Segoe UI" panose="020B0502040204020203" pitchFamily="34" charset="0"/>
                <a:cs typeface="Segoe UI" panose="020B0502040204020203" pitchFamily="34" charset="0"/>
              </a:rPr>
              <a:t>Mahkemenin tedbirleri kaldırmaya yönelik kararı sonrasında aileye teslim işlemleri gerçekleştirilerek kuruluş kayıtları, mahkeme tarafından mevcut tedbirin kaldırılmasına ilişkin verilen kararın ilgililere usulüne uygun olarak tebliği sonrasında kapatılır. Hakkında herhangi bir tedbir kararı verilmeden aileye teslim edilen çocukların izlenmesi amacıyla çocuğun dosyası Çocuklar Güvende Ekiplerinin takip etmesi amacıyla Gündüz Hizmetleri Birimine devredilmek üzere ASH İl Müdürlüğüne bilgi verilir.</a:t>
            </a:r>
          </a:p>
        </p:txBody>
      </p:sp>
      <p:pic>
        <p:nvPicPr>
          <p:cNvPr id="4" name="Picture 40"/>
          <p:cNvPicPr/>
          <p:nvPr/>
        </p:nvPicPr>
        <p:blipFill>
          <a:blip r:embed="rId2">
            <a:extLst>
              <a:ext uri="{28A0092B-C50C-407E-A947-70E740481C1C}">
                <a14:useLocalDpi xmlns:a14="http://schemas.microsoft.com/office/drawing/2010/main" val="0"/>
              </a:ext>
            </a:extLst>
          </a:blip>
          <a:stretch>
            <a:fillRect/>
          </a:stretch>
        </p:blipFill>
        <p:spPr>
          <a:xfrm>
            <a:off x="9428990" y="2895630"/>
            <a:ext cx="1854200" cy="2242608"/>
          </a:xfrm>
          <a:prstGeom prst="rect">
            <a:avLst/>
          </a:prstGeom>
        </p:spPr>
      </p:pic>
    </p:spTree>
    <p:extLst>
      <p:ext uri="{BB962C8B-B14F-4D97-AF65-F5344CB8AC3E}">
        <p14:creationId xmlns:p14="http://schemas.microsoft.com/office/powerpoint/2010/main" val="48155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066842"/>
            <a:ext cx="10738282" cy="3774664"/>
          </a:xfrm>
        </p:spPr>
        <p:txBody>
          <a:bodyPr>
            <a:normAutofit/>
          </a:bodyPr>
          <a:lstStyle/>
          <a:p>
            <a:pPr algn="just">
              <a:lnSpc>
                <a:spcPct val="120000"/>
              </a:lnSpc>
            </a:pPr>
            <a:r>
              <a:rPr lang="tr-TR" sz="1600" dirty="0">
                <a:latin typeface="Segoe UI" panose="020B0502040204020203" pitchFamily="34" charset="0"/>
                <a:cs typeface="Segoe UI" panose="020B0502040204020203" pitchFamily="34" charset="0"/>
              </a:rPr>
              <a:t>Yapılacak mesleki çalışmalar neticesinde çocuğun yüksek yararı gözetilerek aile yanına dönüşünün mümkün olmaması durumunda diğer hizmet modellerinden yararlandırılmasına yönelik işlem başlatılması gerekmektedir. Gerek duyulması halinde aileye yönelik sosyal ve ekonomik destek sağlanabilir. Çocuk hakkında uygun bulunması halinde danışmanlık, eğitim, sağlık tedbiri alınması değerlendirilir. Çocuğun aileye teslim edilmesinden önceki süreçte, çocuk hakkındaki işlemler tamamlanıncaya kadar uygun görülmesi hâlinde çocuk ailesine izinli olarak verilebilir. </a:t>
            </a:r>
            <a:r>
              <a:rPr lang="tr-TR" sz="1600" dirty="0" err="1">
                <a:latin typeface="Segoe UI" panose="020B0502040204020203" pitchFamily="34" charset="0"/>
                <a:cs typeface="Segoe UI" panose="020B0502040204020203" pitchFamily="34" charset="0"/>
              </a:rPr>
              <a:t>Refakatsiz</a:t>
            </a:r>
            <a:r>
              <a:rPr lang="tr-TR" sz="1600" dirty="0">
                <a:latin typeface="Segoe UI" panose="020B0502040204020203" pitchFamily="34" charset="0"/>
                <a:cs typeface="Segoe UI" panose="020B0502040204020203" pitchFamily="34" charset="0"/>
              </a:rPr>
              <a:t> çocukların ailesi veya bir yakınına teslim işlemleri ise il göç idaresi müdürlüğüne bilgi verilerek yapılır.</a:t>
            </a:r>
          </a:p>
          <a:p>
            <a:pPr algn="just">
              <a:lnSpc>
                <a:spcPct val="120000"/>
              </a:lnSpc>
            </a:pPr>
            <a:r>
              <a:rPr lang="tr-TR" sz="1600" dirty="0" err="1">
                <a:latin typeface="Segoe UI" panose="020B0502040204020203" pitchFamily="34" charset="0"/>
                <a:cs typeface="Segoe UI" panose="020B0502040204020203" pitchFamily="34" charset="0"/>
              </a:rPr>
              <a:t>Refakatsiz</a:t>
            </a:r>
            <a:r>
              <a:rPr lang="tr-TR" sz="1600" dirty="0">
                <a:latin typeface="Segoe UI" panose="020B0502040204020203" pitchFamily="34" charset="0"/>
                <a:cs typeface="Segoe UI" panose="020B0502040204020203" pitchFamily="34" charset="0"/>
              </a:rPr>
              <a:t> ve ailesinden ayrı düşmüş çocukların farklı bir ülkede bulunan ailesine teslimine yönelik aile birleşimi işlemleri ise Çocuk Haklarına Dair Sözleşme, Cenevre Sözleşmeleri, Mültecilerin Hukuki Durumuna Dair Sözleşme ve ilgili diğer uluslararası anlaşmalar kapsamında gerçekleştirilmektedir. </a:t>
            </a:r>
            <a:endParaRPr lang="en-US" sz="3600" dirty="0"/>
          </a:p>
        </p:txBody>
      </p:sp>
      <p:sp>
        <p:nvSpPr>
          <p:cNvPr id="4" name="Unvan 1"/>
          <p:cNvSpPr>
            <a:spLocks noGrp="1"/>
          </p:cNvSpPr>
          <p:nvPr>
            <p:ph type="title"/>
          </p:nvPr>
        </p:nvSpPr>
        <p:spPr>
          <a:xfrm>
            <a:off x="838200" y="945466"/>
            <a:ext cx="10515600" cy="1325563"/>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Aileye Teslim Süreci</a:t>
            </a:r>
            <a:endParaRPr lang="en-US" sz="2800" u="sng" dirty="0"/>
          </a:p>
        </p:txBody>
      </p:sp>
    </p:spTree>
    <p:extLst>
      <p:ext uri="{BB962C8B-B14F-4D97-AF65-F5344CB8AC3E}">
        <p14:creationId xmlns:p14="http://schemas.microsoft.com/office/powerpoint/2010/main" val="297846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1934"/>
            <a:ext cx="10515600" cy="1136073"/>
          </a:xfrm>
        </p:spPr>
        <p:txBody>
          <a:bodyPr>
            <a:normAutofit/>
          </a:bodyPr>
          <a:lstStyle/>
          <a:p>
            <a:pPr marL="0" indent="0" algn="ctr">
              <a:lnSpc>
                <a:spcPct val="150000"/>
              </a:lnSpc>
              <a:buNone/>
            </a:pPr>
            <a:r>
              <a:rPr lang="tr-TR" sz="1600" dirty="0">
                <a:latin typeface="+mj-lt"/>
              </a:rPr>
              <a:t>“Bu doküman Avrupa Birliği mali desteği ile oluşturulmuştur. Bu yayının içeriğinden yalnızca </a:t>
            </a:r>
            <a:r>
              <a:rPr lang="tr-TR" sz="1600" dirty="0" err="1">
                <a:latin typeface="+mj-lt"/>
              </a:rPr>
              <a:t>WEglobal</a:t>
            </a:r>
            <a:r>
              <a:rPr lang="tr-TR" sz="1600" dirty="0">
                <a:latin typeface="+mj-lt"/>
              </a:rPr>
              <a:t> liderliğindeki konsorsiyum sorumludur ve hiçbir şekilde Avrupa Birliğinin görüşlerini yansıtmamaktadır.”</a:t>
            </a:r>
          </a:p>
          <a:p>
            <a:pPr algn="ctr">
              <a:lnSpc>
                <a:spcPct val="150000"/>
              </a:lnSpc>
            </a:pPr>
            <a:endParaRPr lang="tr-TR" sz="1600" dirty="0">
              <a:latin typeface="+mj-lt"/>
            </a:endParaRPr>
          </a:p>
        </p:txBody>
      </p:sp>
      <p:sp>
        <p:nvSpPr>
          <p:cNvPr id="2" name="Slayt Numarası Yer Tutucusu 1">
            <a:extLst>
              <a:ext uri="{FF2B5EF4-FFF2-40B4-BE49-F238E27FC236}">
                <a16:creationId xmlns:a16="http://schemas.microsoft.com/office/drawing/2014/main" id="{60E1F64F-A0A5-FB73-17B5-655946603D09}"/>
              </a:ext>
            </a:extLst>
          </p:cNvPr>
          <p:cNvSpPr>
            <a:spLocks noGrp="1"/>
          </p:cNvSpPr>
          <p:nvPr>
            <p:ph type="sldNum" sz="quarter" idx="12"/>
          </p:nvPr>
        </p:nvSpPr>
        <p:spPr/>
        <p:txBody>
          <a:bodyPr/>
          <a:lstStyle/>
          <a:p>
            <a:fld id="{0BE68271-D1D7-4240-9CAF-7A57D75CD8A1}" type="slidenum">
              <a:rPr lang="en-US" smtClean="0"/>
              <a:t>19</a:t>
            </a:fld>
            <a:endParaRPr lang="en-US"/>
          </a:p>
        </p:txBody>
      </p:sp>
      <p:sp>
        <p:nvSpPr>
          <p:cNvPr id="4" name="TextBox 3">
            <a:extLst>
              <a:ext uri="{FF2B5EF4-FFF2-40B4-BE49-F238E27FC236}">
                <a16:creationId xmlns:a16="http://schemas.microsoft.com/office/drawing/2014/main" id="{B9CCDA61-085C-15C7-99C5-690B494C8E15}"/>
              </a:ext>
            </a:extLst>
          </p:cNvPr>
          <p:cNvSpPr txBox="1"/>
          <p:nvPr/>
        </p:nvSpPr>
        <p:spPr>
          <a:xfrm>
            <a:off x="4645891" y="3059668"/>
            <a:ext cx="2647904" cy="738664"/>
          </a:xfrm>
          <a:prstGeom prst="rect">
            <a:avLst/>
          </a:prstGeom>
          <a:noFill/>
        </p:spPr>
        <p:txBody>
          <a:bodyPr wrap="none" rtlCol="0">
            <a:spAutoFit/>
          </a:bodyPr>
          <a:lstStyle/>
          <a:p>
            <a:r>
              <a:rPr lang="tr-TR" sz="4200" dirty="0">
                <a:latin typeface="+mj-lt"/>
              </a:rPr>
              <a:t>Teşekkürler</a:t>
            </a:r>
          </a:p>
        </p:txBody>
      </p:sp>
    </p:spTree>
    <p:extLst>
      <p:ext uri="{BB962C8B-B14F-4D97-AF65-F5344CB8AC3E}">
        <p14:creationId xmlns:p14="http://schemas.microsoft.com/office/powerpoint/2010/main" val="213921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838200" y="2862792"/>
            <a:ext cx="10515600" cy="1705595"/>
          </a:xfrm>
        </p:spPr>
        <p:txBody>
          <a:bodyPr/>
          <a:lstStyle/>
          <a:p>
            <a:pPr algn="just"/>
            <a:r>
              <a:rPr lang="tr-TR" sz="1800" dirty="0">
                <a:latin typeface="Segoe UI" panose="020B0502040204020203" pitchFamily="34" charset="0"/>
                <a:cs typeface="Segoe UI" panose="020B0502040204020203" pitchFamily="34" charset="0"/>
              </a:rPr>
              <a:t>Bu derste çocuk koruma ve refah sistemi içerisinde Çocuk Hizmetleri Genel Müdürlüğü uhdesinde yürütülen inceleme, tespit ve ilk müdahale hizmetlerine ilişkin uygulama esaslarının, yönteminin ve sisteminin temelleri ele alınacaktır. Bu dersin amacı, Çocuk Hizmetleri Genel Müdürlüğü uhdesinde yürütülen inceleme, tespit ve ilk müdahale hizmetleri hakkında temel düzeyde bilgi alt yapısının oluşturulmasıdır.</a:t>
            </a:r>
          </a:p>
          <a:p>
            <a:endParaRPr lang="tr-TR" dirty="0"/>
          </a:p>
        </p:txBody>
      </p:sp>
      <p:sp>
        <p:nvSpPr>
          <p:cNvPr id="6" name="Title 3"/>
          <p:cNvSpPr>
            <a:spLocks noGrp="1"/>
          </p:cNvSpPr>
          <p:nvPr>
            <p:ph type="title"/>
          </p:nvPr>
        </p:nvSpPr>
        <p:spPr>
          <a:xfrm>
            <a:off x="838200" y="1537229"/>
            <a:ext cx="10515600" cy="1325563"/>
          </a:xfrm>
        </p:spPr>
        <p:txBody>
          <a:bodyPr vert="horz" lIns="91440" tIns="45720" rIns="91440" bIns="45720" rtlCol="0" anchor="ctr">
            <a:noAutofit/>
          </a:bodyPr>
          <a:lstStyle/>
          <a:p>
            <a:pPr>
              <a:lnSpc>
                <a:spcPct val="115000"/>
              </a:lnSpc>
            </a:pPr>
            <a:r>
              <a:rPr lang="tr-TR" sz="3200" b="1" kern="0" cap="all" dirty="0">
                <a:solidFill>
                  <a:srgbClr val="002060"/>
                </a:solidFill>
                <a:latin typeface="Segoe UI" panose="020B0502040204020203" pitchFamily="34" charset="0"/>
              </a:rPr>
              <a:t>Dersin Amacı</a:t>
            </a:r>
            <a:endParaRPr lang="en-US" sz="3200" b="1" kern="0" cap="all" dirty="0">
              <a:solidFill>
                <a:srgbClr val="002060"/>
              </a:solidFill>
              <a:latin typeface="Segoe UI" panose="020B0502040204020203" pitchFamily="34" charset="0"/>
            </a:endParaRPr>
          </a:p>
        </p:txBody>
      </p:sp>
    </p:spTree>
    <p:extLst>
      <p:ext uri="{BB962C8B-B14F-4D97-AF65-F5344CB8AC3E}">
        <p14:creationId xmlns:p14="http://schemas.microsoft.com/office/powerpoint/2010/main" val="275492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689" y="2015414"/>
            <a:ext cx="11161101" cy="3968136"/>
          </a:xfrm>
        </p:spPr>
        <p:txBody>
          <a:bodyPr>
            <a:normAutofit fontScale="92500" lnSpcReduction="10000"/>
          </a:bodyPr>
          <a:lstStyle/>
          <a:p>
            <a:pPr algn="just">
              <a:lnSpc>
                <a:spcPct val="120000"/>
              </a:lnSpc>
            </a:pPr>
            <a:r>
              <a:rPr lang="en-US" sz="1600" dirty="0">
                <a:latin typeface="Segoe UI" panose="020B0502040204020203" pitchFamily="34" charset="0"/>
                <a:cs typeface="Segoe UI" panose="020B0502040204020203" pitchFamily="34" charset="0"/>
              </a:rPr>
              <a:t>2828 </a:t>
            </a:r>
            <a:r>
              <a:rPr lang="en-US" sz="1600" dirty="0" err="1">
                <a:latin typeface="Segoe UI" panose="020B0502040204020203" pitchFamily="34" charset="0"/>
                <a:cs typeface="Segoe UI" panose="020B0502040204020203" pitchFamily="34" charset="0"/>
              </a:rPr>
              <a:t>sayılı</a:t>
            </a:r>
            <a:r>
              <a:rPr lang="en-US" sz="1600" dirty="0">
                <a:latin typeface="Segoe UI" panose="020B0502040204020203" pitchFamily="34" charset="0"/>
                <a:cs typeface="Segoe UI" panose="020B0502040204020203" pitchFamily="34" charset="0"/>
              </a:rPr>
              <a:t> Sosyal </a:t>
            </a:r>
            <a:r>
              <a:rPr lang="en-US" sz="1600" dirty="0" err="1">
                <a:latin typeface="Segoe UI" panose="020B0502040204020203" pitchFamily="34" charset="0"/>
                <a:cs typeface="Segoe UI" panose="020B0502040204020203" pitchFamily="34" charset="0"/>
              </a:rPr>
              <a:t>Hizmetler</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Kanununun</a:t>
            </a:r>
            <a:r>
              <a:rPr lang="en-US" sz="1600" dirty="0">
                <a:latin typeface="Segoe UI" panose="020B0502040204020203" pitchFamily="34" charset="0"/>
                <a:cs typeface="Segoe UI" panose="020B0502040204020203" pitchFamily="34" charset="0"/>
              </a:rPr>
              <a:t> 3. </a:t>
            </a:r>
            <a:r>
              <a:rPr lang="en-US" sz="1600" dirty="0" err="1">
                <a:latin typeface="Segoe UI" panose="020B0502040204020203" pitchFamily="34" charset="0"/>
                <a:cs typeface="Segoe UI" panose="020B0502040204020203" pitchFamily="34" charset="0"/>
              </a:rPr>
              <a:t>maddesi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çocuk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koruma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alanının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çerçevesini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çizen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çeşitli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tanımları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içermektedir</a:t>
            </a:r>
            <a:r>
              <a:rPr lang="en-US" sz="1600" dirty="0">
                <a:latin typeface="Segoe UI" panose="020B0502040204020203" pitchFamily="34" charset="0"/>
                <a:cs typeface="Segoe UI" panose="020B0502040204020203" pitchFamily="34" charset="0"/>
              </a:rPr>
              <a:t>. Buna </a:t>
            </a:r>
            <a:r>
              <a:rPr lang="en-US" sz="1600" dirty="0" err="1">
                <a:latin typeface="Segoe UI" panose="020B0502040204020203" pitchFamily="34" charset="0"/>
                <a:cs typeface="Segoe UI" panose="020B0502040204020203" pitchFamily="34" charset="0"/>
              </a:rPr>
              <a:t>göre</a:t>
            </a:r>
            <a:r>
              <a:rPr lang="en-US" sz="1600" b="1" dirty="0">
                <a:latin typeface="Segoe UI" panose="020B0502040204020203" pitchFamily="34" charset="0"/>
                <a:cs typeface="Segoe UI" panose="020B0502040204020203" pitchFamily="34" charset="0"/>
              </a:rPr>
              <a:t> </a:t>
            </a:r>
            <a:r>
              <a:rPr lang="tr-TR" sz="1600" b="1" dirty="0">
                <a:latin typeface="Segoe UI" panose="020B0502040204020203" pitchFamily="34" charset="0"/>
                <a:cs typeface="Segoe UI" panose="020B0502040204020203" pitchFamily="34" charset="0"/>
              </a:rPr>
              <a:t>korunmaya ihtiyacı olan çocuk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beden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ruh</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ahlak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gelişimleri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şahsi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güvenlikleri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tehlikede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olup</a:t>
            </a:r>
            <a:r>
              <a:rPr lang="en-US"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marL="457200" lvl="1" indent="0" algn="just">
              <a:lnSpc>
                <a:spcPct val="120000"/>
              </a:lnSpc>
              <a:buNone/>
            </a:pPr>
            <a:r>
              <a:rPr lang="en-US" sz="1600" dirty="0">
                <a:latin typeface="Segoe UI" panose="020B0502040204020203" pitchFamily="34" charset="0"/>
                <a:cs typeface="Segoe UI" panose="020B0502040204020203" pitchFamily="34" charset="0"/>
              </a:rPr>
              <a:t>1. Ana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babasız</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ana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babasız</a:t>
            </a:r>
            <a:r>
              <a:rPr lang="en-US" sz="1600" dirty="0">
                <a:latin typeface="Segoe UI" panose="020B0502040204020203" pitchFamily="34" charset="0"/>
                <a:cs typeface="Segoe UI" panose="020B0502040204020203" pitchFamily="34" charset="0"/>
              </a:rPr>
              <a:t>, </a:t>
            </a:r>
            <a:endParaRPr lang="tr-TR" sz="1600" dirty="0">
              <a:latin typeface="Segoe UI" panose="020B0502040204020203" pitchFamily="34" charset="0"/>
              <a:cs typeface="Segoe UI" panose="020B0502040204020203" pitchFamily="34" charset="0"/>
            </a:endParaRPr>
          </a:p>
          <a:p>
            <a:pPr marL="457200" lvl="1" indent="0" algn="just">
              <a:lnSpc>
                <a:spcPct val="120000"/>
              </a:lnSpc>
              <a:spcBef>
                <a:spcPts val="0"/>
              </a:spcBef>
              <a:buNone/>
            </a:pPr>
            <a:r>
              <a:rPr lang="en-US" sz="1600" dirty="0">
                <a:latin typeface="Segoe UI" panose="020B0502040204020203" pitchFamily="34" charset="0"/>
                <a:cs typeface="Segoe UI" panose="020B0502040204020203" pitchFamily="34" charset="0"/>
              </a:rPr>
              <a:t>2. Ana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babası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her </a:t>
            </a:r>
            <a:r>
              <a:rPr lang="en-US" sz="1600" dirty="0" err="1">
                <a:latin typeface="Segoe UI" panose="020B0502040204020203" pitchFamily="34" charset="0"/>
                <a:cs typeface="Segoe UI" panose="020B0502040204020203" pitchFamily="34" charset="0"/>
              </a:rPr>
              <a:t>ikisi</a:t>
            </a:r>
            <a:r>
              <a:rPr lang="en-US" sz="1600" dirty="0">
                <a:latin typeface="Segoe UI" panose="020B0502040204020203" pitchFamily="34" charset="0"/>
                <a:cs typeface="Segoe UI" panose="020B0502040204020203" pitchFamily="34" charset="0"/>
              </a:rPr>
              <a:t> de belli </a:t>
            </a:r>
            <a:r>
              <a:rPr lang="en-US" sz="1600" dirty="0" err="1">
                <a:latin typeface="Segoe UI" panose="020B0502040204020203" pitchFamily="34" charset="0"/>
                <a:cs typeface="Segoe UI" panose="020B0502040204020203" pitchFamily="34" charset="0"/>
              </a:rPr>
              <a:t>olmayan</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marL="457200" lvl="1" indent="0" algn="just">
              <a:lnSpc>
                <a:spcPct val="120000"/>
              </a:lnSpc>
              <a:spcBef>
                <a:spcPts val="0"/>
              </a:spcBef>
              <a:buNone/>
            </a:pPr>
            <a:r>
              <a:rPr lang="en-US" sz="1600" dirty="0">
                <a:latin typeface="Segoe UI" panose="020B0502040204020203" pitchFamily="34" charset="0"/>
                <a:cs typeface="Segoe UI" panose="020B0502040204020203" pitchFamily="34" charset="0"/>
              </a:rPr>
              <a:t>3. Ana </a:t>
            </a:r>
            <a:r>
              <a:rPr lang="en-US" sz="1600" dirty="0" err="1">
                <a:latin typeface="Segoe UI" panose="020B0502040204020203" pitchFamily="34" charset="0"/>
                <a:cs typeface="Segoe UI" panose="020B0502040204020203" pitchFamily="34" charset="0"/>
              </a:rPr>
              <a:t>ve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babası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her </a:t>
            </a:r>
            <a:r>
              <a:rPr lang="en-US" sz="1600" dirty="0" err="1">
                <a:latin typeface="Segoe UI" panose="020B0502040204020203" pitchFamily="34" charset="0"/>
                <a:cs typeface="Segoe UI" panose="020B0502040204020203" pitchFamily="34" charset="0"/>
              </a:rPr>
              <a:t>ikisi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tarafından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terk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edilen</a:t>
            </a:r>
            <a:r>
              <a:rPr lang="en-US" sz="1600" dirty="0">
                <a:latin typeface="Segoe UI" panose="020B0502040204020203" pitchFamily="34" charset="0"/>
                <a:cs typeface="Segoe UI" panose="020B0502040204020203" pitchFamily="34" charset="0"/>
              </a:rPr>
              <a:t>,</a:t>
            </a:r>
            <a:endParaRPr lang="tr-TR" sz="1600" dirty="0">
              <a:latin typeface="Segoe UI" panose="020B0502040204020203" pitchFamily="34" charset="0"/>
              <a:cs typeface="Segoe UI" panose="020B0502040204020203" pitchFamily="34" charset="0"/>
            </a:endParaRPr>
          </a:p>
          <a:p>
            <a:pPr marL="457200" lvl="1" indent="0" algn="just">
              <a:lnSpc>
                <a:spcPct val="120000"/>
              </a:lnSpc>
              <a:spcBef>
                <a:spcPts val="0"/>
              </a:spcBef>
              <a:buNone/>
            </a:pPr>
            <a:r>
              <a:rPr lang="en-US" sz="1600" dirty="0">
                <a:latin typeface="Segoe UI" panose="020B0502040204020203" pitchFamily="34" charset="0"/>
                <a:cs typeface="Segoe UI" panose="020B0502040204020203" pitchFamily="34" charset="0"/>
              </a:rPr>
              <a:t>4. Ana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babası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tarafından</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ihmal</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edilip</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fuhuş</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dilencilik</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alkollü</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içkileri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veya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uyuşturucu</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maddeleri</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kullanma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gibi</a:t>
            </a:r>
            <a:r>
              <a:rPr lang="en-US" sz="1600" dirty="0">
                <a:latin typeface="Segoe UI" panose="020B0502040204020203" pitchFamily="34" charset="0"/>
                <a:cs typeface="Segoe UI" panose="020B0502040204020203" pitchFamily="34" charset="0"/>
              </a:rPr>
              <a:t> her </a:t>
            </a:r>
            <a:r>
              <a:rPr lang="en-US" sz="1600" dirty="0" err="1">
                <a:latin typeface="Segoe UI" panose="020B0502040204020203" pitchFamily="34" charset="0"/>
                <a:cs typeface="Segoe UI" panose="020B0502040204020203" pitchFamily="34" charset="0"/>
              </a:rPr>
              <a:t>türlü</a:t>
            </a:r>
            <a:r>
              <a:rPr lang="en-US" sz="1600" dirty="0">
                <a:latin typeface="Segoe UI" panose="020B0502040204020203" pitchFamily="34" charset="0"/>
                <a:cs typeface="Segoe UI" panose="020B0502040204020203" pitchFamily="34" charset="0"/>
              </a:rPr>
              <a:t> sosyal </a:t>
            </a:r>
            <a:r>
              <a:rPr lang="en-US" sz="1600" dirty="0" err="1">
                <a:latin typeface="Segoe UI" panose="020B0502040204020203" pitchFamily="34" charset="0"/>
                <a:cs typeface="Segoe UI" panose="020B0502040204020203" pitchFamily="34" charset="0"/>
              </a:rPr>
              <a:t>tehlikelere</a:t>
            </a:r>
            <a:r>
              <a:rPr lang="en-US" sz="1600" dirty="0">
                <a:latin typeface="Segoe UI" panose="020B0502040204020203" pitchFamily="34" charset="0"/>
                <a:cs typeface="Segoe UI" panose="020B0502040204020203" pitchFamily="34" charset="0"/>
              </a:rPr>
              <a:t> ve kötü </a:t>
            </a:r>
            <a:r>
              <a:rPr lang="en-US" sz="1600" dirty="0" err="1">
                <a:latin typeface="Segoe UI" panose="020B0502040204020203" pitchFamily="34" charset="0"/>
                <a:cs typeface="Segoe UI" panose="020B0502040204020203" pitchFamily="34" charset="0"/>
              </a:rPr>
              <a:t>alışkanlıklara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karşı</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savunmasız</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bırakılan</a:t>
            </a:r>
            <a:r>
              <a:rPr lang="en-US" sz="1600" dirty="0">
                <a:latin typeface="Segoe UI" panose="020B0502040204020203" pitchFamily="34" charset="0"/>
                <a:cs typeface="Segoe UI" panose="020B0502040204020203" pitchFamily="34" charset="0"/>
              </a:rPr>
              <a:t> ve </a:t>
            </a:r>
            <a:r>
              <a:rPr lang="en-US" sz="1600" dirty="0" err="1">
                <a:latin typeface="Segoe UI" panose="020B0502040204020203" pitchFamily="34" charset="0"/>
                <a:cs typeface="Segoe UI" panose="020B0502040204020203" pitchFamily="34" charset="0"/>
              </a:rPr>
              <a:t>başıboşluğa</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sürüklenen</a:t>
            </a:r>
            <a:r>
              <a:rPr lang="en-US" sz="1600" dirty="0">
                <a:latin typeface="Segoe UI" panose="020B0502040204020203" pitchFamily="34" charset="0"/>
                <a:cs typeface="Segoe UI" panose="020B0502040204020203" pitchFamily="34" charset="0"/>
              </a:rPr>
              <a:t> </a:t>
            </a:r>
            <a:r>
              <a:rPr lang="tr-TR" sz="1600" dirty="0">
                <a:latin typeface="Segoe UI" panose="020B0502040204020203" pitchFamily="34" charset="0"/>
                <a:cs typeface="Segoe UI" panose="020B0502040204020203" pitchFamily="34" charset="0"/>
              </a:rPr>
              <a:t>olarak tanımlanmıştır.</a:t>
            </a:r>
          </a:p>
          <a:p>
            <a:pPr algn="just">
              <a:lnSpc>
                <a:spcPct val="120000"/>
              </a:lnSpc>
            </a:pPr>
            <a:r>
              <a:rPr lang="tr-TR" sz="1600" dirty="0">
                <a:latin typeface="Segoe UI" panose="020B0502040204020203" pitchFamily="34" charset="0"/>
                <a:cs typeface="Segoe UI" panose="020B0502040204020203" pitchFamily="34" charset="0"/>
              </a:rPr>
              <a:t>5395 sayılı Çocuk Koruma Kanunu uyarınca ise, “</a:t>
            </a:r>
            <a:r>
              <a:rPr lang="tr-TR" sz="1600" b="1" dirty="0">
                <a:latin typeface="Segoe UI" panose="020B0502040204020203" pitchFamily="34" charset="0"/>
                <a:cs typeface="Segoe UI" panose="020B0502040204020203" pitchFamily="34" charset="0"/>
              </a:rPr>
              <a:t>bedensel, zihinsel, ahlaki, sosyal ve duygusal gelişimi ile kişisel güvenliği tehlikede olan, ihmal veya istismar edilen ya da suç mağduru olan çocuk</a:t>
            </a:r>
            <a:r>
              <a:rPr lang="tr-TR" sz="1600" dirty="0">
                <a:latin typeface="Segoe UI" panose="020B0502040204020203" pitchFamily="34" charset="0"/>
                <a:cs typeface="Segoe UI" panose="020B0502040204020203" pitchFamily="34" charset="0"/>
              </a:rPr>
              <a:t>” şeklinde tanımlanmaktadır. Çocuk Koruma Kanunu gereğince bu kapsamdaki çocukların tespit edilmesi halinde adlî ve idarî merciler, kolluk görevlileri, sağlık, eğitim ve sivil toplum kuruluşları tarafından </a:t>
            </a:r>
            <a:r>
              <a:rPr lang="tr-TR" sz="1600" dirty="0" err="1">
                <a:latin typeface="Segoe UI" panose="020B0502040204020203" pitchFamily="34" charset="0"/>
                <a:cs typeface="Segoe UI" panose="020B0502040204020203" pitchFamily="34" charset="0"/>
              </a:rPr>
              <a:t>ASHB’ye</a:t>
            </a:r>
            <a:r>
              <a:rPr lang="tr-TR" sz="1600" dirty="0">
                <a:latin typeface="Segoe UI" panose="020B0502040204020203" pitchFamily="34" charset="0"/>
                <a:cs typeface="Segoe UI" panose="020B0502040204020203" pitchFamily="34" charset="0"/>
              </a:rPr>
              <a:t> bildirilmesi gerekmektedir.</a:t>
            </a:r>
          </a:p>
          <a:p>
            <a:pPr algn="just">
              <a:lnSpc>
                <a:spcPct val="120000"/>
              </a:lnSpc>
            </a:pPr>
            <a:r>
              <a:rPr lang="tr-TR" sz="1600" b="1" dirty="0">
                <a:latin typeface="Segoe UI" panose="020B0502040204020203" pitchFamily="34" charset="0"/>
                <a:cs typeface="Segoe UI" panose="020B0502040204020203" pitchFamily="34" charset="0"/>
              </a:rPr>
              <a:t>Bu derste korunmaya ihtiyacı olan çocuğa yönelik hizmetler hakkında oluşturulan mekanizmaların bir parçası olarak il değerlendirme kurulu ile </a:t>
            </a:r>
            <a:r>
              <a:rPr lang="tr-TR" sz="1600" b="1" dirty="0" err="1">
                <a:latin typeface="Segoe UI" panose="020B0502040204020203" pitchFamily="34" charset="0"/>
                <a:cs typeface="Segoe UI" panose="020B0502040204020203" pitchFamily="34" charset="0"/>
              </a:rPr>
              <a:t>SHM’nin</a:t>
            </a:r>
            <a:r>
              <a:rPr lang="tr-TR" sz="1600" b="1" dirty="0">
                <a:latin typeface="Segoe UI" panose="020B0502040204020203" pitchFamily="34" charset="0"/>
                <a:cs typeface="Segoe UI" panose="020B0502040204020203" pitchFamily="34" charset="0"/>
              </a:rPr>
              <a:t> görev ve sorumlulukları ile (ÇOKİM) hakkında bilgilere yer verilecektir.</a:t>
            </a:r>
            <a:endParaRPr lang="tr-TR" sz="1600" dirty="0">
              <a:latin typeface="Segoe UI" panose="020B0502040204020203" pitchFamily="34" charset="0"/>
              <a:cs typeface="Segoe UI" panose="020B0502040204020203" pitchFamily="34" charset="0"/>
            </a:endParaRPr>
          </a:p>
          <a:p>
            <a:endParaRPr lang="en-US" sz="1400" dirty="0"/>
          </a:p>
        </p:txBody>
      </p:sp>
      <p:sp>
        <p:nvSpPr>
          <p:cNvPr id="3" name="Title 3"/>
          <p:cNvSpPr>
            <a:spLocks noGrp="1"/>
          </p:cNvSpPr>
          <p:nvPr>
            <p:ph type="title"/>
          </p:nvPr>
        </p:nvSpPr>
        <p:spPr>
          <a:xfrm>
            <a:off x="610688" y="1018326"/>
            <a:ext cx="10515600" cy="1325563"/>
          </a:xfrm>
        </p:spPr>
        <p:txBody>
          <a:bodyPr vert="horz" lIns="91440" tIns="45720" rIns="91440" bIns="45720" rtlCol="0" anchor="ctr">
            <a:noAutofit/>
          </a:bodyPr>
          <a:lstStyle/>
          <a:p>
            <a:pPr>
              <a:lnSpc>
                <a:spcPct val="115000"/>
              </a:lnSpc>
            </a:pPr>
            <a:r>
              <a:rPr lang="tr-TR" sz="3200" b="1" kern="0" cap="all" dirty="0">
                <a:solidFill>
                  <a:srgbClr val="002060"/>
                </a:solidFill>
                <a:latin typeface="Segoe UI" panose="020B0502040204020203" pitchFamily="34" charset="0"/>
              </a:rPr>
              <a:t>Giriş</a:t>
            </a:r>
            <a:endParaRPr lang="en-US" sz="3200" b="1" kern="0" cap="all" dirty="0">
              <a:solidFill>
                <a:srgbClr val="002060"/>
              </a:solidFill>
              <a:latin typeface="Segoe UI" panose="020B0502040204020203" pitchFamily="34" charset="0"/>
            </a:endParaRPr>
          </a:p>
        </p:txBody>
      </p:sp>
    </p:spTree>
    <p:extLst>
      <p:ext uri="{BB962C8B-B14F-4D97-AF65-F5344CB8AC3E}">
        <p14:creationId xmlns:p14="http://schemas.microsoft.com/office/powerpoint/2010/main" val="345252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15000"/>
              </a:lnSpc>
              <a:spcAft>
                <a:spcPts val="0"/>
              </a:spcAft>
            </a:pPr>
            <a:r>
              <a:rPr lang="en-US" sz="3200" b="1" kern="0" cap="all" dirty="0">
                <a:solidFill>
                  <a:srgbClr val="002060"/>
                </a:solidFill>
                <a:latin typeface="Segoe UI" panose="020B0502040204020203" pitchFamily="34" charset="0"/>
                <a:ea typeface="Times New Roman" panose="02020603050405020304" pitchFamily="18" charset="0"/>
                <a:cs typeface="Times New Roman (Headings CS)"/>
              </a:rPr>
              <a:t>KORUNMA İHTİYACI OLAN ÇOCUĞA (KİOÇ) YÖNELİK HİZMETLER</a:t>
            </a:r>
            <a:endParaRPr lang="en-US" sz="3200" dirty="0"/>
          </a:p>
        </p:txBody>
      </p:sp>
      <p:sp>
        <p:nvSpPr>
          <p:cNvPr id="5" name="Content Placeholder 4"/>
          <p:cNvSpPr>
            <a:spLocks noGrp="1"/>
          </p:cNvSpPr>
          <p:nvPr>
            <p:ph idx="1"/>
          </p:nvPr>
        </p:nvSpPr>
        <p:spPr>
          <a:xfrm>
            <a:off x="4269104" y="2748176"/>
            <a:ext cx="7615013" cy="3137144"/>
          </a:xfrm>
        </p:spPr>
        <p:txBody>
          <a:bodyPr>
            <a:normAutofit lnSpcReduction="10000"/>
          </a:bodyPr>
          <a:lstStyle/>
          <a:p>
            <a:pPr algn="just">
              <a:lnSpc>
                <a:spcPct val="120000"/>
              </a:lnSpc>
            </a:pPr>
            <a:r>
              <a:rPr lang="tr-TR" sz="1400" dirty="0">
                <a:latin typeface="Segoe UI" panose="020B0502040204020203" pitchFamily="34" charset="0"/>
                <a:cs typeface="Segoe UI" panose="020B0502040204020203" pitchFamily="34" charset="0"/>
              </a:rPr>
              <a:t>Korunma ihtiyacı olan çocukların tespiti ve durumlarının incelenmesi görevi ASH İl Müdürlüklerinin sorumluluğundadır. ASH İl Müdürlükleri korunma ihtiyacı olan çocuklar hakkında basın ve yayın organları ile benzeri iletişim araçlarında çıkan haberleri ve her türlü duyumu ihbar kabul edip ayrıca bir talimat beklemeden derhal harekete geçerek bunları araştırmakla yükümlüdür. İlgili mevzuat gereği ASH İl Müdürlükleri kendisine bildirimi yapılan çocuklar hakkında her türlü araştırmayı yapmakla görevlidir.  </a:t>
            </a:r>
          </a:p>
          <a:p>
            <a:pPr algn="just">
              <a:lnSpc>
                <a:spcPct val="120000"/>
              </a:lnSpc>
            </a:pPr>
            <a:r>
              <a:rPr lang="tr-TR" sz="1400" dirty="0">
                <a:latin typeface="Segoe UI" panose="020B0502040204020203" pitchFamily="34" charset="0"/>
                <a:cs typeface="Segoe UI" panose="020B0502040204020203" pitchFamily="34" charset="0"/>
              </a:rPr>
              <a:t>Bu kapsamda, çocuk hakkında araştırma ve sosyal inceleme yapılmasında çocuğun, yasal temsilcisinin veya akrabalarının bulunduğu yerdeki ASH İl Müdürlükleri, sosyal hizmet merkezleri, çocuk koruma ilk müdahale ve değerlendirme birimi veya çocuk bakım kuruluşları yetkilidir. Yapılan incelemeler sonucunda çocuk hakkında uygulanacak hizmetin belirlenmesi ve değiştirilmesine yönelik değerlendirmeler, ASH İl Müdürlükleri bünyesinde oluşturulan il değerlendirme kuruluna sunularak kurul tarafından karara bağlanmaktadır.</a:t>
            </a:r>
          </a:p>
          <a:p>
            <a:endParaRPr lang="en-US" sz="1400" dirty="0"/>
          </a:p>
        </p:txBody>
      </p:sp>
      <p:pic>
        <p:nvPicPr>
          <p:cNvPr id="6" name="Picture 35"/>
          <p:cNvPicPr/>
          <p:nvPr/>
        </p:nvPicPr>
        <p:blipFill>
          <a:blip r:embed="rId2" cstate="print">
            <a:extLst>
              <a:ext uri="{28A0092B-C50C-407E-A947-70E740481C1C}">
                <a14:useLocalDpi xmlns:a14="http://schemas.microsoft.com/office/drawing/2010/main" val="0"/>
              </a:ext>
            </a:extLst>
          </a:blip>
          <a:stretch>
            <a:fillRect/>
          </a:stretch>
        </p:blipFill>
        <p:spPr>
          <a:xfrm>
            <a:off x="838200" y="3161819"/>
            <a:ext cx="3277191" cy="2309858"/>
          </a:xfrm>
          <a:prstGeom prst="rect">
            <a:avLst/>
          </a:prstGeom>
        </p:spPr>
      </p:pic>
    </p:spTree>
    <p:extLst>
      <p:ext uri="{BB962C8B-B14F-4D97-AF65-F5344CB8AC3E}">
        <p14:creationId xmlns:p14="http://schemas.microsoft.com/office/powerpoint/2010/main" val="365352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451" y="2129814"/>
            <a:ext cx="7261011" cy="3835979"/>
          </a:xfrm>
        </p:spPr>
        <p:txBody>
          <a:bodyPr>
            <a:normAutofit/>
          </a:bodyPr>
          <a:lstStyle/>
          <a:p>
            <a:pPr algn="just">
              <a:lnSpc>
                <a:spcPct val="120000"/>
              </a:lnSpc>
            </a:pPr>
            <a:r>
              <a:rPr lang="tr-TR" sz="1400" dirty="0">
                <a:latin typeface="Segoe UI" panose="020B0502040204020203" pitchFamily="34" charset="0"/>
                <a:cs typeface="Segoe UI" panose="020B0502040204020203" pitchFamily="34" charset="0"/>
              </a:rPr>
              <a:t>İl Değerlendirme Kurulu, Bakanlığın görev, yetki ve sorumlulukları çerçevesinde korunma ihtiyacı olan çocuklar hakkında tedbirlere ve hizmet modellerine karar vermek ya da önceki mesleki çalışmalar sonucunda verilmiş kararlara yapılan itirazları görüşmek üzere il müdürlüğü bünyesinde oluşturulan kuruldur. </a:t>
            </a:r>
            <a:r>
              <a:rPr lang="en-US" sz="1400" b="1" dirty="0" err="1">
                <a:latin typeface="Segoe UI" panose="020B0502040204020203" pitchFamily="34" charset="0"/>
                <a:cs typeface="Segoe UI" panose="020B0502040204020203" pitchFamily="34" charset="0"/>
              </a:rPr>
              <a:t>Kurul</a:t>
            </a:r>
            <a:r>
              <a:rPr lang="en-US" sz="1400" b="1" dirty="0">
                <a:latin typeface="Segoe UI" panose="020B0502040204020203" pitchFamily="34" charset="0"/>
                <a:cs typeface="Segoe UI" panose="020B0502040204020203" pitchFamily="34" charset="0"/>
              </a:rPr>
              <a:t>; ASH İl </a:t>
            </a:r>
            <a:r>
              <a:rPr lang="en-US" sz="1400" b="1" dirty="0" err="1">
                <a:latin typeface="Segoe UI" panose="020B0502040204020203" pitchFamily="34" charset="0"/>
                <a:cs typeface="Segoe UI" panose="020B0502040204020203" pitchFamily="34" charset="0"/>
              </a:rPr>
              <a:t>Müdürünün</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onayı</a:t>
            </a:r>
            <a:r>
              <a:rPr lang="en-US" sz="1400" b="1" dirty="0">
                <a:latin typeface="Segoe UI" panose="020B0502040204020203" pitchFamily="34" charset="0"/>
                <a:cs typeface="Segoe UI" panose="020B0502040204020203" pitchFamily="34" charset="0"/>
              </a:rPr>
              <a:t> ile </a:t>
            </a:r>
            <a:r>
              <a:rPr lang="en-US" sz="1400" b="1" dirty="0" err="1">
                <a:latin typeface="Segoe UI" panose="020B0502040204020203" pitchFamily="34" charset="0"/>
                <a:cs typeface="Segoe UI" panose="020B0502040204020203" pitchFamily="34" charset="0"/>
              </a:rPr>
              <a:t>başkan</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dâhil</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en</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az</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üç</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en</a:t>
            </a:r>
            <a:r>
              <a:rPr lang="en-US" sz="1400" b="1" dirty="0">
                <a:latin typeface="Segoe UI" panose="020B0502040204020203" pitchFamily="34" charset="0"/>
                <a:cs typeface="Segoe UI" panose="020B0502040204020203" pitchFamily="34" charset="0"/>
              </a:rPr>
              <a:t> fazla </a:t>
            </a:r>
            <a:r>
              <a:rPr lang="en-US" sz="1400" b="1" dirty="0" err="1">
                <a:latin typeface="Segoe UI" panose="020B0502040204020203" pitchFamily="34" charset="0"/>
                <a:cs typeface="Segoe UI" panose="020B0502040204020203" pitchFamily="34" charset="0"/>
              </a:rPr>
              <a:t>dokuz</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üyeden</a:t>
            </a:r>
            <a:r>
              <a:rPr lang="en-US" sz="1400" b="1" dirty="0">
                <a:latin typeface="Segoe UI" panose="020B0502040204020203" pitchFamily="34" charset="0"/>
                <a:cs typeface="Segoe UI" panose="020B0502040204020203" pitchFamily="34" charset="0"/>
              </a:rPr>
              <a:t> </a:t>
            </a:r>
            <a:r>
              <a:rPr lang="en-US" sz="1400" b="1" dirty="0" err="1">
                <a:latin typeface="Segoe UI" panose="020B0502040204020203" pitchFamily="34" charset="0"/>
                <a:cs typeface="Segoe UI" panose="020B0502040204020203" pitchFamily="34" charset="0"/>
              </a:rPr>
              <a:t>oluşmaktadır</a:t>
            </a:r>
            <a:r>
              <a:rPr lang="en-US" sz="1400" b="1" dirty="0">
                <a:latin typeface="Segoe UI" panose="020B0502040204020203" pitchFamily="34" charset="0"/>
                <a:cs typeface="Segoe UI" panose="020B0502040204020203" pitchFamily="34" charset="0"/>
              </a:rPr>
              <a:t>.</a:t>
            </a:r>
            <a:r>
              <a:rPr lang="en-US" sz="1400" dirty="0">
                <a:latin typeface="Segoe UI" panose="020B0502040204020203" pitchFamily="34" charset="0"/>
                <a:cs typeface="Segoe UI" panose="020B0502040204020203" pitchFamily="34" charset="0"/>
              </a:rPr>
              <a:t> </a:t>
            </a:r>
            <a:endParaRPr lang="tr-TR" sz="1400" dirty="0">
              <a:latin typeface="Segoe UI" panose="020B0502040204020203" pitchFamily="34" charset="0"/>
              <a:cs typeface="Segoe UI" panose="020B0502040204020203" pitchFamily="34" charset="0"/>
            </a:endParaRPr>
          </a:p>
          <a:p>
            <a:pPr algn="just">
              <a:lnSpc>
                <a:spcPct val="120000"/>
              </a:lnSpc>
            </a:pPr>
            <a:r>
              <a:rPr lang="tr-TR" sz="1400" dirty="0">
                <a:latin typeface="Segoe UI" panose="020B0502040204020203" pitchFamily="34" charset="0"/>
                <a:cs typeface="Segoe UI" panose="020B0502040204020203" pitchFamily="34" charset="0"/>
              </a:rPr>
              <a:t>Bu üyeler, ASH İl müdürü, ASH İl Müdür yardımcısı veya şube müdürü başkanlığında, tercihen il müdürlüğünde veya farklı kuruluşlarda çalışan, idareci olmayan sosyal çalışma görevlilerinden seçilmektedir. Gerek görüldüğü takdirde kurulda görüşülen vakaya ilişkin konularda ilgili personel, kurul toplantısına davet edilebilmektedir. Kurulda alınan kararlar, üyelerin görüşlerini açıklamalarından sonra oybirliği veya oy çokluğu ile alınmaktadır. </a:t>
            </a:r>
          </a:p>
          <a:p>
            <a:pPr algn="just">
              <a:lnSpc>
                <a:spcPct val="120000"/>
              </a:lnSpc>
            </a:pPr>
            <a:r>
              <a:rPr lang="tr-TR" sz="1400" dirty="0">
                <a:latin typeface="Segoe UI" panose="020B0502040204020203" pitchFamily="34" charset="0"/>
                <a:cs typeface="Segoe UI" panose="020B0502040204020203" pitchFamily="34" charset="0"/>
              </a:rPr>
              <a:t>Oyların eşitliği halinde ise kurul başkanının oy verdiği yönde çoğunluk sağlanmış kabul edilerek karşı oyun şerhi gerekçesiyle birlikte tutanağa eklenerek imzalanmaktadır.</a:t>
            </a:r>
          </a:p>
        </p:txBody>
      </p:sp>
      <p:sp>
        <p:nvSpPr>
          <p:cNvPr id="4" name="Title 3"/>
          <p:cNvSpPr>
            <a:spLocks noGrp="1"/>
          </p:cNvSpPr>
          <p:nvPr>
            <p:ph type="title"/>
          </p:nvPr>
        </p:nvSpPr>
        <p:spPr>
          <a:xfrm>
            <a:off x="662675" y="1052004"/>
            <a:ext cx="10515600" cy="1325563"/>
          </a:xfrm>
        </p:spPr>
        <p:txBody>
          <a:bodyPr>
            <a:noAutofit/>
          </a:bodyPr>
          <a:lstStyle/>
          <a:p>
            <a:pPr>
              <a:lnSpc>
                <a:spcPct val="115000"/>
              </a:lnSpc>
              <a:spcAft>
                <a:spcPts val="0"/>
              </a:spcAft>
            </a:pP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İl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Değerlendirme</a:t>
            </a: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Kurulunun</a:t>
            </a: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Görev</a:t>
            </a: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ve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Sorumlulukları</a:t>
            </a:r>
            <a:endParaRPr lang="en-US" sz="2800" u="sng" dirty="0"/>
          </a:p>
        </p:txBody>
      </p:sp>
      <p:pic>
        <p:nvPicPr>
          <p:cNvPr id="6" name="Picture 25"/>
          <p:cNvPicPr/>
          <p:nvPr/>
        </p:nvPicPr>
        <p:blipFill>
          <a:blip r:embed="rId2" cstate="print">
            <a:extLst>
              <a:ext uri="{28A0092B-C50C-407E-A947-70E740481C1C}">
                <a14:useLocalDpi xmlns:a14="http://schemas.microsoft.com/office/drawing/2010/main" val="0"/>
              </a:ext>
            </a:extLst>
          </a:blip>
          <a:stretch>
            <a:fillRect/>
          </a:stretch>
        </p:blipFill>
        <p:spPr>
          <a:xfrm>
            <a:off x="8252159" y="2966500"/>
            <a:ext cx="3528424" cy="2162605"/>
          </a:xfrm>
          <a:prstGeom prst="rect">
            <a:avLst/>
          </a:prstGeom>
        </p:spPr>
      </p:pic>
    </p:spTree>
    <p:extLst>
      <p:ext uri="{BB962C8B-B14F-4D97-AF65-F5344CB8AC3E}">
        <p14:creationId xmlns:p14="http://schemas.microsoft.com/office/powerpoint/2010/main" val="191912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25485" y="1080114"/>
            <a:ext cx="10515600" cy="962131"/>
          </a:xfrm>
        </p:spPr>
        <p:txBody>
          <a:bodyPr>
            <a:noAutofit/>
          </a:bodyPr>
          <a:lstStyle/>
          <a:p>
            <a:pPr>
              <a:lnSpc>
                <a:spcPct val="115000"/>
              </a:lnSpc>
              <a:spcAft>
                <a:spcPts val="0"/>
              </a:spcAft>
            </a:pP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İl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Değerlendirme</a:t>
            </a: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Kurulunun</a:t>
            </a: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Görev</a:t>
            </a: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ve</a:t>
            </a:r>
            <a:r>
              <a:rPr lang="en-US"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 </a:t>
            </a:r>
            <a:r>
              <a:rPr lang="en-US" sz="2800" b="1" u="sng" dirty="0" err="1">
                <a:solidFill>
                  <a:srgbClr val="4472C4"/>
                </a:solidFill>
                <a:latin typeface="Segoe UI" panose="020B0502040204020203" pitchFamily="34" charset="0"/>
                <a:ea typeface="Times New Roman" panose="02020603050405020304" pitchFamily="18" charset="0"/>
                <a:cs typeface="Times New Roman" panose="02020603050405020304" pitchFamily="18" charset="0"/>
              </a:rPr>
              <a:t>Sorumlulukları</a:t>
            </a:r>
            <a:endParaRPr lang="en-US" sz="2800" u="sng" dirty="0"/>
          </a:p>
        </p:txBody>
      </p:sp>
      <p:graphicFrame>
        <p:nvGraphicFramePr>
          <p:cNvPr id="8" name="Diyagram 7"/>
          <p:cNvGraphicFramePr/>
          <p:nvPr>
            <p:extLst>
              <p:ext uri="{D42A27DB-BD31-4B8C-83A1-F6EECF244321}">
                <p14:modId xmlns:p14="http://schemas.microsoft.com/office/powerpoint/2010/main" val="1473433976"/>
              </p:ext>
            </p:extLst>
          </p:nvPr>
        </p:nvGraphicFramePr>
        <p:xfrm>
          <a:off x="693441" y="2116206"/>
          <a:ext cx="6868159" cy="4537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Yuvarlatılmış Dikdörtgen 8"/>
          <p:cNvSpPr/>
          <p:nvPr/>
        </p:nvSpPr>
        <p:spPr>
          <a:xfrm>
            <a:off x="4075266" y="2152215"/>
            <a:ext cx="3390542" cy="14282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4157818" y="2404653"/>
            <a:ext cx="3225437" cy="923330"/>
          </a:xfrm>
          <a:prstGeom prst="rect">
            <a:avLst/>
          </a:prstGeom>
          <a:noFill/>
        </p:spPr>
        <p:txBody>
          <a:bodyPr wrap="square" rtlCol="0">
            <a:spAutoFit/>
          </a:bodyPr>
          <a:lstStyle/>
          <a:p>
            <a:pPr lvl="0" algn="just"/>
            <a:r>
              <a:rPr lang="tr-TR" sz="900" dirty="0">
                <a:solidFill>
                  <a:srgbClr val="000000"/>
                </a:solidFill>
                <a:latin typeface="Segoe UI" panose="020B0502040204020203" pitchFamily="34" charset="0"/>
                <a:ea typeface="Calibri" panose="020F0502020204030204" pitchFamily="34" charset="0"/>
                <a:cs typeface="Segoe UI" panose="020B0502040204020203" pitchFamily="34" charset="0"/>
              </a:rPr>
              <a:t>Bakım ve korunma altına alınan çocukların öncelikle aile odaklı hizmet modelleri olmak üzere, ev tipi sosyal hizmet birimleri ve çocuk evleri sitelerinden hizmet almaları, ihtiyaç duyacakları </a:t>
            </a:r>
            <a:r>
              <a:rPr lang="tr-TR" sz="900" dirty="0" err="1">
                <a:solidFill>
                  <a:srgbClr val="000000"/>
                </a:solidFill>
                <a:latin typeface="Segoe UI" panose="020B0502040204020203" pitchFamily="34" charset="0"/>
                <a:ea typeface="Calibri" panose="020F0502020204030204" pitchFamily="34" charset="0"/>
                <a:cs typeface="Segoe UI" panose="020B0502040204020203" pitchFamily="34" charset="0"/>
              </a:rPr>
              <a:t>psiko</a:t>
            </a:r>
            <a:r>
              <a:rPr lang="tr-TR" sz="9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destek programlarını veya durumuna uygun ihtisas kuruluşuna yerleştirilmelerini değerlendirerek karara bağlamak.</a:t>
            </a:r>
            <a:endParaRPr lang="tr-TR" sz="900" dirty="0"/>
          </a:p>
        </p:txBody>
      </p:sp>
      <p:sp>
        <p:nvSpPr>
          <p:cNvPr id="11" name="Yuvarlatılmış Dikdörtgen 10"/>
          <p:cNvSpPr/>
          <p:nvPr/>
        </p:nvSpPr>
        <p:spPr>
          <a:xfrm>
            <a:off x="748051" y="5228389"/>
            <a:ext cx="1288868" cy="14107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238600" y="5370552"/>
            <a:ext cx="1733005" cy="1126462"/>
          </a:xfrm>
          <a:prstGeom prst="rect">
            <a:avLst/>
          </a:prstGeom>
          <a:noFill/>
        </p:spPr>
        <p:txBody>
          <a:bodyPr wrap="square" rtlCol="0">
            <a:spAutoFit/>
          </a:bodyPr>
          <a:lstStyle/>
          <a:p>
            <a:pPr lvl="1" algn="ctr">
              <a:lnSpc>
                <a:spcPct val="120000"/>
              </a:lnSpc>
              <a:buClr>
                <a:srgbClr val="0070C0"/>
              </a:buClr>
              <a:buSzPts val="1200"/>
            </a:pPr>
            <a:r>
              <a:rPr lang="tr-TR" sz="800" dirty="0">
                <a:solidFill>
                  <a:srgbClr val="000000"/>
                </a:solidFill>
                <a:latin typeface="Segoe UI" panose="020B0502040204020203" pitchFamily="34" charset="0"/>
                <a:ea typeface="Calibri" panose="020F0502020204030204" pitchFamily="34" charset="0"/>
                <a:cs typeface="Segoe UI" panose="020B0502040204020203" pitchFamily="34" charset="0"/>
              </a:rPr>
              <a:t>Sosyal hizmet ve </a:t>
            </a:r>
            <a:r>
              <a:rPr lang="tr-TR" sz="800" dirty="0" err="1">
                <a:solidFill>
                  <a:srgbClr val="000000"/>
                </a:solidFill>
                <a:latin typeface="Segoe UI" panose="020B0502040204020203" pitchFamily="34" charset="0"/>
                <a:ea typeface="Calibri" panose="020F0502020204030204" pitchFamily="34" charset="0"/>
                <a:cs typeface="Segoe UI" panose="020B0502040204020203" pitchFamily="34" charset="0"/>
              </a:rPr>
              <a:t>psikososyal</a:t>
            </a:r>
            <a:r>
              <a:rPr lang="tr-TR" sz="800" dirty="0">
                <a:solidFill>
                  <a:srgbClr val="000000"/>
                </a:solidFill>
                <a:latin typeface="Segoe UI" panose="020B0502040204020203" pitchFamily="34" charset="0"/>
                <a:ea typeface="Calibri" panose="020F0502020204030204" pitchFamily="34" charset="0"/>
                <a:cs typeface="Segoe UI" panose="020B0502040204020203" pitchFamily="34" charset="0"/>
              </a:rPr>
              <a:t> destek süreçleri hakkında ilde ortaya çıkan mesleki sorunlara ilişkin il müdürlüğüne görüş vermek.</a:t>
            </a:r>
            <a:endParaRPr lang="tr-T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p:txBody>
      </p:sp>
      <p:sp>
        <p:nvSpPr>
          <p:cNvPr id="13" name="Yuvarlatılmış Dikdörtgen 12"/>
          <p:cNvSpPr/>
          <p:nvPr/>
        </p:nvSpPr>
        <p:spPr>
          <a:xfrm>
            <a:off x="7518419" y="2153180"/>
            <a:ext cx="2008534" cy="14311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uvarlatılmış Dikdörtgen 13"/>
          <p:cNvSpPr/>
          <p:nvPr/>
        </p:nvSpPr>
        <p:spPr>
          <a:xfrm>
            <a:off x="9579564" y="2184409"/>
            <a:ext cx="1838712" cy="14502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7502789" y="3693003"/>
            <a:ext cx="2008533" cy="14632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Yuvarlatılmış Dikdörtgen 15"/>
          <p:cNvSpPr/>
          <p:nvPr/>
        </p:nvSpPr>
        <p:spPr>
          <a:xfrm>
            <a:off x="7592987" y="5196779"/>
            <a:ext cx="1487352" cy="14740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20000"/>
              </a:lnSpc>
              <a:buClr>
                <a:srgbClr val="0070C0"/>
              </a:buClr>
              <a:buSzPts val="1200"/>
            </a:pPr>
            <a:endParaRPr lang="tr-T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p:txBody>
      </p:sp>
      <p:sp>
        <p:nvSpPr>
          <p:cNvPr id="17" name="Yuvarlatılmış Dikdörtgen 16"/>
          <p:cNvSpPr/>
          <p:nvPr/>
        </p:nvSpPr>
        <p:spPr>
          <a:xfrm>
            <a:off x="9134856" y="5215587"/>
            <a:ext cx="2283421" cy="14377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p:cNvSpPr txBox="1"/>
          <p:nvPr/>
        </p:nvSpPr>
        <p:spPr>
          <a:xfrm>
            <a:off x="7577397" y="2498727"/>
            <a:ext cx="1979843" cy="707886"/>
          </a:xfrm>
          <a:prstGeom prst="rect">
            <a:avLst/>
          </a:prstGeom>
          <a:noFill/>
        </p:spPr>
        <p:txBody>
          <a:bodyPr wrap="square" rtlCol="0">
            <a:spAutoFit/>
          </a:bodyPr>
          <a:lstStyle/>
          <a:p>
            <a:pPr algn="ctr"/>
            <a:r>
              <a:rPr lang="tr-TR" sz="800" dirty="0">
                <a:latin typeface="Segoe UI" panose="020B0502040204020203" pitchFamily="34" charset="0"/>
                <a:cs typeface="Segoe UI" panose="020B0502040204020203" pitchFamily="34" charset="0"/>
              </a:rPr>
              <a:t>Bakım ve koruma altında bulunan çocukların kuruluşlar arası nakil talepleri ile il dışı nakillere konu çocukların nakil taleplerini değerlendirmek ve karara bağlamak.</a:t>
            </a:r>
          </a:p>
        </p:txBody>
      </p:sp>
      <p:sp>
        <p:nvSpPr>
          <p:cNvPr id="19" name="Metin kutusu 18"/>
          <p:cNvSpPr txBox="1"/>
          <p:nvPr/>
        </p:nvSpPr>
        <p:spPr>
          <a:xfrm>
            <a:off x="7040816" y="3818711"/>
            <a:ext cx="2516423" cy="1274195"/>
          </a:xfrm>
          <a:prstGeom prst="rect">
            <a:avLst/>
          </a:prstGeom>
          <a:noFill/>
        </p:spPr>
        <p:txBody>
          <a:bodyPr wrap="square" rtlCol="0">
            <a:spAutoFit/>
          </a:bodyPr>
          <a:lstStyle/>
          <a:p>
            <a:pPr lvl="1" algn="ctr">
              <a:lnSpc>
                <a:spcPct val="120000"/>
              </a:lnSpc>
              <a:buClr>
                <a:srgbClr val="0070C0"/>
              </a:buClr>
              <a:buSzPts val="1200"/>
            </a:pPr>
            <a:r>
              <a:rPr lang="tr-TR" sz="800" dirty="0">
                <a:solidFill>
                  <a:srgbClr val="000000"/>
                </a:solidFill>
                <a:latin typeface="Segoe UI" panose="020B0502040204020203" pitchFamily="34" charset="0"/>
                <a:ea typeface="Calibri" panose="020F0502020204030204" pitchFamily="34" charset="0"/>
                <a:cs typeface="Segoe UI" panose="020B0502040204020203" pitchFamily="34" charset="0"/>
              </a:rPr>
              <a:t>Tedbir kararına neden olan şartların ortadan kalkması durumunda, çocuğun gelişimi göz önünde bulundurularak tedbir kararlarının kaldırılmasına, kanunda öngörülen sebepler ile uzatılmasına veya değiştirilmesine dair talepleri mahkemeden talep etmek üzere değerlendirmek ve karara bağlamak.</a:t>
            </a:r>
            <a:endParaRPr lang="tr-T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p:txBody>
      </p:sp>
      <p:sp>
        <p:nvSpPr>
          <p:cNvPr id="20" name="Metin kutusu 19"/>
          <p:cNvSpPr txBox="1"/>
          <p:nvPr/>
        </p:nvSpPr>
        <p:spPr>
          <a:xfrm>
            <a:off x="7104184" y="5338691"/>
            <a:ext cx="1976156" cy="1126462"/>
          </a:xfrm>
          <a:prstGeom prst="rect">
            <a:avLst/>
          </a:prstGeom>
          <a:noFill/>
        </p:spPr>
        <p:txBody>
          <a:bodyPr wrap="square" rtlCol="0">
            <a:spAutoFit/>
          </a:bodyPr>
          <a:lstStyle/>
          <a:p>
            <a:pPr lvl="1" algn="ctr">
              <a:lnSpc>
                <a:spcPct val="120000"/>
              </a:lnSpc>
              <a:buClr>
                <a:srgbClr val="0070C0"/>
              </a:buClr>
              <a:buSzPts val="1200"/>
            </a:pPr>
            <a:r>
              <a:rPr lang="tr-TR" sz="800" dirty="0">
                <a:solidFill>
                  <a:srgbClr val="000000"/>
                </a:solidFill>
                <a:latin typeface="Segoe UI" panose="020B0502040204020203" pitchFamily="34" charset="0"/>
                <a:ea typeface="Calibri" panose="020F0502020204030204" pitchFamily="34" charset="0"/>
                <a:cs typeface="Segoe UI" panose="020B0502040204020203" pitchFamily="34" charset="0"/>
              </a:rPr>
              <a:t>İl müdürlüğüne bağlı kuruluşların kapasitelerindeki, ihtisas alanındaki veya hizmet modelindeki değişiklik taleplerini değerlendirerek ilgili makamlara iletmek üzere raporlamak.</a:t>
            </a:r>
            <a:endParaRPr lang="tr-T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p:txBody>
      </p:sp>
      <p:sp>
        <p:nvSpPr>
          <p:cNvPr id="21" name="Metin kutusu 20"/>
          <p:cNvSpPr txBox="1"/>
          <p:nvPr/>
        </p:nvSpPr>
        <p:spPr>
          <a:xfrm>
            <a:off x="9190114" y="5470787"/>
            <a:ext cx="2172904" cy="1231106"/>
          </a:xfrm>
          <a:prstGeom prst="rect">
            <a:avLst/>
          </a:prstGeom>
          <a:noFill/>
          <a:ln>
            <a:noFill/>
          </a:ln>
        </p:spPr>
        <p:txBody>
          <a:bodyPr wrap="square" rtlCol="0">
            <a:spAutoFit/>
          </a:bodyPr>
          <a:lstStyle/>
          <a:p>
            <a:pPr algn="ctr"/>
            <a:r>
              <a:rPr lang="tr-TR" sz="800" dirty="0">
                <a:solidFill>
                  <a:srgbClr val="000000"/>
                </a:solidFill>
                <a:latin typeface="Segoe UI" panose="020B0502040204020203" pitchFamily="34" charset="0"/>
                <a:ea typeface="Calibri" panose="020F0502020204030204" pitchFamily="34" charset="0"/>
                <a:cs typeface="Segoe UI" panose="020B0502040204020203" pitchFamily="34" charset="0"/>
              </a:rPr>
              <a:t>Okul, hastane, belediye, kolluk, adli makamlar veya göç idaresi sosyal hizmet birimleri ile koordinasyon içinde çalışarak her yılın sonunda sosyal hizmet faaliyet raporu hazırlamak ve bir sonraki yıla ait sosyal hizmet iş birliği planını oluşturarak il müdürlüğüne sunmak.</a:t>
            </a:r>
            <a:endParaRPr lang="tr-T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22" name="Metin kutusu 21"/>
          <p:cNvSpPr txBox="1"/>
          <p:nvPr/>
        </p:nvSpPr>
        <p:spPr>
          <a:xfrm>
            <a:off x="9173575" y="2562972"/>
            <a:ext cx="2189443" cy="1107996"/>
          </a:xfrm>
          <a:prstGeom prst="rect">
            <a:avLst/>
          </a:prstGeom>
          <a:noFill/>
          <a:ln>
            <a:noFill/>
          </a:ln>
        </p:spPr>
        <p:txBody>
          <a:bodyPr wrap="square" rtlCol="0">
            <a:spAutoFit/>
          </a:bodyPr>
          <a:lstStyle/>
          <a:p>
            <a:pPr lvl="1" algn="ctr">
              <a:lnSpc>
                <a:spcPct val="120000"/>
              </a:lnSpc>
              <a:buClr>
                <a:srgbClr val="0070C0"/>
              </a:buClr>
              <a:buSzPts val="1200"/>
            </a:pPr>
            <a:r>
              <a:rPr lang="tr-TR" sz="800" dirty="0">
                <a:solidFill>
                  <a:srgbClr val="000000"/>
                </a:solidFill>
                <a:latin typeface="Segoe UI" panose="020B0502040204020203" pitchFamily="34" charset="0"/>
                <a:ea typeface="Calibri" panose="020F0502020204030204" pitchFamily="34" charset="0"/>
                <a:cs typeface="Segoe UI" panose="020B0502040204020203" pitchFamily="34" charset="0"/>
              </a:rPr>
              <a:t>İl müdürlüğünün görevlendirmesi hâlinde Bakanlığın tüm sosyal hizmet modellerine ilişkin mesleki değerlendirmeleri yapmak ve karara bağlamak.</a:t>
            </a:r>
            <a:endParaRPr lang="tr-T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a:p>
            <a:endParaRPr lang="tr-TR" dirty="0"/>
          </a:p>
        </p:txBody>
      </p:sp>
      <p:sp>
        <p:nvSpPr>
          <p:cNvPr id="36" name="Yuvarlatılmış Dikdörtgen 35"/>
          <p:cNvSpPr/>
          <p:nvPr/>
        </p:nvSpPr>
        <p:spPr>
          <a:xfrm>
            <a:off x="9563933" y="3693003"/>
            <a:ext cx="1854343" cy="14632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Metin kutusu 36"/>
          <p:cNvSpPr txBox="1"/>
          <p:nvPr/>
        </p:nvSpPr>
        <p:spPr>
          <a:xfrm>
            <a:off x="9579564" y="4046251"/>
            <a:ext cx="1787911" cy="1107996"/>
          </a:xfrm>
          <a:prstGeom prst="rect">
            <a:avLst/>
          </a:prstGeom>
          <a:noFill/>
        </p:spPr>
        <p:txBody>
          <a:bodyPr wrap="square" rtlCol="0">
            <a:spAutoFit/>
          </a:bodyPr>
          <a:lstStyle/>
          <a:p>
            <a:pPr algn="ctr"/>
            <a:r>
              <a:rPr lang="tr-TR" sz="800" dirty="0">
                <a:latin typeface="Segoe UI" panose="020B0502040204020203" pitchFamily="34" charset="0"/>
                <a:cs typeface="Segoe UI" panose="020B0502040204020203" pitchFamily="34" charset="0"/>
              </a:rPr>
              <a:t>Sivil toplum kuruluşları ile yapılacak iş birliği ve ortak projeler hakkında, talep edilmesi hâlinde, fayda analizini ve mesleki değerlendirmeleri rapor hâlinde il müdürlüğüne sunmak.</a:t>
            </a:r>
          </a:p>
          <a:p>
            <a:endParaRPr lang="tr-TR" dirty="0"/>
          </a:p>
        </p:txBody>
      </p:sp>
    </p:spTree>
    <p:extLst>
      <p:ext uri="{BB962C8B-B14F-4D97-AF65-F5344CB8AC3E}">
        <p14:creationId xmlns:p14="http://schemas.microsoft.com/office/powerpoint/2010/main" val="196834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630" y="2243732"/>
            <a:ext cx="6209417" cy="3359555"/>
          </a:xfrm>
        </p:spPr>
        <p:txBody>
          <a:bodyPr>
            <a:noAutofit/>
          </a:bodyPr>
          <a:lstStyle/>
          <a:p>
            <a:pPr algn="just">
              <a:lnSpc>
                <a:spcPct val="100000"/>
              </a:lnSpc>
              <a:spcBef>
                <a:spcPts val="600"/>
              </a:spcBef>
            </a:pPr>
            <a:r>
              <a:rPr lang="tr-TR" sz="1600" dirty="0">
                <a:latin typeface="Segoe UI" panose="020B0502040204020203" pitchFamily="34" charset="0"/>
                <a:ea typeface="Calibri" panose="020F0502020204030204" pitchFamily="34" charset="0"/>
                <a:cs typeface="Segoe UI" panose="020B0502040204020203" pitchFamily="34" charset="0"/>
              </a:rPr>
              <a:t>Sosyal hizmet merkezlerine (SHM) bildirilen vakalarda da merkezler kendisine bildirilen olaylarla ilgili </a:t>
            </a:r>
            <a:r>
              <a:rPr lang="tr-TR" sz="1600" b="1" dirty="0">
                <a:solidFill>
                  <a:srgbClr val="000000"/>
                </a:solidFill>
                <a:latin typeface="Segoe UI" panose="020B0502040204020203" pitchFamily="34" charset="0"/>
                <a:ea typeface="Calibri" panose="020F0502020204030204" pitchFamily="34" charset="0"/>
                <a:cs typeface="Segoe UI" panose="020B0502040204020203" pitchFamily="34" charset="0"/>
              </a:rPr>
              <a:t>derhâl</a:t>
            </a:r>
            <a:r>
              <a:rPr lang="tr-TR" sz="1600" b="1" dirty="0">
                <a:solidFill>
                  <a:srgbClr val="B23214"/>
                </a:solidFill>
                <a:latin typeface="Segoe UI" panose="020B0502040204020203" pitchFamily="34" charset="0"/>
                <a:ea typeface="Calibri" panose="020F0502020204030204" pitchFamily="34" charset="0"/>
                <a:cs typeface="Segoe UI" panose="020B0502040204020203" pitchFamily="34" charset="0"/>
              </a:rPr>
              <a:t> </a:t>
            </a:r>
            <a:r>
              <a:rPr lang="tr-TR" sz="1600" dirty="0">
                <a:latin typeface="Segoe UI" panose="020B0502040204020203" pitchFamily="34" charset="0"/>
                <a:ea typeface="Calibri" panose="020F0502020204030204" pitchFamily="34" charset="0"/>
                <a:cs typeface="Segoe UI" panose="020B0502040204020203" pitchFamily="34" charset="0"/>
              </a:rPr>
              <a:t>çocuğun ve/veya yasal temsilcisinin ve/veya akrabalarının adresinde veya bulunduğu yerde sosyal inceleme yapmakla yükümlüdür.</a:t>
            </a:r>
          </a:p>
          <a:p>
            <a:pPr algn="just">
              <a:lnSpc>
                <a:spcPct val="100000"/>
              </a:lnSpc>
              <a:spcBef>
                <a:spcPts val="600"/>
              </a:spcBef>
            </a:pPr>
            <a:r>
              <a:rPr lang="tr-TR" sz="1600" dirty="0">
                <a:latin typeface="Segoe UI" panose="020B0502040204020203" pitchFamily="34" charset="0"/>
                <a:cs typeface="Segoe UI" panose="020B0502040204020203" pitchFamily="34" charset="0"/>
              </a:rPr>
              <a:t>Yapılan sosyal inceleme ve mesleki değerlendirmeler sonucunda, kanunda suç olarak tanımlanan bir durumun varlığı hâlinde, gerekli adli ve idari işlemler başlatılır. </a:t>
            </a:r>
            <a:r>
              <a:rPr lang="tr-TR" sz="1600" b="1" dirty="0">
                <a:latin typeface="Segoe UI" panose="020B0502040204020203" pitchFamily="34" charset="0"/>
                <a:cs typeface="Segoe UI" panose="020B0502040204020203" pitchFamily="34" charset="0"/>
              </a:rPr>
              <a:t>Çocuk hakkında uygulanacak hizmetin belirlenmesi ve değiştirilmesine yönelik değerlendirmeler, ASH İl Müdürlükleri bünyesinde oluşturulan il değerlendirme kuruluna sunularak kurul tarafından karara bağlanmaktadır.</a:t>
            </a:r>
            <a:endParaRPr lang="tr-TR" sz="1600" dirty="0">
              <a:latin typeface="Segoe UI" panose="020B0502040204020203" pitchFamily="34" charset="0"/>
              <a:cs typeface="Segoe UI" panose="020B0502040204020203" pitchFamily="34" charset="0"/>
            </a:endParaRPr>
          </a:p>
        </p:txBody>
      </p:sp>
      <p:sp>
        <p:nvSpPr>
          <p:cNvPr id="9" name="Title 8"/>
          <p:cNvSpPr>
            <a:spLocks noGrp="1"/>
          </p:cNvSpPr>
          <p:nvPr>
            <p:ph type="title"/>
          </p:nvPr>
        </p:nvSpPr>
        <p:spPr>
          <a:xfrm>
            <a:off x="588108" y="1156566"/>
            <a:ext cx="10515600" cy="1057479"/>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Sosyal Hizmet Merkezlerinin Görev ve Sorumlulukları</a:t>
            </a:r>
            <a:endParaRPr lang="en-US" sz="2800" u="sng" dirty="0"/>
          </a:p>
        </p:txBody>
      </p:sp>
      <p:pic>
        <p:nvPicPr>
          <p:cNvPr id="4" name="Picture 11"/>
          <p:cNvPicPr/>
          <p:nvPr/>
        </p:nvPicPr>
        <p:blipFill>
          <a:blip r:embed="rId2" cstate="print">
            <a:extLst>
              <a:ext uri="{28A0092B-C50C-407E-A947-70E740481C1C}">
                <a14:useLocalDpi xmlns:a14="http://schemas.microsoft.com/office/drawing/2010/main" val="0"/>
              </a:ext>
            </a:extLst>
          </a:blip>
          <a:stretch>
            <a:fillRect/>
          </a:stretch>
        </p:blipFill>
        <p:spPr>
          <a:xfrm>
            <a:off x="7501709" y="2164832"/>
            <a:ext cx="3601999" cy="3283578"/>
          </a:xfrm>
          <a:prstGeom prst="rect">
            <a:avLst/>
          </a:prstGeom>
        </p:spPr>
      </p:pic>
    </p:spTree>
    <p:extLst>
      <p:ext uri="{BB962C8B-B14F-4D97-AF65-F5344CB8AC3E}">
        <p14:creationId xmlns:p14="http://schemas.microsoft.com/office/powerpoint/2010/main" val="225161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82125"/>
            <a:ext cx="10515600" cy="3643972"/>
          </a:xfrm>
        </p:spPr>
        <p:txBody>
          <a:bodyPr>
            <a:normAutofit/>
          </a:bodyPr>
          <a:lstStyle/>
          <a:p>
            <a:pPr algn="just">
              <a:lnSpc>
                <a:spcPct val="110000"/>
              </a:lnSpc>
            </a:pPr>
            <a:r>
              <a:rPr lang="tr-TR" sz="1600" dirty="0">
                <a:latin typeface="Segoe UI" panose="020B0502040204020203" pitchFamily="34" charset="0"/>
                <a:cs typeface="Segoe UI" panose="020B0502040204020203" pitchFamily="34" charset="0"/>
              </a:rPr>
              <a:t>Çocuğun ihtiyaç duyduğu sosyal hizmet modeline göre bir planlama yapılır. Hazırlanan ayrıntılı rapor, oluşturulacak komisyonda değerlendirilerek çocuk hakkında koruyucu ve destekleyici tedbirleri yürütmekten sorumlu kurumlara bildirilerek takibi sağlanır. Çocuk hakkında bakım tedbiri kararı verilmesi halinde, çocuk ilde bulunan uygun çocuk bakım kuruluşuna yönlendirilir. Çocuğun yerleştirildiği bakım kuruluşunun sosyal servisi ile görüşme yapılarak çocuk hakkında bir değerlendirme yapılır. </a:t>
            </a:r>
          </a:p>
          <a:p>
            <a:pPr algn="just">
              <a:lnSpc>
                <a:spcPct val="110000"/>
              </a:lnSpc>
            </a:pPr>
            <a:r>
              <a:rPr lang="tr-TR" sz="1600" dirty="0">
                <a:latin typeface="Segoe UI" panose="020B0502040204020203" pitchFamily="34" charset="0"/>
                <a:cs typeface="Segoe UI" panose="020B0502040204020203" pitchFamily="34" charset="0"/>
              </a:rPr>
              <a:t>İlde çocuğun durumuna uygun kuruluşun bulunmaması durumunda ASH İl Müdürlüğüne yazılacak resmi yazı ile çocuğun il dışında uygun bir kuruluşa yerleştirilmesi talebinde bulunulur. </a:t>
            </a:r>
          </a:p>
          <a:p>
            <a:pPr algn="just">
              <a:lnSpc>
                <a:spcPct val="110000"/>
              </a:lnSpc>
            </a:pPr>
            <a:r>
              <a:rPr lang="tr-TR" sz="1600" dirty="0">
                <a:latin typeface="Segoe UI" panose="020B0502040204020203" pitchFamily="34" charset="0"/>
                <a:cs typeface="Segoe UI" panose="020B0502040204020203" pitchFamily="34" charset="0"/>
              </a:rPr>
              <a:t>Hakkında herhangi bir tedbir kararı verilmeden aileye teslim edilen çocukların izlenmesi amacıyla çocuğun dosyası </a:t>
            </a:r>
            <a:r>
              <a:rPr lang="tr-TR" sz="1600" b="1" dirty="0">
                <a:latin typeface="Segoe UI" panose="020B0502040204020203" pitchFamily="34" charset="0"/>
                <a:cs typeface="Segoe UI" panose="020B0502040204020203" pitchFamily="34" charset="0"/>
              </a:rPr>
              <a:t>Çocuklar Güvende Ekiplerinin takip etmesi amacıyla Gündüzlü Hizmetler Birimine devredilir. </a:t>
            </a:r>
          </a:p>
          <a:p>
            <a:pPr algn="just">
              <a:lnSpc>
                <a:spcPct val="110000"/>
              </a:lnSpc>
            </a:pPr>
            <a:r>
              <a:rPr lang="tr-TR" sz="1600" dirty="0">
                <a:latin typeface="Segoe UI" panose="020B0502040204020203" pitchFamily="34" charset="0"/>
                <a:cs typeface="Segoe UI" panose="020B0502040204020203" pitchFamily="34" charset="0"/>
              </a:rPr>
              <a:t>Kapatılan dosyalar, Bakanlığın veri güvenliği ve arşivleme usul ve esasları doğrultusunda korunmalıdır.</a:t>
            </a:r>
          </a:p>
          <a:p>
            <a:endParaRPr lang="en-US" sz="3200" dirty="0"/>
          </a:p>
        </p:txBody>
      </p:sp>
      <p:sp>
        <p:nvSpPr>
          <p:cNvPr id="5" name="Title 8"/>
          <p:cNvSpPr>
            <a:spLocks noGrp="1"/>
          </p:cNvSpPr>
          <p:nvPr>
            <p:ph type="title"/>
          </p:nvPr>
        </p:nvSpPr>
        <p:spPr>
          <a:xfrm>
            <a:off x="838200" y="982949"/>
            <a:ext cx="10515600" cy="1325563"/>
          </a:xfrm>
        </p:spPr>
        <p:txBody>
          <a:bodyPr>
            <a:noAutofit/>
          </a:bodyPr>
          <a:lstStyle/>
          <a:p>
            <a:pPr>
              <a:lnSpc>
                <a:spcPct val="115000"/>
              </a:lnSpc>
              <a:spcAft>
                <a:spcPts val="0"/>
              </a:spcAft>
            </a:pPr>
            <a:r>
              <a:rPr lang="tr-TR" sz="2800" b="1" u="sng" dirty="0">
                <a:solidFill>
                  <a:srgbClr val="4472C4"/>
                </a:solidFill>
                <a:latin typeface="Segoe UI" panose="020B0502040204020203" pitchFamily="34" charset="0"/>
                <a:ea typeface="Times New Roman" panose="02020603050405020304" pitchFamily="18" charset="0"/>
                <a:cs typeface="Times New Roman" panose="02020603050405020304" pitchFamily="18" charset="0"/>
              </a:rPr>
              <a:t>Sosyal Hizmet Merkezlerinin Görev ve Sorumlulukları</a:t>
            </a:r>
            <a:endParaRPr lang="en-US" sz="2800" u="sng" dirty="0"/>
          </a:p>
        </p:txBody>
      </p:sp>
    </p:spTree>
    <p:extLst>
      <p:ext uri="{BB962C8B-B14F-4D97-AF65-F5344CB8AC3E}">
        <p14:creationId xmlns:p14="http://schemas.microsoft.com/office/powerpoint/2010/main" val="181015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125" y="2596461"/>
            <a:ext cx="8798358" cy="3395965"/>
          </a:xfrm>
        </p:spPr>
        <p:txBody>
          <a:bodyPr>
            <a:noAutofit/>
          </a:bodyPr>
          <a:lstStyle/>
          <a:p>
            <a:pPr algn="just">
              <a:lnSpc>
                <a:spcPct val="100000"/>
              </a:lnSpc>
            </a:pPr>
            <a:r>
              <a:rPr lang="tr-TR" sz="1600" dirty="0">
                <a:latin typeface="Segoe UI" panose="020B0502040204020203" pitchFamily="34" charset="0"/>
                <a:cs typeface="Segoe UI" panose="020B0502040204020203" pitchFamily="34" charset="0"/>
              </a:rPr>
              <a:t>Çocuk koruma ilk müdahale ve değerlendirme işlemleri, «Korunma ihtiyacı olan ve Aile ve Sosyal Hizmetler Bakanlığı tarafından gözetim altına alınan çocuklar hakkında yapılan ilk değerlendirme hizmetleri ile uygun hizmet modeli belirleninceye kadar veya çocukların yasal temsilcilerine teslim edilmelerine kadar geçen sürede barınma ve temel gereksinimlerinin karşılanmasına yönelik işlemler» olarak tanımlanmaktadır.</a:t>
            </a:r>
          </a:p>
          <a:p>
            <a:pPr algn="just">
              <a:lnSpc>
                <a:spcPct val="100000"/>
              </a:lnSpc>
            </a:pPr>
            <a:r>
              <a:rPr lang="tr-TR" sz="1600" b="1" dirty="0">
                <a:latin typeface="Segoe UI" panose="020B0502040204020203" pitchFamily="34" charset="0"/>
                <a:cs typeface="Segoe UI" panose="020B0502040204020203" pitchFamily="34" charset="0"/>
              </a:rPr>
              <a:t>Çocuklara yönelik ilk değerlendirmelerin daha sağlıklı yapılması, çocukların gereksiz yere kurum bakımına alınmasının engellenmesi ve faydalanabileceği en uygun hizmet modelinin belirlenmesi oldukça önemlidir.</a:t>
            </a:r>
            <a:r>
              <a:rPr lang="tr-TR" sz="1600" dirty="0">
                <a:latin typeface="Segoe UI" panose="020B0502040204020203" pitchFamily="34" charset="0"/>
                <a:cs typeface="Segoe UI" panose="020B0502040204020203" pitchFamily="34" charset="0"/>
              </a:rPr>
              <a:t> Bunun yanı sıra, hizmet modelinin belirlenmesi sürecinde oldukça farklı profildeki çocukların aynı yerde kalmalarından dolayı ortaya çıkabilecek olumsuz etkileşimlerin önlenmesi için yeni değerlendirme mekanizmaları ve farklı kurumsal yapıların oluşturulması gerekliliği doğmuştur. Bu kapsamda, korunma ihtiyacı olan çocuklar hakkında uygun hizmet modeli belirleninceye kadar hizmet vermek üzere </a:t>
            </a:r>
            <a:r>
              <a:rPr lang="tr-TR" sz="1600" dirty="0" err="1">
                <a:latin typeface="Segoe UI" panose="020B0502040204020203" pitchFamily="34" charset="0"/>
                <a:cs typeface="Segoe UI" panose="020B0502040204020203" pitchFamily="34" charset="0"/>
              </a:rPr>
              <a:t>ÇOKİM’ler</a:t>
            </a:r>
            <a:r>
              <a:rPr lang="tr-TR" sz="1600" dirty="0">
                <a:latin typeface="Segoe UI" panose="020B0502040204020203" pitchFamily="34" charset="0"/>
                <a:cs typeface="Segoe UI" panose="020B0502040204020203" pitchFamily="34" charset="0"/>
              </a:rPr>
              <a:t> oluşturulmuştur.</a:t>
            </a:r>
          </a:p>
          <a:p>
            <a:pPr algn="just">
              <a:lnSpc>
                <a:spcPct val="100000"/>
              </a:lnSpc>
            </a:pPr>
            <a:endParaRPr lang="en-US" sz="1000" dirty="0">
              <a:latin typeface="Segoe UI" panose="020B0502040204020203" pitchFamily="34" charset="0"/>
              <a:cs typeface="Segoe UI" panose="020B0502040204020203" pitchFamily="34" charset="0"/>
            </a:endParaRPr>
          </a:p>
        </p:txBody>
      </p:sp>
      <p:sp>
        <p:nvSpPr>
          <p:cNvPr id="4" name="Title 3"/>
          <p:cNvSpPr>
            <a:spLocks noGrp="1"/>
          </p:cNvSpPr>
          <p:nvPr>
            <p:ph type="title"/>
          </p:nvPr>
        </p:nvSpPr>
        <p:spPr>
          <a:xfrm>
            <a:off x="838200" y="1270899"/>
            <a:ext cx="10515600" cy="1325563"/>
          </a:xfrm>
        </p:spPr>
        <p:txBody>
          <a:bodyPr>
            <a:noAutofit/>
          </a:bodyPr>
          <a:lstStyle/>
          <a:p>
            <a:pPr marL="90170" algn="ctr">
              <a:lnSpc>
                <a:spcPct val="115000"/>
              </a:lnSpc>
              <a:spcAft>
                <a:spcPts val="0"/>
              </a:spcAft>
            </a:pPr>
            <a:r>
              <a:rPr lang="tr-TR" sz="3200" b="1" kern="0" cap="all" dirty="0">
                <a:solidFill>
                  <a:srgbClr val="002060"/>
                </a:solidFill>
                <a:latin typeface="Segoe UI" panose="020B0502040204020203" pitchFamily="34" charset="0"/>
                <a:ea typeface="Times New Roman" panose="02020603050405020304" pitchFamily="18" charset="0"/>
                <a:cs typeface="Times New Roman (Headings CS)"/>
              </a:rPr>
              <a:t>ÇOCUK KORUMA, İLK MÜDAHALE VE DEĞERLENDİRME BİRİMİ (ÇOKİM)</a:t>
            </a:r>
            <a:endParaRPr lang="en-US" sz="3200" dirty="0"/>
          </a:p>
        </p:txBody>
      </p:sp>
      <p:pic>
        <p:nvPicPr>
          <p:cNvPr id="5" name="Picture 18"/>
          <p:cNvPicPr/>
          <p:nvPr/>
        </p:nvPicPr>
        <p:blipFill>
          <a:blip r:embed="rId2" cstate="print">
            <a:extLst>
              <a:ext uri="{28A0092B-C50C-407E-A947-70E740481C1C}">
                <a14:useLocalDpi xmlns:a14="http://schemas.microsoft.com/office/drawing/2010/main" val="0"/>
              </a:ext>
            </a:extLst>
          </a:blip>
          <a:stretch>
            <a:fillRect/>
          </a:stretch>
        </p:blipFill>
        <p:spPr>
          <a:xfrm>
            <a:off x="838200" y="3127129"/>
            <a:ext cx="1939925" cy="2005459"/>
          </a:xfrm>
          <a:prstGeom prst="rect">
            <a:avLst/>
          </a:prstGeom>
        </p:spPr>
      </p:pic>
    </p:spTree>
    <p:extLst>
      <p:ext uri="{BB962C8B-B14F-4D97-AF65-F5344CB8AC3E}">
        <p14:creationId xmlns:p14="http://schemas.microsoft.com/office/powerpoint/2010/main" val="41636646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2693</Words>
  <Application>Microsoft Office PowerPoint</Application>
  <PresentationFormat>Widescreen</PresentationFormat>
  <Paragraphs>87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vt:lpstr>
      <vt:lpstr>Wingdings</vt:lpstr>
      <vt:lpstr>Office Teması</vt:lpstr>
      <vt:lpstr>İNCELEME, TEPİT VE İLK MÜDAHALE HİZMETLERİ</vt:lpstr>
      <vt:lpstr>Dersin Amacı</vt:lpstr>
      <vt:lpstr>Giriş</vt:lpstr>
      <vt:lpstr>KORUNMA İHTİYACI OLAN ÇOCUĞA (KİOÇ) YÖNELİK HİZMETLER</vt:lpstr>
      <vt:lpstr>İl Değerlendirme Kurulunun Görev ve Sorumlulukları</vt:lpstr>
      <vt:lpstr>İl Değerlendirme Kurulunun Görev ve Sorumlulukları</vt:lpstr>
      <vt:lpstr>Sosyal Hizmet Merkezlerinin Görev ve Sorumlulukları</vt:lpstr>
      <vt:lpstr>Sosyal Hizmet Merkezlerinin Görev ve Sorumlulukları</vt:lpstr>
      <vt:lpstr>ÇOCUK KORUMA, İLK MÜDAHALE VE DEĞERLENDİRME BİRİMİ (ÇOKİM)</vt:lpstr>
      <vt:lpstr>Birimde Yürütülen İşlemler </vt:lpstr>
      <vt:lpstr>Birimde Yürütülen İşlemler </vt:lpstr>
      <vt:lpstr>Birimde Yürütülen İşlemler </vt:lpstr>
      <vt:lpstr>Birimde Yürütülen İşlemler </vt:lpstr>
      <vt:lpstr>Birimde Yürütülen İşlemler </vt:lpstr>
      <vt:lpstr>Sosyal İnceleme Süreci</vt:lpstr>
      <vt:lpstr>Acil Korunma İşlemleri</vt:lpstr>
      <vt:lpstr>Aileye Teslim Süreci</vt:lpstr>
      <vt:lpstr>Aileye Teslim Süreci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İrem Hatipoğlu Koca</dc:creator>
  <cp:lastModifiedBy>Melek Topal</cp:lastModifiedBy>
  <cp:revision>40</cp:revision>
  <dcterms:created xsi:type="dcterms:W3CDTF">2021-12-13T18:17:25Z</dcterms:created>
  <dcterms:modified xsi:type="dcterms:W3CDTF">2023-12-06T12:30:17Z</dcterms:modified>
</cp:coreProperties>
</file>