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70" r:id="rId5"/>
    <p:sldId id="271" r:id="rId6"/>
    <p:sldId id="300" r:id="rId7"/>
    <p:sldId id="274" r:id="rId8"/>
    <p:sldId id="275" r:id="rId9"/>
    <p:sldId id="276" r:id="rId10"/>
    <p:sldId id="279" r:id="rId11"/>
    <p:sldId id="301" r:id="rId12"/>
    <p:sldId id="280" r:id="rId13"/>
    <p:sldId id="281" r:id="rId14"/>
    <p:sldId id="282" r:id="rId15"/>
    <p:sldId id="283" r:id="rId16"/>
    <p:sldId id="311" r:id="rId17"/>
    <p:sldId id="294" r:id="rId18"/>
    <p:sldId id="302" r:id="rId19"/>
    <p:sldId id="284" r:id="rId20"/>
    <p:sldId id="285" r:id="rId21"/>
    <p:sldId id="309" r:id="rId22"/>
    <p:sldId id="303" r:id="rId23"/>
    <p:sldId id="310" r:id="rId24"/>
    <p:sldId id="295" r:id="rId25"/>
    <p:sldId id="297" r:id="rId26"/>
    <p:sldId id="305" r:id="rId27"/>
    <p:sldId id="298" r:id="rId28"/>
    <p:sldId id="312" r:id="rId29"/>
    <p:sldId id="286" r:id="rId30"/>
    <p:sldId id="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55556" autoAdjust="0"/>
  </p:normalViewPr>
  <p:slideViewPr>
    <p:cSldViewPr snapToGrid="0">
      <p:cViewPr varScale="1">
        <p:scale>
          <a:sx n="45" d="100"/>
          <a:sy n="45" d="100"/>
        </p:scale>
        <p:origin x="19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a:t>
            </a:fld>
            <a:endParaRPr lang="en-US"/>
          </a:p>
        </p:txBody>
      </p:sp>
    </p:spTree>
    <p:extLst>
      <p:ext uri="{BB962C8B-B14F-4D97-AF65-F5344CB8AC3E}">
        <p14:creationId xmlns:p14="http://schemas.microsoft.com/office/powerpoint/2010/main" val="358181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000" dirty="0">
                <a:effectLst/>
                <a:latin typeface="Segoe UI" panose="020B0502040204020203" pitchFamily="34" charset="0"/>
                <a:ea typeface="Quattrocento Sans" panose="020B0502050000020003" pitchFamily="34" charset="0"/>
                <a:cs typeface="Segoe UI" panose="020B0502040204020203" pitchFamily="34" charset="0"/>
              </a:rPr>
              <a:t>Ç</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atışmayı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çözmek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Clr>
                <a:srgbClr val="0070C0"/>
              </a:buClr>
              <a:buSzPts val="1200"/>
              <a:buFont typeface="Courier New" panose="02070309020205020404" pitchFamily="49" charset="0"/>
              <a:buChar char="o"/>
            </a:pP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Yalnızca</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yöneticilerin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değil</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tüm</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çalışanların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çatışmayı</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çözmekten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sorumlu</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olduğu</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bilinci</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yaygınlaştırılmalıdır</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0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görmezden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gelinmemeli</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önlemek</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için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adım</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atmaktan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kaçınılmamalıdır</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0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Çatışmanın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koşullarına</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bağlı</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olarak</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çözmeye</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yönelik</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uygun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yaklaşımlar</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tercih</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edilmelidir</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0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11</a:t>
            </a:fld>
            <a:endParaRPr lang="en-US"/>
          </a:p>
        </p:txBody>
      </p:sp>
    </p:spTree>
    <p:extLst>
      <p:ext uri="{BB962C8B-B14F-4D97-AF65-F5344CB8AC3E}">
        <p14:creationId xmlns:p14="http://schemas.microsoft.com/office/powerpoint/2010/main" val="143279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çözümü</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sürecin</a:t>
            </a:r>
            <a:r>
              <a:rPr lang="tr-TR" sz="1800" dirty="0">
                <a:effectLst/>
                <a:latin typeface="Segoe UI" panose="020B0502040204020203" pitchFamily="34" charset="0"/>
                <a:ea typeface="Quattrocento Sans" panose="020B0502050000020003" pitchFamily="34" charset="0"/>
                <a:cs typeface="Segoe UI" panose="020B0502040204020203" pitchFamily="34" charset="0"/>
              </a:rPr>
              <a:t>i açıklamak için kullanılan çeşitli teoriler ve modeller bulunmaktadır. </a:t>
            </a:r>
            <a:r>
              <a:rPr lang="pt-PT" sz="4000" b="1" dirty="0">
                <a:solidFill>
                  <a:srgbClr val="0070C0"/>
                </a:solidFill>
                <a:effectLst/>
                <a:latin typeface="Segoe UI" panose="020B0502040204020203" pitchFamily="34" charset="0"/>
                <a:ea typeface="Quattrocento Sans" panose="020B0502050000020003" pitchFamily="34" charset="0"/>
              </a:rPr>
              <a:t>Kişiler Arası Çatışma Çözüm Modeli</a:t>
            </a:r>
            <a:r>
              <a:rPr lang="tr-TR" sz="4000" b="1" dirty="0">
                <a:solidFill>
                  <a:srgbClr val="0070C0"/>
                </a:solidFill>
                <a:effectLst/>
                <a:latin typeface="Segoe UI" panose="020B0502040204020203" pitchFamily="34" charset="0"/>
                <a:ea typeface="Quattrocento Sans" panose="020B0502050000020003" pitchFamily="34" charset="0"/>
                <a:cs typeface="+mn-cs"/>
              </a:rPr>
              <a:t> bunlardan biridir. Bu modele göre,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çözümü</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sürecin</a:t>
            </a:r>
            <a:r>
              <a:rPr lang="tr-TR" sz="1800" dirty="0">
                <a:effectLst/>
                <a:latin typeface="Segoe UI" panose="020B0502040204020203" pitchFamily="34" charset="0"/>
                <a:ea typeface="Quattrocento Sans" panose="020B0502050000020003" pitchFamily="34" charset="0"/>
                <a:cs typeface="Segoe UI" panose="020B0502040204020203" pitchFamily="34" charset="0"/>
              </a:rPr>
              <a:t>de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kişilierin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kullandığı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5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temel</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başa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çıkma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tarzı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bulunmaktadır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pPr algn="just">
              <a:lnSpc>
                <a:spcPct val="115000"/>
              </a:lnSpc>
            </a:pP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1.</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Problem çözme    </a:t>
            </a: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2.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Uzlaşma    </a:t>
            </a: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3.</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Zorlama     </a:t>
            </a: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4.</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Kaçınma    </a:t>
            </a: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5.</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Uyma</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sz="1800" dirty="0">
                <a:effectLst/>
                <a:latin typeface="Segoe UI" panose="020B0502040204020203" pitchFamily="34" charset="0"/>
                <a:ea typeface="Quattrocento Sans" panose="020B0502050000020003" pitchFamily="34" charset="0"/>
                <a:cs typeface="Segoe UI" panose="020B0502040204020203" pitchFamily="34" charset="0"/>
              </a:rPr>
              <a:t>Bu modelde, çatışmaların çözülebilmesi için kişinin kendi çıkarı ve başkalarının çıkarları arasındaki ilişkiye bakılmaktadır. </a:t>
            </a: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Problem çözme:</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Açık bilgi alışverişi yoluyla her iki tarafın ihtiyaçlarını karşılayan bütünleştirici çözümler oluşturmak için ortak çıkarlar belirlenir.</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Uyma (boyun eğme):</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Ortak noktaları vurgulayarak ve farklılıkları küçümseyerek kendisi için düşük ancak diğeri için yüksek bir kazanımı temsil eder.</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Zorlama:</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Kendisi için yüksek, diğeri için düşük kazanımı temsil eder. Bu tarz, diğerinin pahasına kendi çıkarlarını yerine getirmeye odaklanır.</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Kaçınma (geri çekilme):</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Kendisi ve diğeri için düşük bir kazanımı temsil eder. Bu yaklaşımın amacı, çatışma durumunu kabul etmek veya bu duruma dâhil olmak değildir.</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pt-PT"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Uzlaşma:</a:t>
            </a:r>
            <a:r>
              <a:rPr lang="pt-PT" sz="18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Kendisi ve diğeri için orta seviyede bir kazanımı temsil eder. Ortada bir yerde buluşan çözümler geliştirilerek, her iki taraf da bir miktar alır ancak tamamen memnun olmazlar (Einarsen ve ark., 2010).</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12</a:t>
            </a:fld>
            <a:endParaRPr lang="en-US"/>
          </a:p>
        </p:txBody>
      </p:sp>
    </p:spTree>
    <p:extLst>
      <p:ext uri="{BB962C8B-B14F-4D97-AF65-F5344CB8AC3E}">
        <p14:creationId xmlns:p14="http://schemas.microsoft.com/office/powerpoint/2010/main" val="262173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742950" lvl="1" indent="-285750" algn="just">
              <a:lnSpc>
                <a:spcPct val="115000"/>
              </a:lnSpc>
              <a:buFont typeface="+mj-lt"/>
              <a:buAutoNum type="arabicPeriod"/>
            </a:pP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Temel</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kurallar</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geliştirin</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İlk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kritik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adım</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insanların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kurumda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birbirleriyle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nasıl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ilişki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kuracaklarına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dair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dizi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temel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kural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oluşturmak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temel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kuralları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uygulamaktır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Yöneticiler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temel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kuralları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tutarlı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şekilde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tasarlamalı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uygulamalıdır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Bu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kurallara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örnek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olarak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her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da iyi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niyetli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olduğunu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inandığı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doğruyu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savunduğunu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varsaymak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konu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ilgili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tüm</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bilgileri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paylaşmak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tarafların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varsayımlarını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tam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olarak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ne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düşündüklerini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anlamak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verilebilir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Bu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adımda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taraflardan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birbirlerine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saygılı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davranmaları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diğerlerinin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görüşünü</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dinleyip</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anlamak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çaba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göstermeleri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istenebilir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269875" indent="-269875"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Font typeface="+mj-lt"/>
              <a:buAutoNum type="arabicPeriod"/>
            </a:pP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Bir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kolaylaştırıcı</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seçin</a:t>
            </a:r>
            <a:r>
              <a:rPr lang="en-US" sz="10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Bazı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çatışmalarda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yönetici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kolaylaştırıcı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olurken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bazılarında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iş</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arkadaşı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görevi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üstlenebilir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Kolaylaştırıcının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görevi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herkesin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fikirlerini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açıkça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söylediğinden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emin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olmaktır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Kolaylaştırıcının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konu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ilgili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uzman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olmasına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gerek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yoktur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ancak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her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tarafından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da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tarafsızlığına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güvendiği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olması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gerekmektedir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Eğer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kolaylaştırıcı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olmadan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çatışmanın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çözülebileceğine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inanılıyorsa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kendileri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de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diğer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adımları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takip</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ederek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çözüme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ulaşabilir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180340" indent="-180340"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Font typeface="+mj-lt"/>
              <a:buAutoNum type="arabicPeriod"/>
            </a:pP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Sorunun</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ayrıntılarını</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ve</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geçmişini</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ortaya</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çıkarın</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İlgili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durum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ilgili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tüm</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ayrıntıları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sunmalıdır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Genellikle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iddialı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kendine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güvenen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insanlar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kendi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haklılıklarını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kanıtlamak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tartışmada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baskın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rol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oynarken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dönük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insanlar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kendilerini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ifade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edemeyebilirler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da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yeterince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dinlenmediği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durumlarda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kendini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ifade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kişi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tartışmayı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kazanabilir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Bu durum,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karşı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pasif-agresif</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şekilde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direnç</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göstermesine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neden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olabilir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Her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katılımcıdan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istediği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değişiklikler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de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dâhil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üzere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çatışmayı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tanımlaması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istenmelidir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Katılımcılar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dilini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değil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"ben"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dilini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kullanmaya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yönlendirilmelidir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İnsanlardan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çok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belirli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davranışlara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sorunlara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odaklanılmalıdır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7000"/>
              </a:lnSpc>
            </a:pPr>
            <a:br>
              <a:rPr lang="en-US" sz="1000" dirty="0">
                <a:effectLst/>
                <a:latin typeface="Segoe UI" panose="020B0502040204020203" pitchFamily="34" charset="0"/>
                <a:ea typeface="Quattrocento Sans" panose="020B0502050000020003" pitchFamily="34" charset="0"/>
              </a:rPr>
            </a:b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Font typeface="+mj-lt"/>
              <a:buAutoNum type="arabicPeriod"/>
            </a:pP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Gerçekleri</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kontrol</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edin</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ve</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algıları</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netleştirin</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Konuya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kimin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haklı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olduğunu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bulmak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bakış</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açısı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değil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ortada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birlikte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çözülmesi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gereken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problem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olduğu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bakış</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açısı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yaklaşılmalıdır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Sorunun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sonuçlarının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tam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olarak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ne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olduğunu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tüm</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tarafların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anlamasına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odaklanılmalıdır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Burada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gerçekler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fikirler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arasındaki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fark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ortaya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konulmalı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çatışmayı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çözmek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gerçekler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üzerinden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gidilmelidir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Çatışmaya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dair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sunulan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bilgilere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göre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özetlenmeli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katılımcıların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onayları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alınmalıdır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269875" indent="-269875"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Font typeface="+mj-lt"/>
              <a:buAutoNum type="arabicPeriod"/>
            </a:pP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İhtiyaçlara</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odaklanın</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Her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ihtiyaçları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net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şekilde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anlaşılmalıdır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Bir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ihtiyaçları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göz</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ardı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edilip</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karşılanmadığında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kişi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çözüme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direnç</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gösterecektir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Her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ihtiyaçlarına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cevap</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veren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da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kabul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ettiği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çözüm</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aranmalıdır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269875" indent="-269875"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Font typeface="+mj-lt"/>
              <a:buAutoNum type="arabicPeriod"/>
            </a:pP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Sorunu</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çözmek</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için</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çeşitli</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seçenekler</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geliştirin</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argümanları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haricinde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çözüm</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olabilecek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farklı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alternatifler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bulmak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birlikte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beyin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fırtınası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yapılmalıdır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İnsanlar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stres</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altındayken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aynı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zamanda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söz</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konusu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olduğunda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ön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yargıları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davranmayı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tercih</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ederler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Beyin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fırtınası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yeni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fikirler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bulmayı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kolaylaştırır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kişiler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seçenekten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daha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fazla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seçenek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olduğunu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fark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eder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269875"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Font typeface="+mj-lt"/>
              <a:buAutoNum type="arabicPeriod"/>
            </a:pP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Uygulanabilir</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adımlar</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geliştirin</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Büyük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amaca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ulaşmayı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sağlayacak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küçük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adımlar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belirlemek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adımları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tamamlayan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herkesi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motive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edecektir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269875" indent="-269875"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Font typeface="+mj-lt"/>
              <a:buAutoNum type="arabicPeriod"/>
            </a:pP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Adım</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İki</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yararına</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olacak</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bir</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anlaşma</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yapın</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269875"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Çeşitli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seçenekler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geliştirildikten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sonra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her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tarafın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da hem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fayda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sağladığı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hem de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bazı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isteklerinden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feragat</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ettiği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anlaşma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yapın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Katılımcılardan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anlaşmazlığı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çözmeye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çalıştıkları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sıkışmalarını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gerekli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ise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özür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dilemelerini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birbirlerine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teşekkür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etmelerini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isteyerek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süreci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tamamlayın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Son </a:t>
            </a:r>
            <a:r>
              <a:rPr lang="en-US" sz="10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olarak</a:t>
            </a:r>
            <a:r>
              <a:rPr lang="en-US" sz="10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t>
            </a:r>
            <a:r>
              <a:rPr lang="en-US" sz="1000"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Periyodik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olarak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durumu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gözden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geçirin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ihtiyaç</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hâlinde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iyileştirin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İnsanlar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eski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tutumlarına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dönme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eğilimindedirler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Çatışmaya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konu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durum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ilgili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yeni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gelişmeler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oldukça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atılacak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adımlar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yeniden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gözden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geçirilebilir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gerekli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görülürse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değiştirilebilir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14</a:t>
            </a:fld>
            <a:endParaRPr lang="en-US"/>
          </a:p>
        </p:txBody>
      </p:sp>
    </p:spTree>
    <p:extLst>
      <p:ext uri="{BB962C8B-B14F-4D97-AF65-F5344CB8AC3E}">
        <p14:creationId xmlns:p14="http://schemas.microsoft.com/office/powerpoint/2010/main" val="358148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Quattrocento Sans" panose="020B0502050000020003" pitchFamily="34" charset="0"/>
              </a:rPr>
              <a:t>Çatışma çözümü sürecinde kullanılmak ve sürecin daha net anlaşılmasını sağlamak amacı ile çeşitli araçlar geliştirilmiştir. Bu araçlar arasında Soğan Modeli, Çatışma Üçgeni, Çatışma Ağacı ve İhtiyaç Korku Haritası </a:t>
            </a:r>
            <a:r>
              <a:rPr lang="tr-TR" sz="1200" dirty="0">
                <a:effectLst/>
                <a:latin typeface="Segoe UI" panose="020B0502040204020203" pitchFamily="34" charset="0"/>
                <a:ea typeface="Quattrocento Sans" panose="020B0502050000020003" pitchFamily="34" charset="0"/>
              </a:rPr>
              <a:t>yer almaktadır.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16</a:t>
            </a:fld>
            <a:endParaRPr lang="en-US"/>
          </a:p>
        </p:txBody>
      </p:sp>
    </p:spTree>
    <p:extLst>
      <p:ext uri="{BB962C8B-B14F-4D97-AF65-F5344CB8AC3E}">
        <p14:creationId xmlns:p14="http://schemas.microsoft.com/office/powerpoint/2010/main" val="396854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800" dirty="0" err="1">
                <a:effectLst/>
                <a:latin typeface="Segoe UI" panose="020B0502040204020203" pitchFamily="34" charset="0"/>
                <a:ea typeface="Quattrocento Sans" panose="020B0502050000020003" pitchFamily="34" charset="0"/>
              </a:rPr>
              <a:t>Çatışma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anlarında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bireyler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duygularını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düşüncelerini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açıkça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ifade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etmekte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zorlanabilirler</a:t>
            </a:r>
            <a:r>
              <a:rPr lang="en-US" sz="1800" dirty="0">
                <a:effectLst/>
                <a:latin typeface="Segoe UI" panose="020B0502040204020203" pitchFamily="34" charset="0"/>
                <a:ea typeface="Quattrocento Sans" panose="020B0502050000020003" pitchFamily="34" charset="0"/>
              </a:rPr>
              <a:t>. Bu </a:t>
            </a:r>
            <a:r>
              <a:rPr lang="en-US" sz="1800" dirty="0" err="1">
                <a:effectLst/>
                <a:latin typeface="Segoe UI" panose="020B0502040204020203" pitchFamily="34" charset="0"/>
                <a:ea typeface="Quattrocento Sans" panose="020B0502050000020003" pitchFamily="34" charset="0"/>
              </a:rPr>
              <a:t>noktada</a:t>
            </a:r>
            <a:r>
              <a:rPr lang="en-US" sz="1800" dirty="0">
                <a:effectLst/>
                <a:latin typeface="Segoe UI" panose="020B0502040204020203" pitchFamily="34" charset="0"/>
                <a:ea typeface="Quattrocento Sans" panose="020B0502050000020003" pitchFamily="34" charset="0"/>
              </a:rPr>
              <a:t> "Ben" </a:t>
            </a:r>
            <a:r>
              <a:rPr lang="en-US" sz="1800" dirty="0" err="1">
                <a:effectLst/>
                <a:latin typeface="Segoe UI" panose="020B0502040204020203" pitchFamily="34" charset="0"/>
                <a:ea typeface="Quattrocento Sans" panose="020B0502050000020003" pitchFamily="34" charset="0"/>
              </a:rPr>
              <a:t>dili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kullanımı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devreye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girer</a:t>
            </a:r>
            <a:r>
              <a:rPr lang="en-US" sz="1800" dirty="0">
                <a:effectLst/>
                <a:latin typeface="Segoe UI" panose="020B0502040204020203" pitchFamily="34" charset="0"/>
                <a:ea typeface="Quattrocento Sans" panose="020B0502050000020003" pitchFamily="34" charset="0"/>
              </a:rPr>
              <a:t>. Bu </a:t>
            </a:r>
            <a:r>
              <a:rPr lang="en-US" sz="1800" dirty="0" err="1">
                <a:effectLst/>
                <a:latin typeface="Segoe UI" panose="020B0502040204020203" pitchFamily="34" charset="0"/>
                <a:ea typeface="Quattrocento Sans" panose="020B0502050000020003" pitchFamily="34" charset="0"/>
              </a:rPr>
              <a:t>dil</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karşı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tarafa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yönelik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suçlamaları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ya</a:t>
            </a:r>
            <a:r>
              <a:rPr lang="en-US" sz="1800" dirty="0">
                <a:effectLst/>
                <a:latin typeface="Segoe UI" panose="020B0502040204020203" pitchFamily="34" charset="0"/>
                <a:ea typeface="Quattrocento Sans" panose="020B0502050000020003" pitchFamily="34" charset="0"/>
              </a:rPr>
              <a:t> da </a:t>
            </a:r>
            <a:r>
              <a:rPr lang="en-US" sz="1800" dirty="0" err="1">
                <a:effectLst/>
                <a:latin typeface="Segoe UI" panose="020B0502040204020203" pitchFamily="34" charset="0"/>
                <a:ea typeface="Quattrocento Sans" panose="020B0502050000020003" pitchFamily="34" charset="0"/>
              </a:rPr>
              <a:t>eleştirileri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arka</a:t>
            </a:r>
            <a:r>
              <a:rPr lang="en-US" sz="1800" dirty="0">
                <a:effectLst/>
                <a:latin typeface="Segoe UI" panose="020B0502040204020203" pitchFamily="34" charset="0"/>
                <a:ea typeface="Quattrocento Sans" panose="020B0502050000020003" pitchFamily="34" charset="0"/>
              </a:rPr>
              <a:t> plana </a:t>
            </a:r>
            <a:r>
              <a:rPr lang="en-US" sz="1800" dirty="0" err="1">
                <a:effectLst/>
                <a:latin typeface="Segoe UI" panose="020B0502040204020203" pitchFamily="34" charset="0"/>
                <a:ea typeface="Quattrocento Sans" panose="020B0502050000020003" pitchFamily="34" charset="0"/>
              </a:rPr>
              <a:t>atarak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bireyin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kendi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duygularını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deneyimlerini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ön</a:t>
            </a:r>
            <a:r>
              <a:rPr lang="en-US" sz="1800" dirty="0">
                <a:effectLst/>
                <a:latin typeface="Segoe UI" panose="020B0502040204020203" pitchFamily="34" charset="0"/>
                <a:ea typeface="Quattrocento Sans" panose="020B0502050000020003" pitchFamily="34" charset="0"/>
              </a:rPr>
              <a:t> plana </a:t>
            </a:r>
            <a:r>
              <a:rPr lang="en-US" sz="1800" dirty="0" err="1">
                <a:effectLst/>
                <a:latin typeface="Segoe UI" panose="020B0502040204020203" pitchFamily="34" charset="0"/>
                <a:ea typeface="Quattrocento Sans" panose="020B0502050000020003" pitchFamily="34" charset="0"/>
              </a:rPr>
              <a:t>çıkarır</a:t>
            </a:r>
            <a:r>
              <a:rPr lang="en-US" sz="1800" dirty="0">
                <a:effectLst/>
                <a:latin typeface="Segoe UI" panose="020B0502040204020203" pitchFamily="34" charset="0"/>
                <a:ea typeface="Quattrocento Sans" panose="020B0502050000020003" pitchFamily="34" charset="0"/>
              </a:rPr>
              <a:t>. </a:t>
            </a:r>
            <a:endParaRPr lang="tr-TR" sz="1800" dirty="0">
              <a:effectLst/>
              <a:latin typeface="Segoe UI" panose="020B0502040204020203" pitchFamily="34" charset="0"/>
              <a:ea typeface="Quattrocento Sans" panose="020B0502050000020003" pitchFamily="34" charset="0"/>
            </a:endParaRPr>
          </a:p>
          <a:p>
            <a:endParaRPr lang="tr-TR" sz="1800" dirty="0">
              <a:effectLst/>
              <a:latin typeface="Segoe UI" panose="020B0502040204020203" pitchFamily="34" charset="0"/>
              <a:ea typeface="Quattrocento Sans" panose="020B0502050000020003" pitchFamily="34" charset="0"/>
            </a:endParaRPr>
          </a:p>
          <a:p>
            <a:r>
              <a:rPr lang="en-US" sz="1800" dirty="0">
                <a:effectLst/>
                <a:latin typeface="Segoe UI" panose="020B0502040204020203" pitchFamily="34" charset="0"/>
                <a:ea typeface="Quattrocento Sans" panose="020B0502050000020003" pitchFamily="34" charset="0"/>
              </a:rPr>
              <a:t>"Ben" </a:t>
            </a:r>
            <a:r>
              <a:rPr lang="en-US" sz="1800" dirty="0" err="1">
                <a:effectLst/>
                <a:latin typeface="Segoe UI" panose="020B0502040204020203" pitchFamily="34" charset="0"/>
                <a:ea typeface="Quattrocento Sans" panose="020B0502050000020003" pitchFamily="34" charset="0"/>
              </a:rPr>
              <a:t>dilinin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faydaları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şöyle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sıralanabilir</a:t>
            </a:r>
            <a:r>
              <a:rPr lang="tr-TR" sz="1800" dirty="0">
                <a:effectLst/>
                <a:latin typeface="Segoe UI" panose="020B0502040204020203" pitchFamily="34" charset="0"/>
                <a:ea typeface="Quattrocento Sans" panose="020B0502050000020003" pitchFamily="34" charset="0"/>
              </a:rPr>
              <a:t>:</a:t>
            </a:r>
          </a:p>
          <a:p>
            <a:endParaRPr lang="tr-TR" sz="1800" dirty="0">
              <a:effectLst/>
              <a:latin typeface="Segoe UI" panose="020B0502040204020203" pitchFamily="34" charset="0"/>
            </a:endParaRPr>
          </a:p>
          <a:p>
            <a:pPr marL="742950" lvl="1" indent="-285750" algn="just">
              <a:lnSpc>
                <a:spcPct val="115000"/>
              </a:lnSpc>
              <a:buClr>
                <a:srgbClr val="0070C0"/>
              </a:buClr>
              <a:buSzPts val="1200"/>
              <a:buFont typeface="Courier New" panose="02070309020205020404" pitchFamily="49" charset="0"/>
              <a:buChar char="o"/>
            </a:pPr>
            <a:r>
              <a:rPr lang="pt-PT" sz="1200" dirty="0"/>
              <a:t>Suçlama ve savunma refleksini azaltır.</a:t>
            </a:r>
            <a:endParaRPr lang="tr-TR" sz="1200" dirty="0"/>
          </a:p>
          <a:p>
            <a:pPr marL="742950" lvl="1" indent="-285750" algn="just">
              <a:lnSpc>
                <a:spcPct val="115000"/>
              </a:lnSpc>
              <a:buClr>
                <a:srgbClr val="0070C0"/>
              </a:buClr>
              <a:buSzPts val="1200"/>
              <a:buFont typeface="Courier New" panose="02070309020205020404" pitchFamily="49" charset="0"/>
              <a:buChar char="o"/>
            </a:pPr>
            <a:r>
              <a:rPr lang="tr-TR" sz="1200" dirty="0"/>
              <a:t>E</a:t>
            </a:r>
            <a:r>
              <a:rPr lang="pt-PT" sz="1200" dirty="0"/>
              <a:t>ndişeleri, duyguları ve ihtiyaçları ifade etmeye yardımcı olur. </a:t>
            </a:r>
            <a:endParaRPr lang="tr-TR" sz="1200" dirty="0"/>
          </a:p>
          <a:p>
            <a:pPr marL="742950" lvl="1" indent="-285750" algn="just">
              <a:lnSpc>
                <a:spcPct val="115000"/>
              </a:lnSpc>
              <a:buClr>
                <a:srgbClr val="0070C0"/>
              </a:buClr>
              <a:buSzPts val="1200"/>
              <a:buFont typeface="Courier New" panose="02070309020205020404" pitchFamily="49" charset="0"/>
              <a:buChar char="o"/>
            </a:pPr>
            <a:r>
              <a:rPr lang="pt-PT" sz="1200" dirty="0"/>
              <a:t>Çatışmanın birey tarafından nasıl algılandığını</a:t>
            </a:r>
            <a:r>
              <a:rPr lang="tr-TR" sz="1200" dirty="0"/>
              <a:t> açıklar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17</a:t>
            </a:fld>
            <a:endParaRPr lang="en-US"/>
          </a:p>
        </p:txBody>
      </p:sp>
    </p:spTree>
    <p:extLst>
      <p:ext uri="{BB962C8B-B14F-4D97-AF65-F5344CB8AC3E}">
        <p14:creationId xmlns:p14="http://schemas.microsoft.com/office/powerpoint/2010/main" val="417034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842B5-061C-65A6-2456-F7CC9ABAF84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3C50341-D374-7D52-C9B2-B8559CE89AC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3CB1EDD-8C81-E3A1-5958-6DCDF6FF31D9}"/>
              </a:ext>
            </a:extLst>
          </p:cNvPr>
          <p:cNvSpPr>
            <a:spLocks noGrp="1"/>
          </p:cNvSpPr>
          <p:nvPr>
            <p:ph type="body" idx="1"/>
          </p:nvPr>
        </p:nvSpPr>
        <p:spPr/>
        <p:txBody>
          <a:bodyPr/>
          <a:lstStyle/>
          <a:p>
            <a:r>
              <a:rPr lang="en-US" sz="1800" dirty="0" err="1">
                <a:effectLst/>
                <a:latin typeface="Segoe UI" panose="020B0502040204020203" pitchFamily="34" charset="0"/>
                <a:ea typeface="Quattrocento Sans" panose="020B0502050000020003" pitchFamily="34" charset="0"/>
              </a:rPr>
              <a:t>Çatışma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anlarında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bireyler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duygularını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düşüncelerini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açıkça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ifade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etmekte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zorlanabilirler</a:t>
            </a:r>
            <a:r>
              <a:rPr lang="en-US" sz="1800" dirty="0">
                <a:effectLst/>
                <a:latin typeface="Segoe UI" panose="020B0502040204020203" pitchFamily="34" charset="0"/>
                <a:ea typeface="Quattrocento Sans" panose="020B0502050000020003" pitchFamily="34" charset="0"/>
              </a:rPr>
              <a:t>. Bu </a:t>
            </a:r>
            <a:r>
              <a:rPr lang="en-US" sz="1800" dirty="0" err="1">
                <a:effectLst/>
                <a:latin typeface="Segoe UI" panose="020B0502040204020203" pitchFamily="34" charset="0"/>
                <a:ea typeface="Quattrocento Sans" panose="020B0502050000020003" pitchFamily="34" charset="0"/>
              </a:rPr>
              <a:t>noktada</a:t>
            </a:r>
            <a:r>
              <a:rPr lang="en-US" sz="1800" dirty="0">
                <a:effectLst/>
                <a:latin typeface="Segoe UI" panose="020B0502040204020203" pitchFamily="34" charset="0"/>
                <a:ea typeface="Quattrocento Sans" panose="020B0502050000020003" pitchFamily="34" charset="0"/>
              </a:rPr>
              <a:t> "Ben" </a:t>
            </a:r>
            <a:r>
              <a:rPr lang="en-US" sz="1800" dirty="0" err="1">
                <a:effectLst/>
                <a:latin typeface="Segoe UI" panose="020B0502040204020203" pitchFamily="34" charset="0"/>
                <a:ea typeface="Quattrocento Sans" panose="020B0502050000020003" pitchFamily="34" charset="0"/>
              </a:rPr>
              <a:t>dili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kullanımı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devreye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girer</a:t>
            </a:r>
            <a:r>
              <a:rPr lang="en-US" sz="1800" dirty="0">
                <a:effectLst/>
                <a:latin typeface="Segoe UI" panose="020B0502040204020203" pitchFamily="34" charset="0"/>
                <a:ea typeface="Quattrocento Sans" panose="020B0502050000020003" pitchFamily="34" charset="0"/>
              </a:rPr>
              <a:t>. Bu </a:t>
            </a:r>
            <a:r>
              <a:rPr lang="en-US" sz="1800" dirty="0" err="1">
                <a:effectLst/>
                <a:latin typeface="Segoe UI" panose="020B0502040204020203" pitchFamily="34" charset="0"/>
                <a:ea typeface="Quattrocento Sans" panose="020B0502050000020003" pitchFamily="34" charset="0"/>
              </a:rPr>
              <a:t>dil</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karşı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tarafa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yönelik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suçlamaları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ya</a:t>
            </a:r>
            <a:r>
              <a:rPr lang="en-US" sz="1800" dirty="0">
                <a:effectLst/>
                <a:latin typeface="Segoe UI" panose="020B0502040204020203" pitchFamily="34" charset="0"/>
                <a:ea typeface="Quattrocento Sans" panose="020B0502050000020003" pitchFamily="34" charset="0"/>
              </a:rPr>
              <a:t> da </a:t>
            </a:r>
            <a:r>
              <a:rPr lang="en-US" sz="1800" dirty="0" err="1">
                <a:effectLst/>
                <a:latin typeface="Segoe UI" panose="020B0502040204020203" pitchFamily="34" charset="0"/>
                <a:ea typeface="Quattrocento Sans" panose="020B0502050000020003" pitchFamily="34" charset="0"/>
              </a:rPr>
              <a:t>eleştirileri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arka</a:t>
            </a:r>
            <a:r>
              <a:rPr lang="en-US" sz="1800" dirty="0">
                <a:effectLst/>
                <a:latin typeface="Segoe UI" panose="020B0502040204020203" pitchFamily="34" charset="0"/>
                <a:ea typeface="Quattrocento Sans" panose="020B0502050000020003" pitchFamily="34" charset="0"/>
              </a:rPr>
              <a:t> plana </a:t>
            </a:r>
            <a:r>
              <a:rPr lang="en-US" sz="1800" dirty="0" err="1">
                <a:effectLst/>
                <a:latin typeface="Segoe UI" panose="020B0502040204020203" pitchFamily="34" charset="0"/>
                <a:ea typeface="Quattrocento Sans" panose="020B0502050000020003" pitchFamily="34" charset="0"/>
              </a:rPr>
              <a:t>atarak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bireyin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kendi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duygularını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deneyimlerini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ön</a:t>
            </a:r>
            <a:r>
              <a:rPr lang="en-US" sz="1800" dirty="0">
                <a:effectLst/>
                <a:latin typeface="Segoe UI" panose="020B0502040204020203" pitchFamily="34" charset="0"/>
                <a:ea typeface="Quattrocento Sans" panose="020B0502050000020003" pitchFamily="34" charset="0"/>
              </a:rPr>
              <a:t> plana </a:t>
            </a:r>
            <a:r>
              <a:rPr lang="en-US" sz="1800" dirty="0" err="1">
                <a:effectLst/>
                <a:latin typeface="Segoe UI" panose="020B0502040204020203" pitchFamily="34" charset="0"/>
                <a:ea typeface="Quattrocento Sans" panose="020B0502050000020003" pitchFamily="34" charset="0"/>
              </a:rPr>
              <a:t>çıkarır</a:t>
            </a:r>
            <a:r>
              <a:rPr lang="en-US" sz="1800" dirty="0">
                <a:effectLst/>
                <a:latin typeface="Segoe UI" panose="020B0502040204020203" pitchFamily="34" charset="0"/>
                <a:ea typeface="Quattrocento Sans" panose="020B0502050000020003" pitchFamily="34" charset="0"/>
              </a:rPr>
              <a:t>. </a:t>
            </a:r>
            <a:endParaRPr lang="tr-TR" sz="1800" dirty="0">
              <a:effectLst/>
              <a:latin typeface="Segoe UI" panose="020B0502040204020203" pitchFamily="34" charset="0"/>
              <a:ea typeface="Quattrocento Sans" panose="020B0502050000020003" pitchFamily="34" charset="0"/>
            </a:endParaRPr>
          </a:p>
          <a:p>
            <a:endParaRPr lang="tr-TR" sz="1800" dirty="0">
              <a:effectLst/>
              <a:latin typeface="Segoe UI" panose="020B0502040204020203" pitchFamily="34" charset="0"/>
              <a:ea typeface="Quattrocento Sans" panose="020B0502050000020003" pitchFamily="34" charset="0"/>
            </a:endParaRPr>
          </a:p>
          <a:p>
            <a:r>
              <a:rPr lang="en-US" sz="1800" dirty="0">
                <a:effectLst/>
                <a:latin typeface="Segoe UI" panose="020B0502040204020203" pitchFamily="34" charset="0"/>
                <a:ea typeface="Quattrocento Sans" panose="020B0502050000020003" pitchFamily="34" charset="0"/>
              </a:rPr>
              <a:t>"Ben" </a:t>
            </a:r>
            <a:r>
              <a:rPr lang="en-US" sz="1800" dirty="0" err="1">
                <a:effectLst/>
                <a:latin typeface="Segoe UI" panose="020B0502040204020203" pitchFamily="34" charset="0"/>
                <a:ea typeface="Quattrocento Sans" panose="020B0502050000020003" pitchFamily="34" charset="0"/>
              </a:rPr>
              <a:t>dilinin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faydaları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şöyle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sıralanabilir</a:t>
            </a:r>
            <a:r>
              <a:rPr lang="tr-TR" sz="1800" dirty="0">
                <a:effectLst/>
                <a:latin typeface="Segoe UI" panose="020B0502040204020203" pitchFamily="34" charset="0"/>
                <a:ea typeface="Quattrocento Sans" panose="020B0502050000020003" pitchFamily="34" charset="0"/>
              </a:rPr>
              <a:t>:</a:t>
            </a:r>
          </a:p>
          <a:p>
            <a:endParaRPr lang="tr-TR" sz="1800" dirty="0">
              <a:effectLst/>
              <a:latin typeface="Segoe UI" panose="020B0502040204020203" pitchFamily="34" charset="0"/>
            </a:endParaRPr>
          </a:p>
          <a:p>
            <a:pPr marL="742950" lvl="1" indent="-285750" algn="just">
              <a:lnSpc>
                <a:spcPct val="115000"/>
              </a:lnSpc>
              <a:buClr>
                <a:srgbClr val="0070C0"/>
              </a:buClr>
              <a:buSzPts val="1200"/>
              <a:buFont typeface="Courier New" panose="02070309020205020404" pitchFamily="49" charset="0"/>
              <a:buChar char="o"/>
            </a:pPr>
            <a:r>
              <a:rPr lang="pt-PT" sz="1200" dirty="0"/>
              <a:t>Suçlama ve savunma refleksini azaltır.</a:t>
            </a:r>
            <a:endParaRPr lang="tr-TR" sz="1200" dirty="0"/>
          </a:p>
          <a:p>
            <a:pPr marL="742950" lvl="1" indent="-285750" algn="just">
              <a:lnSpc>
                <a:spcPct val="115000"/>
              </a:lnSpc>
              <a:buClr>
                <a:srgbClr val="0070C0"/>
              </a:buClr>
              <a:buSzPts val="1200"/>
              <a:buFont typeface="Courier New" panose="02070309020205020404" pitchFamily="49" charset="0"/>
              <a:buChar char="o"/>
            </a:pPr>
            <a:r>
              <a:rPr lang="tr-TR" sz="1200" dirty="0"/>
              <a:t>E</a:t>
            </a:r>
            <a:r>
              <a:rPr lang="pt-PT" sz="1200" dirty="0"/>
              <a:t>ndişeleri, duyguları ve ihtiyaçları ifade etmeye yardımcı olur. </a:t>
            </a:r>
            <a:endParaRPr lang="tr-TR" sz="1200" dirty="0"/>
          </a:p>
          <a:p>
            <a:pPr marL="742950" lvl="1" indent="-285750" algn="just">
              <a:lnSpc>
                <a:spcPct val="115000"/>
              </a:lnSpc>
              <a:buClr>
                <a:srgbClr val="0070C0"/>
              </a:buClr>
              <a:buSzPts val="1200"/>
              <a:buFont typeface="Courier New" panose="02070309020205020404" pitchFamily="49" charset="0"/>
              <a:buChar char="o"/>
            </a:pPr>
            <a:r>
              <a:rPr lang="pt-PT" sz="1200" dirty="0"/>
              <a:t>Çatışmanın birey tarafından nasıl algılandığını</a:t>
            </a:r>
            <a:r>
              <a:rPr lang="tr-TR" sz="1200" dirty="0"/>
              <a:t> açıklar</a:t>
            </a:r>
            <a:endParaRPr lang="tr-TR" dirty="0"/>
          </a:p>
        </p:txBody>
      </p:sp>
      <p:sp>
        <p:nvSpPr>
          <p:cNvPr id="4" name="Slayt Numarası Yer Tutucusu 3">
            <a:extLst>
              <a:ext uri="{FF2B5EF4-FFF2-40B4-BE49-F238E27FC236}">
                <a16:creationId xmlns:a16="http://schemas.microsoft.com/office/drawing/2014/main" id="{AF72C067-7B50-7A92-8878-ABCA69A1C626}"/>
              </a:ext>
            </a:extLst>
          </p:cNvPr>
          <p:cNvSpPr>
            <a:spLocks noGrp="1"/>
          </p:cNvSpPr>
          <p:nvPr>
            <p:ph type="sldNum" sz="quarter" idx="5"/>
          </p:nvPr>
        </p:nvSpPr>
        <p:spPr/>
        <p:txBody>
          <a:bodyPr/>
          <a:lstStyle/>
          <a:p>
            <a:fld id="{F8E79F40-7FB4-4A3E-8AB4-11E3172E6DF9}" type="slidenum">
              <a:rPr lang="en-US" smtClean="0"/>
              <a:t>18</a:t>
            </a:fld>
            <a:endParaRPr lang="en-US"/>
          </a:p>
        </p:txBody>
      </p:sp>
    </p:spTree>
    <p:extLst>
      <p:ext uri="{BB962C8B-B14F-4D97-AF65-F5344CB8AC3E}">
        <p14:creationId xmlns:p14="http://schemas.microsoft.com/office/powerpoint/2010/main" val="268031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11FFD-5B0C-8899-827A-4D24BF7D569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473B7ED-598F-B6E9-FEE4-0D1078020D3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C7A0EF7-5F29-DD1C-6AB2-B6D8B10A0195}"/>
              </a:ext>
            </a:extLst>
          </p:cNvPr>
          <p:cNvSpPr>
            <a:spLocks noGrp="1"/>
          </p:cNvSpPr>
          <p:nvPr>
            <p:ph type="body" idx="1"/>
          </p:nvPr>
        </p:nvSpPr>
        <p:spPr/>
        <p:txBody>
          <a:bodyPr/>
          <a:lstStyle/>
          <a:p>
            <a:r>
              <a:rPr lang="en-US" sz="1800" dirty="0" err="1">
                <a:effectLst/>
                <a:latin typeface="Segoe UI" panose="020B0502040204020203" pitchFamily="34" charset="0"/>
                <a:ea typeface="Quattrocento Sans" panose="020B0502050000020003" pitchFamily="34" charset="0"/>
              </a:rPr>
              <a:t>Empati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başka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kişinin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duygularını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kendi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kimliğinizi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kaybetmeden</a:t>
            </a:r>
            <a:r>
              <a:rPr lang="en-US" sz="1800" dirty="0">
                <a:effectLst/>
                <a:latin typeface="Segoe UI" panose="020B0502040204020203" pitchFamily="34" charset="0"/>
                <a:ea typeface="Quattrocento Sans" panose="020B0502050000020003" pitchFamily="34" charset="0"/>
              </a:rPr>
              <a:t> o </a:t>
            </a:r>
            <a:r>
              <a:rPr lang="en-US" sz="1800" dirty="0" err="1">
                <a:effectLst/>
                <a:latin typeface="Segoe UI" panose="020B0502040204020203" pitchFamily="34" charset="0"/>
                <a:ea typeface="Quattrocento Sans" panose="020B0502050000020003" pitchFamily="34" charset="0"/>
              </a:rPr>
              <a:t>kişinin</a:t>
            </a:r>
            <a:r>
              <a:rPr lang="en-US" sz="1800" dirty="0">
                <a:effectLst/>
                <a:latin typeface="Segoe UI" panose="020B0502040204020203" pitchFamily="34" charset="0"/>
                <a:ea typeface="Quattrocento Sans" panose="020B0502050000020003" pitchFamily="34" charset="0"/>
              </a:rPr>
              <a:t> </a:t>
            </a:r>
            <a:r>
              <a:rPr lang="tr-TR" sz="1800" dirty="0">
                <a:effectLst/>
                <a:latin typeface="Segoe UI" panose="020B0502040204020203" pitchFamily="34" charset="0"/>
                <a:ea typeface="Quattrocento Sans" panose="020B0502050000020003" pitchFamily="34" charset="0"/>
              </a:rPr>
              <a:t>bakış açısından </a:t>
            </a:r>
            <a:r>
              <a:rPr lang="en-US" sz="1800" dirty="0" err="1">
                <a:effectLst/>
                <a:latin typeface="Segoe UI" panose="020B0502040204020203" pitchFamily="34" charset="0"/>
                <a:ea typeface="Quattrocento Sans" panose="020B0502050000020003" pitchFamily="34" charset="0"/>
              </a:rPr>
              <a:t>anlama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yeteneğidir</a:t>
            </a:r>
            <a:r>
              <a:rPr lang="en-US" sz="1800" dirty="0">
                <a:effectLst/>
                <a:latin typeface="Segoe UI" panose="020B0502040204020203" pitchFamily="34" charset="0"/>
                <a:ea typeface="Quattrocento Sans" panose="020B0502050000020003" pitchFamily="34" charset="0"/>
              </a:rPr>
              <a:t>. </a:t>
            </a:r>
            <a:r>
              <a:rPr lang="pt-PT" sz="1800" dirty="0">
                <a:effectLst/>
                <a:latin typeface="Segoe UI" panose="020B0502040204020203" pitchFamily="34" charset="0"/>
                <a:ea typeface="Quattrocento Sans" panose="020B0502050000020003" pitchFamily="34" charset="0"/>
              </a:rPr>
              <a:t>Bu, sadece duygusal bir süreci değil, aynı zamanda bilişsel bir süreci de içerir. </a:t>
            </a:r>
            <a:endParaRPr lang="tr-TR" sz="1800" dirty="0">
              <a:effectLst/>
              <a:latin typeface="Segoe UI" panose="020B0502040204020203" pitchFamily="34" charset="0"/>
              <a:ea typeface="Quattrocento Sans" panose="020B0502050000020003" pitchFamily="34" charset="0"/>
            </a:endParaRPr>
          </a:p>
          <a:p>
            <a:endParaRPr lang="tr-TR"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Quattrocento Sans" panose="020B0502050000020003" pitchFamily="34" charset="0"/>
                <a:cs typeface="Segoe UI" panose="020B0502040204020203" pitchFamily="34" charset="0"/>
              </a:rPr>
              <a:t>E</a:t>
            </a:r>
            <a:r>
              <a:rPr lang="pt-PT" sz="1800" dirty="0">
                <a:effectLst/>
                <a:latin typeface="Segoe UI" panose="020B0502040204020203" pitchFamily="34" charset="0"/>
                <a:ea typeface="Quattrocento Sans" panose="020B0502050000020003" pitchFamily="34" charset="0"/>
                <a:cs typeface="Segoe UI" panose="020B0502040204020203" pitchFamily="34" charset="0"/>
              </a:rPr>
              <a:t>mpati, iş yeri ilişkilerini olumlu bir şekilde kurma ve sürdürme konusunda kritik bir rol oynar. Çeşitlilik, eşitlik, katılım ve iş birliğini teşvik ederken insanlar arasındaki etkileşimleri iyileştirir, daha etkili iletişimi destekler, olumlu sonuçlara yol açar ve çatışma çözümünü kolaylaştırır.</a:t>
            </a:r>
            <a:r>
              <a:rPr lang="tr-TR" sz="1800" dirty="0">
                <a:effectLst/>
                <a:latin typeface="Segoe UI" panose="020B0502040204020203" pitchFamily="34" charset="0"/>
                <a:ea typeface="Quattrocento Sans" panose="020B0502050000020003" pitchFamily="34" charset="0"/>
                <a:cs typeface="Quattrocento Sans" panose="020B0502050000020003" pitchFamily="34" charset="0"/>
              </a:rPr>
              <a:t> </a:t>
            </a:r>
          </a:p>
          <a:p>
            <a:endParaRPr lang="tr-TR" dirty="0"/>
          </a:p>
        </p:txBody>
      </p:sp>
      <p:sp>
        <p:nvSpPr>
          <p:cNvPr id="4" name="Slayt Numarası Yer Tutucusu 3">
            <a:extLst>
              <a:ext uri="{FF2B5EF4-FFF2-40B4-BE49-F238E27FC236}">
                <a16:creationId xmlns:a16="http://schemas.microsoft.com/office/drawing/2014/main" id="{0C84E5FC-5412-C2A9-8BCB-E7535C4B8305}"/>
              </a:ext>
            </a:extLst>
          </p:cNvPr>
          <p:cNvSpPr>
            <a:spLocks noGrp="1"/>
          </p:cNvSpPr>
          <p:nvPr>
            <p:ph type="sldNum" sz="quarter" idx="5"/>
          </p:nvPr>
        </p:nvSpPr>
        <p:spPr/>
        <p:txBody>
          <a:bodyPr/>
          <a:lstStyle/>
          <a:p>
            <a:fld id="{F8E79F40-7FB4-4A3E-8AB4-11E3172E6DF9}" type="slidenum">
              <a:rPr lang="en-US" smtClean="0"/>
              <a:t>20</a:t>
            </a:fld>
            <a:endParaRPr lang="en-US"/>
          </a:p>
        </p:txBody>
      </p:sp>
    </p:spTree>
    <p:extLst>
      <p:ext uri="{BB962C8B-B14F-4D97-AF65-F5344CB8AC3E}">
        <p14:creationId xmlns:p14="http://schemas.microsoft.com/office/powerpoint/2010/main" val="2047142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742950" lvl="1" indent="-285750" algn="just">
              <a:lnSpc>
                <a:spcPct val="115000"/>
              </a:lnSpc>
              <a:buClr>
                <a:srgbClr val="0070C0"/>
              </a:buClr>
              <a:buSzPts val="1200"/>
              <a:buFont typeface="Courier New" panose="02070309020205020404" pitchFamily="49" charset="0"/>
              <a:buChar char="o"/>
            </a:pPr>
            <a:r>
              <a:rPr lang="pt-PT"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Ekip Arkadaşlarınızı Aktif Olarak Dinleyin:</a:t>
            </a:r>
            <a:r>
              <a:rPr lang="pt-PT"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pt-PT"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Söylenenlerin ötesindeki anlamı kavramak, sözel olmayan ipuçlarına dikkat etmek, duyguları yansıtmak ve dinlediklerinizi özetlemek için gerçekten dinleyin.</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pt-PT"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Samimi Bir Perspektif Edinin:</a:t>
            </a:r>
            <a:r>
              <a:rPr lang="pt-PT"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pt-PT"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Kendinizi meslektaşlarınızın yerine koyarak onların bakış açılarını anlamaya çalışın. Bu, sorunları çözme, çatışmaları yönetme ve inovasyonu teşvik etme konusunda yardımcı olabilir.</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pt-PT"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Şefkat Geliştirin:</a:t>
            </a:r>
            <a:r>
              <a:rPr lang="pt-PT"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pt-PT"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Sözlü teşvik ve motivasyon, şefkatin bir yansımasıdır. Açık iletişim kurun, duyguların ve düşüncelerin farkında olun. Sözleriniz birinin gününü aydınlatabilir ya da zorlaştırabilir.</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pt-PT"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Empati Eğitimi Alın/Düzenleyin:</a:t>
            </a:r>
            <a:r>
              <a:rPr lang="pt-PT"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pt-PT"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Empati becerileri kazanılabilir. Empati kültürünü yaygınlaştırmanın en etkili yollarından biri, empati eğitimi almaktır.</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pt-PT"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Empatiyi Ödüllendirin:</a:t>
            </a:r>
            <a:r>
              <a:rPr lang="pt-PT"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pt-PT"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Empati gösteren çalışma arkadaşlarınızı takdir edin. </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Bu,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empatik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becerileri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için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meslektaşınıza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övgüde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bulunarak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yapılabilir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21</a:t>
            </a:fld>
            <a:endParaRPr lang="en-US"/>
          </a:p>
        </p:txBody>
      </p:sp>
    </p:spTree>
    <p:extLst>
      <p:ext uri="{BB962C8B-B14F-4D97-AF65-F5344CB8AC3E}">
        <p14:creationId xmlns:p14="http://schemas.microsoft.com/office/powerpoint/2010/main" val="2909382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pt-PT" sz="1800" dirty="0">
                <a:effectLst/>
                <a:latin typeface="Segoe UI" panose="020B0502040204020203" pitchFamily="34" charset="0"/>
                <a:ea typeface="Quattrocento Sans" panose="020B0502050000020003" pitchFamily="34" charset="0"/>
              </a:rPr>
              <a:t>Etkili dinleme, çatışmanın altında yatan gerçek sorunları, ihtiyaçları ve çıkarları aydınlatmaya yardımcı olur. Çoğu zaman çatışmaların kökeni, insanların söylediklerinde değil, hissettiklerinde ve istediklerinde yatar. </a:t>
            </a:r>
            <a:endParaRPr lang="tr-TR" sz="1800" dirty="0">
              <a:effectLst/>
              <a:latin typeface="Segoe UI" panose="020B0502040204020203" pitchFamily="34" charset="0"/>
              <a:ea typeface="Quattrocento Sans" panose="020B0502050000020003" pitchFamily="34" charset="0"/>
            </a:endParaRPr>
          </a:p>
          <a:p>
            <a:endParaRPr lang="tr-TR" sz="1800" dirty="0">
              <a:effectLst/>
              <a:latin typeface="Segoe UI" panose="020B0502040204020203" pitchFamily="34" charset="0"/>
            </a:endParaRPr>
          </a:p>
          <a:p>
            <a:pPr marL="0" indent="0">
              <a:buNone/>
            </a:pPr>
            <a:r>
              <a:rPr lang="pt-PT" sz="2000" dirty="0">
                <a:effectLst/>
                <a:latin typeface="Segoe UI" panose="020B0502040204020203" pitchFamily="34" charset="0"/>
                <a:ea typeface="Quattrocento Sans" panose="020B0502050000020003" pitchFamily="34" charset="0"/>
                <a:cs typeface="Segoe UI" panose="020B0502040204020203" pitchFamily="34" charset="0"/>
              </a:rPr>
              <a:t>Çatışma sırasında aşağıdaki adımlarla etkili dinleme sağlanabilir</a:t>
            </a:r>
            <a:r>
              <a:rPr lang="tr-TR" sz="2000" dirty="0">
                <a:effectLst/>
                <a:latin typeface="Segoe UI" panose="020B0502040204020203" pitchFamily="34" charset="0"/>
                <a:ea typeface="Quattrocento Sans" panose="020B0502050000020003" pitchFamily="34" charset="0"/>
                <a:cs typeface="Segoe UI" panose="020B0502040204020203" pitchFamily="34" charset="0"/>
              </a:rPr>
              <a:t>:</a:t>
            </a:r>
          </a:p>
          <a:p>
            <a:pPr lvl="1">
              <a:lnSpc>
                <a:spcPct val="150000"/>
              </a:lnSpc>
            </a:pPr>
            <a:r>
              <a:rPr lang="pt-PT" sz="2000" dirty="0">
                <a:solidFill>
                  <a:srgbClr val="000000"/>
                </a:solidFill>
                <a:latin typeface="Segoe UI" panose="020B0502040204020203" pitchFamily="34" charset="0"/>
                <a:ea typeface="Calibri" panose="020F0502020204030204" pitchFamily="34" charset="0"/>
                <a:cs typeface="Segoe UI" panose="020B0502040204020203" pitchFamily="34" charset="0"/>
              </a:rPr>
              <a:t>Ele almak istediğiniz konuyu suçlayıcı algılanabilecek bir dil kullanmadan ifade edin ve onların bakış açısını sorun.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Onların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bakış</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açısını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dinleyin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Meslektaşınız</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bakış</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açısını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paylaştıktan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sonra</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duyduklarınızı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özetleyin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Elinizden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geldiğince</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durumlarıyla</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empati</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rPr>
              <a:t>Kendinizi ifade edin.</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22</a:t>
            </a:fld>
            <a:endParaRPr lang="en-US"/>
          </a:p>
        </p:txBody>
      </p:sp>
    </p:spTree>
    <p:extLst>
      <p:ext uri="{BB962C8B-B14F-4D97-AF65-F5344CB8AC3E}">
        <p14:creationId xmlns:p14="http://schemas.microsoft.com/office/powerpoint/2010/main" val="292563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BCA4A-3EAF-4F2B-BE0D-4811A06859C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878CB12-F1E8-C9DF-A217-2B0C79BA483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B306994-7FD3-E340-73AA-4D4DDB14B5E9}"/>
              </a:ext>
            </a:extLst>
          </p:cNvPr>
          <p:cNvSpPr>
            <a:spLocks noGrp="1"/>
          </p:cNvSpPr>
          <p:nvPr>
            <p:ph type="body" idx="1"/>
          </p:nvPr>
        </p:nvSpPr>
        <p:spPr/>
        <p:txBody>
          <a:bodyPr/>
          <a:lstStyle/>
          <a:p>
            <a:r>
              <a:rPr lang="pt-PT" sz="1800" dirty="0">
                <a:effectLst/>
                <a:latin typeface="Segoe UI" panose="020B0502040204020203" pitchFamily="34" charset="0"/>
                <a:ea typeface="Quattrocento Sans" panose="020B0502050000020003" pitchFamily="34" charset="0"/>
              </a:rPr>
              <a:t>Etkili dinleme, çatışmanın altında yatan gerçek sorunları, ihtiyaçları ve çıkarları aydınlatmaya yardımcı olur. Çoğu zaman çatışmaların kökeni, insanların söylediklerinde değil, hissettiklerinde ve istediklerinde yatar. </a:t>
            </a:r>
            <a:endParaRPr lang="tr-TR" sz="1800" dirty="0">
              <a:effectLst/>
              <a:latin typeface="Segoe UI" panose="020B0502040204020203" pitchFamily="34" charset="0"/>
              <a:ea typeface="Quattrocento Sans" panose="020B0502050000020003" pitchFamily="34" charset="0"/>
            </a:endParaRPr>
          </a:p>
          <a:p>
            <a:endParaRPr lang="tr-TR" sz="1800" dirty="0">
              <a:effectLst/>
              <a:latin typeface="Segoe UI" panose="020B0502040204020203" pitchFamily="34" charset="0"/>
            </a:endParaRPr>
          </a:p>
          <a:p>
            <a:pPr marL="0" indent="0">
              <a:buNone/>
            </a:pPr>
            <a:r>
              <a:rPr lang="pt-PT" sz="2000" dirty="0">
                <a:effectLst/>
                <a:latin typeface="Segoe UI" panose="020B0502040204020203" pitchFamily="34" charset="0"/>
                <a:ea typeface="Quattrocento Sans" panose="020B0502050000020003" pitchFamily="34" charset="0"/>
                <a:cs typeface="Segoe UI" panose="020B0502040204020203" pitchFamily="34" charset="0"/>
              </a:rPr>
              <a:t>Çatışma sırasında aşağıdaki adımlarla etkili dinleme sağlanabilir</a:t>
            </a:r>
            <a:r>
              <a:rPr lang="tr-TR" sz="2000" dirty="0">
                <a:effectLst/>
                <a:latin typeface="Segoe UI" panose="020B0502040204020203" pitchFamily="34" charset="0"/>
                <a:ea typeface="Quattrocento Sans" panose="020B0502050000020003" pitchFamily="34" charset="0"/>
                <a:cs typeface="Segoe UI" panose="020B0502040204020203" pitchFamily="34" charset="0"/>
              </a:rPr>
              <a:t>:</a:t>
            </a:r>
          </a:p>
          <a:p>
            <a:pPr lvl="1">
              <a:lnSpc>
                <a:spcPct val="150000"/>
              </a:lnSpc>
            </a:pPr>
            <a:r>
              <a:rPr lang="pt-PT" sz="2000" dirty="0">
                <a:solidFill>
                  <a:srgbClr val="000000"/>
                </a:solidFill>
                <a:latin typeface="Segoe UI" panose="020B0502040204020203" pitchFamily="34" charset="0"/>
                <a:ea typeface="Calibri" panose="020F0502020204030204" pitchFamily="34" charset="0"/>
                <a:cs typeface="Segoe UI" panose="020B0502040204020203" pitchFamily="34" charset="0"/>
              </a:rPr>
              <a:t>Ele almak istediğiniz konuyu suçlayıcı algılanabilecek bir dil kullanmadan ifade edin ve onların bakış açısını sorun.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Onların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bakış</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açısını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dinleyin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Meslektaşınız</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bakış</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açısını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paylaştıktan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sonra</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duyduklarınızı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özetleyin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Elinizden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geldiğince</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durumlarıyla</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empati</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rPr>
              <a:t>Kendinizi ifade edin.</a:t>
            </a:r>
          </a:p>
          <a:p>
            <a:endParaRPr lang="tr-TR" dirty="0"/>
          </a:p>
        </p:txBody>
      </p:sp>
      <p:sp>
        <p:nvSpPr>
          <p:cNvPr id="4" name="Slayt Numarası Yer Tutucusu 3">
            <a:extLst>
              <a:ext uri="{FF2B5EF4-FFF2-40B4-BE49-F238E27FC236}">
                <a16:creationId xmlns:a16="http://schemas.microsoft.com/office/drawing/2014/main" id="{4F93448D-86E0-7830-2B7B-8508120B3347}"/>
              </a:ext>
            </a:extLst>
          </p:cNvPr>
          <p:cNvSpPr>
            <a:spLocks noGrp="1"/>
          </p:cNvSpPr>
          <p:nvPr>
            <p:ph type="sldNum" sz="quarter" idx="5"/>
          </p:nvPr>
        </p:nvSpPr>
        <p:spPr/>
        <p:txBody>
          <a:bodyPr/>
          <a:lstStyle/>
          <a:p>
            <a:fld id="{F8E79F40-7FB4-4A3E-8AB4-11E3172E6DF9}" type="slidenum">
              <a:rPr lang="en-US" smtClean="0"/>
              <a:t>23</a:t>
            </a:fld>
            <a:endParaRPr lang="en-US"/>
          </a:p>
        </p:txBody>
      </p:sp>
    </p:spTree>
    <p:extLst>
      <p:ext uri="{BB962C8B-B14F-4D97-AF65-F5344CB8AC3E}">
        <p14:creationId xmlns:p14="http://schemas.microsoft.com/office/powerpoint/2010/main" val="314897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6310-0228-AB88-EE98-500CA578A91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E2608F8-224F-F3F1-73C3-B27F3BED896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8225A10-4E15-E09D-C90D-22F569592836}"/>
              </a:ext>
            </a:extLst>
          </p:cNvPr>
          <p:cNvSpPr>
            <a:spLocks noGrp="1"/>
          </p:cNvSpPr>
          <p:nvPr>
            <p:ph type="body" idx="1"/>
          </p:nvPr>
        </p:nvSpPr>
        <p:spPr/>
        <p:txBody>
          <a:bodyPr/>
          <a:lstStyle/>
          <a:p>
            <a:r>
              <a:rPr lang="en-US" sz="1800" dirty="0" err="1">
                <a:effectLst/>
                <a:latin typeface="Segoe UI" panose="020B0502040204020203" pitchFamily="34" charset="0"/>
                <a:ea typeface="Quattrocento Sans" panose="020B0502050000020003" pitchFamily="34" charset="0"/>
              </a:rPr>
              <a:t>Çatışma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birey</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grup</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kurum</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gibi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sosyal</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birimlerin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içindeki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veya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arasındaki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uyumsuzluk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anlaşmazlık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veya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uyuşmazlığın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açığa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çıktığı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dinamik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süreci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ifade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etmektedir</a:t>
            </a:r>
            <a:r>
              <a:rPr lang="en-US" sz="1800" dirty="0">
                <a:effectLst/>
                <a:latin typeface="Segoe UI" panose="020B0502040204020203" pitchFamily="34" charset="0"/>
                <a:ea typeface="Quattrocento Sans" panose="020B0502050000020003" pitchFamily="34" charset="0"/>
              </a:rPr>
              <a:t>. </a:t>
            </a:r>
            <a:endParaRPr lang="tr-TR" sz="1800" dirty="0">
              <a:effectLst/>
              <a:latin typeface="Segoe UI" panose="020B0502040204020203" pitchFamily="34" charset="0"/>
              <a:ea typeface="Quattrocento Sans" panose="020B050205000002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bilinenin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aksine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iki</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kişinin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sorunlu</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olduğunu</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göstermez</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sağlıklı</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bir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ilişkide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de zaman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zaman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çatışmalar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yaşanabilir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Doğru</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yönetilebilen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çatışmaların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ilişkiye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zararı</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olmaz</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ve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kaybedeni</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de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olmaz</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endParaRPr lang="tr-TR" dirty="0"/>
          </a:p>
        </p:txBody>
      </p:sp>
      <p:sp>
        <p:nvSpPr>
          <p:cNvPr id="4" name="Slayt Numarası Yer Tutucusu 3">
            <a:extLst>
              <a:ext uri="{FF2B5EF4-FFF2-40B4-BE49-F238E27FC236}">
                <a16:creationId xmlns:a16="http://schemas.microsoft.com/office/drawing/2014/main" id="{75BA673F-FDFB-48A9-714F-DCA37CF26E50}"/>
              </a:ext>
            </a:extLst>
          </p:cNvPr>
          <p:cNvSpPr>
            <a:spLocks noGrp="1"/>
          </p:cNvSpPr>
          <p:nvPr>
            <p:ph type="sldNum" sz="quarter" idx="5"/>
          </p:nvPr>
        </p:nvSpPr>
        <p:spPr/>
        <p:txBody>
          <a:bodyPr/>
          <a:lstStyle/>
          <a:p>
            <a:fld id="{F8E79F40-7FB4-4A3E-8AB4-11E3172E6DF9}" type="slidenum">
              <a:rPr lang="en-US" smtClean="0"/>
              <a:t>3</a:t>
            </a:fld>
            <a:endParaRPr lang="en-US"/>
          </a:p>
        </p:txBody>
      </p:sp>
    </p:spTree>
    <p:extLst>
      <p:ext uri="{BB962C8B-B14F-4D97-AF65-F5344CB8AC3E}">
        <p14:creationId xmlns:p14="http://schemas.microsoft.com/office/powerpoint/2010/main" val="126019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dirty="0" err="1">
                <a:effectLst/>
                <a:latin typeface="Segoe UI" panose="020B0502040204020203" pitchFamily="34" charset="0"/>
                <a:ea typeface="Times New Roman" panose="02020603050405020304" pitchFamily="18" charset="0"/>
                <a:cs typeface="Segoe UI" panose="020B0502040204020203" pitchFamily="34" charset="0"/>
              </a:rPr>
              <a:t>Yansıtma</a:t>
            </a:r>
            <a:r>
              <a:rPr lang="en-US" sz="1800" dirty="0">
                <a:effectLst/>
                <a:latin typeface="Segoe UI" panose="020B0502040204020203" pitchFamily="34" charset="0"/>
                <a:ea typeface="Times New Roman" panose="02020603050405020304" pitchFamily="18" charset="0"/>
                <a:cs typeface="Segoe UI" panose="020B0502040204020203" pitchFamily="34" charset="0"/>
              </a:rPr>
              <a:t> </a:t>
            </a:r>
            <a:r>
              <a:rPr lang="en-US" sz="1800" dirty="0" err="1">
                <a:effectLst/>
                <a:latin typeface="Segoe UI" panose="020B0502040204020203" pitchFamily="34" charset="0"/>
                <a:ea typeface="Times New Roman" panose="02020603050405020304" pitchFamily="18" charset="0"/>
                <a:cs typeface="Segoe UI" panose="020B0502040204020203" pitchFamily="34" charset="0"/>
              </a:rPr>
              <a:t>Becerileri</a:t>
            </a:r>
            <a:r>
              <a:rPr lang="tr-TR" sz="1800" dirty="0">
                <a:effectLst/>
                <a:latin typeface="Segoe UI" panose="020B0502040204020203" pitchFamily="34" charset="0"/>
                <a:ea typeface="Times New Roman" panose="02020603050405020304" pitchFamily="18" charset="0"/>
                <a:cs typeface="Segoe UI" panose="020B0502040204020203" pitchFamily="34" charset="0"/>
              </a:rPr>
              <a:t>, k</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onuşmacının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söylediklerinden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ne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anlaşıldığını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teyit</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etmek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bakış</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açısını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detaylandırmaya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devam</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etmesini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teşvik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etmek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konuşmacının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söylediği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şeyleri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geri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yansıtmayı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içerir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Bu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teknik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hem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içeriği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hem de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duyguyu</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ifade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etmeyi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kapsar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pPr algn="just">
              <a:lnSpc>
                <a:spcPct val="115000"/>
              </a:lnSpc>
            </a:pP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pPr algn="just">
              <a:lnSpc>
                <a:spcPct val="115000"/>
              </a:lnSpc>
            </a:pP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Kısa</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Geri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Bildirimler</a:t>
            </a:r>
            <a:endParaRPr lang="tr-TR" sz="1800" u="none" strike="noStrike" dirty="0">
              <a:effectLst/>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İçeriğin</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Yansıtılması</a:t>
            </a:r>
            <a:endParaRPr lang="tr-TR" sz="1800" u="none"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Duyguların</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Yansıtılması</a:t>
            </a:r>
            <a:endParaRPr lang="tr-TR" sz="18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Özetlemek</a:t>
            </a:r>
            <a:r>
              <a:rPr lang="tr-TR"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gibi beceriler, </a:t>
            </a:r>
            <a:r>
              <a:rPr lang="tr-TR" sz="1800" dirty="0">
                <a:effectLst/>
                <a:latin typeface="Segoe UI" panose="020B0502040204020203" pitchFamily="34" charset="0"/>
                <a:ea typeface="Quattrocento Sans" panose="020B0502050000020003" pitchFamily="34" charset="0"/>
                <a:cs typeface="Segoe UI" panose="020B0502040204020203" pitchFamily="34" charset="0"/>
              </a:rPr>
              <a:t>etkili iletişim kurmayı destekler.</a:t>
            </a:r>
            <a:endParaRPr lang="tr-TR" sz="1800" u="none"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24</a:t>
            </a:fld>
            <a:endParaRPr lang="en-US"/>
          </a:p>
        </p:txBody>
      </p:sp>
    </p:spTree>
    <p:extLst>
      <p:ext uri="{BB962C8B-B14F-4D97-AF65-F5344CB8AC3E}">
        <p14:creationId xmlns:p14="http://schemas.microsoft.com/office/powerpoint/2010/main" val="1279226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157CD-E259-D59E-EA69-7547F180082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1A025E8-186F-1F04-148C-532088F8C81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D8486C7-257C-A329-D789-2E90D15F2F28}"/>
              </a:ext>
            </a:extLst>
          </p:cNvPr>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dirty="0" err="1">
                <a:effectLst/>
                <a:latin typeface="Segoe UI" panose="020B0502040204020203" pitchFamily="34" charset="0"/>
                <a:ea typeface="Times New Roman" panose="02020603050405020304" pitchFamily="18" charset="0"/>
                <a:cs typeface="Segoe UI" panose="020B0502040204020203" pitchFamily="34" charset="0"/>
              </a:rPr>
              <a:t>Yansıtma</a:t>
            </a:r>
            <a:r>
              <a:rPr lang="en-US" sz="1800" dirty="0">
                <a:effectLst/>
                <a:latin typeface="Segoe UI" panose="020B0502040204020203" pitchFamily="34" charset="0"/>
                <a:ea typeface="Times New Roman" panose="02020603050405020304" pitchFamily="18" charset="0"/>
                <a:cs typeface="Segoe UI" panose="020B0502040204020203" pitchFamily="34" charset="0"/>
              </a:rPr>
              <a:t> </a:t>
            </a:r>
            <a:r>
              <a:rPr lang="en-US" sz="1800" dirty="0" err="1">
                <a:effectLst/>
                <a:latin typeface="Segoe UI" panose="020B0502040204020203" pitchFamily="34" charset="0"/>
                <a:ea typeface="Times New Roman" panose="02020603050405020304" pitchFamily="18" charset="0"/>
                <a:cs typeface="Segoe UI" panose="020B0502040204020203" pitchFamily="34" charset="0"/>
              </a:rPr>
              <a:t>Becerileri</a:t>
            </a:r>
            <a:r>
              <a:rPr lang="tr-TR" sz="1800" dirty="0">
                <a:effectLst/>
                <a:latin typeface="Segoe UI" panose="020B0502040204020203" pitchFamily="34" charset="0"/>
                <a:ea typeface="Times New Roman" panose="02020603050405020304" pitchFamily="18" charset="0"/>
                <a:cs typeface="Segoe UI" panose="020B0502040204020203" pitchFamily="34" charset="0"/>
              </a:rPr>
              <a:t>, k</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onuşmacının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söylediklerinden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ne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anlaşıldığını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teyit</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etmek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bakış</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açısını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detaylandırmaya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devam</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etmesini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teşvik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etmek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konuşmacının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söylediği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şeyleri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geri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yansıtmayı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içerir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Bu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teknik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hem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içeriği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hem de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duyguyu</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ifade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etmeyi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kapsar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pPr algn="just">
              <a:lnSpc>
                <a:spcPct val="115000"/>
              </a:lnSpc>
            </a:pP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pPr algn="just">
              <a:lnSpc>
                <a:spcPct val="115000"/>
              </a:lnSpc>
            </a:pP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a:p>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Kısa</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Geri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Bildirimler</a:t>
            </a:r>
            <a:endParaRPr lang="tr-TR" sz="1800" u="none" strike="noStrike" dirty="0">
              <a:effectLst/>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İçeriğin</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Yansıtılması</a:t>
            </a:r>
            <a:endParaRPr lang="tr-TR" sz="1800" u="none"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Duyguların</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Yansıtılması</a:t>
            </a:r>
            <a:endParaRPr lang="tr-TR" sz="18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Özetlemek</a:t>
            </a:r>
            <a:r>
              <a:rPr lang="tr-TR"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gibi beceriler, </a:t>
            </a:r>
            <a:r>
              <a:rPr lang="tr-TR" sz="1800" dirty="0">
                <a:effectLst/>
                <a:latin typeface="Segoe UI" panose="020B0502040204020203" pitchFamily="34" charset="0"/>
                <a:ea typeface="Quattrocento Sans" panose="020B0502050000020003" pitchFamily="34" charset="0"/>
                <a:cs typeface="Segoe UI" panose="020B0502040204020203" pitchFamily="34" charset="0"/>
              </a:rPr>
              <a:t>etkili iletişim kurmayı destekler.</a:t>
            </a:r>
            <a:endParaRPr lang="tr-TR" sz="1800" u="none"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p:txBody>
      </p:sp>
      <p:sp>
        <p:nvSpPr>
          <p:cNvPr id="4" name="Slayt Numarası Yer Tutucusu 3">
            <a:extLst>
              <a:ext uri="{FF2B5EF4-FFF2-40B4-BE49-F238E27FC236}">
                <a16:creationId xmlns:a16="http://schemas.microsoft.com/office/drawing/2014/main" id="{9F14F07B-B4C0-E727-DA15-142EF8969CE9}"/>
              </a:ext>
            </a:extLst>
          </p:cNvPr>
          <p:cNvSpPr>
            <a:spLocks noGrp="1"/>
          </p:cNvSpPr>
          <p:nvPr>
            <p:ph type="sldNum" sz="quarter" idx="5"/>
          </p:nvPr>
        </p:nvSpPr>
        <p:spPr/>
        <p:txBody>
          <a:bodyPr/>
          <a:lstStyle/>
          <a:p>
            <a:fld id="{F8E79F40-7FB4-4A3E-8AB4-11E3172E6DF9}" type="slidenum">
              <a:rPr lang="en-US" smtClean="0"/>
              <a:t>25</a:t>
            </a:fld>
            <a:endParaRPr lang="en-US"/>
          </a:p>
        </p:txBody>
      </p:sp>
    </p:spTree>
    <p:extLst>
      <p:ext uri="{BB962C8B-B14F-4D97-AF65-F5344CB8AC3E}">
        <p14:creationId xmlns:p14="http://schemas.microsoft.com/office/powerpoint/2010/main" val="1356720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İş</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yerinde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karşılaşılan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çatışmalar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bazen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duygusal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tetikleyicilere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yol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açabilir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da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öfkeyle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tepki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vermemize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neden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olabilir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Öfkeyi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yönetmek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sakinleşmek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aşağıdaki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adımları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dikkate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alabilirsiniz</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1143000" lvl="2" indent="-228600" algn="just">
              <a:lnSpc>
                <a:spcPct val="115000"/>
              </a:lnSpc>
              <a:buClr>
                <a:srgbClr val="0070C0"/>
              </a:buClr>
              <a:buSzPts val="1100"/>
              <a:buFont typeface="+mj-lt"/>
              <a:buAutoNum type="arabicPeriod"/>
            </a:pPr>
            <a:r>
              <a:rPr lang="en-US" sz="10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Benlik</a:t>
            </a:r>
            <a:r>
              <a:rPr lang="en-US" sz="10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0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gerçek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nedenini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sorgulayın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Örneğin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sizi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öfkelendiren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davranış</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gerçekten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bir</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hakaret</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miydi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yoksa</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siz</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mi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bu</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şekilde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algıladınız</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Kendi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içsel</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duygularınızı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ihtiyaçlarınızı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tanımlayarak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başlayın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0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1143000" lvl="2" indent="-228600" algn="just">
              <a:lnSpc>
                <a:spcPct val="115000"/>
              </a:lnSpc>
              <a:buClr>
                <a:srgbClr val="0070C0"/>
              </a:buClr>
              <a:buSzPts val="1100"/>
              <a:buFont typeface="+mj-lt"/>
              <a:buAutoNum type="arabicPeriod"/>
            </a:pPr>
            <a:r>
              <a:rPr lang="en-US" sz="10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Bağlam</a:t>
            </a:r>
            <a:r>
              <a:rPr lang="en-US" sz="10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0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etmek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için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doğru</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bir</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ortamda</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doğru</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bir</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zamanda</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olup</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olmadığınızı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değerlendirin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Her durum,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duygusal</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tepkiler</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için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uygun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olmayabilir</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0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1143000" lvl="2" indent="-228600" algn="just">
              <a:lnSpc>
                <a:spcPct val="115000"/>
              </a:lnSpc>
              <a:buClr>
                <a:srgbClr val="0070C0"/>
              </a:buClr>
              <a:buSzPts val="1100"/>
              <a:buFont typeface="+mj-lt"/>
              <a:buAutoNum type="arabicPeriod"/>
            </a:pPr>
            <a:r>
              <a:rPr lang="en-US" sz="10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Alıcı</a:t>
            </a:r>
            <a:r>
              <a:rPr lang="en-US" sz="10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0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kiminle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paylaşmak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istediğinizi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belirleyin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Örneğin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yöneticinize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öfkeliyken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bu</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öfkeyi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ailenize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yansıtmak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adil</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mi?</a:t>
            </a:r>
            <a:endParaRPr lang="tr-TR" sz="10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1143000" lvl="2" indent="-228600" algn="just">
              <a:lnSpc>
                <a:spcPct val="115000"/>
              </a:lnSpc>
              <a:buClr>
                <a:srgbClr val="0070C0"/>
              </a:buClr>
              <a:buSzPts val="1100"/>
              <a:buFont typeface="+mj-lt"/>
              <a:buAutoNum type="arabicPeriod"/>
            </a:pPr>
            <a:r>
              <a:rPr lang="en-US" sz="10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Etki</a:t>
            </a:r>
            <a:r>
              <a:rPr lang="en-US" sz="10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0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ettiğinizde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ne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tür</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bir</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etki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yaratmak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istediğinizi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düşünün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Amacınız</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hak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savunuculuğu</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mu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duygularınızı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paylaşmak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mı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yoksa</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karşıdaki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kişiye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zarar</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vermek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mi?</a:t>
            </a:r>
            <a:endParaRPr lang="tr-TR" sz="10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1143000" lvl="2" indent="-228600" algn="just">
              <a:lnSpc>
                <a:spcPct val="115000"/>
              </a:lnSpc>
              <a:buClr>
                <a:srgbClr val="0070C0"/>
              </a:buClr>
              <a:buSzPts val="1100"/>
              <a:buFont typeface="+mj-lt"/>
              <a:buAutoNum type="arabicPeriod"/>
            </a:pPr>
            <a:r>
              <a:rPr lang="en-US" sz="10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Sonuç</a:t>
            </a:r>
            <a:r>
              <a:rPr lang="en-US" sz="10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0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etmenin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uzun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vadeli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sonuçlarını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göz</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önünde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bulundurun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Bu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tarzı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iş</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ilişkilerinizi</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nasıl</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etkileyecek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0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1143000" lvl="2" indent="-228600" algn="just">
              <a:lnSpc>
                <a:spcPct val="115000"/>
              </a:lnSpc>
              <a:buClr>
                <a:srgbClr val="0070C0"/>
              </a:buClr>
              <a:buSzPts val="1100"/>
              <a:buFont typeface="+mj-lt"/>
              <a:buAutoNum type="arabicPeriod"/>
            </a:pPr>
            <a:r>
              <a:rPr lang="en-US" sz="10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Mesaj</a:t>
            </a:r>
            <a:r>
              <a:rPr lang="en-US" sz="10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0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Rosenberg'in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"Ben"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mesajlarına</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odaklanarak</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duygularınızı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ihtiyaçlarınızı</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açıkça</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0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edin</a:t>
            </a:r>
            <a:r>
              <a:rPr lang="en-US" sz="10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000" u="none" strike="noStrike" dirty="0">
              <a:effectLst/>
              <a:latin typeface="Calibri" panose="020F0502020204030204" pitchFamily="34" charset="0"/>
              <a:ea typeface="Calibri" panose="020F0502020204030204" pitchFamily="34" charset="0"/>
              <a:cs typeface="Calibri" panose="020F0502020204030204" pitchFamily="34"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26</a:t>
            </a:fld>
            <a:endParaRPr lang="en-US"/>
          </a:p>
        </p:txBody>
      </p:sp>
    </p:spTree>
    <p:extLst>
      <p:ext uri="{BB962C8B-B14F-4D97-AF65-F5344CB8AC3E}">
        <p14:creationId xmlns:p14="http://schemas.microsoft.com/office/powerpoint/2010/main" val="565623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Örgütlerde, kurumlarda çatışma, doğru adımlarla çözüldüğünde performansın artması gibi olumlu sonuçlara neden olabilir. Bu amaca ulaşmak için birbirinden farklı yöntemler bulunmaktadır. Bu yöntemleri kullanmak çatışma çözümünü kolaylaştırdığı gibi olumsuz çatışmaları da önleyebilir. </a:t>
            </a:r>
          </a:p>
        </p:txBody>
      </p:sp>
      <p:sp>
        <p:nvSpPr>
          <p:cNvPr id="4" name="Slayt Numarası Yer Tutucusu 3"/>
          <p:cNvSpPr>
            <a:spLocks noGrp="1"/>
          </p:cNvSpPr>
          <p:nvPr>
            <p:ph type="sldNum" sz="quarter" idx="5"/>
          </p:nvPr>
        </p:nvSpPr>
        <p:spPr/>
        <p:txBody>
          <a:bodyPr/>
          <a:lstStyle/>
          <a:p>
            <a:fld id="{F8E79F40-7FB4-4A3E-8AB4-11E3172E6DF9}" type="slidenum">
              <a:rPr lang="en-US" smtClean="0"/>
              <a:t>27</a:t>
            </a:fld>
            <a:endParaRPr lang="en-US"/>
          </a:p>
        </p:txBody>
      </p:sp>
    </p:spTree>
    <p:extLst>
      <p:ext uri="{BB962C8B-B14F-4D97-AF65-F5344CB8AC3E}">
        <p14:creationId xmlns:p14="http://schemas.microsoft.com/office/powerpoint/2010/main" val="165410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0" indent="0" algn="just">
              <a:lnSpc>
                <a:spcPct val="115000"/>
              </a:lnSpc>
              <a:buClr>
                <a:srgbClr val="0070C0"/>
              </a:buClr>
              <a:buSzPts val="1200"/>
              <a:buFont typeface="Courier New" panose="02070309020205020404" pitchFamily="49" charset="0"/>
              <a:buNone/>
            </a:pPr>
            <a:r>
              <a:rPr lang="tr-TR"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Çatışma türleri çeşitli </a:t>
            </a:r>
            <a:r>
              <a:rPr lang="tr-TR"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şekilllerde</a:t>
            </a:r>
            <a:r>
              <a:rPr lang="tr-TR"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tr-TR"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snıflandırılabilir</a:t>
            </a:r>
            <a:r>
              <a:rPr lang="tr-TR"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Aktörlerine göre çatışma çeşitleri şu şekildedir:</a:t>
            </a: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Kişiler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arası</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kişi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arasındaki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ifade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eder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Bireysel</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kendi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içinde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kendi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zihninde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meydana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Bu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nedenle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kişinin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düşüncelerini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değerlerini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ilkelerini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duygularını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içeren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psikolojik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türüdür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Grup</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içi</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ekip</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içindeki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bireyler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arasında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uyumsuzluklar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yanlış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anlaşılmalar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nedeniyle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meydana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gelen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türüdür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Gruplar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arası</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kuruluş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içindeki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farklı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ekipler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arasında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yanlış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anlaşılmalar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neticesinde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ortaya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çıkar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Bu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sınıflandırmaya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ülkeler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arasındaki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da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eklenebilir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(Madalina, 2016;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Topaloğlu</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Boylu</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2006).</a:t>
            </a:r>
            <a:endParaRPr lang="tr-TR"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endParaRPr>
          </a:p>
          <a:p>
            <a:pPr marL="0" lvl="0" indent="0" algn="just">
              <a:lnSpc>
                <a:spcPct val="115000"/>
              </a:lnSpc>
              <a:buClr>
                <a:srgbClr val="0070C0"/>
              </a:buClr>
              <a:buSzPts val="1200"/>
              <a:buFont typeface="Courier New" panose="02070309020205020404" pitchFamily="49" charset="0"/>
              <a:buNone/>
            </a:pPr>
            <a:endParaRPr lang="tr-TR"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endParaRPr>
          </a:p>
          <a:p>
            <a:pPr marL="450215" algn="just">
              <a:lnSpc>
                <a:spcPct val="115000"/>
              </a:lnSpc>
            </a:pPr>
            <a:endParaRPr lang="tr-TR"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endParaRPr>
          </a:p>
          <a:p>
            <a:pPr marL="450215" algn="just">
              <a:lnSpc>
                <a:spcPct val="115000"/>
              </a:lnSpc>
            </a:pP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Örgütsel</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çatışmanın</a:t>
            </a:r>
            <a:r>
              <a:rPr lang="tr-TR"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ise</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görev</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çatışması</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süreç</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çatışması</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ve</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ilişki</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çatışması</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olmak</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üzere</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üç</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farklı</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türü</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olduğu</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ifade</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edilmektedir</a:t>
            </a: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450215" algn="just">
              <a:lnSpc>
                <a:spcPct val="115000"/>
              </a:lnSpc>
            </a:pPr>
            <a:r>
              <a:rPr lang="en-US" sz="18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Clr>
                <a:srgbClr val="0070C0"/>
              </a:buClr>
              <a:buSzPts val="1100"/>
              <a:buFont typeface="+mj-lt"/>
              <a:buAutoNum type="arabicPeriod"/>
            </a:pP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İlişki</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Çatışması</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8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Kişiler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arası</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uyumsuzluklardan</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farklılıklardan</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kaynaklanır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Duygusal</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bileşenleri</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içerir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Grup</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üyeleri</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arasında</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gerginlik</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hayal</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kırıklığı</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veya</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sıkıntı</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gibi</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duygular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ortaya</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çıkar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8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630555" algn="just">
              <a:lnSpc>
                <a:spcPct val="115000"/>
              </a:lnSpc>
            </a:pP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Örnek</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Ki</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ş</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isel</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zevkler</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politik</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görü</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ş</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ayrılıkları</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veya</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ileti</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ş</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im</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tarzlarındaki</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farklılıklar</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630555" algn="just">
              <a:lnSpc>
                <a:spcPct val="115000"/>
              </a:lnSpc>
            </a:pP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Clr>
                <a:srgbClr val="0070C0"/>
              </a:buClr>
              <a:buSzPts val="1100"/>
              <a:buFont typeface="+mj-lt"/>
              <a:buAutoNum type="arabicPeriod"/>
            </a:pP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Görev</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Çatışması</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8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Bir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görevle</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ilgili</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farklı</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bakış</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açıları</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veya</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fikirlerle</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alakalıdır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Temel</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olarak</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fikir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ayrılıklarını</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kapsar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8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630555" algn="just">
              <a:lnSpc>
                <a:spcPct val="115000"/>
              </a:lnSpc>
            </a:pP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Örnek</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Görev</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hakkındaki</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farklı</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dü</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ş</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ünceler</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bir</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ş</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nasıl</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tamamlanaca</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ğ</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ı</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ile</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ilgili</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tartı</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ş</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malar</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630555" algn="just">
              <a:lnSpc>
                <a:spcPct val="115000"/>
              </a:lnSpc>
            </a:pP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Clr>
                <a:srgbClr val="0070C0"/>
              </a:buClr>
              <a:buSzPts val="1100"/>
              <a:buFont typeface="+mj-lt"/>
              <a:buAutoNum type="arabicPeriod"/>
            </a:pP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Süreç</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Çatışması</a:t>
            </a:r>
            <a:r>
              <a:rPr lang="en-US" sz="18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8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Görevlerin</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sorumlulukların</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nasıl</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paylaşılması</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gerektiğine</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dair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fikir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ayrılıklarında</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ortaya</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çıkar</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800"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630555" algn="just">
              <a:lnSpc>
                <a:spcPct val="115000"/>
              </a:lnSpc>
            </a:pP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Örnek</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Ekip</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üyeleri</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arasında</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belirli</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bir</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görevin</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kim</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tarafından</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tamamlanması</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gerekti</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ğ</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konusundaki</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anla</a:t>
            </a:r>
            <a:r>
              <a:rPr lang="en-US" sz="1800" i="1" dirty="0" err="1">
                <a:solidFill>
                  <a:srgbClr val="000000"/>
                </a:solidFill>
                <a:effectLst/>
                <a:latin typeface="Segoe UI Semibold" panose="020B0702040204020203" pitchFamily="34" charset="0"/>
                <a:ea typeface="Quattrocento Sans" panose="020B0502050000020003" pitchFamily="34" charset="0"/>
                <a:cs typeface="Quattrocento Sans" panose="020B0502050000020003" pitchFamily="34" charset="0"/>
              </a:rPr>
              <a:t>ş</a:t>
            </a:r>
            <a:r>
              <a:rPr lang="en-US" sz="1800" i="1" dirty="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mazlıklar</a:t>
            </a:r>
            <a:r>
              <a:rPr lang="en-US" sz="1800" i="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Clr>
                <a:srgbClr val="0070C0"/>
              </a:buClr>
              <a:buSzPts val="1200"/>
              <a:buFont typeface="Courier New" panose="02070309020205020404" pitchFamily="49" charset="0"/>
              <a:buChar char="o"/>
            </a:pP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a:t>
            </a:fld>
            <a:endParaRPr lang="en-US"/>
          </a:p>
        </p:txBody>
      </p:sp>
    </p:spTree>
    <p:extLst>
      <p:ext uri="{BB962C8B-B14F-4D97-AF65-F5344CB8AC3E}">
        <p14:creationId xmlns:p14="http://schemas.microsoft.com/office/powerpoint/2010/main" val="314280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Çatışmanın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aktörleri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bireyler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gruplar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toplumlar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veya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ülkeler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olabilir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Örgüt</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çatışmalarda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bu</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aktörler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kurumların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yapısına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göre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değişebilmektedir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aktörleri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aşağıdaki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gibi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tanımlanabilir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Font typeface="+mj-lt"/>
              <a:buAutoNum type="arabicPeriod"/>
            </a:pP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Çalışan-çalışan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Font typeface="+mj-lt"/>
              <a:buAutoNum type="arabicPeriod"/>
            </a:pP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Çalışan-yönetici</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Font typeface="+mj-lt"/>
              <a:buAutoNum type="arabicPeriod"/>
            </a:pP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Çalışan-müracaatçı</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Font typeface="+mj-lt"/>
              <a:buAutoNum type="arabicPeriod"/>
            </a:pP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Yönetici-müracaatçı</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dinamik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süreçtir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Herhangi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kurumda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aktörler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arasındaki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mütevazi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miktardaki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organizasyonel</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etkinliğin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artırılmasında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faydalı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olabilir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a:t>
            </a:fld>
            <a:endParaRPr lang="en-US"/>
          </a:p>
        </p:txBody>
      </p:sp>
    </p:spTree>
    <p:extLst>
      <p:ext uri="{BB962C8B-B14F-4D97-AF65-F5344CB8AC3E}">
        <p14:creationId xmlns:p14="http://schemas.microsoft.com/office/powerpoint/2010/main" val="220416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sürecinin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başlangıcından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sonuna</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kadar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olan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aşamaların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doğası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gereği</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sıralı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olduğu</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düşünülmektedir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a:t>
            </a:fld>
            <a:endParaRPr lang="en-US"/>
          </a:p>
        </p:txBody>
      </p:sp>
    </p:spTree>
    <p:extLst>
      <p:ext uri="{BB962C8B-B14F-4D97-AF65-F5344CB8AC3E}">
        <p14:creationId xmlns:p14="http://schemas.microsoft.com/office/powerpoint/2010/main" val="1024780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800" dirty="0" err="1">
                <a:effectLst/>
                <a:latin typeface="Segoe UI" panose="020B0502040204020203" pitchFamily="34" charset="0"/>
                <a:ea typeface="Quattrocento Sans" panose="020B0502050000020003" pitchFamily="34" charset="0"/>
              </a:rPr>
              <a:t>Günümüzde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insan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ilişkilerindeki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farklılıklar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karmaşık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kurum</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yapıları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kaynak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sınırlılıkları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nedeniyle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personeller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birimler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arasında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anlaşmazlıklar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artmaktadır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Artan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iş</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yükü</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rekabet</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işle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ilgili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sorumluluğun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paylaşılmasındaki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dengesizlikler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koordineli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çalışmanın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zorluğu</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gibi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durumlar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örgütsel</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çatışmalara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yol</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açmaktadır</a:t>
            </a:r>
            <a:r>
              <a:rPr lang="en-US" sz="1800" dirty="0">
                <a:effectLst/>
                <a:latin typeface="Segoe UI" panose="020B0502040204020203" pitchFamily="34" charset="0"/>
                <a:ea typeface="Quattrocento Sans" panose="020B0502050000020003" pitchFamily="34" charset="0"/>
              </a:rPr>
              <a:t>. </a:t>
            </a:r>
            <a:endParaRPr lang="tr-TR" sz="1800" dirty="0">
              <a:effectLst/>
              <a:latin typeface="Segoe UI" panose="020B0502040204020203" pitchFamily="34" charset="0"/>
              <a:ea typeface="Quattrocento Sans" panose="020B0502050000020003" pitchFamily="34" charset="0"/>
            </a:endParaRPr>
          </a:p>
          <a:p>
            <a:endParaRPr lang="tr-TR" sz="1800" dirty="0">
              <a:effectLst/>
              <a:latin typeface="Segoe UI" panose="020B0502040204020203" pitchFamily="34" charset="0"/>
            </a:endParaRPr>
          </a:p>
          <a:p>
            <a:pPr algn="just">
              <a:lnSpc>
                <a:spcPct val="115000"/>
              </a:lnSpc>
            </a:pP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Çatışmaların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temelinde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üç</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ana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unsur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yatar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Güç</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örgütsel</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beklentiler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ve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değer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Güç</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Bireylerin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işlerini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gerçekleştirme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kapasiteleri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eldeki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araçlarıdır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Bu,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bütçe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bilgi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zaman,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alan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personel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yönetimi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gibi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faktörleri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içerir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Etkili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güç</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kullanımı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işbirliği</a:t>
            </a:r>
            <a:r>
              <a:rPr lang="en-US" sz="1800" dirty="0">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ortamı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oluşturabilirken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gücün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kötüye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kullanım</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gücün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yoğunlaşması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yol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açabilir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Örgütsel</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Beklentiler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çalışanın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performansı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hakkındaki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genel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beklentilerdir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Bu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beklentiler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gerçekçi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olmaktan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uzaklaştığında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karşılanmadığında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hayal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kırıklığına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olarak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yol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açabilir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Değer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öz</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saygısını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kuruluşta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nasıl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algılandığını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ifade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eder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temel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ihtiyaçları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karşılanmadığında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değer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kaybını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hissedebilir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algn="just">
              <a:lnSpc>
                <a:spcPct val="115000"/>
              </a:lnSpc>
            </a:pP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Çatışmayı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tetikleyen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anahtar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faktörler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farklılıklardır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Bu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farklılıkları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anlamak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çatışmayı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önlemek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çözmek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kritiktir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Öncelikler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bütçe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hedeflerdeki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uyumsuzluklar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nedeniyle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oluşabilir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Her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verilen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sorumluluklara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farklı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tepkiler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gösterebilir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Bakış</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Açıları</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Kültür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cinsiyet</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kişilik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farklılıklarından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kaynaklanan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görüş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ayrılıkları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sebeplerindendir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Varsayımlar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Çatışmanın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başka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insanların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birbirlerinin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niyetlerini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yanlış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yorumlamalarıdır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Toleranslar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Herkes</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farklı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şekillerde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ele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alır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bazıları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tolere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ederken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bazıları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çatışmadan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kaçınabilir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Ancak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görmezden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gelmek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ileri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aşamada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daha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büyük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sorunlara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tr-TR" dirty="0"/>
          </a:p>
          <a:p>
            <a:pPr marL="0" indent="0">
              <a:buNone/>
            </a:pPr>
            <a:r>
              <a:rPr lang="tr-TR" sz="1200" b="1" dirty="0">
                <a:latin typeface="Segoe UI" panose="020B0502040204020203" pitchFamily="34" charset="0"/>
                <a:cs typeface="Segoe UI" panose="020B0502040204020203" pitchFamily="34" charset="0"/>
              </a:rPr>
              <a:t>Çatışmaya Neden olan Diğer </a:t>
            </a:r>
            <a:r>
              <a:rPr lang="en-US" sz="1200" b="1" dirty="0">
                <a:latin typeface="Segoe UI" panose="020B0502040204020203" pitchFamily="34" charset="0"/>
                <a:cs typeface="Segoe UI" panose="020B0502040204020203" pitchFamily="34" charset="0"/>
              </a:rPr>
              <a:t>N</a:t>
            </a:r>
            <a:r>
              <a:rPr lang="tr-TR" sz="1200" b="1" dirty="0">
                <a:latin typeface="Segoe UI" panose="020B0502040204020203" pitchFamily="34" charset="0"/>
                <a:cs typeface="Segoe UI" panose="020B0502040204020203" pitchFamily="34" charset="0"/>
              </a:rPr>
              <a:t>edenler ise şunlardır:</a:t>
            </a:r>
          </a:p>
          <a:p>
            <a:pPr marL="342900" lvl="0" indent="-342900" algn="just">
              <a:lnSpc>
                <a:spcPct val="115000"/>
              </a:lnSpc>
              <a:buClr>
                <a:srgbClr val="0070C0"/>
              </a:buClr>
              <a:buSzPts val="1200"/>
              <a:buFont typeface="Courier New" panose="02070309020205020404" pitchFamily="49" charset="0"/>
              <a:buChar char="o"/>
            </a:pPr>
            <a:r>
              <a:rPr lang="tr-TR" sz="1200" dirty="0">
                <a:latin typeface="Segoe UI" panose="020B0502040204020203" pitchFamily="34" charset="0"/>
                <a:cs typeface="Segoe UI" panose="020B0502040204020203" pitchFamily="34" charset="0"/>
              </a:rPr>
              <a:t>Kuşak Farklılıkları</a:t>
            </a:r>
          </a:p>
          <a:p>
            <a:pPr marL="342900" lvl="0" indent="-342900" algn="just">
              <a:lnSpc>
                <a:spcPct val="115000"/>
              </a:lnSpc>
              <a:buClr>
                <a:srgbClr val="0070C0"/>
              </a:buClr>
              <a:buSzPts val="1200"/>
              <a:buFont typeface="Courier New" panose="02070309020205020404" pitchFamily="49" charset="0"/>
              <a:buChar char="o"/>
            </a:pPr>
            <a:r>
              <a:rPr lang="tr-TR" sz="1200" dirty="0">
                <a:latin typeface="Segoe UI" panose="020B0502040204020203" pitchFamily="34" charset="0"/>
                <a:cs typeface="Segoe UI" panose="020B0502040204020203" pitchFamily="34" charset="0"/>
              </a:rPr>
              <a:t>İletişim Sorunları</a:t>
            </a:r>
          </a:p>
          <a:p>
            <a:pPr marL="342900" lvl="0" indent="-342900" algn="just">
              <a:lnSpc>
                <a:spcPct val="115000"/>
              </a:lnSpc>
              <a:buClr>
                <a:srgbClr val="0070C0"/>
              </a:buClr>
              <a:buSzPts val="1200"/>
              <a:buFont typeface="Courier New" panose="02070309020205020404" pitchFamily="49" charset="0"/>
              <a:buChar char="o"/>
            </a:pPr>
            <a:r>
              <a:rPr lang="tr-TR" sz="1200" dirty="0">
                <a:latin typeface="Segoe UI" panose="020B0502040204020203" pitchFamily="34" charset="0"/>
                <a:cs typeface="Segoe UI" panose="020B0502040204020203" pitchFamily="34" charset="0"/>
              </a:rPr>
              <a:t>İş Ahlakı Çatışmaları</a:t>
            </a:r>
          </a:p>
          <a:p>
            <a:pPr marL="342900" lvl="0" indent="-342900" algn="just">
              <a:lnSpc>
                <a:spcPct val="115000"/>
              </a:lnSpc>
              <a:buClr>
                <a:srgbClr val="0070C0"/>
              </a:buClr>
              <a:buSzPts val="1200"/>
              <a:buFont typeface="Courier New" panose="02070309020205020404" pitchFamily="49" charset="0"/>
              <a:buChar char="o"/>
            </a:pPr>
            <a:r>
              <a:rPr lang="tr-TR" sz="1200" dirty="0">
                <a:latin typeface="Segoe UI" panose="020B0502040204020203" pitchFamily="34" charset="0"/>
                <a:cs typeface="Segoe UI" panose="020B0502040204020203" pitchFamily="34" charset="0"/>
              </a:rPr>
              <a:t>Liderlik Rekabeti</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7</a:t>
            </a:fld>
            <a:endParaRPr lang="en-US"/>
          </a:p>
        </p:txBody>
      </p:sp>
    </p:spTree>
    <p:extLst>
      <p:ext uri="{BB962C8B-B14F-4D97-AF65-F5344CB8AC3E}">
        <p14:creationId xmlns:p14="http://schemas.microsoft.com/office/powerpoint/2010/main" val="7120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3FCF-CD1C-AB56-2FED-B086902AEC8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C2E2F0C-A671-2BE9-CE94-A37DB24D556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B2F82CB-EC89-D922-F5C6-77FC451B2608}"/>
              </a:ext>
            </a:extLst>
          </p:cNvPr>
          <p:cNvSpPr>
            <a:spLocks noGrp="1"/>
          </p:cNvSpPr>
          <p:nvPr>
            <p:ph type="body" idx="1"/>
          </p:nvPr>
        </p:nvSpPr>
        <p:spPr/>
        <p:txBody>
          <a:bodyPr/>
          <a:lstStyle/>
          <a:p>
            <a:r>
              <a:rPr lang="en-US" sz="1800" dirty="0" err="1">
                <a:effectLst/>
                <a:latin typeface="Segoe UI" panose="020B0502040204020203" pitchFamily="34" charset="0"/>
                <a:ea typeface="Quattrocento Sans" panose="020B0502050000020003" pitchFamily="34" charset="0"/>
              </a:rPr>
              <a:t>Günümüzde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insan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ilişkilerindeki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farklılıklar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karmaşık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kurum</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yapıları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kaynak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sınırlılıkları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nedeniyle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personeller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birimler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arasında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anlaşmazlıklar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artmaktadır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Artan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iş</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yükü</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rekabet</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işle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ilgili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sorumluluğun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paylaşılmasındaki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dengesizlikler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koordineli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çalışmanın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zorluğu</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gibi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durumlar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örgütsel</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çatışmalara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yol</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açmaktadır</a:t>
            </a:r>
            <a:r>
              <a:rPr lang="en-US" sz="1800" dirty="0">
                <a:effectLst/>
                <a:latin typeface="Segoe UI" panose="020B0502040204020203" pitchFamily="34" charset="0"/>
                <a:ea typeface="Quattrocento Sans" panose="020B0502050000020003" pitchFamily="34" charset="0"/>
              </a:rPr>
              <a:t>. </a:t>
            </a:r>
            <a:endParaRPr lang="tr-TR" sz="1800" dirty="0">
              <a:effectLst/>
              <a:latin typeface="Segoe UI" panose="020B0502040204020203" pitchFamily="34" charset="0"/>
              <a:ea typeface="Quattrocento Sans" panose="020B0502050000020003" pitchFamily="34" charset="0"/>
            </a:endParaRPr>
          </a:p>
          <a:p>
            <a:endParaRPr lang="tr-TR" sz="1800" dirty="0">
              <a:effectLst/>
              <a:latin typeface="Segoe UI" panose="020B0502040204020203" pitchFamily="34" charset="0"/>
            </a:endParaRPr>
          </a:p>
          <a:p>
            <a:pPr algn="just">
              <a:lnSpc>
                <a:spcPct val="115000"/>
              </a:lnSpc>
            </a:pP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Çatışmaların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temelinde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üç</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ana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unsur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yatar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Güç</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örgütsel</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beklentiler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ve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değer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Güç</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Bireylerin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işlerini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gerçekleştirme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kapasiteleri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eldeki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araçlarıdır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Bu,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bütçe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bilgi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zaman,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alan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personel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yönetimi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gibi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faktörleri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içerir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Etkili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güç</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kullanımı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işbirliği</a:t>
            </a:r>
            <a:r>
              <a:rPr lang="en-US" sz="1800" dirty="0">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ortamı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oluşturabilirken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gücün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kötüye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kullanım</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gücün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yoğunlaşması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yol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açabilir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Örgütsel</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Beklentiler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çalışanın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performansı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hakkındaki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genel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beklentilerdir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Bu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beklentiler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gerçekçi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olmaktan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uzaklaştığında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karşılanmadığında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hayal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kırıklığına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olarak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yol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açabilir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Değer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öz</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saygısını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kuruluşta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nasıl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algılandığını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ifade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eder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Bir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temel</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ihtiyaçları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karşılanmadığında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değer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kaybını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hissedebilir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algn="just">
              <a:lnSpc>
                <a:spcPct val="115000"/>
              </a:lnSpc>
            </a:pP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gn="just">
              <a:lnSpc>
                <a:spcPct val="115000"/>
              </a:lnSpc>
            </a:pP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Çatışmayı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tetikleyen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anahtar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faktörler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farklılıklardır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Bu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farklılıkları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anlamak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çatışmayı</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önlemek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çözmek</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için</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800" dirty="0" err="1">
                <a:effectLst/>
                <a:latin typeface="Segoe UI" panose="020B0502040204020203" pitchFamily="34" charset="0"/>
                <a:ea typeface="Quattrocento Sans" panose="020B0502050000020003" pitchFamily="34" charset="0"/>
                <a:cs typeface="Segoe UI" panose="020B0502040204020203" pitchFamily="34" charset="0"/>
              </a:rPr>
              <a:t>kritiktir</a:t>
            </a:r>
            <a:r>
              <a:rPr lang="en-US" sz="18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Öncelikler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bütçe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hedeflerdeki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uyumsuzluklar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nedeniyle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oluşabilir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Her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verilen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sorumluluklara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farklı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tepkiler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gösterebilir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Bakış</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Açıları</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Kültür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cinsiyet</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veya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kişilik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farklılıklarından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kaynaklanan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görüş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ayrılıkları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sebeplerindendir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Varsayımlar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Çatışmanın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başka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insanların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birbirlerinin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niyetlerini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yanlış</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yorumlamalarıdır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Clr>
                <a:srgbClr val="0070C0"/>
              </a:buClr>
              <a:buSzPts val="1200"/>
              <a:buFont typeface="Courier New" panose="02070309020205020404" pitchFamily="49" charset="0"/>
              <a:buChar char="o"/>
            </a:pPr>
            <a:r>
              <a:rPr lang="en-US" sz="1800" b="1" dirty="0" err="1">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Toleranslar</a:t>
            </a:r>
            <a:r>
              <a:rPr lang="en-US"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a:t>
            </a:r>
            <a:r>
              <a:rPr lang="en-US"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Herkes</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farklı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şekillerde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ele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alır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bazıları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tolere</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ederken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bazıları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çatışmadan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kaçınabilir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Ancak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çatışmayı</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görmezden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gelmek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ileri</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aşamada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daha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büyük</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sorunlara</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neden</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8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olabilir</a:t>
            </a:r>
            <a:r>
              <a:rPr lang="en-US"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tr-TR" dirty="0"/>
          </a:p>
          <a:p>
            <a:pPr marL="0" indent="0">
              <a:buNone/>
            </a:pPr>
            <a:r>
              <a:rPr lang="tr-TR" sz="1200" b="1" dirty="0">
                <a:latin typeface="Segoe UI" panose="020B0502040204020203" pitchFamily="34" charset="0"/>
                <a:cs typeface="Segoe UI" panose="020B0502040204020203" pitchFamily="34" charset="0"/>
              </a:rPr>
              <a:t>Çatışmaya Neden olan Diğer </a:t>
            </a:r>
            <a:r>
              <a:rPr lang="en-US" sz="1200" b="1" dirty="0">
                <a:latin typeface="Segoe UI" panose="020B0502040204020203" pitchFamily="34" charset="0"/>
                <a:cs typeface="Segoe UI" panose="020B0502040204020203" pitchFamily="34" charset="0"/>
              </a:rPr>
              <a:t>N</a:t>
            </a:r>
            <a:r>
              <a:rPr lang="tr-TR" sz="1200" b="1" dirty="0">
                <a:latin typeface="Segoe UI" panose="020B0502040204020203" pitchFamily="34" charset="0"/>
                <a:cs typeface="Segoe UI" panose="020B0502040204020203" pitchFamily="34" charset="0"/>
              </a:rPr>
              <a:t>edenler ise şunlardır:</a:t>
            </a:r>
          </a:p>
          <a:p>
            <a:pPr marL="342900" lvl="0" indent="-342900" algn="just">
              <a:lnSpc>
                <a:spcPct val="115000"/>
              </a:lnSpc>
              <a:buClr>
                <a:srgbClr val="0070C0"/>
              </a:buClr>
              <a:buSzPts val="1200"/>
              <a:buFont typeface="Courier New" panose="02070309020205020404" pitchFamily="49" charset="0"/>
              <a:buChar char="o"/>
            </a:pPr>
            <a:r>
              <a:rPr lang="tr-TR" sz="1200" dirty="0">
                <a:latin typeface="Segoe UI" panose="020B0502040204020203" pitchFamily="34" charset="0"/>
                <a:cs typeface="Segoe UI" panose="020B0502040204020203" pitchFamily="34" charset="0"/>
              </a:rPr>
              <a:t>Kuşak Farklılıkları</a:t>
            </a:r>
          </a:p>
          <a:p>
            <a:pPr marL="342900" lvl="0" indent="-342900" algn="just">
              <a:lnSpc>
                <a:spcPct val="115000"/>
              </a:lnSpc>
              <a:buClr>
                <a:srgbClr val="0070C0"/>
              </a:buClr>
              <a:buSzPts val="1200"/>
              <a:buFont typeface="Courier New" panose="02070309020205020404" pitchFamily="49" charset="0"/>
              <a:buChar char="o"/>
            </a:pPr>
            <a:r>
              <a:rPr lang="tr-TR" sz="1200" dirty="0">
                <a:latin typeface="Segoe UI" panose="020B0502040204020203" pitchFamily="34" charset="0"/>
                <a:cs typeface="Segoe UI" panose="020B0502040204020203" pitchFamily="34" charset="0"/>
              </a:rPr>
              <a:t>İletişim Sorunları</a:t>
            </a:r>
          </a:p>
          <a:p>
            <a:pPr marL="342900" lvl="0" indent="-342900" algn="just">
              <a:lnSpc>
                <a:spcPct val="115000"/>
              </a:lnSpc>
              <a:buClr>
                <a:srgbClr val="0070C0"/>
              </a:buClr>
              <a:buSzPts val="1200"/>
              <a:buFont typeface="Courier New" panose="02070309020205020404" pitchFamily="49" charset="0"/>
              <a:buChar char="o"/>
            </a:pPr>
            <a:r>
              <a:rPr lang="tr-TR" sz="1200" dirty="0">
                <a:latin typeface="Segoe UI" panose="020B0502040204020203" pitchFamily="34" charset="0"/>
                <a:cs typeface="Segoe UI" panose="020B0502040204020203" pitchFamily="34" charset="0"/>
              </a:rPr>
              <a:t>İş Ahlakı Çatışmaları</a:t>
            </a:r>
          </a:p>
          <a:p>
            <a:pPr marL="342900" lvl="0" indent="-342900" algn="just">
              <a:lnSpc>
                <a:spcPct val="115000"/>
              </a:lnSpc>
              <a:buClr>
                <a:srgbClr val="0070C0"/>
              </a:buClr>
              <a:buSzPts val="1200"/>
              <a:buFont typeface="Courier New" panose="02070309020205020404" pitchFamily="49" charset="0"/>
              <a:buChar char="o"/>
            </a:pPr>
            <a:r>
              <a:rPr lang="tr-TR" sz="1200" dirty="0">
                <a:latin typeface="Segoe UI" panose="020B0502040204020203" pitchFamily="34" charset="0"/>
                <a:cs typeface="Segoe UI" panose="020B0502040204020203" pitchFamily="34" charset="0"/>
              </a:rPr>
              <a:t>Liderlik Rekabeti</a:t>
            </a:r>
          </a:p>
          <a:p>
            <a:endParaRPr lang="tr-TR" dirty="0"/>
          </a:p>
        </p:txBody>
      </p:sp>
      <p:sp>
        <p:nvSpPr>
          <p:cNvPr id="4" name="Slayt Numarası Yer Tutucusu 3">
            <a:extLst>
              <a:ext uri="{FF2B5EF4-FFF2-40B4-BE49-F238E27FC236}">
                <a16:creationId xmlns:a16="http://schemas.microsoft.com/office/drawing/2014/main" id="{078226C6-111A-8AF8-3726-8ECABF5F77A8}"/>
              </a:ext>
            </a:extLst>
          </p:cNvPr>
          <p:cNvSpPr>
            <a:spLocks noGrp="1"/>
          </p:cNvSpPr>
          <p:nvPr>
            <p:ph type="sldNum" sz="quarter" idx="5"/>
          </p:nvPr>
        </p:nvSpPr>
        <p:spPr/>
        <p:txBody>
          <a:bodyPr/>
          <a:lstStyle/>
          <a:p>
            <a:fld id="{F8E79F40-7FB4-4A3E-8AB4-11E3172E6DF9}" type="slidenum">
              <a:rPr lang="en-US" smtClean="0"/>
              <a:t>8</a:t>
            </a:fld>
            <a:endParaRPr lang="en-US"/>
          </a:p>
        </p:txBody>
      </p:sp>
    </p:spTree>
    <p:extLst>
      <p:ext uri="{BB962C8B-B14F-4D97-AF65-F5344CB8AC3E}">
        <p14:creationId xmlns:p14="http://schemas.microsoft.com/office/powerpoint/2010/main" val="130248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İş</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yerindeki</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çatışmalar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birçok</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sebepten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ötürü</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ortaya</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çıkabilir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ve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bu</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çatışmaların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belirtileri</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bazen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doğrudan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bazen</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de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dolaylı</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şekillerde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gözlemlenebilir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iş</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yerindeki</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bazı</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belirtileri</a:t>
            </a:r>
            <a:r>
              <a:rPr lang="tr-TR"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şunlardır:</a:t>
            </a:r>
          </a:p>
          <a:p>
            <a:pPr lvl="1"/>
            <a:r>
              <a:rPr lang="tr-TR" dirty="0"/>
              <a:t>Tükenmişlik</a:t>
            </a:r>
          </a:p>
          <a:p>
            <a:pPr lvl="1"/>
            <a:r>
              <a:rPr lang="tr-TR" dirty="0"/>
              <a:t>Şikâyetler</a:t>
            </a:r>
          </a:p>
          <a:p>
            <a:pPr lvl="1"/>
            <a:r>
              <a:rPr lang="tr-TR" dirty="0"/>
              <a:t>Karışıklık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Bu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belirtiler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dikkate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alınarak</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iş</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yerindeki</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anlaşmazlıklar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ve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çatışmalar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proaktif</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bir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şekilde</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 </a:t>
            </a:r>
            <a:r>
              <a:rPr lang="en-US" sz="1800" b="1" dirty="0" err="1">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yönetilebilir</a:t>
            </a:r>
            <a:r>
              <a:rPr lang="en-US"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t>
            </a:r>
            <a:endParaRPr lang="tr-TR"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70C0"/>
                </a:solidFill>
                <a:effectLst/>
                <a:latin typeface="Segoe UI" panose="020B0502040204020203" pitchFamily="34" charset="0"/>
                <a:ea typeface="Quattrocento Sans" panose="020B0502050000020003" pitchFamily="34" charset="0"/>
              </a:rPr>
              <a:t>Öneri</a:t>
            </a:r>
            <a:r>
              <a:rPr lang="en-US" sz="1800" dirty="0">
                <a:solidFill>
                  <a:srgbClr val="0070C0"/>
                </a:solidFill>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Tükenmişlik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belirtisi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gösteren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çalışanlarla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empatik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şekilde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iletişim</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kurmak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onları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dinlemek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önemlidir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İş</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yüklerini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dengelemek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esnek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çalışma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saatleri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sunmak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veya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takdir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edici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geri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bildirimlerle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desteklemek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bu</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durumu</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hafifletebilir</a:t>
            </a:r>
            <a:r>
              <a:rPr lang="tr-TR"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70C0"/>
                </a:solidFill>
                <a:effectLst/>
                <a:latin typeface="Segoe UI" panose="020B0502040204020203" pitchFamily="34" charset="0"/>
                <a:ea typeface="Quattrocento Sans" panose="020B0502050000020003" pitchFamily="34" charset="0"/>
              </a:rPr>
              <a:t>Öneri</a:t>
            </a:r>
            <a:r>
              <a:rPr lang="en-US" sz="1800" dirty="0">
                <a:solidFill>
                  <a:srgbClr val="0070C0"/>
                </a:solidFill>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Yöneticilerin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şikâyetleri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proaktif</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şekilde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ele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alması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konunun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kökenine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inmesi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uygun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çözümler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sunması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gerekmektedir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Açık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iletişim</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kurarak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çalışanların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endişelerini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anlamak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gerekli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adımları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atmak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önemlidir</a:t>
            </a:r>
            <a:r>
              <a:rPr lang="en-US" sz="1800" dirty="0">
                <a:effectLst/>
                <a:latin typeface="Segoe UI" panose="020B0502040204020203" pitchFamily="34" charset="0"/>
                <a:ea typeface="Quattrocento Sans" panose="020B0502050000020003" pitchFamily="34" charset="0"/>
              </a:rPr>
              <a:t>.</a:t>
            </a:r>
            <a:endParaRPr lang="tr-TR" sz="1800" dirty="0">
              <a:effectLst/>
              <a:latin typeface="Segoe UI" panose="020B0502040204020203" pitchFamily="34" charset="0"/>
              <a:ea typeface="Quattrocento Sans" panose="020B050205000002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70C0"/>
                </a:solidFill>
                <a:effectLst/>
                <a:latin typeface="Segoe UI" panose="020B0502040204020203" pitchFamily="34" charset="0"/>
                <a:ea typeface="Quattrocento Sans" panose="020B0502050000020003" pitchFamily="34" charset="0"/>
              </a:rPr>
              <a:t>Öneri</a:t>
            </a:r>
            <a:r>
              <a:rPr lang="en-US" sz="1800" dirty="0">
                <a:solidFill>
                  <a:srgbClr val="0070C0"/>
                </a:solidFill>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Değişikliklerin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nedenleri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nasıl</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uygulanacağı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bu</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değişikliklerden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beklentilerin</a:t>
            </a:r>
            <a:r>
              <a:rPr lang="en-US" sz="1800" dirty="0">
                <a:effectLst/>
                <a:latin typeface="Segoe UI" panose="020B0502040204020203" pitchFamily="34" charset="0"/>
                <a:ea typeface="Quattrocento Sans" panose="020B0502050000020003" pitchFamily="34" charset="0"/>
              </a:rPr>
              <a:t> ne </a:t>
            </a:r>
            <a:r>
              <a:rPr lang="en-US" sz="1800" dirty="0" err="1">
                <a:effectLst/>
                <a:latin typeface="Segoe UI" panose="020B0502040204020203" pitchFamily="34" charset="0"/>
                <a:ea typeface="Quattrocento Sans" panose="020B0502050000020003" pitchFamily="34" charset="0"/>
              </a:rPr>
              <a:t>olduğu</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konularında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şeffaf</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olmak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çalışanların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bu</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sürece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uyum</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sağlamalarına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yardımcı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olabilir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Eğitimler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seminerler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düzenleyerek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çalışanlar</a:t>
            </a:r>
            <a:r>
              <a:rPr lang="en-US" sz="1800" dirty="0">
                <a:effectLst/>
                <a:latin typeface="Segoe UI" panose="020B0502040204020203" pitchFamily="34" charset="0"/>
                <a:ea typeface="Quattrocento Sans" panose="020B0502050000020003" pitchFamily="34" charset="0"/>
              </a:rPr>
              <a:t> yeni </a:t>
            </a:r>
            <a:r>
              <a:rPr lang="en-US" sz="1800" dirty="0" err="1">
                <a:effectLst/>
                <a:latin typeface="Segoe UI" panose="020B0502040204020203" pitchFamily="34" charset="0"/>
                <a:ea typeface="Quattrocento Sans" panose="020B0502050000020003" pitchFamily="34" charset="0"/>
              </a:rPr>
              <a:t>süreçlere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adapte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edebilir</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ve</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çalışanların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endişelerini</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gidermek</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için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sıkça</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sorulan</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soruları</a:t>
            </a:r>
            <a:r>
              <a:rPr lang="en-US" sz="1800" dirty="0">
                <a:effectLst/>
                <a:latin typeface="Segoe UI" panose="020B0502040204020203" pitchFamily="34" charset="0"/>
                <a:ea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rPr>
              <a:t>yanıtlanabilir</a:t>
            </a:r>
            <a:r>
              <a:rPr lang="en-US" sz="1800" dirty="0">
                <a:effectLst/>
                <a:latin typeface="Segoe UI" panose="020B0502040204020203" pitchFamily="34" charset="0"/>
                <a:ea typeface="Quattrocento Sans" panose="020B0502050000020003" pitchFamily="34" charset="0"/>
              </a:rPr>
              <a:t>.</a:t>
            </a:r>
            <a:endParaRPr lang="tr-TR" sz="18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9</a:t>
            </a:fld>
            <a:endParaRPr lang="en-US"/>
          </a:p>
        </p:txBody>
      </p:sp>
    </p:spTree>
    <p:extLst>
      <p:ext uri="{BB962C8B-B14F-4D97-AF65-F5344CB8AC3E}">
        <p14:creationId xmlns:p14="http://schemas.microsoft.com/office/powerpoint/2010/main" val="199785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Tüm</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çatışmalara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uygulanabilecek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evrensel</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nitelikte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çözümü</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modeli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bulunmamakta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olup</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r>
              <a:rPr lang="tr-TR" sz="1000" dirty="0">
                <a:effectLst/>
                <a:latin typeface="Segoe UI" panose="020B0502040204020203" pitchFamily="34" charset="0"/>
                <a:ea typeface="Quattrocento Sans" panose="020B0502050000020003" pitchFamily="34" charset="0"/>
                <a:cs typeface="Segoe UI" panose="020B0502040204020203" pitchFamily="34" charset="0"/>
              </a:rPr>
              <a:t> her çatışma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kendi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şartları</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içinde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değerlendirilerek</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uygun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çözüm</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yöntemi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seçilmelidir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Uygun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çözümü</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yöntemi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seçilirken</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aşağıdaki</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maddeler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göz</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önünde</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000" dirty="0" err="1">
                <a:effectLst/>
                <a:latin typeface="Segoe UI" panose="020B0502040204020203" pitchFamily="34" charset="0"/>
                <a:ea typeface="Quattrocento Sans" panose="020B0502050000020003" pitchFamily="34" charset="0"/>
                <a:cs typeface="Segoe UI" panose="020B0502040204020203" pitchFamily="34" charset="0"/>
              </a:rPr>
              <a:t>bulundurulmadır</a:t>
            </a:r>
            <a:r>
              <a:rPr lang="en-US" sz="1000"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a:p>
            <a:pPr marL="742950" lvl="1" indent="-285750" algn="just">
              <a:lnSpc>
                <a:spcPct val="115000"/>
              </a:lnSpc>
              <a:buClr>
                <a:srgbClr val="0070C0"/>
              </a:buClr>
              <a:buSzPts val="1200"/>
              <a:buFont typeface="Courier New" panose="02070309020205020404" pitchFamily="49" charset="0"/>
              <a:buChar char="o"/>
            </a:pP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Çatışmanın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ciddiyeti</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ve</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aciliyeti</a:t>
            </a:r>
            <a:endParaRPr lang="tr-TR" sz="10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Kabul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edilen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uygun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sonuç</a:t>
            </a:r>
            <a:endParaRPr lang="tr-TR" sz="10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Bireyin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yöneticinin</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sahip</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olduğu</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güç</a:t>
            </a:r>
            <a:endParaRPr lang="tr-TR" sz="10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Clr>
                <a:srgbClr val="0070C0"/>
              </a:buClr>
              <a:buSzPts val="1200"/>
              <a:buFont typeface="Courier New" panose="02070309020205020404" pitchFamily="49" charset="0"/>
              <a:buChar char="o"/>
            </a:pP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Kişisel</a:t>
            </a:r>
            <a:r>
              <a:rPr lang="en-US" sz="10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 </a:t>
            </a:r>
            <a:r>
              <a:rPr lang="en-US" sz="1000" dirty="0" err="1">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tercih</a:t>
            </a:r>
            <a:endParaRPr lang="tr-TR" sz="10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10</a:t>
            </a:fld>
            <a:endParaRPr lang="en-US"/>
          </a:p>
        </p:txBody>
      </p:sp>
    </p:spTree>
    <p:extLst>
      <p:ext uri="{BB962C8B-B14F-4D97-AF65-F5344CB8AC3E}">
        <p14:creationId xmlns:p14="http://schemas.microsoft.com/office/powerpoint/2010/main" val="47712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9CCADC01-A72F-40D8-97E9-CB49748786D4}"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1F3C784-4728-4A0D-BBC8-BB8C4AF989EB}"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0D08DC7-49CD-4407-BC71-E8A2DBD25923}"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EB21D841-5838-4CC7-BD71-6F3601CF4018}"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444403C-2861-4A27-B2A9-724D6ED7167F}"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26F5C8A0-A5BE-4378-979D-B2E6ACEC1594}" type="datetime1">
              <a:rPr lang="en-US" smtClean="0"/>
              <a:t>2/16/2024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4D84FB2A-20DB-46D8-A44F-2148972C1E38}" type="datetime1">
              <a:rPr lang="en-US" smtClean="0"/>
              <a:t>2/16/2024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5CE8ADE8-D158-42B8-8C88-7C12200D724B}" type="datetime1">
              <a:rPr lang="en-US" smtClean="0"/>
              <a:t>2/16/2024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74B51B5-8C46-4080-A850-7858CB998B83}" type="datetime1">
              <a:rPr lang="en-US" smtClean="0"/>
              <a:t>2/16/2024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B6EAB39-FD35-448B-81EA-54BE4420FBD4}" type="datetime1">
              <a:rPr lang="en-US" smtClean="0"/>
              <a:t>2/16/2024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00BB95F-17C8-4E00-AF1C-BF4C165EDA7B}" type="datetime1">
              <a:rPr lang="en-US" smtClean="0"/>
              <a:t>2/16/2024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F0650-1B36-4787-9C52-FB8E9AAFF089}" type="datetime1">
              <a:rPr lang="en-US" smtClean="0"/>
              <a:t>2/16/2024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253673"/>
            <a:ext cx="9144000" cy="1078952"/>
          </a:xfrm>
          <a:solidFill>
            <a:srgbClr val="FFC000"/>
          </a:solidFill>
        </p:spPr>
        <p:txBody>
          <a:bodyPr>
            <a:normAutofit/>
          </a:bodyPr>
          <a:lstStyle/>
          <a:p>
            <a:r>
              <a:rPr lang="tr-TR" dirty="0"/>
              <a:t>ÇATIŞMA ÇÖZME BECERİLERİ</a:t>
            </a:r>
          </a:p>
        </p:txBody>
      </p:sp>
      <p:sp>
        <p:nvSpPr>
          <p:cNvPr id="7" name="Subtitle 6"/>
          <p:cNvSpPr>
            <a:spLocks noGrp="1"/>
          </p:cNvSpPr>
          <p:nvPr>
            <p:ph type="subTitle" idx="1"/>
          </p:nvPr>
        </p:nvSpPr>
        <p:spPr/>
        <p:txBody>
          <a:bodyPr>
            <a:normAutofit/>
          </a:bodyPr>
          <a:lstStyle/>
          <a:p>
            <a:r>
              <a:rPr lang="tr-TR" b="1" dirty="0"/>
              <a:t>Anahtar Sözcükler: </a:t>
            </a:r>
            <a:endParaRPr lang="en-US" b="1" dirty="0"/>
          </a:p>
          <a:p>
            <a:r>
              <a:rPr lang="tr-TR" b="0" i="0" u="none" strike="noStrike" baseline="0" dirty="0"/>
              <a:t>Çatışma çözme, çatışma çözme becerileri, etkili iletişim, ben dili, etkili dinleme, empati</a:t>
            </a:r>
            <a:endParaRPr lang="tr-TR" dirty="0"/>
          </a:p>
        </p:txBody>
      </p:sp>
      <p:sp>
        <p:nvSpPr>
          <p:cNvPr id="2" name="Slide Number Placeholder 1">
            <a:extLst>
              <a:ext uri="{FF2B5EF4-FFF2-40B4-BE49-F238E27FC236}">
                <a16:creationId xmlns:a16="http://schemas.microsoft.com/office/drawing/2014/main" id="{83F82C4F-4A05-68CE-650A-002FA4CAC216}"/>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6495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90519"/>
            <a:ext cx="10515600" cy="2851892"/>
          </a:xfrm>
        </p:spPr>
        <p:txBody>
          <a:bodyPr>
            <a:normAutofit/>
          </a:bodyPr>
          <a:lstStyle/>
          <a:p>
            <a:pPr algn="just"/>
            <a:r>
              <a:rPr lang="tr-TR" sz="2400" dirty="0">
                <a:latin typeface="Segoe UI" panose="020B0502040204020203" pitchFamily="34" charset="0"/>
                <a:cs typeface="Segoe UI" panose="020B0502040204020203" pitchFamily="34" charset="0"/>
              </a:rPr>
              <a:t>Evrensel bir çözüm modeli bulunmuyor.</a:t>
            </a:r>
          </a:p>
          <a:p>
            <a:pPr algn="just"/>
            <a:r>
              <a:rPr lang="en-US" sz="2400" dirty="0">
                <a:latin typeface="Segoe UI" panose="020B0502040204020203" pitchFamily="34" charset="0"/>
                <a:cs typeface="Segoe UI" panose="020B0502040204020203" pitchFamily="34" charset="0"/>
              </a:rPr>
              <a:t>Uygun </a:t>
            </a:r>
            <a:r>
              <a:rPr lang="en-US" sz="2400" dirty="0" err="1">
                <a:latin typeface="Segoe UI" panose="020B0502040204020203" pitchFamily="34" charset="0"/>
                <a:cs typeface="Segoe UI" panose="020B0502040204020203" pitchFamily="34" charset="0"/>
              </a:rPr>
              <a:t>çatışma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çözümü</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yöntemi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seçilirken</a:t>
            </a: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dikkat edilecek hususlar:</a:t>
            </a:r>
          </a:p>
          <a:p>
            <a:pPr marL="742950" lvl="1" indent="-285750" algn="just">
              <a:lnSpc>
                <a:spcPct val="115000"/>
              </a:lnSpc>
              <a:buClr>
                <a:srgbClr val="0070C0"/>
              </a:buClr>
              <a:buSzPts val="1200"/>
              <a:buFont typeface="Courier New" panose="02070309020205020404" pitchFamily="49" charset="0"/>
              <a:buChar char="o"/>
            </a:pP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Çatışmanın</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ciddiyeti</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ve</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aciliyeti</a:t>
            </a:r>
            <a:endParaRPr lang="tr-TR" dirty="0">
              <a:effectLst/>
              <a:latin typeface="Segoe UI" panose="020B0502040204020203" pitchFamily="34" charset="0"/>
              <a:ea typeface="Courier New" panose="02070309020205020404" pitchFamily="49" charset="0"/>
              <a:cs typeface="Segoe UI" panose="020B0502040204020203" pitchFamily="34" charset="0"/>
            </a:endParaRPr>
          </a:p>
          <a:p>
            <a:pPr marL="742950" lvl="1" indent="-285750" algn="just">
              <a:lnSpc>
                <a:spcPct val="115000"/>
              </a:lnSpc>
              <a:buClr>
                <a:srgbClr val="0070C0"/>
              </a:buClr>
              <a:buSzPts val="1200"/>
              <a:buFont typeface="Courier New" panose="02070309020205020404" pitchFamily="49" charset="0"/>
              <a:buChar char="o"/>
            </a:pP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Kabul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edilen</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uygun</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sonuç</a:t>
            </a:r>
            <a:endParaRPr lang="tr-TR" dirty="0">
              <a:effectLst/>
              <a:latin typeface="Segoe UI" panose="020B0502040204020203" pitchFamily="34" charset="0"/>
              <a:ea typeface="Courier New" panose="02070309020205020404" pitchFamily="49" charset="0"/>
              <a:cs typeface="Segoe UI" panose="020B0502040204020203" pitchFamily="34" charset="0"/>
            </a:endParaRPr>
          </a:p>
          <a:p>
            <a:pPr marL="742950" lvl="1" indent="-285750" algn="just">
              <a:lnSpc>
                <a:spcPct val="115000"/>
              </a:lnSpc>
              <a:buClr>
                <a:srgbClr val="0070C0"/>
              </a:buClr>
              <a:buSzPts val="1200"/>
              <a:buFont typeface="Courier New" panose="02070309020205020404" pitchFamily="49" charset="0"/>
              <a:buChar char="o"/>
            </a:pP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Bireyin</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yöneticinin</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sahip</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olduğu</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güç</a:t>
            </a:r>
            <a:endParaRPr lang="tr-TR" dirty="0">
              <a:effectLst/>
              <a:latin typeface="Segoe UI" panose="020B0502040204020203" pitchFamily="34" charset="0"/>
              <a:ea typeface="Courier New" panose="02070309020205020404" pitchFamily="49" charset="0"/>
              <a:cs typeface="Segoe UI" panose="020B0502040204020203" pitchFamily="34" charset="0"/>
            </a:endParaRPr>
          </a:p>
          <a:p>
            <a:pPr marL="742950" lvl="1" indent="-285750" algn="just">
              <a:lnSpc>
                <a:spcPct val="115000"/>
              </a:lnSpc>
              <a:buClr>
                <a:srgbClr val="0070C0"/>
              </a:buClr>
              <a:buSzPts val="1200"/>
              <a:buFont typeface="Courier New" panose="02070309020205020404" pitchFamily="49" charset="0"/>
              <a:buChar char="o"/>
            </a:pP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Kişisel</a:t>
            </a:r>
            <a:r>
              <a:rPr lang="en-US"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rPr>
              <a:t> </a:t>
            </a:r>
            <a:r>
              <a:rPr lang="en-US" dirty="0" err="1">
                <a:solidFill>
                  <a:srgbClr val="000000"/>
                </a:solidFill>
                <a:effectLst/>
                <a:latin typeface="Segoe UI" panose="020B0502040204020203" pitchFamily="34" charset="0"/>
                <a:ea typeface="Courier New" panose="02070309020205020404" pitchFamily="49" charset="0"/>
                <a:cs typeface="Segoe UI" panose="020B0502040204020203" pitchFamily="34" charset="0"/>
              </a:rPr>
              <a:t>tercih</a:t>
            </a:r>
            <a:endParaRPr lang="tr-TR" dirty="0">
              <a:latin typeface="Segoe UI" panose="020B0502040204020203" pitchFamily="34" charset="0"/>
              <a:cs typeface="Segoe UI" panose="020B0502040204020203" pitchFamily="34" charset="0"/>
            </a:endParaRPr>
          </a:p>
          <a:p>
            <a:pPr marL="0" indent="0" algn="just">
              <a:buNone/>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1D369B3A-0C72-3736-FF01-2DAB06E93A39}"/>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201331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4331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37449"/>
            <a:ext cx="10515600" cy="3377235"/>
          </a:xfrm>
        </p:spPr>
        <p:txBody>
          <a:bodyPr>
            <a:normAutofit/>
          </a:bodyPr>
          <a:lstStyle/>
          <a:p>
            <a:pPr marL="0" indent="0">
              <a:buNone/>
            </a:pPr>
            <a:r>
              <a:rPr lang="tr-TR" sz="2400" dirty="0">
                <a:latin typeface="Segoe UI" panose="020B0502040204020203" pitchFamily="34" charset="0"/>
              </a:rPr>
              <a:t>Çatışma çözümü sürecinde:</a:t>
            </a:r>
          </a:p>
          <a:p>
            <a:pPr marL="742950" lvl="1" indent="-285750" algn="just">
              <a:lnSpc>
                <a:spcPct val="115000"/>
              </a:lnSpc>
              <a:buClr>
                <a:srgbClr val="0070C0"/>
              </a:buClr>
              <a:buSzPts val="1200"/>
              <a:buFont typeface="Courier New" panose="02070309020205020404" pitchFamily="49" charset="0"/>
              <a:buChar char="o"/>
            </a:pPr>
            <a:r>
              <a:rPr lang="tr-TR" dirty="0">
                <a:latin typeface="Segoe UI" panose="020B0502040204020203" pitchFamily="34" charset="0"/>
              </a:rPr>
              <a:t>Y</a:t>
            </a:r>
            <a:r>
              <a:rPr lang="en-US" dirty="0" err="1">
                <a:latin typeface="Segoe UI" panose="020B0502040204020203" pitchFamily="34" charset="0"/>
              </a:rPr>
              <a:t>öneticiler</a:t>
            </a:r>
            <a:r>
              <a:rPr lang="tr-TR" dirty="0">
                <a:latin typeface="Segoe UI" panose="020B0502040204020203" pitchFamily="34" charset="0"/>
              </a:rPr>
              <a:t> mi </a:t>
            </a:r>
            <a:r>
              <a:rPr lang="en-US" dirty="0" err="1">
                <a:latin typeface="Segoe UI" panose="020B0502040204020203" pitchFamily="34" charset="0"/>
              </a:rPr>
              <a:t>çalışanlar</a:t>
            </a:r>
            <a:r>
              <a:rPr lang="tr-TR" dirty="0">
                <a:latin typeface="Segoe UI" panose="020B0502040204020203" pitchFamily="34" charset="0"/>
              </a:rPr>
              <a:t> mı çözmeli?</a:t>
            </a:r>
          </a:p>
          <a:p>
            <a:pPr marL="742950" lvl="1" indent="-285750" algn="just">
              <a:lnSpc>
                <a:spcPct val="115000"/>
              </a:lnSpc>
              <a:buClr>
                <a:srgbClr val="0070C0"/>
              </a:buClr>
              <a:buSzPts val="1200"/>
              <a:buFont typeface="Courier New" panose="02070309020205020404" pitchFamily="49" charset="0"/>
              <a:buChar char="o"/>
            </a:pPr>
            <a:r>
              <a:rPr lang="tr-TR" dirty="0">
                <a:latin typeface="Segoe UI" panose="020B0502040204020203" pitchFamily="34" charset="0"/>
              </a:rPr>
              <a:t>G</a:t>
            </a:r>
            <a:r>
              <a:rPr lang="en-US" dirty="0" err="1">
                <a:latin typeface="Segoe UI" panose="020B0502040204020203" pitchFamily="34" charset="0"/>
              </a:rPr>
              <a:t>örmezden</a:t>
            </a:r>
            <a:r>
              <a:rPr lang="en-US" dirty="0">
                <a:latin typeface="Segoe UI" panose="020B0502040204020203" pitchFamily="34" charset="0"/>
              </a:rPr>
              <a:t> </a:t>
            </a:r>
            <a:r>
              <a:rPr lang="en-US" dirty="0" err="1">
                <a:latin typeface="Segoe UI" panose="020B0502040204020203" pitchFamily="34" charset="0"/>
              </a:rPr>
              <a:t>gelinme</a:t>
            </a:r>
            <a:r>
              <a:rPr lang="tr-TR" dirty="0" err="1">
                <a:latin typeface="Segoe UI" panose="020B0502040204020203" pitchFamily="34" charset="0"/>
              </a:rPr>
              <a:t>li</a:t>
            </a:r>
            <a:r>
              <a:rPr lang="tr-TR" dirty="0">
                <a:latin typeface="Segoe UI" panose="020B0502040204020203" pitchFamily="34" charset="0"/>
              </a:rPr>
              <a:t>?</a:t>
            </a:r>
          </a:p>
          <a:p>
            <a:pPr marL="742950" lvl="1" indent="-285750" algn="just">
              <a:lnSpc>
                <a:spcPct val="115000"/>
              </a:lnSpc>
              <a:buClr>
                <a:srgbClr val="0070C0"/>
              </a:buClr>
              <a:buSzPts val="1200"/>
              <a:buFont typeface="Courier New" panose="02070309020205020404" pitchFamily="49" charset="0"/>
              <a:buChar char="o"/>
            </a:pPr>
            <a:r>
              <a:rPr lang="tr-TR" dirty="0">
                <a:latin typeface="Segoe UI" panose="020B0502040204020203" pitchFamily="34" charset="0"/>
              </a:rPr>
              <a:t>Ö</a:t>
            </a:r>
            <a:r>
              <a:rPr lang="en-US" dirty="0" err="1">
                <a:latin typeface="Segoe UI" panose="020B0502040204020203" pitchFamily="34" charset="0"/>
              </a:rPr>
              <a:t>nlemek</a:t>
            </a:r>
            <a:r>
              <a:rPr lang="en-US" dirty="0">
                <a:latin typeface="Segoe UI" panose="020B0502040204020203" pitchFamily="34" charset="0"/>
              </a:rPr>
              <a:t> </a:t>
            </a:r>
            <a:r>
              <a:rPr lang="en-US" dirty="0" err="1">
                <a:latin typeface="Segoe UI" panose="020B0502040204020203" pitchFamily="34" charset="0"/>
              </a:rPr>
              <a:t>için</a:t>
            </a:r>
            <a:r>
              <a:rPr lang="en-US" dirty="0">
                <a:latin typeface="Segoe UI" panose="020B0502040204020203" pitchFamily="34" charset="0"/>
              </a:rPr>
              <a:t> </a:t>
            </a:r>
            <a:r>
              <a:rPr lang="en-US" dirty="0" err="1">
                <a:latin typeface="Segoe UI" panose="020B0502040204020203" pitchFamily="34" charset="0"/>
              </a:rPr>
              <a:t>adım</a:t>
            </a:r>
            <a:r>
              <a:rPr lang="en-US" dirty="0">
                <a:latin typeface="Segoe UI" panose="020B0502040204020203" pitchFamily="34" charset="0"/>
              </a:rPr>
              <a:t> </a:t>
            </a:r>
            <a:r>
              <a:rPr lang="tr-TR" dirty="0">
                <a:latin typeface="Segoe UI" panose="020B0502040204020203" pitchFamily="34" charset="0"/>
              </a:rPr>
              <a:t>atılmalı mı? </a:t>
            </a:r>
          </a:p>
          <a:p>
            <a:pPr marL="742950" lvl="1" indent="-285750" algn="just">
              <a:lnSpc>
                <a:spcPct val="115000"/>
              </a:lnSpc>
              <a:buClr>
                <a:srgbClr val="0070C0"/>
              </a:buClr>
              <a:buSzPts val="1200"/>
              <a:buFont typeface="Courier New" panose="02070309020205020404" pitchFamily="49" charset="0"/>
              <a:buChar char="o"/>
            </a:pPr>
            <a:r>
              <a:rPr lang="en-US" dirty="0" err="1">
                <a:latin typeface="Segoe UI" panose="020B0502040204020203" pitchFamily="34" charset="0"/>
              </a:rPr>
              <a:t>Çatışmanın</a:t>
            </a:r>
            <a:r>
              <a:rPr lang="en-US" dirty="0">
                <a:latin typeface="Segoe UI" panose="020B0502040204020203" pitchFamily="34" charset="0"/>
              </a:rPr>
              <a:t> </a:t>
            </a:r>
            <a:r>
              <a:rPr lang="en-US" dirty="0" err="1">
                <a:latin typeface="Segoe UI" panose="020B0502040204020203" pitchFamily="34" charset="0"/>
              </a:rPr>
              <a:t>koşullarına</a:t>
            </a:r>
            <a:r>
              <a:rPr lang="en-US" dirty="0">
                <a:latin typeface="Segoe UI" panose="020B0502040204020203" pitchFamily="34" charset="0"/>
              </a:rPr>
              <a:t> </a:t>
            </a:r>
            <a:r>
              <a:rPr lang="en-US" dirty="0" err="1">
                <a:latin typeface="Segoe UI" panose="020B0502040204020203" pitchFamily="34" charset="0"/>
              </a:rPr>
              <a:t>bağlı</a:t>
            </a:r>
            <a:r>
              <a:rPr lang="tr-TR" dirty="0">
                <a:latin typeface="Segoe UI" panose="020B0502040204020203" pitchFamily="34" charset="0"/>
              </a:rPr>
              <a:t>, </a:t>
            </a:r>
            <a:r>
              <a:rPr lang="en-US" dirty="0" err="1">
                <a:latin typeface="Segoe UI" panose="020B0502040204020203" pitchFamily="34" charset="0"/>
              </a:rPr>
              <a:t>uygun</a:t>
            </a:r>
            <a:r>
              <a:rPr lang="en-US" dirty="0">
                <a:latin typeface="Segoe UI" panose="020B0502040204020203" pitchFamily="34" charset="0"/>
              </a:rPr>
              <a:t> </a:t>
            </a:r>
            <a:r>
              <a:rPr lang="en-US" dirty="0" err="1">
                <a:latin typeface="Segoe UI" panose="020B0502040204020203" pitchFamily="34" charset="0"/>
              </a:rPr>
              <a:t>yaklaşımlar</a:t>
            </a:r>
            <a:r>
              <a:rPr lang="en-US" dirty="0">
                <a:latin typeface="Segoe UI" panose="020B0502040204020203" pitchFamily="34" charset="0"/>
              </a:rPr>
              <a:t> </a:t>
            </a:r>
            <a:r>
              <a:rPr lang="en-US" dirty="0" err="1">
                <a:latin typeface="Segoe UI" panose="020B0502040204020203" pitchFamily="34" charset="0"/>
              </a:rPr>
              <a:t>tercih</a:t>
            </a:r>
            <a:r>
              <a:rPr lang="en-US" dirty="0">
                <a:latin typeface="Segoe UI" panose="020B0502040204020203" pitchFamily="34" charset="0"/>
              </a:rPr>
              <a:t> </a:t>
            </a:r>
            <a:r>
              <a:rPr lang="en-US" dirty="0" err="1">
                <a:latin typeface="Segoe UI" panose="020B0502040204020203" pitchFamily="34" charset="0"/>
              </a:rPr>
              <a:t>edilmeli</a:t>
            </a:r>
            <a:endParaRPr lang="tr-TR" dirty="0">
              <a:latin typeface="Segoe UI" panose="020B0502040204020203" pitchFamily="34" charset="0"/>
            </a:endParaRPr>
          </a:p>
        </p:txBody>
      </p:sp>
      <p:sp>
        <p:nvSpPr>
          <p:cNvPr id="4" name="Slide Number Placeholder 3">
            <a:extLst>
              <a:ext uri="{FF2B5EF4-FFF2-40B4-BE49-F238E27FC236}">
                <a16:creationId xmlns:a16="http://schemas.microsoft.com/office/drawing/2014/main" id="{D2E1A903-D07E-B395-B7F5-915B998CB37C}"/>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198425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8505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STRATEJİLERİ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43600"/>
            <a:ext cx="10858500" cy="2851892"/>
          </a:xfrm>
        </p:spPr>
        <p:txBody>
          <a:bodyPr>
            <a:normAutofit/>
          </a:bodyPr>
          <a:lstStyle/>
          <a:p>
            <a:pPr marL="0" indent="0">
              <a:buNone/>
            </a:pPr>
            <a:r>
              <a:rPr lang="pt-PT" b="1" dirty="0">
                <a:solidFill>
                  <a:srgbClr val="0070C0"/>
                </a:solidFill>
                <a:effectLst/>
                <a:latin typeface="Segoe UI" panose="020B0502040204020203" pitchFamily="34" charset="0"/>
                <a:ea typeface="Quattrocento Sans" panose="020B0502050000020003" pitchFamily="34" charset="0"/>
              </a:rPr>
              <a:t>Kişiler Arası Çatışma Çözüm Modeli</a:t>
            </a:r>
            <a:endParaRPr lang="tr-TR" b="1" dirty="0">
              <a:solidFill>
                <a:srgbClr val="0070C0"/>
              </a:solidFill>
              <a:effectLst/>
              <a:latin typeface="Segoe UI" panose="020B0502040204020203" pitchFamily="34" charset="0"/>
              <a:ea typeface="Quattrocento Sans" panose="020B0502050000020003" pitchFamily="34" charset="0"/>
            </a:endParaRPr>
          </a:p>
          <a:p>
            <a:endParaRPr lang="tr-TR" b="1" dirty="0">
              <a:solidFill>
                <a:srgbClr val="0070C0"/>
              </a:solidFill>
              <a:latin typeface="Segoe UI" panose="020B0502040204020203" pitchFamily="34" charset="0"/>
            </a:endParaRPr>
          </a:p>
          <a:p>
            <a:endParaRPr lang="tr-TR" sz="4000" dirty="0"/>
          </a:p>
        </p:txBody>
      </p:sp>
      <p:pic>
        <p:nvPicPr>
          <p:cNvPr id="4" name="image17.png">
            <a:extLst>
              <a:ext uri="{FF2B5EF4-FFF2-40B4-BE49-F238E27FC236}">
                <a16:creationId xmlns:a16="http://schemas.microsoft.com/office/drawing/2014/main" id="{A161C754-49F3-35A8-5E07-5A8B6F772B1D}"/>
              </a:ext>
            </a:extLst>
          </p:cNvPr>
          <p:cNvPicPr/>
          <p:nvPr/>
        </p:nvPicPr>
        <p:blipFill>
          <a:blip r:embed="rId3"/>
          <a:srcRect/>
          <a:stretch>
            <a:fillRect/>
          </a:stretch>
        </p:blipFill>
        <p:spPr>
          <a:xfrm>
            <a:off x="6489141" y="2923311"/>
            <a:ext cx="5106656" cy="2723350"/>
          </a:xfrm>
          <a:prstGeom prst="rect">
            <a:avLst/>
          </a:prstGeom>
          <a:ln/>
        </p:spPr>
      </p:pic>
      <p:sp>
        <p:nvSpPr>
          <p:cNvPr id="6" name="Metin kutusu 5">
            <a:extLst>
              <a:ext uri="{FF2B5EF4-FFF2-40B4-BE49-F238E27FC236}">
                <a16:creationId xmlns:a16="http://schemas.microsoft.com/office/drawing/2014/main" id="{7DBBD6A1-0F70-7652-1218-B6EA66213B08}"/>
              </a:ext>
            </a:extLst>
          </p:cNvPr>
          <p:cNvSpPr txBox="1"/>
          <p:nvPr/>
        </p:nvSpPr>
        <p:spPr>
          <a:xfrm>
            <a:off x="844296" y="2946097"/>
            <a:ext cx="4858564" cy="2604239"/>
          </a:xfrm>
          <a:prstGeom prst="rect">
            <a:avLst/>
          </a:prstGeom>
          <a:noFill/>
        </p:spPr>
        <p:txBody>
          <a:bodyPr wrap="square">
            <a:spAutoFit/>
          </a:bodyPr>
          <a:lstStyle/>
          <a:p>
            <a:pPr marL="0" indent="0" algn="just">
              <a:lnSpc>
                <a:spcPct val="115000"/>
              </a:lnSpc>
              <a:buNone/>
            </a:pPr>
            <a:r>
              <a:rPr lang="en-US" sz="2400" b="1" dirty="0">
                <a:effectLst/>
                <a:latin typeface="Segoe UI" panose="020B0502040204020203" pitchFamily="34" charset="0"/>
                <a:ea typeface="Quattrocento Sans" panose="020B0502050000020003" pitchFamily="34" charset="0"/>
                <a:cs typeface="Segoe UI" panose="020B0502040204020203" pitchFamily="34" charset="0"/>
              </a:rPr>
              <a:t>5 </a:t>
            </a:r>
            <a:r>
              <a:rPr lang="en-US" sz="2400" b="1" dirty="0" err="1">
                <a:effectLst/>
                <a:latin typeface="Segoe UI" panose="020B0502040204020203" pitchFamily="34" charset="0"/>
                <a:ea typeface="Quattrocento Sans" panose="020B0502050000020003" pitchFamily="34" charset="0"/>
                <a:cs typeface="Segoe UI" panose="020B0502040204020203" pitchFamily="34" charset="0"/>
              </a:rPr>
              <a:t>Temel</a:t>
            </a:r>
            <a:r>
              <a:rPr lang="en-US" sz="2400" b="1"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b="1" dirty="0" err="1">
                <a:effectLst/>
                <a:latin typeface="Segoe UI" panose="020B0502040204020203" pitchFamily="34" charset="0"/>
                <a:ea typeface="Quattrocento Sans" panose="020B0502050000020003" pitchFamily="34" charset="0"/>
                <a:cs typeface="Segoe UI" panose="020B0502040204020203" pitchFamily="34" charset="0"/>
              </a:rPr>
              <a:t>Başa</a:t>
            </a:r>
            <a:r>
              <a:rPr lang="en-US" sz="2400" b="1"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b="1" dirty="0" err="1">
                <a:effectLst/>
                <a:latin typeface="Segoe UI" panose="020B0502040204020203" pitchFamily="34" charset="0"/>
                <a:ea typeface="Quattrocento Sans" panose="020B0502050000020003" pitchFamily="34" charset="0"/>
                <a:cs typeface="Segoe UI" panose="020B0502040204020203" pitchFamily="34" charset="0"/>
              </a:rPr>
              <a:t>Çıkma</a:t>
            </a:r>
            <a:r>
              <a:rPr lang="en-US" sz="2400" b="1"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b="1" dirty="0" err="1">
                <a:effectLst/>
                <a:latin typeface="Segoe UI" panose="020B0502040204020203" pitchFamily="34" charset="0"/>
                <a:ea typeface="Quattrocento Sans" panose="020B0502050000020003" pitchFamily="34" charset="0"/>
                <a:cs typeface="Segoe UI" panose="020B0502040204020203" pitchFamily="34" charset="0"/>
              </a:rPr>
              <a:t>Tarzı</a:t>
            </a:r>
            <a:r>
              <a:rPr lang="tr-TR" sz="2400" b="1" dirty="0">
                <a:latin typeface="Segoe UI" panose="020B0502040204020203" pitchFamily="34" charset="0"/>
                <a:ea typeface="Quattrocento Sans" panose="020B0502050000020003" pitchFamily="34" charset="0"/>
                <a:cs typeface="Segoe UI" panose="020B0502040204020203" pitchFamily="34" charset="0"/>
              </a:rPr>
              <a:t>:</a:t>
            </a:r>
          </a:p>
          <a:p>
            <a:pPr marL="342900" indent="-342900" algn="just">
              <a:lnSpc>
                <a:spcPct val="115000"/>
              </a:lnSpc>
              <a:buAutoNum type="arabicPeriod"/>
            </a:pPr>
            <a:r>
              <a:rPr lang="pt-PT" sz="2400" dirty="0">
                <a:effectLst/>
                <a:latin typeface="Segoe UI" panose="020B0502040204020203" pitchFamily="34" charset="0"/>
                <a:ea typeface="Quattrocento Sans" panose="020B0502050000020003" pitchFamily="34" charset="0"/>
                <a:cs typeface="Segoe UI" panose="020B0502040204020203" pitchFamily="34" charset="0"/>
              </a:rPr>
              <a:t>Problem çözme    </a:t>
            </a:r>
            <a:endParaRPr lang="tr-TR" sz="2400" dirty="0">
              <a:effectLst/>
              <a:latin typeface="Segoe UI" panose="020B0502040204020203" pitchFamily="34" charset="0"/>
              <a:ea typeface="Quattrocento Sans" panose="020B0502050000020003" pitchFamily="34" charset="0"/>
              <a:cs typeface="Segoe UI" panose="020B0502040204020203" pitchFamily="34" charset="0"/>
            </a:endParaRPr>
          </a:p>
          <a:p>
            <a:pPr marL="342900" indent="-342900" algn="just">
              <a:lnSpc>
                <a:spcPct val="115000"/>
              </a:lnSpc>
              <a:buAutoNum type="arabicPeriod"/>
            </a:pPr>
            <a:r>
              <a:rPr lang="pt-PT" sz="2400" dirty="0">
                <a:effectLst/>
                <a:latin typeface="Segoe UI" panose="020B0502040204020203" pitchFamily="34" charset="0"/>
                <a:ea typeface="Quattrocento Sans" panose="020B0502050000020003" pitchFamily="34" charset="0"/>
                <a:cs typeface="Segoe UI" panose="020B0502040204020203" pitchFamily="34" charset="0"/>
              </a:rPr>
              <a:t>Uzlaşma    </a:t>
            </a:r>
            <a:endParaRPr lang="tr-TR" sz="2400" dirty="0">
              <a:effectLst/>
              <a:latin typeface="Segoe UI" panose="020B0502040204020203" pitchFamily="34" charset="0"/>
              <a:ea typeface="Quattrocento Sans" panose="020B0502050000020003" pitchFamily="34" charset="0"/>
              <a:cs typeface="Segoe UI" panose="020B0502040204020203" pitchFamily="34" charset="0"/>
            </a:endParaRPr>
          </a:p>
          <a:p>
            <a:pPr marL="342900" indent="-342900" algn="just">
              <a:lnSpc>
                <a:spcPct val="115000"/>
              </a:lnSpc>
              <a:buAutoNum type="arabicPeriod"/>
            </a:pPr>
            <a:r>
              <a:rPr lang="pt-PT" sz="2400" dirty="0">
                <a:effectLst/>
                <a:latin typeface="Segoe UI" panose="020B0502040204020203" pitchFamily="34" charset="0"/>
                <a:ea typeface="Quattrocento Sans" panose="020B0502050000020003" pitchFamily="34" charset="0"/>
                <a:cs typeface="Segoe UI" panose="020B0502040204020203" pitchFamily="34" charset="0"/>
              </a:rPr>
              <a:t>Zorlama     </a:t>
            </a:r>
            <a:endParaRPr lang="tr-TR" sz="2400" dirty="0">
              <a:effectLst/>
              <a:latin typeface="Segoe UI" panose="020B0502040204020203" pitchFamily="34" charset="0"/>
              <a:ea typeface="Quattrocento Sans" panose="020B0502050000020003" pitchFamily="34" charset="0"/>
              <a:cs typeface="Segoe UI" panose="020B0502040204020203" pitchFamily="34" charset="0"/>
            </a:endParaRPr>
          </a:p>
          <a:p>
            <a:pPr marL="342900" indent="-342900" algn="just">
              <a:lnSpc>
                <a:spcPct val="115000"/>
              </a:lnSpc>
              <a:buAutoNum type="arabicPeriod"/>
            </a:pPr>
            <a:r>
              <a:rPr lang="pt-PT" sz="2400" dirty="0">
                <a:effectLst/>
                <a:latin typeface="Segoe UI" panose="020B0502040204020203" pitchFamily="34" charset="0"/>
                <a:ea typeface="Quattrocento Sans" panose="020B0502050000020003" pitchFamily="34" charset="0"/>
                <a:cs typeface="Segoe UI" panose="020B0502040204020203" pitchFamily="34" charset="0"/>
              </a:rPr>
              <a:t>Kaçınma    </a:t>
            </a:r>
            <a:endParaRPr lang="tr-TR" sz="2400" dirty="0">
              <a:effectLst/>
              <a:latin typeface="Segoe UI" panose="020B0502040204020203" pitchFamily="34" charset="0"/>
              <a:ea typeface="Quattrocento Sans" panose="020B0502050000020003" pitchFamily="34" charset="0"/>
              <a:cs typeface="Segoe UI" panose="020B0502040204020203" pitchFamily="34" charset="0"/>
            </a:endParaRPr>
          </a:p>
          <a:p>
            <a:pPr marL="342900" indent="-342900" algn="just">
              <a:lnSpc>
                <a:spcPct val="115000"/>
              </a:lnSpc>
              <a:buAutoNum type="arabicPeriod"/>
            </a:pPr>
            <a:r>
              <a:rPr lang="pt-PT" sz="2400" dirty="0">
                <a:effectLst/>
                <a:latin typeface="Segoe UI" panose="020B0502040204020203" pitchFamily="34" charset="0"/>
                <a:ea typeface="Quattrocento Sans" panose="020B0502050000020003" pitchFamily="34" charset="0"/>
                <a:cs typeface="Segoe UI" panose="020B0502040204020203" pitchFamily="34" charset="0"/>
              </a:rPr>
              <a:t>Uyma</a:t>
            </a:r>
            <a:endParaRPr lang="tr-TR" sz="2400" dirty="0">
              <a:effectLst/>
              <a:latin typeface="Segoe UI" panose="020B0502040204020203" pitchFamily="34" charset="0"/>
              <a:ea typeface="Quattrocento Sans" panose="020B0502050000020003" pitchFamily="34" charset="0"/>
              <a:cs typeface="Quattrocento Sans" panose="020B0502050000020003" pitchFamily="34" charset="0"/>
            </a:endParaRPr>
          </a:p>
        </p:txBody>
      </p:sp>
      <p:sp>
        <p:nvSpPr>
          <p:cNvPr id="5" name="Slide Number Placeholder 4">
            <a:extLst>
              <a:ext uri="{FF2B5EF4-FFF2-40B4-BE49-F238E27FC236}">
                <a16:creationId xmlns:a16="http://schemas.microsoft.com/office/drawing/2014/main" id="{648C451C-E95C-9854-17AC-3FD4AB81A589}"/>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922555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B24F72D-54E7-7AE8-5333-A3C306BEAEA2}"/>
              </a:ext>
            </a:extLst>
          </p:cNvPr>
          <p:cNvSpPr>
            <a:spLocks noGrp="1"/>
          </p:cNvSpPr>
          <p:nvPr>
            <p:ph idx="1"/>
          </p:nvPr>
        </p:nvSpPr>
        <p:spPr>
          <a:xfrm>
            <a:off x="474133" y="1761067"/>
            <a:ext cx="10879667" cy="4113984"/>
          </a:xfrm>
        </p:spPr>
        <p:txBody>
          <a:bodyPr/>
          <a:lstStyle/>
          <a:p>
            <a:pPr marL="0" indent="0" algn="ctr">
              <a:buNone/>
            </a:pPr>
            <a:endParaRPr lang="tr-TR" b="1" dirty="0"/>
          </a:p>
          <a:p>
            <a:pPr marL="0" indent="0" algn="ctr">
              <a:buNone/>
            </a:pPr>
            <a:r>
              <a:rPr lang="tr-TR" b="1" dirty="0">
                <a:solidFill>
                  <a:srgbClr val="FF0000"/>
                </a:solidFill>
              </a:rPr>
              <a:t>KENDİNİ TEST ET!</a:t>
            </a:r>
          </a:p>
          <a:p>
            <a:pPr marL="0" indent="0" algn="ctr">
              <a:buNone/>
            </a:pPr>
            <a:endParaRPr lang="tr-TR" b="1" dirty="0">
              <a:solidFill>
                <a:srgbClr val="FF0000"/>
              </a:solidFill>
            </a:endParaRPr>
          </a:p>
          <a:p>
            <a:pPr marL="0" indent="0" algn="ctr">
              <a:buNone/>
            </a:pPr>
            <a:r>
              <a:rPr lang="tr-TR" sz="1800" dirty="0">
                <a:latin typeface="Segoe UI" panose="020B0502040204020203" pitchFamily="34" charset="0"/>
                <a:ea typeface="Quattrocento Sans" panose="020B0502050000020003" pitchFamily="34" charset="0"/>
                <a:cs typeface="Quattrocento Sans" panose="020B0502050000020003" pitchFamily="34" charset="0"/>
              </a:rPr>
              <a:t>K</a:t>
            </a:r>
            <a:r>
              <a:rPr lang="en-US" sz="1800" dirty="0" err="1">
                <a:effectLst/>
                <a:latin typeface="Segoe UI" panose="020B0502040204020203" pitchFamily="34" charset="0"/>
                <a:ea typeface="Quattrocento Sans" panose="020B0502050000020003" pitchFamily="34" charset="0"/>
                <a:cs typeface="Quattrocento Sans" panose="020B0502050000020003" pitchFamily="34" charset="0"/>
              </a:rPr>
              <a:t>işiler</a:t>
            </a:r>
            <a:r>
              <a:rPr lang="en-US" sz="1800" dirty="0">
                <a:effectLst/>
                <a:latin typeface="Segoe UI" panose="020B0502040204020203" pitchFamily="34" charset="0"/>
                <a:ea typeface="Quattrocento Sans" panose="020B0502050000020003" pitchFamily="34" charset="0"/>
                <a:cs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cs typeface="Quattrocento Sans" panose="020B0502050000020003" pitchFamily="34" charset="0"/>
              </a:rPr>
              <a:t>arası</a:t>
            </a:r>
            <a:r>
              <a:rPr lang="en-US" sz="1800" dirty="0">
                <a:effectLst/>
                <a:latin typeface="Segoe UI" panose="020B0502040204020203" pitchFamily="34" charset="0"/>
                <a:ea typeface="Quattrocento Sans" panose="020B0502050000020003" pitchFamily="34" charset="0"/>
                <a:cs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cs typeface="Quattrocento Sans" panose="020B0502050000020003" pitchFamily="34" charset="0"/>
              </a:rPr>
              <a:t>çatışmaya</a:t>
            </a:r>
            <a:r>
              <a:rPr lang="en-US" sz="1800" dirty="0">
                <a:effectLst/>
                <a:latin typeface="Segoe UI" panose="020B0502040204020203" pitchFamily="34" charset="0"/>
                <a:ea typeface="Quattrocento Sans" panose="020B0502050000020003" pitchFamily="34" charset="0"/>
                <a:cs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cs typeface="Quattrocento Sans" panose="020B0502050000020003" pitchFamily="34" charset="0"/>
              </a:rPr>
              <a:t>girme</a:t>
            </a:r>
            <a:r>
              <a:rPr lang="en-US" sz="1800" dirty="0">
                <a:effectLst/>
                <a:latin typeface="Segoe UI" panose="020B0502040204020203" pitchFamily="34" charset="0"/>
                <a:ea typeface="Quattrocento Sans" panose="020B0502050000020003" pitchFamily="34" charset="0"/>
                <a:cs typeface="Quattrocento Sans" panose="020B0502050000020003" pitchFamily="34" charset="0"/>
              </a:rPr>
              <a:t> </a:t>
            </a:r>
            <a:r>
              <a:rPr lang="en-US" sz="1800" dirty="0" err="1">
                <a:effectLst/>
                <a:latin typeface="Segoe UI" panose="020B0502040204020203" pitchFamily="34" charset="0"/>
                <a:ea typeface="Quattrocento Sans" panose="020B0502050000020003" pitchFamily="34" charset="0"/>
                <a:cs typeface="Quattrocento Sans" panose="020B0502050000020003" pitchFamily="34" charset="0"/>
              </a:rPr>
              <a:t>yolların</a:t>
            </a:r>
            <a:r>
              <a:rPr lang="tr-TR" sz="1800" dirty="0">
                <a:effectLst/>
                <a:latin typeface="Segoe UI" panose="020B0502040204020203" pitchFamily="34" charset="0"/>
                <a:ea typeface="Quattrocento Sans" panose="020B0502050000020003" pitchFamily="34" charset="0"/>
                <a:cs typeface="Quattrocento Sans" panose="020B0502050000020003" pitchFamily="34" charset="0"/>
              </a:rPr>
              <a:t>a dair test</a:t>
            </a:r>
            <a:endParaRPr lang="tr-TR" dirty="0">
              <a:solidFill>
                <a:srgbClr val="FF0000"/>
              </a:solidFill>
            </a:endParaRPr>
          </a:p>
        </p:txBody>
      </p:sp>
      <p:sp>
        <p:nvSpPr>
          <p:cNvPr id="4" name="Slayt Numarası Yer Tutucusu 3">
            <a:extLst>
              <a:ext uri="{FF2B5EF4-FFF2-40B4-BE49-F238E27FC236}">
                <a16:creationId xmlns:a16="http://schemas.microsoft.com/office/drawing/2014/main" id="{69D44B08-82C6-3BB1-ED1C-B09822C94DE0}"/>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416659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98294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SÜRECİNİN AŞAMALARI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923544" y="1962974"/>
            <a:ext cx="9149862" cy="2851892"/>
          </a:xfrm>
        </p:spPr>
        <p:txBody>
          <a:bodyPr>
            <a:noAutofit/>
          </a:bodyPr>
          <a:lstStyle/>
          <a:p>
            <a:pPr marL="0" indent="0" algn="just">
              <a:lnSpc>
                <a:spcPct val="115000"/>
              </a:lnSpc>
              <a:buNone/>
            </a:pPr>
            <a:r>
              <a:rPr lang="en-US" sz="2000" b="1" dirty="0" err="1">
                <a:effectLst/>
                <a:latin typeface="Segoe UI" panose="020B0502040204020203" pitchFamily="34" charset="0"/>
                <a:ea typeface="Quattrocento Sans" panose="020B0502050000020003" pitchFamily="34" charset="0"/>
              </a:rPr>
              <a:t>Etkili</a:t>
            </a:r>
            <a:r>
              <a:rPr lang="en-US" sz="2000" b="1" dirty="0">
                <a:effectLst/>
                <a:latin typeface="Segoe UI" panose="020B0502040204020203" pitchFamily="34" charset="0"/>
                <a:ea typeface="Quattrocento Sans" panose="020B0502050000020003" pitchFamily="34" charset="0"/>
              </a:rPr>
              <a:t> </a:t>
            </a:r>
            <a:r>
              <a:rPr lang="en-US" sz="2000" b="1" dirty="0" err="1">
                <a:effectLst/>
                <a:latin typeface="Segoe UI" panose="020B0502040204020203" pitchFamily="34" charset="0"/>
                <a:ea typeface="Quattrocento Sans" panose="020B0502050000020003" pitchFamily="34" charset="0"/>
              </a:rPr>
              <a:t>bir</a:t>
            </a:r>
            <a:r>
              <a:rPr lang="en-US" sz="2000" b="1" dirty="0">
                <a:effectLst/>
                <a:latin typeface="Segoe UI" panose="020B0502040204020203" pitchFamily="34" charset="0"/>
                <a:ea typeface="Quattrocento Sans" panose="020B0502050000020003" pitchFamily="34" charset="0"/>
              </a:rPr>
              <a:t> </a:t>
            </a:r>
            <a:r>
              <a:rPr lang="en-US" sz="2000" b="1" dirty="0" err="1">
                <a:effectLst/>
                <a:latin typeface="Segoe UI" panose="020B0502040204020203" pitchFamily="34" charset="0"/>
                <a:ea typeface="Quattrocento Sans" panose="020B0502050000020003" pitchFamily="34" charset="0"/>
              </a:rPr>
              <a:t>çatışma</a:t>
            </a:r>
            <a:r>
              <a:rPr lang="en-US" sz="2000" b="1" dirty="0">
                <a:effectLst/>
                <a:latin typeface="Segoe UI" panose="020B0502040204020203" pitchFamily="34" charset="0"/>
                <a:ea typeface="Quattrocento Sans" panose="020B0502050000020003" pitchFamily="34" charset="0"/>
              </a:rPr>
              <a:t> </a:t>
            </a:r>
            <a:r>
              <a:rPr lang="en-US" sz="2000" b="1" dirty="0" err="1">
                <a:effectLst/>
                <a:latin typeface="Segoe UI" panose="020B0502040204020203" pitchFamily="34" charset="0"/>
                <a:ea typeface="Quattrocento Sans" panose="020B0502050000020003" pitchFamily="34" charset="0"/>
              </a:rPr>
              <a:t>çözümü</a:t>
            </a:r>
            <a:r>
              <a:rPr lang="en-US" sz="2000" b="1" dirty="0">
                <a:effectLst/>
                <a:latin typeface="Segoe UI" panose="020B0502040204020203" pitchFamily="34" charset="0"/>
                <a:ea typeface="Quattrocento Sans" panose="020B0502050000020003" pitchFamily="34" charset="0"/>
              </a:rPr>
              <a:t> </a:t>
            </a:r>
            <a:r>
              <a:rPr lang="en-US" sz="2000" b="1" dirty="0" err="1">
                <a:effectLst/>
                <a:latin typeface="Segoe UI" panose="020B0502040204020203" pitchFamily="34" charset="0"/>
                <a:ea typeface="Quattrocento Sans" panose="020B0502050000020003" pitchFamily="34" charset="0"/>
              </a:rPr>
              <a:t>için</a:t>
            </a:r>
            <a:r>
              <a:rPr lang="en-US" sz="2000" b="1" dirty="0">
                <a:effectLst/>
                <a:latin typeface="Segoe UI" panose="020B0502040204020203" pitchFamily="34" charset="0"/>
                <a:ea typeface="Quattrocento Sans" panose="020B0502050000020003" pitchFamily="34" charset="0"/>
              </a:rPr>
              <a:t> </a:t>
            </a:r>
            <a:r>
              <a:rPr lang="en-US" sz="2000" b="1" dirty="0" err="1">
                <a:effectLst/>
                <a:latin typeface="Segoe UI" panose="020B0502040204020203" pitchFamily="34" charset="0"/>
                <a:ea typeface="Quattrocento Sans" panose="020B0502050000020003" pitchFamily="34" charset="0"/>
              </a:rPr>
              <a:t>aşağıdaki</a:t>
            </a:r>
            <a:r>
              <a:rPr lang="en-US" sz="2000" b="1" dirty="0">
                <a:effectLst/>
                <a:latin typeface="Segoe UI" panose="020B0502040204020203" pitchFamily="34" charset="0"/>
                <a:ea typeface="Quattrocento Sans" panose="020B0502050000020003" pitchFamily="34" charset="0"/>
              </a:rPr>
              <a:t> </a:t>
            </a:r>
            <a:r>
              <a:rPr lang="en-US" sz="2000" b="1" dirty="0" err="1">
                <a:effectLst/>
                <a:latin typeface="Segoe UI" panose="020B0502040204020203" pitchFamily="34" charset="0"/>
                <a:ea typeface="Quattrocento Sans" panose="020B0502050000020003" pitchFamily="34" charset="0"/>
              </a:rPr>
              <a:t>adımlar</a:t>
            </a:r>
            <a:r>
              <a:rPr lang="en-US" sz="2000" b="1" dirty="0">
                <a:effectLst/>
                <a:latin typeface="Segoe UI" panose="020B0502040204020203" pitchFamily="34" charset="0"/>
                <a:ea typeface="Quattrocento Sans" panose="020B0502050000020003" pitchFamily="34" charset="0"/>
              </a:rPr>
              <a:t> </a:t>
            </a:r>
            <a:r>
              <a:rPr lang="en-US" sz="2000" b="1" dirty="0" err="1">
                <a:effectLst/>
                <a:latin typeface="Segoe UI" panose="020B0502040204020203" pitchFamily="34" charset="0"/>
                <a:ea typeface="Quattrocento Sans" panose="020B0502050000020003" pitchFamily="34" charset="0"/>
              </a:rPr>
              <a:t>önerilmektedir</a:t>
            </a:r>
            <a:r>
              <a:rPr lang="tr-TR" sz="2000" b="1" dirty="0">
                <a:effectLst/>
                <a:latin typeface="Segoe UI" panose="020B0502040204020203" pitchFamily="34" charset="0"/>
                <a:ea typeface="Quattrocento Sans" panose="020B0502050000020003" pitchFamily="34" charset="0"/>
              </a:rPr>
              <a:t>:</a:t>
            </a:r>
            <a:endParaRPr lang="tr-TR" sz="2000" b="1" dirty="0">
              <a:latin typeface="Segoe UI" panose="020B0502040204020203" pitchFamily="34" charset="0"/>
              <a:ea typeface="Quattrocento Sans" panose="020B0502050000020003" pitchFamily="34" charset="0"/>
            </a:endParaRPr>
          </a:p>
          <a:p>
            <a:r>
              <a:rPr lang="tr-TR" sz="2000" dirty="0">
                <a:effectLst/>
                <a:latin typeface="Segoe UI" panose="020B0502040204020203" pitchFamily="34" charset="0"/>
                <a:ea typeface="Quattrocento Sans" panose="020B0502050000020003" pitchFamily="34" charset="0"/>
              </a:rPr>
              <a:t>Temel kurallar geliştirin.</a:t>
            </a:r>
          </a:p>
          <a:p>
            <a:r>
              <a:rPr lang="tr-TR" sz="2000" dirty="0">
                <a:effectLst/>
                <a:latin typeface="Segoe UI" panose="020B0502040204020203" pitchFamily="34" charset="0"/>
                <a:ea typeface="Quattrocento Sans" panose="020B0502050000020003" pitchFamily="34" charset="0"/>
              </a:rPr>
              <a:t>Bir kolaylaştırıcı seçin.</a:t>
            </a:r>
          </a:p>
          <a:p>
            <a:r>
              <a:rPr lang="tr-TR" sz="2000" dirty="0">
                <a:effectLst/>
                <a:latin typeface="Segoe UI" panose="020B0502040204020203" pitchFamily="34" charset="0"/>
                <a:ea typeface="Quattrocento Sans" panose="020B0502050000020003" pitchFamily="34" charset="0"/>
              </a:rPr>
              <a:t>Sorunun ayrıntılarını ve geçmişini ortaya çıkarın.</a:t>
            </a:r>
          </a:p>
          <a:p>
            <a:r>
              <a:rPr lang="tr-TR" sz="2000" dirty="0">
                <a:effectLst/>
                <a:latin typeface="Segoe UI" panose="020B0502040204020203" pitchFamily="34" charset="0"/>
                <a:ea typeface="Quattrocento Sans" panose="020B0502050000020003" pitchFamily="34" charset="0"/>
              </a:rPr>
              <a:t>Gerçekleri kontrol edin ve algıları netleştirin.</a:t>
            </a:r>
          </a:p>
          <a:p>
            <a:r>
              <a:rPr lang="tr-TR" sz="2000" b="1" dirty="0">
                <a:effectLst/>
                <a:latin typeface="Segoe UI" panose="020B0502040204020203" pitchFamily="34" charset="0"/>
                <a:ea typeface="Quattrocento Sans" panose="020B0502050000020003" pitchFamily="34" charset="0"/>
              </a:rPr>
              <a:t>İhtiyaçlara odaklanın. </a:t>
            </a:r>
          </a:p>
          <a:p>
            <a:r>
              <a:rPr lang="tr-TR" sz="2000" dirty="0">
                <a:effectLst/>
                <a:latin typeface="Segoe UI" panose="020B0502040204020203" pitchFamily="34" charset="0"/>
                <a:ea typeface="Quattrocento Sans" panose="020B0502050000020003" pitchFamily="34" charset="0"/>
              </a:rPr>
              <a:t>Sorunu çözmek için birden fazla seçenek oluşturun.</a:t>
            </a:r>
          </a:p>
          <a:p>
            <a:r>
              <a:rPr lang="tr-TR" sz="2000" dirty="0">
                <a:effectLst/>
                <a:latin typeface="Segoe UI" panose="020B0502040204020203" pitchFamily="34" charset="0"/>
                <a:ea typeface="Quattrocento Sans" panose="020B0502050000020003" pitchFamily="34" charset="0"/>
              </a:rPr>
              <a:t>Uygulanabilir adımlar belirleyin.</a:t>
            </a:r>
          </a:p>
          <a:p>
            <a:r>
              <a:rPr lang="tr-TR" sz="2000" dirty="0">
                <a:effectLst/>
                <a:latin typeface="Segoe UI" panose="020B0502040204020203" pitchFamily="34" charset="0"/>
                <a:ea typeface="Quattrocento Sans" panose="020B0502050000020003" pitchFamily="34" charset="0"/>
              </a:rPr>
              <a:t>Karşılıklı yarar sağlayan anlaşmalar yapın.</a:t>
            </a:r>
          </a:p>
          <a:p>
            <a:endParaRPr lang="tr-TR" sz="2000" b="1" dirty="0">
              <a:latin typeface="Segoe UI" panose="020B0502040204020203" pitchFamily="34" charset="0"/>
            </a:endParaRPr>
          </a:p>
          <a:p>
            <a:endParaRPr lang="tr-TR" sz="2000" dirty="0"/>
          </a:p>
        </p:txBody>
      </p:sp>
      <p:pic>
        <p:nvPicPr>
          <p:cNvPr id="7" name="image21.png">
            <a:extLst>
              <a:ext uri="{FF2B5EF4-FFF2-40B4-BE49-F238E27FC236}">
                <a16:creationId xmlns:a16="http://schemas.microsoft.com/office/drawing/2014/main" id="{AE9DBEA7-6B71-A8E3-F247-6FBE24ADD88C}"/>
              </a:ext>
            </a:extLst>
          </p:cNvPr>
          <p:cNvPicPr/>
          <p:nvPr/>
        </p:nvPicPr>
        <p:blipFill rotWithShape="1">
          <a:blip r:embed="rId3"/>
          <a:srcRect t="10669" b="13938"/>
          <a:stretch/>
        </p:blipFill>
        <p:spPr>
          <a:xfrm>
            <a:off x="7295700" y="2568831"/>
            <a:ext cx="4129276" cy="2851892"/>
          </a:xfrm>
          <a:prstGeom prst="rect">
            <a:avLst/>
          </a:prstGeom>
          <a:ln/>
        </p:spPr>
      </p:pic>
      <p:sp>
        <p:nvSpPr>
          <p:cNvPr id="4" name="Slide Number Placeholder 3">
            <a:extLst>
              <a:ext uri="{FF2B5EF4-FFF2-40B4-BE49-F238E27FC236}">
                <a16:creationId xmlns:a16="http://schemas.microsoft.com/office/drawing/2014/main" id="{DF74B838-D5C9-485D-8468-8881EE252BDD}"/>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396510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63934F-E2B4-DC9B-0A12-526840D443C2}"/>
              </a:ext>
            </a:extLst>
          </p:cNvPr>
          <p:cNvSpPr>
            <a:spLocks noGrp="1"/>
          </p:cNvSpPr>
          <p:nvPr>
            <p:ph idx="1"/>
          </p:nvPr>
        </p:nvSpPr>
        <p:spPr>
          <a:xfrm>
            <a:off x="931333" y="1642534"/>
            <a:ext cx="10422466" cy="4232518"/>
          </a:xfrm>
        </p:spPr>
        <p:txBody>
          <a:bodyPr>
            <a:normAutofit/>
          </a:bodyPr>
          <a:lstStyle/>
          <a:p>
            <a:pPr marL="0" indent="0">
              <a:buNone/>
            </a:pPr>
            <a:r>
              <a:rPr lang="tr-TR" dirty="0">
                <a:solidFill>
                  <a:srgbClr val="FF0000"/>
                </a:solidFill>
              </a:rPr>
              <a:t>Grup Çalışması-3 kişilik gruplar-15 dk çalışma- 3 dk sunum</a:t>
            </a:r>
          </a:p>
          <a:p>
            <a:pPr marL="514350" indent="-514350">
              <a:buFont typeface="+mj-lt"/>
              <a:buAutoNum type="arabicPeriod"/>
            </a:pPr>
            <a:r>
              <a:rPr lang="tr-TR" dirty="0">
                <a:solidFill>
                  <a:srgbClr val="FF0000"/>
                </a:solidFill>
              </a:rPr>
              <a:t>Çatışma örneği yazma ve adımları belirleme</a:t>
            </a:r>
          </a:p>
          <a:p>
            <a:pPr marL="514350" indent="-514350">
              <a:buFont typeface="+mj-lt"/>
              <a:buAutoNum type="arabicPeriod"/>
            </a:pPr>
            <a:r>
              <a:rPr lang="tr-TR" dirty="0">
                <a:solidFill>
                  <a:srgbClr val="FF0000"/>
                </a:solidFill>
              </a:rPr>
              <a:t>Senaryo üzerinden çatışma çözüm adımlarını belirleme</a:t>
            </a:r>
          </a:p>
          <a:p>
            <a:pPr marL="0" indent="0">
              <a:buNone/>
            </a:pPr>
            <a:endParaRPr lang="tr-TR" sz="2400" dirty="0"/>
          </a:p>
          <a:p>
            <a:pPr marL="0" indent="0">
              <a:buNone/>
            </a:pPr>
            <a:r>
              <a:rPr lang="tr-TR" sz="2400" dirty="0"/>
              <a:t>«20 yıllık çalışan A., 2 yıldır kurumda görev yapan B.’</a:t>
            </a:r>
            <a:r>
              <a:rPr lang="tr-TR" sz="2400" dirty="0" err="1"/>
              <a:t>nin</a:t>
            </a:r>
            <a:r>
              <a:rPr lang="tr-TR" sz="2400" dirty="0"/>
              <a:t> kendisine saygı göstermediğini, karşılaştıklarında selam vermediğini iletmiştir. B. ise sabahları herkese selam verdiğini, gün içerisinde sürekli selam vermesi gerektiğini düşünmediğini söylemektedir. Bu konuda başlayan çatışma ofisin geneline yayılmış, tecrübeli çalışanlar ile yeni çalışanlar arasında bir gerilime sebep olmaya başlamıştır. Ofisteki bu sorunu çözmek için sizden destek istenmiştir</a:t>
            </a:r>
            <a:r>
              <a:rPr lang="tr-TR" dirty="0"/>
              <a:t>.»</a:t>
            </a:r>
          </a:p>
        </p:txBody>
      </p:sp>
      <p:sp>
        <p:nvSpPr>
          <p:cNvPr id="4" name="Slayt Numarası Yer Tutucusu 3">
            <a:extLst>
              <a:ext uri="{FF2B5EF4-FFF2-40B4-BE49-F238E27FC236}">
                <a16:creationId xmlns:a16="http://schemas.microsoft.com/office/drawing/2014/main" id="{0DA3673D-D409-CDC3-6DC5-4F768BEAFD22}"/>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199860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3371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ARAÇLARI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928634" y="2447834"/>
            <a:ext cx="5167365" cy="3578609"/>
          </a:xfrm>
        </p:spPr>
        <p:txBody>
          <a:bodyPr/>
          <a:lstStyle/>
          <a:p>
            <a:pPr marL="0" indent="0">
              <a:buNone/>
            </a:pPr>
            <a:r>
              <a:rPr lang="tr-TR" b="1" dirty="0">
                <a:latin typeface="Segoe UI" panose="020B0502040204020203" pitchFamily="34" charset="0"/>
                <a:cs typeface="Segoe UI" panose="020B0502040204020203" pitchFamily="34" charset="0"/>
              </a:rPr>
              <a:t>Bazı Araçlar:</a:t>
            </a:r>
          </a:p>
          <a:p>
            <a:r>
              <a:rPr lang="tr-TR" dirty="0">
                <a:latin typeface="Segoe UI" panose="020B0502040204020203" pitchFamily="34" charset="0"/>
                <a:cs typeface="Segoe UI" panose="020B0502040204020203" pitchFamily="34" charset="0"/>
              </a:rPr>
              <a:t>Soğan Modeli </a:t>
            </a:r>
          </a:p>
          <a:p>
            <a:r>
              <a:rPr lang="tr-TR" dirty="0">
                <a:latin typeface="Segoe UI" panose="020B0502040204020203" pitchFamily="34" charset="0"/>
                <a:cs typeface="Segoe UI" panose="020B0502040204020203" pitchFamily="34" charset="0"/>
              </a:rPr>
              <a:t>Çatışma Üçgeni </a:t>
            </a:r>
          </a:p>
          <a:p>
            <a:r>
              <a:rPr lang="tr-TR" dirty="0">
                <a:latin typeface="Segoe UI" panose="020B0502040204020203" pitchFamily="34" charset="0"/>
                <a:cs typeface="Segoe UI" panose="020B0502040204020203" pitchFamily="34" charset="0"/>
              </a:rPr>
              <a:t>Çatışma Ağacı </a:t>
            </a:r>
          </a:p>
          <a:p>
            <a:r>
              <a:rPr lang="tr-TR" dirty="0">
                <a:latin typeface="Segoe UI" panose="020B0502040204020203" pitchFamily="34" charset="0"/>
                <a:cs typeface="Segoe UI" panose="020B0502040204020203" pitchFamily="34" charset="0"/>
              </a:rPr>
              <a:t>İhtiyaç Korku Haritası</a:t>
            </a:r>
          </a:p>
        </p:txBody>
      </p:sp>
      <p:pic>
        <p:nvPicPr>
          <p:cNvPr id="4" name="image22.png">
            <a:extLst>
              <a:ext uri="{FF2B5EF4-FFF2-40B4-BE49-F238E27FC236}">
                <a16:creationId xmlns:a16="http://schemas.microsoft.com/office/drawing/2014/main" id="{2CD2FA1D-841C-9CB7-8A98-65CAD2792AD6}"/>
              </a:ext>
            </a:extLst>
          </p:cNvPr>
          <p:cNvPicPr/>
          <p:nvPr/>
        </p:nvPicPr>
        <p:blipFill>
          <a:blip r:embed="rId3"/>
          <a:srcRect/>
          <a:stretch>
            <a:fillRect/>
          </a:stretch>
        </p:blipFill>
        <p:spPr>
          <a:xfrm>
            <a:off x="6095999" y="2239386"/>
            <a:ext cx="5257801" cy="3167798"/>
          </a:xfrm>
          <a:prstGeom prst="rect">
            <a:avLst/>
          </a:prstGeom>
          <a:ln/>
        </p:spPr>
      </p:pic>
      <p:sp>
        <p:nvSpPr>
          <p:cNvPr id="5" name="Slide Number Placeholder 4">
            <a:extLst>
              <a:ext uri="{FF2B5EF4-FFF2-40B4-BE49-F238E27FC236}">
                <a16:creationId xmlns:a16="http://schemas.microsoft.com/office/drawing/2014/main" id="{9F0761EE-83D8-4770-CF6A-ED7E79CFC77F}"/>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15765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645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91067" y="2171073"/>
            <a:ext cx="11209866" cy="4367839"/>
          </a:xfrm>
        </p:spPr>
        <p:txBody>
          <a:bodyPr>
            <a:noAutofit/>
          </a:bodyPr>
          <a:lstStyle/>
          <a:p>
            <a:pPr marL="0" indent="0" algn="just">
              <a:lnSpc>
                <a:spcPct val="115000"/>
              </a:lnSpc>
              <a:buNone/>
            </a:pPr>
            <a:r>
              <a:rPr lang="en-US" sz="24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İletişimde</a:t>
            </a:r>
            <a:r>
              <a:rPr lang="en-US" sz="24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 Ben Dili </a:t>
            </a:r>
            <a:r>
              <a:rPr lang="en-US" sz="24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Kullanmak</a:t>
            </a:r>
            <a:endParaRPr lang="tr-TR" sz="24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endParaRPr>
          </a:p>
          <a:p>
            <a:pPr marL="0" indent="0" algn="just">
              <a:lnSpc>
                <a:spcPct val="115000"/>
              </a:lnSpc>
              <a:buNone/>
            </a:pPr>
            <a:r>
              <a:rPr lang="tr-TR" sz="2000" dirty="0">
                <a:effectLst/>
                <a:latin typeface="Segoe UI" panose="020B0502040204020203" pitchFamily="34" charset="0"/>
                <a:ea typeface="Quattrocento Sans" panose="020B0502050000020003" pitchFamily="34" charset="0"/>
              </a:rPr>
              <a:t>Ben </a:t>
            </a:r>
            <a:r>
              <a:rPr lang="en-US" sz="2000" dirty="0" err="1">
                <a:effectLst/>
                <a:latin typeface="Segoe UI" panose="020B0502040204020203" pitchFamily="34" charset="0"/>
                <a:ea typeface="Quattrocento Sans" panose="020B0502050000020003" pitchFamily="34" charset="0"/>
              </a:rPr>
              <a:t>dil</a:t>
            </a:r>
            <a:r>
              <a:rPr lang="tr-TR" sz="2000" dirty="0">
                <a:latin typeface="Segoe UI" panose="020B0502040204020203" pitchFamily="34" charset="0"/>
                <a:ea typeface="Quattrocento Sans" panose="020B0502050000020003" pitchFamily="34" charset="0"/>
              </a:rPr>
              <a:t>i</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karşı</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tarafa</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yönelik</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suçlamaları</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ya</a:t>
            </a:r>
            <a:r>
              <a:rPr lang="en-US" sz="2000" dirty="0">
                <a:effectLst/>
                <a:latin typeface="Segoe UI" panose="020B0502040204020203" pitchFamily="34" charset="0"/>
                <a:ea typeface="Quattrocento Sans" panose="020B0502050000020003" pitchFamily="34" charset="0"/>
              </a:rPr>
              <a:t> da </a:t>
            </a:r>
            <a:r>
              <a:rPr lang="en-US" sz="2000" dirty="0" err="1">
                <a:effectLst/>
                <a:latin typeface="Segoe UI" panose="020B0502040204020203" pitchFamily="34" charset="0"/>
                <a:ea typeface="Quattrocento Sans" panose="020B0502050000020003" pitchFamily="34" charset="0"/>
              </a:rPr>
              <a:t>eleştirileri</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arka</a:t>
            </a:r>
            <a:r>
              <a:rPr lang="en-US" sz="2000" dirty="0">
                <a:effectLst/>
                <a:latin typeface="Segoe UI" panose="020B0502040204020203" pitchFamily="34" charset="0"/>
                <a:ea typeface="Quattrocento Sans" panose="020B0502050000020003" pitchFamily="34" charset="0"/>
              </a:rPr>
              <a:t> plana </a:t>
            </a:r>
            <a:r>
              <a:rPr lang="en-US" sz="2000" dirty="0" err="1">
                <a:effectLst/>
                <a:latin typeface="Segoe UI" panose="020B0502040204020203" pitchFamily="34" charset="0"/>
                <a:ea typeface="Quattrocento Sans" panose="020B0502050000020003" pitchFamily="34" charset="0"/>
              </a:rPr>
              <a:t>atarak</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bireyin</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kendi</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duygularını</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ve</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deneyimlerini</a:t>
            </a:r>
            <a:r>
              <a:rPr lang="en-US" sz="2000" dirty="0">
                <a:effectLst/>
                <a:latin typeface="Segoe UI" panose="020B0502040204020203" pitchFamily="34" charset="0"/>
                <a:ea typeface="Quattrocento Sans" panose="020B0502050000020003" pitchFamily="34" charset="0"/>
              </a:rPr>
              <a:t> </a:t>
            </a:r>
            <a:r>
              <a:rPr lang="en-US" sz="2000" dirty="0" err="1">
                <a:effectLst/>
                <a:latin typeface="Segoe UI" panose="020B0502040204020203" pitchFamily="34" charset="0"/>
                <a:ea typeface="Quattrocento Sans" panose="020B0502050000020003" pitchFamily="34" charset="0"/>
              </a:rPr>
              <a:t>ön</a:t>
            </a:r>
            <a:r>
              <a:rPr lang="en-US" sz="2000" dirty="0">
                <a:effectLst/>
                <a:latin typeface="Segoe UI" panose="020B0502040204020203" pitchFamily="34" charset="0"/>
                <a:ea typeface="Quattrocento Sans" panose="020B0502050000020003" pitchFamily="34" charset="0"/>
              </a:rPr>
              <a:t> plana </a:t>
            </a:r>
            <a:r>
              <a:rPr lang="en-US" sz="2000" dirty="0" err="1">
                <a:effectLst/>
                <a:latin typeface="Segoe UI" panose="020B0502040204020203" pitchFamily="34" charset="0"/>
                <a:ea typeface="Quattrocento Sans" panose="020B0502050000020003" pitchFamily="34" charset="0"/>
              </a:rPr>
              <a:t>çıkarır</a:t>
            </a:r>
            <a:r>
              <a:rPr lang="en-US" sz="2000" dirty="0">
                <a:effectLst/>
                <a:latin typeface="Segoe UI" panose="020B0502040204020203" pitchFamily="34" charset="0"/>
                <a:ea typeface="Quattrocento Sans" panose="020B0502050000020003" pitchFamily="34" charset="0"/>
              </a:rPr>
              <a:t>. </a:t>
            </a:r>
            <a:endParaRPr lang="tr-TR" sz="20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endParaRPr>
          </a:p>
          <a:p>
            <a:pPr lvl="1" algn="just">
              <a:lnSpc>
                <a:spcPct val="115000"/>
              </a:lnSpc>
            </a:pPr>
            <a:r>
              <a:rPr lang="tr-TR" sz="2000" dirty="0">
                <a:latin typeface="Segoe UI" panose="020B0502040204020203" pitchFamily="34" charset="0"/>
              </a:rPr>
              <a:t>Değerlendirmeden gözlem yapmak</a:t>
            </a:r>
          </a:p>
          <a:p>
            <a:pPr lvl="1" algn="just">
              <a:lnSpc>
                <a:spcPct val="115000"/>
              </a:lnSpc>
            </a:pPr>
            <a:r>
              <a:rPr lang="tr-TR" sz="2000" dirty="0">
                <a:latin typeface="Segoe UI" panose="020B0502040204020203" pitchFamily="34" charset="0"/>
              </a:rPr>
              <a:t>Duygularını ve ihtiyaçlarını iletmek</a:t>
            </a:r>
          </a:p>
          <a:p>
            <a:pPr lvl="1" algn="just">
              <a:lnSpc>
                <a:spcPct val="115000"/>
              </a:lnSpc>
            </a:pPr>
            <a:r>
              <a:rPr lang="tr-TR" sz="2000" dirty="0">
                <a:latin typeface="Segoe UI" panose="020B0502040204020203" pitchFamily="34" charset="0"/>
              </a:rPr>
              <a:t>Çözüm önerisi sunmak</a:t>
            </a:r>
          </a:p>
          <a:p>
            <a:pPr marL="457200" lvl="1" indent="0" algn="just">
              <a:lnSpc>
                <a:spcPct val="115000"/>
              </a:lnSpc>
              <a:buClr>
                <a:srgbClr val="0070C0"/>
              </a:buClr>
              <a:buSzPts val="1200"/>
              <a:buNone/>
            </a:pPr>
            <a:r>
              <a:rPr lang="tr-TR" sz="1400" dirty="0">
                <a:latin typeface="Segoe UI" panose="020B0502040204020203" pitchFamily="34" charset="0"/>
              </a:rPr>
              <a:t>ÖRNEK: </a:t>
            </a:r>
            <a:r>
              <a:rPr lang="pt-PT" sz="1400" dirty="0">
                <a:latin typeface="Segoe UI" panose="020B0502040204020203" pitchFamily="34" charset="0"/>
              </a:rPr>
              <a:t>“Hiç kimseyi dinlemiyorsun ve şu anda beni de dinlemiyorsun."</a:t>
            </a:r>
            <a:endParaRPr lang="tr-TR" sz="1400" dirty="0">
              <a:latin typeface="Segoe UI" panose="020B0502040204020203" pitchFamily="34" charset="0"/>
            </a:endParaRPr>
          </a:p>
          <a:p>
            <a:pPr marL="457200" lvl="1" indent="0" algn="just">
              <a:lnSpc>
                <a:spcPct val="115000"/>
              </a:lnSpc>
              <a:buNone/>
            </a:pPr>
            <a:r>
              <a:rPr lang="en-US" sz="1400" dirty="0">
                <a:latin typeface="Segoe UI" panose="020B0502040204020203" pitchFamily="34" charset="0"/>
              </a:rPr>
              <a:t>“</a:t>
            </a:r>
            <a:r>
              <a:rPr lang="en-US" sz="1400" dirty="0" err="1">
                <a:latin typeface="Segoe UI" panose="020B0502040204020203" pitchFamily="34" charset="0"/>
              </a:rPr>
              <a:t>Endişelerimin</a:t>
            </a:r>
            <a:r>
              <a:rPr lang="en-US" sz="1400" dirty="0">
                <a:latin typeface="Segoe UI" panose="020B0502040204020203" pitchFamily="34" charset="0"/>
              </a:rPr>
              <a:t> </a:t>
            </a:r>
            <a:r>
              <a:rPr lang="en-US" sz="1400" dirty="0" err="1">
                <a:latin typeface="Segoe UI" panose="020B0502040204020203" pitchFamily="34" charset="0"/>
              </a:rPr>
              <a:t>duyulmadığını</a:t>
            </a:r>
            <a:r>
              <a:rPr lang="en-US" sz="1400" dirty="0">
                <a:latin typeface="Segoe UI" panose="020B0502040204020203" pitchFamily="34" charset="0"/>
              </a:rPr>
              <a:t> </a:t>
            </a:r>
            <a:r>
              <a:rPr lang="en-US" sz="1400" dirty="0" err="1">
                <a:latin typeface="Segoe UI" panose="020B0502040204020203" pitchFamily="34" charset="0"/>
              </a:rPr>
              <a:t>hissediyorum</a:t>
            </a:r>
            <a:r>
              <a:rPr lang="tr-TR" sz="1400" dirty="0">
                <a:latin typeface="Segoe UI" panose="020B0502040204020203" pitchFamily="34" charset="0"/>
              </a:rPr>
              <a:t> ancak beni dinlemene ihtiyacım var. Konuşmalarımızda bana kendimi ifade edeceğim bir süre verebilir misin?</a:t>
            </a:r>
          </a:p>
          <a:p>
            <a:pPr marL="457200" lvl="1" indent="0" algn="just">
              <a:lnSpc>
                <a:spcPct val="115000"/>
              </a:lnSpc>
              <a:buNone/>
            </a:pPr>
            <a:endParaRPr lang="tr-TR" sz="1400"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48384C70-3359-9A4C-F1BA-1E85AC3B4025}"/>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281974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FC760-7A46-5E33-CD39-9D5FB54C5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500B1-F129-1608-36EE-13A157A6BC60}"/>
              </a:ext>
            </a:extLst>
          </p:cNvPr>
          <p:cNvSpPr>
            <a:spLocks noGrp="1"/>
          </p:cNvSpPr>
          <p:nvPr>
            <p:ph type="title"/>
          </p:nvPr>
        </p:nvSpPr>
        <p:spPr>
          <a:xfrm>
            <a:off x="838200" y="11645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453EEC35-E8D0-A547-5DC8-988BDC384A58}"/>
              </a:ext>
            </a:extLst>
          </p:cNvPr>
          <p:cNvSpPr>
            <a:spLocks noGrp="1"/>
          </p:cNvSpPr>
          <p:nvPr>
            <p:ph idx="1"/>
          </p:nvPr>
        </p:nvSpPr>
        <p:spPr>
          <a:xfrm>
            <a:off x="838200" y="2410209"/>
            <a:ext cx="6065018" cy="2851892"/>
          </a:xfrm>
        </p:spPr>
        <p:txBody>
          <a:bodyPr>
            <a:noAutofit/>
          </a:bodyPr>
          <a:lstStyle/>
          <a:p>
            <a:pPr marL="0" indent="0" algn="just">
              <a:lnSpc>
                <a:spcPct val="115000"/>
              </a:lnSpc>
              <a:buNone/>
            </a:pPr>
            <a:r>
              <a:rPr lang="en-US" sz="24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İletişimde</a:t>
            </a:r>
            <a:r>
              <a:rPr lang="en-US" sz="24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 Ben Dili </a:t>
            </a:r>
            <a:r>
              <a:rPr lang="en-US" sz="24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Kullanmak</a:t>
            </a:r>
            <a:endParaRPr lang="tr-TR" sz="24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endParaRPr>
          </a:p>
          <a:p>
            <a:pPr marL="742950" lvl="1" indent="-285750" algn="just">
              <a:lnSpc>
                <a:spcPct val="115000"/>
              </a:lnSpc>
              <a:buClr>
                <a:srgbClr val="0070C0"/>
              </a:buClr>
              <a:buSzPts val="1200"/>
              <a:buFont typeface="Courier New" panose="02070309020205020404" pitchFamily="49" charset="0"/>
              <a:buChar char="o"/>
            </a:pPr>
            <a:r>
              <a:rPr lang="pt-PT" dirty="0">
                <a:latin typeface="Segoe UI" panose="020B0502040204020203" pitchFamily="34" charset="0"/>
                <a:cs typeface="Segoe UI" panose="020B0502040204020203" pitchFamily="34" charset="0"/>
              </a:rPr>
              <a:t>Suçlama ve savunma refleksini azaltır.</a:t>
            </a:r>
            <a:endParaRPr lang="tr-TR" dirty="0">
              <a:latin typeface="Segoe UI" panose="020B0502040204020203" pitchFamily="34" charset="0"/>
              <a:cs typeface="Segoe UI" panose="020B0502040204020203" pitchFamily="34" charset="0"/>
            </a:endParaRPr>
          </a:p>
          <a:p>
            <a:pPr marL="742950" lvl="1" indent="-285750" algn="just">
              <a:lnSpc>
                <a:spcPct val="115000"/>
              </a:lnSpc>
              <a:buClr>
                <a:srgbClr val="0070C0"/>
              </a:buClr>
              <a:buSzPts val="1200"/>
              <a:buFont typeface="Courier New" panose="02070309020205020404" pitchFamily="49" charset="0"/>
              <a:buChar char="o"/>
            </a:pPr>
            <a:r>
              <a:rPr lang="tr-TR" dirty="0">
                <a:latin typeface="Segoe UI" panose="020B0502040204020203" pitchFamily="34" charset="0"/>
                <a:cs typeface="Segoe UI" panose="020B0502040204020203" pitchFamily="34" charset="0"/>
              </a:rPr>
              <a:t>E</a:t>
            </a:r>
            <a:r>
              <a:rPr lang="pt-PT" dirty="0">
                <a:latin typeface="Segoe UI" panose="020B0502040204020203" pitchFamily="34" charset="0"/>
                <a:cs typeface="Segoe UI" panose="020B0502040204020203" pitchFamily="34" charset="0"/>
              </a:rPr>
              <a:t>ndişeleri, duyguları ve ihtiyaçları ifade etmeye yardımcı olur. </a:t>
            </a:r>
            <a:endParaRPr lang="tr-TR" dirty="0">
              <a:latin typeface="Segoe UI" panose="020B0502040204020203" pitchFamily="34" charset="0"/>
              <a:cs typeface="Segoe UI" panose="020B0502040204020203" pitchFamily="34" charset="0"/>
            </a:endParaRPr>
          </a:p>
          <a:p>
            <a:pPr marL="742950" lvl="1" indent="-285750" algn="just">
              <a:lnSpc>
                <a:spcPct val="115000"/>
              </a:lnSpc>
              <a:buClr>
                <a:srgbClr val="0070C0"/>
              </a:buClr>
              <a:buSzPts val="1200"/>
              <a:buFont typeface="Courier New" panose="02070309020205020404" pitchFamily="49" charset="0"/>
              <a:buChar char="o"/>
            </a:pPr>
            <a:r>
              <a:rPr lang="pt-PT" dirty="0">
                <a:latin typeface="Segoe UI" panose="020B0502040204020203" pitchFamily="34" charset="0"/>
                <a:cs typeface="Segoe UI" panose="020B0502040204020203" pitchFamily="34" charset="0"/>
              </a:rPr>
              <a:t>Çatışmanın birey tarafından nasıl algılandığını</a:t>
            </a:r>
            <a:r>
              <a:rPr lang="tr-TR" dirty="0">
                <a:latin typeface="Segoe UI" panose="020B0502040204020203" pitchFamily="34" charset="0"/>
                <a:cs typeface="Segoe UI" panose="020B0502040204020203" pitchFamily="34" charset="0"/>
              </a:rPr>
              <a:t> açıklar.</a:t>
            </a:r>
          </a:p>
          <a:p>
            <a:pPr algn="just">
              <a:lnSpc>
                <a:spcPct val="115000"/>
              </a:lnSpc>
            </a:pPr>
            <a:endParaRPr lang="tr-TR" sz="24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endParaRPr>
          </a:p>
        </p:txBody>
      </p:sp>
      <p:pic>
        <p:nvPicPr>
          <p:cNvPr id="4" name="image8.jpg">
            <a:extLst>
              <a:ext uri="{FF2B5EF4-FFF2-40B4-BE49-F238E27FC236}">
                <a16:creationId xmlns:a16="http://schemas.microsoft.com/office/drawing/2014/main" id="{E2AB7654-F804-DE02-9677-448F33843628}"/>
              </a:ext>
            </a:extLst>
          </p:cNvPr>
          <p:cNvPicPr/>
          <p:nvPr/>
        </p:nvPicPr>
        <p:blipFill>
          <a:blip r:embed="rId3"/>
          <a:srcRect/>
          <a:stretch>
            <a:fillRect/>
          </a:stretch>
        </p:blipFill>
        <p:spPr>
          <a:xfrm>
            <a:off x="7607679" y="2926969"/>
            <a:ext cx="3746121" cy="2147447"/>
          </a:xfrm>
          <a:prstGeom prst="rect">
            <a:avLst/>
          </a:prstGeom>
          <a:ln/>
        </p:spPr>
      </p:pic>
      <p:sp>
        <p:nvSpPr>
          <p:cNvPr id="5" name="Slide Number Placeholder 4">
            <a:extLst>
              <a:ext uri="{FF2B5EF4-FFF2-40B4-BE49-F238E27FC236}">
                <a16:creationId xmlns:a16="http://schemas.microsoft.com/office/drawing/2014/main" id="{67F6A69C-8D00-F2C7-EDFE-594D1616E5C4}"/>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37163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1DD1C2-36C9-45EB-1A94-11CBE682BEAD}"/>
              </a:ext>
            </a:extLst>
          </p:cNvPr>
          <p:cNvSpPr>
            <a:spLocks noGrp="1"/>
          </p:cNvSpPr>
          <p:nvPr>
            <p:ph idx="1"/>
          </p:nvPr>
        </p:nvSpPr>
        <p:spPr>
          <a:xfrm>
            <a:off x="1024466" y="2003054"/>
            <a:ext cx="10515600" cy="2851892"/>
          </a:xfrm>
        </p:spPr>
        <p:txBody>
          <a:bodyPr/>
          <a:lstStyle/>
          <a:p>
            <a:pPr marL="0" indent="0">
              <a:buNone/>
            </a:pPr>
            <a:r>
              <a:rPr lang="tr-TR" sz="2800" dirty="0">
                <a:solidFill>
                  <a:srgbClr val="FF0000"/>
                </a:solidFill>
                <a:latin typeface="Segoe UI" panose="020B0502040204020203" pitchFamily="34" charset="0"/>
                <a:cs typeface="Segoe UI" panose="020B0502040204020203" pitchFamily="34" charset="0"/>
              </a:rPr>
              <a:t>Grup çalışması-2 kişilik gruplar- Çalışma 5 dk</a:t>
            </a:r>
          </a:p>
          <a:p>
            <a:pPr marL="0" indent="0">
              <a:buNone/>
            </a:pPr>
            <a:endParaRPr lang="tr-TR" dirty="0">
              <a:solidFill>
                <a:srgbClr val="FF0000"/>
              </a:solidFill>
              <a:latin typeface="Segoe UI" panose="020B0502040204020203" pitchFamily="34" charset="0"/>
              <a:cs typeface="Segoe UI" panose="020B0502040204020203" pitchFamily="34" charset="0"/>
            </a:endParaRPr>
          </a:p>
          <a:p>
            <a:pPr marL="0" indent="0">
              <a:buNone/>
            </a:pPr>
            <a:r>
              <a:rPr lang="tr-TR" sz="2800" dirty="0">
                <a:solidFill>
                  <a:srgbClr val="FF0000"/>
                </a:solidFill>
                <a:latin typeface="Segoe UI" panose="020B0502040204020203" pitchFamily="34" charset="0"/>
                <a:cs typeface="Segoe UI" panose="020B0502040204020203" pitchFamily="34" charset="0"/>
              </a:rPr>
              <a:t>Ben dili uygulamaları</a:t>
            </a:r>
          </a:p>
          <a:p>
            <a:pPr marL="0" indent="0">
              <a:buNone/>
            </a:pPr>
            <a:r>
              <a:rPr lang="tr-TR" dirty="0">
                <a:solidFill>
                  <a:srgbClr val="FF0000"/>
                </a:solidFill>
                <a:latin typeface="Segoe UI" panose="020B0502040204020203" pitchFamily="34" charset="0"/>
                <a:cs typeface="Segoe UI" panose="020B0502040204020203" pitchFamily="34" charset="0"/>
              </a:rPr>
              <a:t>«Önce sen dili sonrasında da ben dili kullanımı»</a:t>
            </a:r>
            <a:endParaRPr lang="tr-TR" sz="2800" dirty="0">
              <a:solidFill>
                <a:srgbClr val="FF0000"/>
              </a:solidFill>
              <a:latin typeface="Segoe UI" panose="020B0502040204020203" pitchFamily="34" charset="0"/>
              <a:cs typeface="Segoe UI" panose="020B0502040204020203" pitchFamily="34" charset="0"/>
            </a:endParaRPr>
          </a:p>
        </p:txBody>
      </p:sp>
      <p:sp>
        <p:nvSpPr>
          <p:cNvPr id="4" name="Slayt Numarası Yer Tutucusu 3">
            <a:extLst>
              <a:ext uri="{FF2B5EF4-FFF2-40B4-BE49-F238E27FC236}">
                <a16:creationId xmlns:a16="http://schemas.microsoft.com/office/drawing/2014/main" id="{224B44A8-9219-3EB8-1352-4B3409E78A13}"/>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211161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PLANI</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2718359"/>
            <a:ext cx="10515600" cy="2851892"/>
          </a:xfrm>
        </p:spPr>
        <p:txBody>
          <a:bodyPr/>
          <a:lstStyle/>
          <a:p>
            <a:r>
              <a:rPr lang="tr-TR" dirty="0">
                <a:latin typeface="Segoe UI" panose="020B0502040204020203" pitchFamily="34" charset="0"/>
                <a:cs typeface="Segoe UI" panose="020B0502040204020203" pitchFamily="34" charset="0"/>
              </a:rPr>
              <a:t>Çatışma Türleri, Aktörleri, Aşamaları, Nedenleri</a:t>
            </a:r>
          </a:p>
          <a:p>
            <a:r>
              <a:rPr lang="tr-TR" dirty="0">
                <a:latin typeface="Segoe UI" panose="020B0502040204020203" pitchFamily="34" charset="0"/>
                <a:cs typeface="Segoe UI" panose="020B0502040204020203" pitchFamily="34" charset="0"/>
              </a:rPr>
              <a:t>Çatışma Çözümü</a:t>
            </a:r>
          </a:p>
          <a:p>
            <a:r>
              <a:rPr lang="tr-TR" dirty="0">
                <a:latin typeface="Segoe UI" panose="020B0502040204020203" pitchFamily="34" charset="0"/>
                <a:cs typeface="Segoe UI" panose="020B0502040204020203" pitchFamily="34" charset="0"/>
              </a:rPr>
              <a:t>Çatışma Çözümü için Gerekli Bazı Yetkinlikler</a:t>
            </a:r>
          </a:p>
        </p:txBody>
      </p:sp>
      <p:sp>
        <p:nvSpPr>
          <p:cNvPr id="4" name="Slide Number Placeholder 3">
            <a:extLst>
              <a:ext uri="{FF2B5EF4-FFF2-40B4-BE49-F238E27FC236}">
                <a16:creationId xmlns:a16="http://schemas.microsoft.com/office/drawing/2014/main" id="{51FAE2C6-4D15-6011-309E-B01409768CEF}"/>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F639B-8523-0769-BAA9-2A618C3B7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0AD24-9F05-A9BE-B9FA-96A89C503C46}"/>
              </a:ext>
            </a:extLst>
          </p:cNvPr>
          <p:cNvSpPr>
            <a:spLocks noGrp="1"/>
          </p:cNvSpPr>
          <p:nvPr>
            <p:ph type="title"/>
          </p:nvPr>
        </p:nvSpPr>
        <p:spPr>
          <a:xfrm>
            <a:off x="838200" y="114372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015A242E-5456-EA82-E023-5ABA0C9A83AD}"/>
              </a:ext>
            </a:extLst>
          </p:cNvPr>
          <p:cNvSpPr>
            <a:spLocks noGrp="1"/>
          </p:cNvSpPr>
          <p:nvPr>
            <p:ph idx="1"/>
          </p:nvPr>
        </p:nvSpPr>
        <p:spPr>
          <a:xfrm>
            <a:off x="838200" y="2469286"/>
            <a:ext cx="5818632" cy="2851892"/>
          </a:xfrm>
        </p:spPr>
        <p:txBody>
          <a:bodyPr>
            <a:normAutofit/>
          </a:bodyPr>
          <a:lstStyle/>
          <a:p>
            <a:pPr marL="0" indent="0" algn="just">
              <a:lnSpc>
                <a:spcPct val="115000"/>
              </a:lnSpc>
              <a:buNone/>
            </a:pPr>
            <a:r>
              <a:rPr lang="tr-TR" sz="2400" b="1" dirty="0">
                <a:solidFill>
                  <a:srgbClr val="4472C4"/>
                </a:solidFill>
                <a:effectLst/>
                <a:latin typeface="Segoe UI" panose="020B0502040204020203" pitchFamily="34" charset="0"/>
                <a:ea typeface="Times New Roman" panose="02020603050405020304" pitchFamily="18" charset="0"/>
                <a:cs typeface="Times New Roman" panose="02020603050405020304" pitchFamily="18" charset="0"/>
              </a:rPr>
              <a:t>Empati</a:t>
            </a:r>
          </a:p>
          <a:p>
            <a:pPr algn="just">
              <a:lnSpc>
                <a:spcPct val="115000"/>
              </a:lnSpc>
            </a:pPr>
            <a:r>
              <a:rPr lang="tr-TR" sz="2400" dirty="0">
                <a:effectLst/>
                <a:latin typeface="Segoe UI" panose="020B0502040204020203" pitchFamily="34" charset="0"/>
                <a:ea typeface="Quattrocento Sans" panose="020B0502050000020003" pitchFamily="34" charset="0"/>
              </a:rPr>
              <a:t>E</a:t>
            </a:r>
            <a:r>
              <a:rPr lang="pt-PT" sz="2400" dirty="0">
                <a:effectLst/>
                <a:latin typeface="Segoe UI" panose="020B0502040204020203" pitchFamily="34" charset="0"/>
                <a:ea typeface="Quattrocento Sans" panose="020B0502050000020003" pitchFamily="34" charset="0"/>
              </a:rPr>
              <a:t>tkili iletişimi destekler</a:t>
            </a:r>
            <a:r>
              <a:rPr lang="tr-TR" sz="2400" dirty="0">
                <a:effectLst/>
                <a:latin typeface="Segoe UI" panose="020B0502040204020203" pitchFamily="34" charset="0"/>
                <a:ea typeface="Quattrocento Sans" panose="020B0502050000020003" pitchFamily="34" charset="0"/>
              </a:rPr>
              <a:t>.</a:t>
            </a:r>
          </a:p>
          <a:p>
            <a:pPr algn="just">
              <a:lnSpc>
                <a:spcPct val="115000"/>
              </a:lnSpc>
            </a:pPr>
            <a:r>
              <a:rPr lang="tr-TR" sz="2400" dirty="0">
                <a:effectLst/>
                <a:latin typeface="Segoe UI" panose="020B0502040204020203" pitchFamily="34" charset="0"/>
                <a:ea typeface="Quattrocento Sans" panose="020B0502050000020003" pitchFamily="34" charset="0"/>
              </a:rPr>
              <a:t>O</a:t>
            </a:r>
            <a:r>
              <a:rPr lang="pt-PT" sz="2400" dirty="0">
                <a:effectLst/>
                <a:latin typeface="Segoe UI" panose="020B0502040204020203" pitchFamily="34" charset="0"/>
                <a:ea typeface="Quattrocento Sans" panose="020B0502050000020003" pitchFamily="34" charset="0"/>
              </a:rPr>
              <a:t>lumlu sonuçlara yol açar</a:t>
            </a:r>
            <a:r>
              <a:rPr lang="tr-TR" sz="2400" dirty="0">
                <a:effectLst/>
                <a:latin typeface="Segoe UI" panose="020B0502040204020203" pitchFamily="34" charset="0"/>
                <a:ea typeface="Quattrocento Sans" panose="020B0502050000020003" pitchFamily="34" charset="0"/>
              </a:rPr>
              <a:t>.</a:t>
            </a:r>
          </a:p>
          <a:p>
            <a:pPr algn="just">
              <a:lnSpc>
                <a:spcPct val="115000"/>
              </a:lnSpc>
            </a:pPr>
            <a:r>
              <a:rPr lang="tr-TR" sz="2400" dirty="0">
                <a:effectLst/>
                <a:latin typeface="Segoe UI" panose="020B0502040204020203" pitchFamily="34" charset="0"/>
                <a:ea typeface="Quattrocento Sans" panose="020B0502050000020003" pitchFamily="34" charset="0"/>
              </a:rPr>
              <a:t>Ç</a:t>
            </a:r>
            <a:r>
              <a:rPr lang="pt-PT" sz="2400" dirty="0">
                <a:effectLst/>
                <a:latin typeface="Segoe UI" panose="020B0502040204020203" pitchFamily="34" charset="0"/>
                <a:ea typeface="Quattrocento Sans" panose="020B0502050000020003" pitchFamily="34" charset="0"/>
              </a:rPr>
              <a:t>atışma çözümünü kolaylaştırır.</a:t>
            </a:r>
            <a:endParaRPr lang="tr-TR" sz="2400" b="1" dirty="0">
              <a:solidFill>
                <a:srgbClr val="4472C4"/>
              </a:solidFill>
              <a:effectLst/>
              <a:latin typeface="Segoe UI" panose="020B0502040204020203" pitchFamily="34" charset="0"/>
              <a:ea typeface="Times New Roman" panose="02020603050405020304" pitchFamily="18" charset="0"/>
              <a:cs typeface="Times New Roman" panose="02020603050405020304" pitchFamily="18" charset="0"/>
            </a:endParaRPr>
          </a:p>
        </p:txBody>
      </p:sp>
      <p:pic>
        <p:nvPicPr>
          <p:cNvPr id="5" name="image14.png">
            <a:extLst>
              <a:ext uri="{FF2B5EF4-FFF2-40B4-BE49-F238E27FC236}">
                <a16:creationId xmlns:a16="http://schemas.microsoft.com/office/drawing/2014/main" id="{29CBF49E-23EC-9B96-7225-806A99461FCB}"/>
              </a:ext>
            </a:extLst>
          </p:cNvPr>
          <p:cNvPicPr/>
          <p:nvPr/>
        </p:nvPicPr>
        <p:blipFill>
          <a:blip r:embed="rId3"/>
          <a:srcRect/>
          <a:stretch>
            <a:fillRect/>
          </a:stretch>
        </p:blipFill>
        <p:spPr>
          <a:xfrm>
            <a:off x="7240983" y="2614215"/>
            <a:ext cx="3802825" cy="2562034"/>
          </a:xfrm>
          <a:prstGeom prst="rect">
            <a:avLst/>
          </a:prstGeom>
          <a:ln/>
        </p:spPr>
      </p:pic>
      <p:sp>
        <p:nvSpPr>
          <p:cNvPr id="4" name="Slide Number Placeholder 3">
            <a:extLst>
              <a:ext uri="{FF2B5EF4-FFF2-40B4-BE49-F238E27FC236}">
                <a16:creationId xmlns:a16="http://schemas.microsoft.com/office/drawing/2014/main" id="{E45925FB-A8B7-30DA-5CCE-B4E61101A238}"/>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23963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4372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9" y="2469285"/>
            <a:ext cx="10270067" cy="3508181"/>
          </a:xfrm>
        </p:spPr>
        <p:txBody>
          <a:bodyPr>
            <a:normAutofit/>
          </a:bodyPr>
          <a:lstStyle/>
          <a:p>
            <a:pPr marL="0" indent="0" algn="just">
              <a:lnSpc>
                <a:spcPct val="115000"/>
              </a:lnSpc>
              <a:buNone/>
            </a:pPr>
            <a:r>
              <a:rPr lang="tr-TR" sz="2400" b="1"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İş yerinde empati geliştirmek için öneriler:</a:t>
            </a:r>
          </a:p>
          <a:p>
            <a:pPr algn="just">
              <a:lnSpc>
                <a:spcPct val="115000"/>
              </a:lnSpc>
            </a:pPr>
            <a:r>
              <a:rPr lang="pt-PT" sz="2000" b="1" dirty="0">
                <a:latin typeface="Segoe UI" panose="020B0502040204020203" pitchFamily="34" charset="0"/>
                <a:cs typeface="Times New Roman" panose="02020603050405020304" pitchFamily="18" charset="0"/>
              </a:rPr>
              <a:t>Ekip Arkadaşlarınızı Aktif Olarak Dinleyin</a:t>
            </a:r>
            <a:r>
              <a:rPr lang="tr-TR" sz="2000" b="1" dirty="0">
                <a:latin typeface="Segoe UI" panose="020B0502040204020203" pitchFamily="34" charset="0"/>
                <a:cs typeface="Times New Roman" panose="02020603050405020304" pitchFamily="18" charset="0"/>
              </a:rPr>
              <a:t>.</a:t>
            </a:r>
          </a:p>
          <a:p>
            <a:pPr algn="just">
              <a:lnSpc>
                <a:spcPct val="115000"/>
              </a:lnSpc>
            </a:pPr>
            <a:r>
              <a:rPr lang="pt-PT" sz="2000" b="1" dirty="0">
                <a:latin typeface="Segoe UI" panose="020B0502040204020203" pitchFamily="34" charset="0"/>
                <a:cs typeface="Times New Roman" panose="02020603050405020304" pitchFamily="18" charset="0"/>
              </a:rPr>
              <a:t>Samimi Bir Perspektif Edinin</a:t>
            </a:r>
            <a:r>
              <a:rPr lang="tr-TR" sz="2000" b="1" dirty="0">
                <a:latin typeface="Segoe UI" panose="020B0502040204020203" pitchFamily="34" charset="0"/>
                <a:cs typeface="Times New Roman" panose="02020603050405020304" pitchFamily="18" charset="0"/>
              </a:rPr>
              <a:t>.</a:t>
            </a:r>
          </a:p>
          <a:p>
            <a:pPr algn="just">
              <a:lnSpc>
                <a:spcPct val="115000"/>
              </a:lnSpc>
            </a:pPr>
            <a:r>
              <a:rPr lang="pt-PT" sz="2000" b="1" dirty="0">
                <a:latin typeface="Segoe UI" panose="020B0502040204020203" pitchFamily="34" charset="0"/>
                <a:cs typeface="Times New Roman" panose="02020603050405020304" pitchFamily="18" charset="0"/>
              </a:rPr>
              <a:t>Şefkat Geliştirin</a:t>
            </a:r>
            <a:r>
              <a:rPr lang="tr-TR" sz="2000" b="1" dirty="0">
                <a:latin typeface="Segoe UI" panose="020B0502040204020203" pitchFamily="34" charset="0"/>
                <a:cs typeface="Times New Roman" panose="02020603050405020304" pitchFamily="18" charset="0"/>
              </a:rPr>
              <a:t>.</a:t>
            </a:r>
          </a:p>
          <a:p>
            <a:pPr algn="just">
              <a:lnSpc>
                <a:spcPct val="115000"/>
              </a:lnSpc>
            </a:pPr>
            <a:r>
              <a:rPr lang="pt-PT" sz="2000" b="1" dirty="0">
                <a:latin typeface="Segoe UI" panose="020B0502040204020203" pitchFamily="34" charset="0"/>
                <a:cs typeface="Times New Roman" panose="02020603050405020304" pitchFamily="18" charset="0"/>
              </a:rPr>
              <a:t>Empatiyi Ödüllendirin</a:t>
            </a:r>
            <a:r>
              <a:rPr lang="tr-TR" sz="2000" b="1" dirty="0">
                <a:latin typeface="Segoe UI" panose="020B0502040204020203" pitchFamily="34" charset="0"/>
                <a:cs typeface="Times New Roman" panose="02020603050405020304" pitchFamily="18" charset="0"/>
              </a:rPr>
              <a:t>.</a:t>
            </a:r>
          </a:p>
          <a:p>
            <a:pPr algn="just">
              <a:lnSpc>
                <a:spcPct val="115000"/>
              </a:lnSpc>
            </a:pPr>
            <a:r>
              <a:rPr lang="pt-PT" sz="2000" b="1" dirty="0">
                <a:latin typeface="Segoe UI" panose="020B0502040204020203" pitchFamily="34" charset="0"/>
                <a:cs typeface="Times New Roman" panose="02020603050405020304" pitchFamily="18" charset="0"/>
              </a:rPr>
              <a:t>Empati Eğitimi Alın/Düzenleyin</a:t>
            </a:r>
            <a:r>
              <a:rPr lang="tr-TR" sz="2000" b="1" dirty="0">
                <a:latin typeface="Segoe UI" panose="020B0502040204020203" pitchFamily="34" charset="0"/>
                <a:cs typeface="Times New Roman" panose="02020603050405020304" pitchFamily="18" charset="0"/>
              </a:rPr>
              <a:t>/Kendinizi Geliştirin.</a:t>
            </a:r>
          </a:p>
          <a:p>
            <a:pPr marL="0" indent="0" algn="just">
              <a:lnSpc>
                <a:spcPct val="115000"/>
              </a:lnSpc>
              <a:buNone/>
            </a:pPr>
            <a:endParaRPr lang="tr-TR" sz="2400" b="1" dirty="0">
              <a:solidFill>
                <a:srgbClr val="4472C4"/>
              </a:solidFill>
              <a:effectLst/>
              <a:latin typeface="Segoe UI" panose="020B0502040204020203"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5CCD4D-617E-AA34-D383-A55EFE86E573}"/>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156759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0986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003053"/>
            <a:ext cx="10707356" cy="3845087"/>
          </a:xfrm>
        </p:spPr>
        <p:txBody>
          <a:bodyPr>
            <a:noAutofit/>
          </a:bodyPr>
          <a:lstStyle/>
          <a:p>
            <a:pPr marL="0" indent="0" algn="just">
              <a:lnSpc>
                <a:spcPct val="115000"/>
              </a:lnSpc>
              <a:buNone/>
            </a:pPr>
            <a:r>
              <a:rPr lang="pt-PT" sz="20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Etkili Dinleme</a:t>
            </a:r>
            <a:endParaRPr lang="tr-TR" sz="2000" dirty="0">
              <a:effectLst/>
              <a:latin typeface="Segoe UI" panose="020B0502040204020203" pitchFamily="34" charset="0"/>
              <a:ea typeface="Quattrocento Sans" panose="020B0502050000020003" pitchFamily="34" charset="0"/>
              <a:cs typeface="Segoe UI" panose="020B0502040204020203" pitchFamily="34" charset="0"/>
            </a:endParaRPr>
          </a:p>
          <a:p>
            <a:pPr marL="0" indent="0">
              <a:buNone/>
            </a:pPr>
            <a:r>
              <a:rPr lang="pt-PT" sz="2000" dirty="0">
                <a:effectLst/>
                <a:latin typeface="Segoe UI" panose="020B0502040204020203" pitchFamily="34" charset="0"/>
                <a:ea typeface="Quattrocento Sans" panose="020B0502050000020003" pitchFamily="34" charset="0"/>
                <a:cs typeface="Segoe UI" panose="020B0502040204020203" pitchFamily="34" charset="0"/>
              </a:rPr>
              <a:t>Çatışma sırasında aşağıdaki adımlarla etkili dinleme sağlanabilir</a:t>
            </a:r>
            <a:r>
              <a:rPr lang="tr-TR" sz="2000" dirty="0">
                <a:effectLst/>
                <a:latin typeface="Segoe UI" panose="020B0502040204020203" pitchFamily="34" charset="0"/>
                <a:ea typeface="Quattrocento Sans" panose="020B0502050000020003" pitchFamily="34" charset="0"/>
                <a:cs typeface="Segoe UI" panose="020B0502040204020203" pitchFamily="34" charset="0"/>
              </a:rPr>
              <a:t>:</a:t>
            </a:r>
          </a:p>
          <a:p>
            <a:pPr lvl="1">
              <a:lnSpc>
                <a:spcPct val="150000"/>
              </a:lnSpc>
            </a:pPr>
            <a:r>
              <a:rPr lang="pt-PT" sz="2000" dirty="0">
                <a:solidFill>
                  <a:srgbClr val="000000"/>
                </a:solidFill>
                <a:latin typeface="Segoe UI" panose="020B0502040204020203" pitchFamily="34" charset="0"/>
                <a:ea typeface="Calibri" panose="020F0502020204030204" pitchFamily="34" charset="0"/>
                <a:cs typeface="Segoe UI" panose="020B0502040204020203" pitchFamily="34" charset="0"/>
              </a:rPr>
              <a:t>Ele almak istediğiniz konuyu suçlayıcı algılanabilecek bir dil kullanmadan ifade edin ve onların bakış açısını sorun.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Onların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bakış</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açısını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dinleyin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Meslektaşınız</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bakış</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açısını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paylaştıktan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sonra</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duyduklarınızı</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özetleyin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Elinizden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geldiğince</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durumlarıyla</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empati</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20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kurun</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lvl="1">
              <a:lnSpc>
                <a:spcPct val="150000"/>
              </a:lnSpc>
            </a:pPr>
            <a:r>
              <a:rPr lang="tr-TR" sz="2000" dirty="0">
                <a:solidFill>
                  <a:srgbClr val="000000"/>
                </a:solidFill>
                <a:latin typeface="Segoe UI" panose="020B0502040204020203" pitchFamily="34" charset="0"/>
                <a:ea typeface="Calibri" panose="020F0502020204030204" pitchFamily="34" charset="0"/>
                <a:cs typeface="Segoe UI" panose="020B0502040204020203" pitchFamily="34" charset="0"/>
              </a:rPr>
              <a:t>Kendinizi ifade edin.</a:t>
            </a:r>
          </a:p>
        </p:txBody>
      </p:sp>
      <p:sp>
        <p:nvSpPr>
          <p:cNvPr id="4" name="Slide Number Placeholder 3">
            <a:extLst>
              <a:ext uri="{FF2B5EF4-FFF2-40B4-BE49-F238E27FC236}">
                <a16:creationId xmlns:a16="http://schemas.microsoft.com/office/drawing/2014/main" id="{1E9ED177-B12F-E81E-424A-DC5091512C87}"/>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360768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7B8B9-44B6-EC83-505E-08C5BB099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D19FF-A8FB-0937-E70F-294E2A09987F}"/>
              </a:ext>
            </a:extLst>
          </p:cNvPr>
          <p:cNvSpPr>
            <a:spLocks noGrp="1"/>
          </p:cNvSpPr>
          <p:nvPr>
            <p:ph type="title"/>
          </p:nvPr>
        </p:nvSpPr>
        <p:spPr>
          <a:xfrm>
            <a:off x="838200" y="100986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10C0820D-EE76-8D3D-EEE7-B227D875DD86}"/>
              </a:ext>
            </a:extLst>
          </p:cNvPr>
          <p:cNvSpPr>
            <a:spLocks noGrp="1"/>
          </p:cNvSpPr>
          <p:nvPr>
            <p:ph idx="1"/>
          </p:nvPr>
        </p:nvSpPr>
        <p:spPr>
          <a:xfrm>
            <a:off x="7535333" y="2179611"/>
            <a:ext cx="4241799" cy="3668529"/>
          </a:xfrm>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50000"/>
              </a:lnSpc>
              <a:buNone/>
            </a:pPr>
            <a:r>
              <a:rPr lang="pt-PT" sz="14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Etkili Dinleme</a:t>
            </a:r>
            <a:endPar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nSpc>
                <a:spcPct val="150000"/>
              </a:lnSpc>
            </a:pPr>
            <a:r>
              <a:rPr lang="pt-PT" sz="1400" dirty="0">
                <a:solidFill>
                  <a:srgbClr val="000000"/>
                </a:solidFill>
                <a:latin typeface="Segoe UI" panose="020B0502040204020203" pitchFamily="34" charset="0"/>
                <a:ea typeface="Calibri" panose="020F0502020204030204" pitchFamily="34" charset="0"/>
                <a:cs typeface="Segoe UI" panose="020B0502040204020203" pitchFamily="34" charset="0"/>
              </a:rPr>
              <a:t>Ele almak istediğiniz konuyu suçlayıcı algılanabilecek bir dil kullanmadan ifade edin ve onların bakış açısını sorun. </a:t>
            </a:r>
            <a:endPar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nSpc>
                <a:spcPct val="150000"/>
              </a:lnSpc>
            </a:pP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Onların</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bakış</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açısını</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dinleyin</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nSpc>
                <a:spcPct val="150000"/>
              </a:lnSpc>
            </a:pP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Meslektaşınız</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bakış</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açısını</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paylaştıktan</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sonra</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duyduklarınızı</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özetleyin</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nSpc>
                <a:spcPct val="150000"/>
              </a:lnSpc>
            </a:pP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Elinizden</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geldiğince</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durumlarıyla</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empati</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n-US"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kurun</a:t>
            </a:r>
            <a:r>
              <a:rPr lang="en-US"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nSpc>
                <a:spcPct val="150000"/>
              </a:lnSpc>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Kendinizi ifade edin.</a:t>
            </a:r>
          </a:p>
        </p:txBody>
      </p:sp>
      <p:sp>
        <p:nvSpPr>
          <p:cNvPr id="4" name="Slide Number Placeholder 3">
            <a:extLst>
              <a:ext uri="{FF2B5EF4-FFF2-40B4-BE49-F238E27FC236}">
                <a16:creationId xmlns:a16="http://schemas.microsoft.com/office/drawing/2014/main" id="{C59B47B8-5ECD-E9A0-89AE-B2A74AA44635}"/>
              </a:ext>
            </a:extLst>
          </p:cNvPr>
          <p:cNvSpPr>
            <a:spLocks noGrp="1"/>
          </p:cNvSpPr>
          <p:nvPr>
            <p:ph type="sldNum" sz="quarter" idx="12"/>
          </p:nvPr>
        </p:nvSpPr>
        <p:spPr/>
        <p:txBody>
          <a:bodyPr/>
          <a:lstStyle/>
          <a:p>
            <a:fld id="{0BE68271-D1D7-4240-9CAF-7A57D75CD8A1}" type="slidenum">
              <a:rPr lang="en-US" smtClean="0"/>
              <a:t>23</a:t>
            </a:fld>
            <a:endParaRPr lang="en-US" dirty="0"/>
          </a:p>
        </p:txBody>
      </p:sp>
      <p:sp>
        <p:nvSpPr>
          <p:cNvPr id="7" name="Metin kutusu 6">
            <a:extLst>
              <a:ext uri="{FF2B5EF4-FFF2-40B4-BE49-F238E27FC236}">
                <a16:creationId xmlns:a16="http://schemas.microsoft.com/office/drawing/2014/main" id="{9801C32E-7D9E-27EC-C04F-E93BD012C729}"/>
              </a:ext>
            </a:extLst>
          </p:cNvPr>
          <p:cNvSpPr txBox="1"/>
          <p:nvPr/>
        </p:nvSpPr>
        <p:spPr>
          <a:xfrm>
            <a:off x="838200" y="2179611"/>
            <a:ext cx="6096000" cy="378020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lgn="just">
              <a:lnSpc>
                <a:spcPct val="150000"/>
              </a:lnSpc>
              <a:buNone/>
            </a:pPr>
            <a:r>
              <a:rPr lang="tr-TR" b="1" dirty="0">
                <a:solidFill>
                  <a:srgbClr val="FF0000"/>
                </a:solidFill>
                <a:latin typeface="Segoe UI" panose="020B0502040204020203" pitchFamily="34" charset="0"/>
                <a:ea typeface="Quattrocento Sans" panose="020B0502050000020003" pitchFamily="34" charset="0"/>
                <a:cs typeface="Segoe UI" panose="020B0502040204020203" pitchFamily="34" charset="0"/>
              </a:rPr>
              <a:t>GRUP ÇALIŞMASI-2’li Gruplar- 5 dk</a:t>
            </a:r>
          </a:p>
          <a:p>
            <a:pPr algn="just">
              <a:lnSpc>
                <a:spcPct val="150000"/>
              </a:lnSpc>
            </a:pPr>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Senaryo: Sabahları ve öğle arasından sonra kuruma sürekli geç kalan bir ekip arkadaşınız var. Ofiste iki kişilik ekipler halinde çalıştığınız için kendisini beklemek zorunda kalıyorsunuz ya da o gelmeden önce işlerin bir kısmını tek başınıza yapıyorsunuz. </a:t>
            </a:r>
          </a:p>
          <a:p>
            <a:pPr marL="0" indent="0" algn="just">
              <a:lnSpc>
                <a:spcPct val="150000"/>
              </a:lnSpc>
              <a:buNone/>
            </a:pPr>
            <a:endParaRPr lang="tr-TR"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0" indent="0" algn="just">
              <a:lnSpc>
                <a:spcPct val="150000"/>
              </a:lnSpc>
              <a:buNone/>
            </a:pPr>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Ben dili ve etkili dinleme yöntemleri ile bu konuyu arkadaşınız ile konuşunuz.</a:t>
            </a:r>
            <a:endParaRPr lang="tr-TR" sz="1800" dirty="0">
              <a:effectLst/>
              <a:latin typeface="Segoe UI" panose="020B0502040204020203" pitchFamily="34" charset="0"/>
              <a:ea typeface="Quattrocento Sans" panose="020B0502050000020003" pitchFamily="34" charset="0"/>
              <a:cs typeface="Segoe UI" panose="020B0502040204020203" pitchFamily="34" charset="0"/>
            </a:endParaRPr>
          </a:p>
        </p:txBody>
      </p:sp>
    </p:spTree>
    <p:extLst>
      <p:ext uri="{BB962C8B-B14F-4D97-AF65-F5344CB8AC3E}">
        <p14:creationId xmlns:p14="http://schemas.microsoft.com/office/powerpoint/2010/main" val="156752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3529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59969"/>
            <a:ext cx="10515600" cy="2851892"/>
          </a:xfrm>
        </p:spPr>
        <p:txBody>
          <a:bodyPr>
            <a:normAutofit/>
          </a:bodyPr>
          <a:lstStyle/>
          <a:p>
            <a:pPr marL="0" indent="0" algn="just">
              <a:lnSpc>
                <a:spcPct val="115000"/>
              </a:lnSpc>
              <a:buNone/>
            </a:pPr>
            <a:r>
              <a:rPr lang="en-US" sz="2400" dirty="0" err="1">
                <a:effectLst/>
                <a:latin typeface="Segoe UI" panose="020B0502040204020203" pitchFamily="34" charset="0"/>
                <a:ea typeface="Times New Roman" panose="02020603050405020304" pitchFamily="18" charset="0"/>
                <a:cs typeface="Segoe UI" panose="020B0502040204020203" pitchFamily="34" charset="0"/>
              </a:rPr>
              <a:t>Yansıtma</a:t>
            </a:r>
            <a:r>
              <a:rPr lang="en-US" sz="2400" dirty="0">
                <a:effectLst/>
                <a:latin typeface="Segoe UI" panose="020B0502040204020203" pitchFamily="34" charset="0"/>
                <a:ea typeface="Times New Roman" panose="02020603050405020304" pitchFamily="18" charset="0"/>
                <a:cs typeface="Segoe UI" panose="020B0502040204020203" pitchFamily="34" charset="0"/>
              </a:rPr>
              <a:t> </a:t>
            </a:r>
            <a:r>
              <a:rPr lang="en-US" sz="2400" dirty="0" err="1">
                <a:effectLst/>
                <a:latin typeface="Segoe UI" panose="020B0502040204020203" pitchFamily="34" charset="0"/>
                <a:ea typeface="Times New Roman" panose="02020603050405020304" pitchFamily="18" charset="0"/>
                <a:cs typeface="Segoe UI" panose="020B0502040204020203" pitchFamily="34" charset="0"/>
              </a:rPr>
              <a:t>Becerileri</a:t>
            </a:r>
            <a:endParaRPr lang="tr-TR" sz="2400" dirty="0">
              <a:effectLst/>
              <a:latin typeface="Segoe UI" panose="020B0502040204020203" pitchFamily="34" charset="0"/>
              <a:ea typeface="Quattrocento Sans" panose="020B0502050000020003" pitchFamily="34" charset="0"/>
              <a:cs typeface="Segoe UI" panose="020B0502040204020203" pitchFamily="34" charset="0"/>
            </a:endParaRPr>
          </a:p>
          <a:p>
            <a:r>
              <a:rPr lang="en-US" sz="2400" u="none" strike="noStrike" dirty="0" err="1">
                <a:effectLst/>
                <a:latin typeface="Segoe UI" panose="020B0502040204020203" pitchFamily="34" charset="0"/>
                <a:ea typeface="Calibri" panose="020F0502020204030204" pitchFamily="34" charset="0"/>
                <a:cs typeface="Segoe UI" panose="020B0502040204020203" pitchFamily="34" charset="0"/>
              </a:rPr>
              <a:t>Kısa</a:t>
            </a:r>
            <a:r>
              <a:rPr lang="en-US" sz="2400" u="none" strike="noStrike" dirty="0">
                <a:effectLst/>
                <a:latin typeface="Segoe UI" panose="020B0502040204020203" pitchFamily="34" charset="0"/>
                <a:ea typeface="Calibri" panose="020F0502020204030204" pitchFamily="34" charset="0"/>
                <a:cs typeface="Segoe UI" panose="020B0502040204020203" pitchFamily="34" charset="0"/>
              </a:rPr>
              <a:t> Geri </a:t>
            </a:r>
            <a:r>
              <a:rPr lang="en-US" sz="2400" u="none" strike="noStrike" dirty="0" err="1">
                <a:effectLst/>
                <a:latin typeface="Segoe UI" panose="020B0502040204020203" pitchFamily="34" charset="0"/>
                <a:ea typeface="Calibri" panose="020F0502020204030204" pitchFamily="34" charset="0"/>
                <a:cs typeface="Segoe UI" panose="020B0502040204020203" pitchFamily="34" charset="0"/>
              </a:rPr>
              <a:t>Bildirimler</a:t>
            </a:r>
            <a:endParaRPr lang="tr-TR" sz="2400" u="none" strike="noStrike" dirty="0">
              <a:effectLst/>
              <a:latin typeface="Segoe UI" panose="020B0502040204020203" pitchFamily="34" charset="0"/>
              <a:ea typeface="Calibri" panose="020F0502020204030204" pitchFamily="34" charset="0"/>
              <a:cs typeface="Segoe UI" panose="020B0502040204020203" pitchFamily="34" charset="0"/>
            </a:endParaRPr>
          </a:p>
          <a:p>
            <a:r>
              <a:rPr lang="en-US" sz="2400" u="none" strike="noStrike" dirty="0" err="1">
                <a:effectLst/>
                <a:latin typeface="Segoe UI" panose="020B0502040204020203" pitchFamily="34" charset="0"/>
                <a:ea typeface="Calibri" panose="020F0502020204030204" pitchFamily="34" charset="0"/>
                <a:cs typeface="Segoe UI" panose="020B0502040204020203" pitchFamily="34" charset="0"/>
              </a:rPr>
              <a:t>İçeriğin</a:t>
            </a:r>
            <a:r>
              <a:rPr lang="en-US" sz="2400" u="none" strike="noStrike" dirty="0">
                <a:effectLst/>
                <a:latin typeface="Segoe UI" panose="020B0502040204020203" pitchFamily="34" charset="0"/>
                <a:ea typeface="Calibri" panose="020F0502020204030204" pitchFamily="34" charset="0"/>
                <a:cs typeface="Segoe UI" panose="020B0502040204020203" pitchFamily="34" charset="0"/>
              </a:rPr>
              <a:t> </a:t>
            </a:r>
            <a:r>
              <a:rPr lang="en-US" sz="2400" u="none" strike="noStrike" dirty="0" err="1">
                <a:effectLst/>
                <a:latin typeface="Segoe UI" panose="020B0502040204020203" pitchFamily="34" charset="0"/>
                <a:ea typeface="Calibri" panose="020F0502020204030204" pitchFamily="34" charset="0"/>
                <a:cs typeface="Segoe UI" panose="020B0502040204020203" pitchFamily="34" charset="0"/>
              </a:rPr>
              <a:t>Yansıtılması</a:t>
            </a:r>
            <a:endParaRPr lang="tr-TR" sz="2400" u="none" strike="noStrike" dirty="0">
              <a:effectLst/>
              <a:latin typeface="Segoe UI" panose="020B0502040204020203" pitchFamily="34" charset="0"/>
              <a:ea typeface="Calibri" panose="020F0502020204030204" pitchFamily="34" charset="0"/>
              <a:cs typeface="Segoe UI" panose="020B0502040204020203" pitchFamily="34" charset="0"/>
            </a:endParaRPr>
          </a:p>
          <a:p>
            <a:r>
              <a:rPr lang="en-US" sz="2400" u="none" strike="noStrike" dirty="0" err="1">
                <a:effectLst/>
                <a:latin typeface="Segoe UI" panose="020B0502040204020203" pitchFamily="34" charset="0"/>
                <a:ea typeface="Calibri" panose="020F0502020204030204" pitchFamily="34" charset="0"/>
                <a:cs typeface="Segoe UI" panose="020B0502040204020203" pitchFamily="34" charset="0"/>
              </a:rPr>
              <a:t>Duyguların</a:t>
            </a:r>
            <a:r>
              <a:rPr lang="en-US" sz="2400" u="none" strike="noStrike" dirty="0">
                <a:effectLst/>
                <a:latin typeface="Segoe UI" panose="020B0502040204020203" pitchFamily="34" charset="0"/>
                <a:ea typeface="Calibri" panose="020F0502020204030204" pitchFamily="34" charset="0"/>
                <a:cs typeface="Segoe UI" panose="020B0502040204020203" pitchFamily="34" charset="0"/>
              </a:rPr>
              <a:t> </a:t>
            </a:r>
            <a:r>
              <a:rPr lang="en-US" sz="2400" u="none" strike="noStrike" dirty="0" err="1">
                <a:effectLst/>
                <a:latin typeface="Segoe UI" panose="020B0502040204020203" pitchFamily="34" charset="0"/>
                <a:ea typeface="Calibri" panose="020F0502020204030204" pitchFamily="34" charset="0"/>
                <a:cs typeface="Segoe UI" panose="020B0502040204020203" pitchFamily="34" charset="0"/>
              </a:rPr>
              <a:t>Yansıtılması</a:t>
            </a:r>
            <a:endParaRPr lang="tr-TR" sz="2400" u="none" strike="noStrike" dirty="0">
              <a:effectLst/>
              <a:latin typeface="Segoe UI" panose="020B0502040204020203" pitchFamily="34" charset="0"/>
              <a:ea typeface="Calibri" panose="020F0502020204030204" pitchFamily="34" charset="0"/>
              <a:cs typeface="Segoe UI" panose="020B0502040204020203" pitchFamily="34" charset="0"/>
            </a:endParaRPr>
          </a:p>
          <a:p>
            <a:r>
              <a:rPr lang="en-US" sz="2400" u="none" strike="noStrike" dirty="0" err="1">
                <a:effectLst/>
                <a:latin typeface="Segoe UI" panose="020B0502040204020203" pitchFamily="34" charset="0"/>
                <a:ea typeface="Calibri" panose="020F0502020204030204" pitchFamily="34" charset="0"/>
                <a:cs typeface="Segoe UI" panose="020B0502040204020203" pitchFamily="34" charset="0"/>
              </a:rPr>
              <a:t>Özetlemek</a:t>
            </a:r>
            <a:endParaRPr lang="tr-TR" sz="2400" u="none" strike="noStrike" dirty="0">
              <a:effectLst/>
              <a:latin typeface="Segoe UI" panose="020B0502040204020203" pitchFamily="34" charset="0"/>
              <a:ea typeface="Calibri" panose="020F0502020204030204" pitchFamily="34" charset="0"/>
              <a:cs typeface="Segoe UI" panose="020B0502040204020203" pitchFamily="34" charset="0"/>
            </a:endParaRPr>
          </a:p>
          <a:p>
            <a:pPr marL="0" indent="0">
              <a:buNone/>
            </a:pPr>
            <a:endParaRPr lang="tr-TR" sz="2400" dirty="0">
              <a:effectLst/>
              <a:latin typeface="Segoe UI" panose="020B0502040204020203" pitchFamily="34" charset="0"/>
              <a:ea typeface="Quattrocento Sans" panose="020B05020500000200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8BD2068-B67F-4646-80A4-53C2DC4B987A}"/>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2895749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962E-FB81-72EC-0DCA-3144ED695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1BDE9-052A-F547-80D5-E005F9B837C8}"/>
              </a:ext>
            </a:extLst>
          </p:cNvPr>
          <p:cNvSpPr>
            <a:spLocks noGrp="1"/>
          </p:cNvSpPr>
          <p:nvPr>
            <p:ph type="title"/>
          </p:nvPr>
        </p:nvSpPr>
        <p:spPr>
          <a:xfrm>
            <a:off x="838200" y="113529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AAD64A0B-15E4-C6B2-EFAB-37ABD9CD8A99}"/>
              </a:ext>
            </a:extLst>
          </p:cNvPr>
          <p:cNvSpPr>
            <a:spLocks noGrp="1"/>
          </p:cNvSpPr>
          <p:nvPr>
            <p:ph idx="1"/>
          </p:nvPr>
        </p:nvSpPr>
        <p:spPr>
          <a:xfrm>
            <a:off x="838200" y="2359969"/>
            <a:ext cx="10515600" cy="2851892"/>
          </a:xfrm>
        </p:spPr>
        <p:txBody>
          <a:bodyPr>
            <a:normAutofit/>
          </a:bodyPr>
          <a:lstStyle/>
          <a:p>
            <a:pPr marL="0" indent="0" algn="just">
              <a:lnSpc>
                <a:spcPct val="115000"/>
              </a:lnSpc>
              <a:buNone/>
            </a:pPr>
            <a:r>
              <a:rPr lang="en-US" sz="2400" dirty="0" err="1">
                <a:effectLst/>
                <a:latin typeface="Segoe UI" panose="020B0502040204020203" pitchFamily="34" charset="0"/>
                <a:ea typeface="Times New Roman" panose="02020603050405020304" pitchFamily="18" charset="0"/>
                <a:cs typeface="Segoe UI" panose="020B0502040204020203" pitchFamily="34" charset="0"/>
              </a:rPr>
              <a:t>Yansıtma</a:t>
            </a:r>
            <a:r>
              <a:rPr lang="en-US" sz="2400" dirty="0">
                <a:effectLst/>
                <a:latin typeface="Segoe UI" panose="020B0502040204020203" pitchFamily="34" charset="0"/>
                <a:ea typeface="Times New Roman" panose="02020603050405020304" pitchFamily="18" charset="0"/>
                <a:cs typeface="Segoe UI" panose="020B0502040204020203" pitchFamily="34" charset="0"/>
              </a:rPr>
              <a:t> </a:t>
            </a:r>
            <a:r>
              <a:rPr lang="en-US" sz="2400" dirty="0" err="1">
                <a:effectLst/>
                <a:latin typeface="Segoe UI" panose="020B0502040204020203" pitchFamily="34" charset="0"/>
                <a:ea typeface="Times New Roman" panose="02020603050405020304" pitchFamily="18" charset="0"/>
                <a:cs typeface="Segoe UI" panose="020B0502040204020203" pitchFamily="34" charset="0"/>
              </a:rPr>
              <a:t>Becerileri</a:t>
            </a:r>
            <a:endParaRPr lang="tr-TR" sz="2400" dirty="0">
              <a:effectLst/>
              <a:latin typeface="Segoe UI" panose="020B0502040204020203" pitchFamily="34" charset="0"/>
              <a:ea typeface="Quattrocento Sans" panose="020B0502050000020003" pitchFamily="34" charset="0"/>
              <a:cs typeface="Segoe UI" panose="020B0502040204020203" pitchFamily="34" charset="0"/>
            </a:endParaRPr>
          </a:p>
          <a:p>
            <a:pPr marL="0" indent="0">
              <a:buNone/>
            </a:pPr>
            <a:endParaRPr lang="tr-TR" sz="2400" dirty="0">
              <a:effectLst/>
              <a:latin typeface="Segoe UI" panose="020B0502040204020203" pitchFamily="34" charset="0"/>
              <a:ea typeface="Quattrocento Sans" panose="020B0502050000020003" pitchFamily="34" charset="0"/>
              <a:cs typeface="Segoe UI" panose="020B0502040204020203" pitchFamily="34" charset="0"/>
            </a:endParaRPr>
          </a:p>
          <a:p>
            <a:pPr marL="0" indent="0">
              <a:buNone/>
            </a:pPr>
            <a:r>
              <a:rPr lang="tr-TR" sz="2400" dirty="0">
                <a:solidFill>
                  <a:srgbClr val="FF0000"/>
                </a:solidFill>
                <a:latin typeface="Segoe UI" panose="020B0502040204020203" pitchFamily="34" charset="0"/>
                <a:ea typeface="Quattrocento Sans" panose="020B0502050000020003" pitchFamily="34" charset="0"/>
                <a:cs typeface="Segoe UI" panose="020B0502040204020203" pitchFamily="34" charset="0"/>
              </a:rPr>
              <a:t>GRUP ÇALIŞMASI-2’şerli Gruplar- 3 dk</a:t>
            </a:r>
            <a:endParaRPr lang="tr-TR" sz="2400" dirty="0">
              <a:solidFill>
                <a:srgbClr val="FF0000"/>
              </a:solidFill>
              <a:effectLst/>
              <a:latin typeface="Segoe UI" panose="020B0502040204020203" pitchFamily="34" charset="0"/>
              <a:ea typeface="Quattrocento Sans" panose="020B05020500000200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3518CE6-B3A2-1DDC-2C34-E97BD78D2058}"/>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4143009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95101"/>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ÇÖZÜMÜ İÇİN GEREKLİ BAZI YETKİNLİKLER </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159000"/>
            <a:ext cx="10515600" cy="3920253"/>
          </a:xfrm>
        </p:spPr>
        <p:txBody>
          <a:bodyPr>
            <a:normAutofit fontScale="92500"/>
          </a:bodyPr>
          <a:lstStyle/>
          <a:p>
            <a:pPr marL="0" indent="0" algn="just">
              <a:lnSpc>
                <a:spcPct val="115000"/>
              </a:lnSpc>
              <a:buNone/>
            </a:pPr>
            <a:r>
              <a:rPr lang="en-US" sz="16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Öfke</a:t>
            </a:r>
            <a:r>
              <a:rPr lang="en-US" sz="16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 </a:t>
            </a:r>
            <a:r>
              <a:rPr lang="en-US" sz="16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Kontrolü</a:t>
            </a:r>
            <a:r>
              <a:rPr lang="en-US" sz="16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 </a:t>
            </a:r>
            <a:r>
              <a:rPr lang="en-US" sz="16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ve</a:t>
            </a:r>
            <a:r>
              <a:rPr lang="en-US" sz="16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 </a:t>
            </a:r>
            <a:r>
              <a:rPr lang="en-US" sz="16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Öfkeliyken</a:t>
            </a:r>
            <a:r>
              <a:rPr lang="en-US" sz="1600" b="1" dirty="0">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 </a:t>
            </a:r>
            <a:r>
              <a:rPr lang="en-US" sz="1600" b="1" dirty="0" err="1">
                <a:solidFill>
                  <a:srgbClr val="4472C4"/>
                </a:solidFill>
                <a:effectLst/>
                <a:latin typeface="Segoe UI" panose="020B0502040204020203" pitchFamily="34" charset="0"/>
                <a:ea typeface="Times New Roman" panose="02020603050405020304" pitchFamily="18" charset="0"/>
                <a:cs typeface="Segoe UI" panose="020B0502040204020203" pitchFamily="34" charset="0"/>
              </a:rPr>
              <a:t>İletişim</a:t>
            </a:r>
            <a:endParaRPr lang="tr-TR" sz="1600" dirty="0">
              <a:effectLst/>
              <a:latin typeface="Segoe UI" panose="020B0502040204020203" pitchFamily="34" charset="0"/>
              <a:ea typeface="Quattrocento Sans" panose="020B0502050000020003" pitchFamily="34" charset="0"/>
              <a:cs typeface="Segoe UI" panose="020B0502040204020203" pitchFamily="34" charset="0"/>
            </a:endParaRPr>
          </a:p>
          <a:p>
            <a:pPr marL="0" indent="0">
              <a:buNone/>
            </a:pPr>
            <a:r>
              <a:rPr lang="en-US" sz="1600" dirty="0" err="1">
                <a:effectLst/>
                <a:latin typeface="Segoe UI" panose="020B0502040204020203" pitchFamily="34" charset="0"/>
                <a:ea typeface="Quattrocento Sans" panose="020B0502050000020003" pitchFamily="34" charset="0"/>
                <a:cs typeface="Segoe UI" panose="020B0502040204020203" pitchFamily="34" charset="0"/>
              </a:rPr>
              <a:t>Öfkeyi</a:t>
            </a:r>
            <a:r>
              <a:rPr lang="en-US" sz="16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600" dirty="0" err="1">
                <a:effectLst/>
                <a:latin typeface="Segoe UI" panose="020B0502040204020203" pitchFamily="34" charset="0"/>
                <a:ea typeface="Quattrocento Sans" panose="020B0502050000020003" pitchFamily="34" charset="0"/>
                <a:cs typeface="Segoe UI" panose="020B0502040204020203" pitchFamily="34" charset="0"/>
              </a:rPr>
              <a:t>yönetmek</a:t>
            </a:r>
            <a:r>
              <a:rPr lang="en-US" sz="16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600" dirty="0" err="1">
                <a:effectLst/>
                <a:latin typeface="Segoe UI" panose="020B0502040204020203" pitchFamily="34" charset="0"/>
                <a:ea typeface="Quattrocento Sans" panose="020B0502050000020003" pitchFamily="34" charset="0"/>
                <a:cs typeface="Segoe UI" panose="020B0502040204020203" pitchFamily="34" charset="0"/>
              </a:rPr>
              <a:t>ve</a:t>
            </a:r>
            <a:r>
              <a:rPr lang="en-US" sz="16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600" dirty="0" err="1">
                <a:effectLst/>
                <a:latin typeface="Segoe UI" panose="020B0502040204020203" pitchFamily="34" charset="0"/>
                <a:ea typeface="Quattrocento Sans" panose="020B0502050000020003" pitchFamily="34" charset="0"/>
                <a:cs typeface="Segoe UI" panose="020B0502040204020203" pitchFamily="34" charset="0"/>
              </a:rPr>
              <a:t>sakinleşmek</a:t>
            </a:r>
            <a:r>
              <a:rPr lang="en-US" sz="1600" dirty="0">
                <a:effectLst/>
                <a:latin typeface="Segoe UI" panose="020B0502040204020203" pitchFamily="34" charset="0"/>
                <a:ea typeface="Quattrocento Sans" panose="020B0502050000020003" pitchFamily="34" charset="0"/>
                <a:cs typeface="Segoe UI" panose="020B0502040204020203" pitchFamily="34" charset="0"/>
              </a:rPr>
              <a:t> </a:t>
            </a:r>
            <a:r>
              <a:rPr lang="en-US" sz="1600" dirty="0" err="1">
                <a:effectLst/>
                <a:latin typeface="Segoe UI" panose="020B0502040204020203" pitchFamily="34" charset="0"/>
                <a:ea typeface="Quattrocento Sans" panose="020B0502050000020003" pitchFamily="34" charset="0"/>
                <a:cs typeface="Segoe UI" panose="020B0502040204020203" pitchFamily="34" charset="0"/>
              </a:rPr>
              <a:t>içi</a:t>
            </a:r>
            <a:r>
              <a:rPr lang="tr-TR" sz="1600" dirty="0">
                <a:effectLst/>
                <a:latin typeface="Segoe UI" panose="020B0502040204020203" pitchFamily="34" charset="0"/>
                <a:ea typeface="Quattrocento Sans" panose="020B0502050000020003" pitchFamily="34" charset="0"/>
                <a:cs typeface="Segoe UI" panose="020B0502040204020203" pitchFamily="34" charset="0"/>
              </a:rPr>
              <a:t>n:</a:t>
            </a:r>
            <a:endParaRPr lang="tr-TR" sz="1600" dirty="0">
              <a:latin typeface="Segoe UI" panose="020B0502040204020203" pitchFamily="34" charset="0"/>
              <a:ea typeface="Quattrocento Sans" panose="020B0502050000020003" pitchFamily="34" charset="0"/>
              <a:cs typeface="Segoe UI" panose="020B0502040204020203" pitchFamily="34" charset="0"/>
            </a:endParaRPr>
          </a:p>
          <a:p>
            <a:pPr algn="just">
              <a:lnSpc>
                <a:spcPct val="115000"/>
              </a:lnSpc>
              <a:buClr>
                <a:srgbClr val="0070C0"/>
              </a:buClr>
              <a:buSzPts val="1100"/>
              <a:buFont typeface="+mj-lt"/>
              <a:buAutoNum type="arabicPeriod"/>
            </a:pPr>
            <a:r>
              <a:rPr lang="en-US" sz="16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Benlik</a:t>
            </a:r>
            <a:r>
              <a:rPr lang="en-US" sz="16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6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gerçek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nedenini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sorgulayın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Örneğin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sizi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öfkelendiren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davranış</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gerçekten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bir</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hakaret</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miydi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yoksa</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siz</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mi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bu</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şekilde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algıladınız</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Kendi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içsel</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duygularınızı</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ihtiyaçlarınızı</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tanımlayarak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başlayın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600" u="none" strike="noStrike"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buClr>
                <a:srgbClr val="0070C0"/>
              </a:buClr>
              <a:buSzPts val="1100"/>
              <a:buFont typeface="+mj-lt"/>
              <a:buAutoNum type="arabicPeriod"/>
            </a:pPr>
            <a:r>
              <a:rPr lang="en-US" sz="16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Bağlam</a:t>
            </a:r>
            <a:r>
              <a:rPr lang="en-US" sz="16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6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etmek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için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doğru</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bir</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ortamda</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doğru</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bir</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zamanda</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olup</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olmadığınızı</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değerlendirin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Her durum,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duygusal</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tepkiler</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için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uygun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olmayabilir</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600" u="none" strike="noStrike"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buClr>
                <a:srgbClr val="0070C0"/>
              </a:buClr>
              <a:buSzPts val="1100"/>
              <a:buFont typeface="+mj-lt"/>
              <a:buAutoNum type="arabicPeriod"/>
            </a:pPr>
            <a:r>
              <a:rPr lang="en-US" sz="16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Alıcı</a:t>
            </a:r>
            <a:r>
              <a:rPr lang="en-US" sz="16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6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kiminle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paylaşmak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istediğinizi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belirleyin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Örneğin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yöneticinize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öfkeliyken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bu</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öfkeyi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ailenize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yansıtmak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adil</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mi?</a:t>
            </a:r>
            <a:endParaRPr lang="tr-TR" sz="1600" u="none" strike="noStrike"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buClr>
                <a:srgbClr val="0070C0"/>
              </a:buClr>
              <a:buSzPts val="1100"/>
              <a:buFont typeface="+mj-lt"/>
              <a:buAutoNum type="arabicPeriod"/>
            </a:pPr>
            <a:r>
              <a:rPr lang="en-US" sz="16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Etki</a:t>
            </a:r>
            <a:r>
              <a:rPr lang="en-US" sz="16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6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ettiğinizde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ne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tür</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bir</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etki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yaratmak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istediğinizi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düşünün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Amacınız</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hak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savunuculuğu</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mu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duygularınızı</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paylaşmak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mı</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yoksa</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karşıdaki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kişiye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zarar</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vermek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mi?</a:t>
            </a:r>
            <a:endParaRPr lang="tr-TR" sz="1600" u="none" strike="noStrike"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buClr>
                <a:srgbClr val="0070C0"/>
              </a:buClr>
              <a:buSzPts val="1100"/>
              <a:buFont typeface="+mj-lt"/>
              <a:buAutoNum type="arabicPeriod"/>
            </a:pPr>
            <a:r>
              <a:rPr lang="en-US" sz="16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Sonuç</a:t>
            </a:r>
            <a:r>
              <a:rPr lang="en-US" sz="16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6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Öfkenizi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etmenin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uzun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vadeli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sonuçlarını</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göz</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önünde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bulundurun</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Bu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tarzı</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iş</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ilişkilerinizi</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nasıl</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6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etkileyecek</a:t>
            </a:r>
            <a:r>
              <a:rPr lang="en-US" sz="16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600" u="none" strike="noStrike"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buClr>
                <a:srgbClr val="0070C0"/>
              </a:buClr>
              <a:buSzPts val="1100"/>
              <a:buFont typeface="+mj-lt"/>
              <a:buAutoNum type="arabicPeriod"/>
            </a:pPr>
            <a:r>
              <a:rPr lang="en-US" sz="1600" b="1" u="none" strike="noStrike" dirty="0" err="1">
                <a:solidFill>
                  <a:srgbClr val="0070C0"/>
                </a:solidFill>
                <a:effectLst/>
                <a:latin typeface="Calibri" panose="020F0502020204030204" pitchFamily="34" charset="0"/>
                <a:ea typeface="Calibri" panose="020F0502020204030204" pitchFamily="34" charset="0"/>
                <a:cs typeface="Segoe UI" panose="020B0502040204020203" pitchFamily="34" charset="0"/>
              </a:rPr>
              <a:t>Mesaj</a:t>
            </a:r>
            <a:r>
              <a:rPr lang="en-US" sz="1600" b="1"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a:t>
            </a:r>
            <a:r>
              <a:rPr lang="en-US" sz="1600" u="none" strike="noStrike" dirty="0">
                <a:solidFill>
                  <a:srgbClr val="0070C0"/>
                </a:solidFill>
                <a:effectLst/>
                <a:latin typeface="Calibri" panose="020F0502020204030204" pitchFamily="34" charset="0"/>
                <a:ea typeface="Calibri" panose="020F0502020204030204" pitchFamily="34" charset="0"/>
                <a:cs typeface="Segoe UI" panose="020B0502040204020203" pitchFamily="34" charset="0"/>
              </a:rPr>
              <a:t> </a:t>
            </a:r>
            <a:r>
              <a:rPr lang="tr-TR" sz="1800" dirty="0">
                <a:solidFill>
                  <a:srgbClr val="000000"/>
                </a:solidFill>
                <a:latin typeface="Calibri" panose="020F0502020204030204" pitchFamily="34" charset="0"/>
                <a:ea typeface="Calibri" panose="020F0502020204030204" pitchFamily="34" charset="0"/>
                <a:cs typeface="Segoe UI" panose="020B0502040204020203" pitchFamily="34" charset="0"/>
              </a:rPr>
              <a:t>D</a:t>
            </a:r>
            <a:r>
              <a:rPr lang="en-US" sz="1800" dirty="0" err="1">
                <a:solidFill>
                  <a:srgbClr val="000000"/>
                </a:solidFill>
                <a:latin typeface="Calibri" panose="020F0502020204030204" pitchFamily="34" charset="0"/>
                <a:ea typeface="Calibri" panose="020F0502020204030204" pitchFamily="34" charset="0"/>
                <a:cs typeface="Segoe UI" panose="020B0502040204020203" pitchFamily="34" charset="0"/>
              </a:rPr>
              <a:t>uygularınızı</a:t>
            </a:r>
            <a:r>
              <a:rPr lang="en-US" sz="1800" dirty="0">
                <a:solidFill>
                  <a:srgbClr val="000000"/>
                </a:solidFill>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ve</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ihtiyaçlarınızı</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açıkça</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ifade</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 </a:t>
            </a:r>
            <a:r>
              <a:rPr lang="en-US" sz="1800" u="none" strike="noStrike" dirty="0" err="1">
                <a:solidFill>
                  <a:srgbClr val="000000"/>
                </a:solidFill>
                <a:effectLst/>
                <a:latin typeface="Calibri" panose="020F0502020204030204" pitchFamily="34" charset="0"/>
                <a:ea typeface="Calibri" panose="020F0502020204030204" pitchFamily="34" charset="0"/>
                <a:cs typeface="Segoe UI" panose="020B0502040204020203" pitchFamily="34" charset="0"/>
              </a:rPr>
              <a:t>edin</a:t>
            </a:r>
            <a:r>
              <a:rPr lang="en-US" sz="1800" u="none" strike="noStrike" dirty="0">
                <a:solidFill>
                  <a:srgbClr val="000000"/>
                </a:solidFill>
                <a:effectLst/>
                <a:latin typeface="Calibri" panose="020F0502020204030204" pitchFamily="34" charset="0"/>
                <a:ea typeface="Calibri" panose="020F0502020204030204" pitchFamily="34" charset="0"/>
                <a:cs typeface="Segoe UI" panose="020B0502040204020203" pitchFamily="34" charset="0"/>
              </a:rPr>
              <a:t>.</a:t>
            </a:r>
            <a:endParaRPr lang="tr-TR" sz="1800" u="none" strike="noStrike"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98AA208-99CF-A395-42DE-D5FBC82E2AB6}"/>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361075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27</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38256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04DE-0C98-D1F0-DB16-8D2E505DF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AD0DA-D0F2-23D6-4425-D24BD5579C92}"/>
              </a:ext>
            </a:extLst>
          </p:cNvPr>
          <p:cNvSpPr>
            <a:spLocks noGrp="1"/>
          </p:cNvSpPr>
          <p:nvPr>
            <p:ph type="title"/>
          </p:nvPr>
        </p:nvSpPr>
        <p:spPr>
          <a:xfrm>
            <a:off x="838200" y="119558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a:t>
            </a:r>
          </a:p>
        </p:txBody>
      </p:sp>
      <p:sp>
        <p:nvSpPr>
          <p:cNvPr id="3" name="Content Placeholder 2">
            <a:extLst>
              <a:ext uri="{FF2B5EF4-FFF2-40B4-BE49-F238E27FC236}">
                <a16:creationId xmlns:a16="http://schemas.microsoft.com/office/drawing/2014/main" id="{39D9138D-6B90-E8EE-1C04-467EC0518B98}"/>
              </a:ext>
            </a:extLst>
          </p:cNvPr>
          <p:cNvSpPr>
            <a:spLocks noGrp="1"/>
          </p:cNvSpPr>
          <p:nvPr>
            <p:ph idx="1"/>
          </p:nvPr>
        </p:nvSpPr>
        <p:spPr>
          <a:xfrm>
            <a:off x="838200" y="2309726"/>
            <a:ext cx="10515600" cy="2851892"/>
          </a:xfrm>
        </p:spPr>
        <p:txBody>
          <a:bodyPr/>
          <a:lstStyle/>
          <a:p>
            <a:r>
              <a:rPr lang="tr-TR" dirty="0">
                <a:latin typeface="Segoe UI" panose="020B0502040204020203" pitchFamily="34" charset="0"/>
                <a:cs typeface="Segoe UI" panose="020B0502040204020203" pitchFamily="34" charset="0"/>
              </a:rPr>
              <a:t>Birey, grup, kurum vb.</a:t>
            </a:r>
          </a:p>
          <a:p>
            <a:r>
              <a:rPr lang="tr-TR" dirty="0">
                <a:latin typeface="Segoe UI" panose="020B0502040204020203" pitchFamily="34" charset="0"/>
                <a:cs typeface="Segoe UI" panose="020B0502040204020203" pitchFamily="34" charset="0"/>
              </a:rPr>
              <a:t>U</a:t>
            </a:r>
            <a:r>
              <a:rPr lang="en-US" dirty="0" err="1">
                <a:latin typeface="Segoe UI" panose="020B0502040204020203" pitchFamily="34" charset="0"/>
                <a:cs typeface="Segoe UI" panose="020B0502040204020203" pitchFamily="34" charset="0"/>
              </a:rPr>
              <a:t>yumsuzluk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anlaşmazlık</a:t>
            </a:r>
            <a:r>
              <a:rPr lang="en-US" dirty="0">
                <a:latin typeface="Segoe UI" panose="020B0502040204020203" pitchFamily="34" charset="0"/>
                <a:cs typeface="Segoe UI" panose="020B0502040204020203" pitchFamily="34" charset="0"/>
              </a:rPr>
              <a:t> </a:t>
            </a:r>
            <a:endParaRPr lang="tr-TR" dirty="0">
              <a:latin typeface="Segoe UI" panose="020B0502040204020203" pitchFamily="34" charset="0"/>
              <a:cs typeface="Segoe UI" panose="020B0502040204020203" pitchFamily="34" charset="0"/>
            </a:endParaRPr>
          </a:p>
          <a:p>
            <a:r>
              <a:rPr lang="tr-TR" dirty="0">
                <a:latin typeface="Segoe UI" panose="020B0502040204020203" pitchFamily="34" charset="0"/>
                <a:cs typeface="Segoe UI" panose="020B0502040204020203" pitchFamily="34" charset="0"/>
              </a:rPr>
              <a:t>Dinamik bir süreç</a:t>
            </a:r>
          </a:p>
          <a:p>
            <a:r>
              <a:rPr lang="tr-TR" dirty="0">
                <a:latin typeface="Segoe UI" panose="020B0502040204020203" pitchFamily="34" charset="0"/>
                <a:cs typeface="Segoe UI" panose="020B0502040204020203" pitchFamily="34" charset="0"/>
              </a:rPr>
              <a:t>Doğru yönetilen çatışmaların ilişkiye zararı olmaz.</a:t>
            </a:r>
          </a:p>
        </p:txBody>
      </p:sp>
      <p:sp>
        <p:nvSpPr>
          <p:cNvPr id="4" name="Slide Number Placeholder 3">
            <a:extLst>
              <a:ext uri="{FF2B5EF4-FFF2-40B4-BE49-F238E27FC236}">
                <a16:creationId xmlns:a16="http://schemas.microsoft.com/office/drawing/2014/main" id="{77CBDDA8-1D8B-10B1-8A15-D9215F807D2C}"/>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80110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3529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TÜRLERİ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194339"/>
            <a:ext cx="5050134" cy="3528366"/>
          </a:xfrm>
        </p:spPr>
        <p:txBody>
          <a:bodyPr>
            <a:normAutofit/>
          </a:bodyPr>
          <a:lstStyle/>
          <a:p>
            <a:pPr marL="0" indent="0" algn="just">
              <a:lnSpc>
                <a:spcPct val="115000"/>
              </a:lnSpc>
              <a:buClr>
                <a:srgbClr val="0070C0"/>
              </a:buClr>
              <a:buSzPts val="1200"/>
              <a:buNone/>
            </a:pPr>
            <a:r>
              <a:rPr lang="en-US" sz="2400" u="sng" dirty="0" err="1">
                <a:effectLst/>
                <a:latin typeface="Segoe UI" panose="020B0502040204020203" pitchFamily="34" charset="0"/>
                <a:ea typeface="Quattrocento Sans" panose="020B0502050000020003" pitchFamily="34" charset="0"/>
                <a:cs typeface="Segoe UI" panose="020B0502040204020203" pitchFamily="34" charset="0"/>
              </a:rPr>
              <a:t>Aktörlerine</a:t>
            </a:r>
            <a:r>
              <a:rPr lang="en-US" sz="2400" u="sng"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u="sng" dirty="0" err="1">
                <a:effectLst/>
                <a:latin typeface="Segoe UI" panose="020B0502040204020203" pitchFamily="34" charset="0"/>
                <a:ea typeface="Quattrocento Sans" panose="020B0502050000020003" pitchFamily="34" charset="0"/>
                <a:cs typeface="Segoe UI" panose="020B0502040204020203" pitchFamily="34" charset="0"/>
              </a:rPr>
              <a:t>göre</a:t>
            </a:r>
            <a:r>
              <a:rPr lang="en-US" sz="2400" u="sng"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u="sng"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2400" u="sng"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u="sng" dirty="0" err="1">
                <a:effectLst/>
                <a:latin typeface="Segoe UI" panose="020B0502040204020203" pitchFamily="34" charset="0"/>
                <a:ea typeface="Quattrocento Sans" panose="020B0502050000020003" pitchFamily="34" charset="0"/>
                <a:cs typeface="Segoe UI" panose="020B0502040204020203" pitchFamily="34" charset="0"/>
              </a:rPr>
              <a:t>türleri</a:t>
            </a:r>
            <a:r>
              <a:rPr lang="en-US" sz="2400" u="sng"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2400" u="sng" dirty="0">
              <a:effectLst/>
              <a:latin typeface="Segoe UI" panose="020B0502040204020203" pitchFamily="34" charset="0"/>
              <a:ea typeface="Courier New" panose="02070309020205020404" pitchFamily="49" charset="0"/>
              <a:cs typeface="Segoe UI" panose="020B05020402040202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2400" dirty="0" err="1">
                <a:effectLst/>
                <a:latin typeface="Segoe UI" panose="020B0502040204020203" pitchFamily="34" charset="0"/>
                <a:ea typeface="Courier New" panose="02070309020205020404" pitchFamily="49" charset="0"/>
                <a:cs typeface="Segoe UI" panose="020B0502040204020203" pitchFamily="34" charset="0"/>
              </a:rPr>
              <a:t>Kişiler</a:t>
            </a:r>
            <a:r>
              <a:rPr lang="en-US" sz="2400" dirty="0">
                <a:effectLst/>
                <a:latin typeface="Segoe UI" panose="020B0502040204020203" pitchFamily="34" charset="0"/>
                <a:ea typeface="Courier New" panose="02070309020205020404" pitchFamily="49" charset="0"/>
                <a:cs typeface="Segoe UI" panose="020B0502040204020203" pitchFamily="34" charset="0"/>
              </a:rPr>
              <a:t> </a:t>
            </a:r>
            <a:r>
              <a:rPr lang="en-US" sz="2400" dirty="0" err="1">
                <a:effectLst/>
                <a:latin typeface="Segoe UI" panose="020B0502040204020203" pitchFamily="34" charset="0"/>
                <a:ea typeface="Courier New" panose="02070309020205020404" pitchFamily="49" charset="0"/>
                <a:cs typeface="Segoe UI" panose="020B0502040204020203" pitchFamily="34" charset="0"/>
              </a:rPr>
              <a:t>arası</a:t>
            </a:r>
            <a:r>
              <a:rPr lang="en-US" sz="2400" dirty="0">
                <a:effectLst/>
                <a:latin typeface="Segoe UI" panose="020B0502040204020203" pitchFamily="34" charset="0"/>
                <a:ea typeface="Courier New" panose="02070309020205020404" pitchFamily="49" charset="0"/>
                <a:cs typeface="Segoe UI" panose="020B0502040204020203" pitchFamily="34" charset="0"/>
              </a:rPr>
              <a:t> </a:t>
            </a:r>
            <a:r>
              <a:rPr lang="en-US" sz="2400" dirty="0" err="1">
                <a:effectLst/>
                <a:latin typeface="Segoe UI" panose="020B0502040204020203" pitchFamily="34" charset="0"/>
                <a:ea typeface="Courier New" panose="02070309020205020404" pitchFamily="49" charset="0"/>
                <a:cs typeface="Segoe UI" panose="020B0502040204020203" pitchFamily="34" charset="0"/>
              </a:rPr>
              <a:t>çatışma</a:t>
            </a:r>
            <a:endParaRPr lang="tr-TR" sz="2400" dirty="0">
              <a:latin typeface="Segoe UI" panose="020B0502040204020203" pitchFamily="34" charset="0"/>
              <a:ea typeface="Courier New" panose="02070309020205020404" pitchFamily="49" charset="0"/>
              <a:cs typeface="Segoe UI" panose="020B05020402040202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2400" dirty="0" err="1">
                <a:effectLst/>
                <a:latin typeface="Segoe UI" panose="020B0502040204020203" pitchFamily="34" charset="0"/>
                <a:ea typeface="Courier New" panose="02070309020205020404" pitchFamily="49" charset="0"/>
                <a:cs typeface="Segoe UI" panose="020B0502040204020203" pitchFamily="34" charset="0"/>
              </a:rPr>
              <a:t>Bireysel</a:t>
            </a:r>
            <a:r>
              <a:rPr lang="en-US" sz="2400" dirty="0">
                <a:effectLst/>
                <a:latin typeface="Segoe UI" panose="020B0502040204020203" pitchFamily="34" charset="0"/>
                <a:ea typeface="Courier New" panose="02070309020205020404" pitchFamily="49" charset="0"/>
                <a:cs typeface="Segoe UI" panose="020B0502040204020203" pitchFamily="34" charset="0"/>
              </a:rPr>
              <a:t> </a:t>
            </a:r>
            <a:r>
              <a:rPr lang="en-US" sz="2400" dirty="0" err="1">
                <a:effectLst/>
                <a:latin typeface="Segoe UI" panose="020B0502040204020203" pitchFamily="34" charset="0"/>
                <a:ea typeface="Courier New" panose="02070309020205020404" pitchFamily="49" charset="0"/>
                <a:cs typeface="Segoe UI" panose="020B0502040204020203" pitchFamily="34" charset="0"/>
              </a:rPr>
              <a:t>çatışma</a:t>
            </a:r>
            <a:endParaRPr lang="tr-TR" sz="2400" dirty="0">
              <a:latin typeface="Segoe UI" panose="020B0502040204020203" pitchFamily="34" charset="0"/>
              <a:ea typeface="Courier New" panose="02070309020205020404" pitchFamily="49" charset="0"/>
              <a:cs typeface="Segoe UI" panose="020B05020402040202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2400" dirty="0" err="1">
                <a:effectLst/>
                <a:latin typeface="Segoe UI" panose="020B0502040204020203" pitchFamily="34" charset="0"/>
                <a:ea typeface="Courier New" panose="02070309020205020404" pitchFamily="49" charset="0"/>
                <a:cs typeface="Segoe UI" panose="020B0502040204020203" pitchFamily="34" charset="0"/>
              </a:rPr>
              <a:t>Grup</a:t>
            </a:r>
            <a:r>
              <a:rPr lang="en-US" sz="2400" dirty="0">
                <a:effectLst/>
                <a:latin typeface="Segoe UI" panose="020B0502040204020203" pitchFamily="34" charset="0"/>
                <a:ea typeface="Courier New" panose="02070309020205020404" pitchFamily="49" charset="0"/>
                <a:cs typeface="Segoe UI" panose="020B0502040204020203" pitchFamily="34" charset="0"/>
              </a:rPr>
              <a:t> </a:t>
            </a:r>
            <a:r>
              <a:rPr lang="en-US" sz="2400" dirty="0" err="1">
                <a:effectLst/>
                <a:latin typeface="Segoe UI" panose="020B0502040204020203" pitchFamily="34" charset="0"/>
                <a:ea typeface="Courier New" panose="02070309020205020404" pitchFamily="49" charset="0"/>
                <a:cs typeface="Segoe UI" panose="020B0502040204020203" pitchFamily="34" charset="0"/>
              </a:rPr>
              <a:t>içi</a:t>
            </a:r>
            <a:r>
              <a:rPr lang="en-US" sz="2400" dirty="0">
                <a:effectLst/>
                <a:latin typeface="Segoe UI" panose="020B0502040204020203" pitchFamily="34" charset="0"/>
                <a:ea typeface="Courier New" panose="02070309020205020404" pitchFamily="49" charset="0"/>
                <a:cs typeface="Segoe UI" panose="020B0502040204020203" pitchFamily="34" charset="0"/>
              </a:rPr>
              <a:t> </a:t>
            </a:r>
            <a:r>
              <a:rPr lang="en-US" sz="2400" dirty="0" err="1">
                <a:effectLst/>
                <a:latin typeface="Segoe UI" panose="020B0502040204020203" pitchFamily="34" charset="0"/>
                <a:ea typeface="Courier New" panose="02070309020205020404" pitchFamily="49" charset="0"/>
                <a:cs typeface="Segoe UI" panose="020B0502040204020203" pitchFamily="34" charset="0"/>
              </a:rPr>
              <a:t>çatışma</a:t>
            </a:r>
            <a:endParaRPr lang="tr-TR" sz="2400" dirty="0">
              <a:effectLst/>
              <a:latin typeface="Segoe UI" panose="020B0502040204020203" pitchFamily="34" charset="0"/>
              <a:ea typeface="Courier New" panose="02070309020205020404" pitchFamily="49" charset="0"/>
              <a:cs typeface="Segoe UI" panose="020B05020402040202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2400" dirty="0" err="1">
                <a:effectLst/>
                <a:latin typeface="Segoe UI" panose="020B0502040204020203" pitchFamily="34" charset="0"/>
                <a:ea typeface="Courier New" panose="02070309020205020404" pitchFamily="49" charset="0"/>
                <a:cs typeface="Segoe UI" panose="020B0502040204020203" pitchFamily="34" charset="0"/>
              </a:rPr>
              <a:t>Gruplar</a:t>
            </a:r>
            <a:r>
              <a:rPr lang="en-US" sz="2400" dirty="0">
                <a:effectLst/>
                <a:latin typeface="Segoe UI" panose="020B0502040204020203" pitchFamily="34" charset="0"/>
                <a:ea typeface="Courier New" panose="02070309020205020404" pitchFamily="49" charset="0"/>
                <a:cs typeface="Segoe UI" panose="020B0502040204020203" pitchFamily="34" charset="0"/>
              </a:rPr>
              <a:t> </a:t>
            </a:r>
            <a:r>
              <a:rPr lang="en-US" sz="2400" dirty="0" err="1">
                <a:effectLst/>
                <a:latin typeface="Segoe UI" panose="020B0502040204020203" pitchFamily="34" charset="0"/>
                <a:ea typeface="Courier New" panose="02070309020205020404" pitchFamily="49" charset="0"/>
                <a:cs typeface="Segoe UI" panose="020B0502040204020203" pitchFamily="34" charset="0"/>
              </a:rPr>
              <a:t>arası</a:t>
            </a:r>
            <a:r>
              <a:rPr lang="en-US" sz="2400" dirty="0">
                <a:effectLst/>
                <a:latin typeface="Segoe UI" panose="020B0502040204020203" pitchFamily="34" charset="0"/>
                <a:ea typeface="Courier New" panose="02070309020205020404" pitchFamily="49" charset="0"/>
                <a:cs typeface="Segoe UI" panose="020B0502040204020203" pitchFamily="34" charset="0"/>
              </a:rPr>
              <a:t> </a:t>
            </a:r>
            <a:r>
              <a:rPr lang="en-US" sz="2400" dirty="0" err="1">
                <a:effectLst/>
                <a:latin typeface="Segoe UI" panose="020B0502040204020203" pitchFamily="34" charset="0"/>
                <a:ea typeface="Courier New" panose="02070309020205020404" pitchFamily="49" charset="0"/>
                <a:cs typeface="Segoe UI" panose="020B0502040204020203" pitchFamily="34" charset="0"/>
              </a:rPr>
              <a:t>çatışma</a:t>
            </a:r>
            <a:endParaRPr lang="tr-TR" sz="2400" dirty="0">
              <a:effectLst/>
              <a:latin typeface="Segoe UI" panose="020B0502040204020203" pitchFamily="34" charset="0"/>
              <a:ea typeface="Courier New" panose="02070309020205020404" pitchFamily="49" charset="0"/>
              <a:cs typeface="Segoe UI" panose="020B0502040204020203" pitchFamily="34" charset="0"/>
            </a:endParaRPr>
          </a:p>
        </p:txBody>
      </p:sp>
      <p:sp>
        <p:nvSpPr>
          <p:cNvPr id="4" name="Content Placeholder 2">
            <a:extLst>
              <a:ext uri="{FF2B5EF4-FFF2-40B4-BE49-F238E27FC236}">
                <a16:creationId xmlns:a16="http://schemas.microsoft.com/office/drawing/2014/main" id="{5A52FE21-5699-A05F-9E7F-D4FC216D412D}"/>
              </a:ext>
            </a:extLst>
          </p:cNvPr>
          <p:cNvSpPr txBox="1">
            <a:spLocks/>
          </p:cNvSpPr>
          <p:nvPr/>
        </p:nvSpPr>
        <p:spPr>
          <a:xfrm>
            <a:off x="5795299" y="2279581"/>
            <a:ext cx="4503821" cy="2784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Clr>
                <a:srgbClr val="0070C0"/>
              </a:buClr>
              <a:buSzPts val="1200"/>
              <a:buNone/>
            </a:pPr>
            <a:r>
              <a:rPr lang="en-US" sz="2400" u="sng" dirty="0" err="1">
                <a:effectLst/>
                <a:latin typeface="Segoe UI" panose="020B0502040204020203" pitchFamily="34" charset="0"/>
                <a:ea typeface="Quattrocento Sans" panose="020B0502050000020003" pitchFamily="34" charset="0"/>
                <a:cs typeface="Segoe UI" panose="020B0502040204020203" pitchFamily="34" charset="0"/>
              </a:rPr>
              <a:t>Örgütlerdeki</a:t>
            </a:r>
            <a:r>
              <a:rPr lang="en-US" sz="2400" u="sng"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u="sng" dirty="0" err="1">
                <a:effectLst/>
                <a:latin typeface="Segoe UI" panose="020B0502040204020203" pitchFamily="34" charset="0"/>
                <a:ea typeface="Quattrocento Sans" panose="020B0502050000020003" pitchFamily="34" charset="0"/>
                <a:cs typeface="Segoe UI" panose="020B0502040204020203" pitchFamily="34" charset="0"/>
              </a:rPr>
              <a:t>çatışma</a:t>
            </a:r>
            <a:r>
              <a:rPr lang="en-US" sz="2400" u="sng"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u="sng" dirty="0" err="1">
                <a:effectLst/>
                <a:latin typeface="Segoe UI" panose="020B0502040204020203" pitchFamily="34" charset="0"/>
                <a:ea typeface="Quattrocento Sans" panose="020B0502050000020003" pitchFamily="34" charset="0"/>
                <a:cs typeface="Segoe UI" panose="020B0502040204020203" pitchFamily="34" charset="0"/>
              </a:rPr>
              <a:t>türleri</a:t>
            </a:r>
            <a:r>
              <a:rPr lang="en-US" sz="2400" u="sng" dirty="0">
                <a:effectLst/>
                <a:latin typeface="Segoe UI" panose="020B0502040204020203" pitchFamily="34" charset="0"/>
                <a:ea typeface="Quattrocento Sans" panose="020B0502050000020003" pitchFamily="34" charset="0"/>
                <a:cs typeface="Segoe UI" panose="020B0502040204020203" pitchFamily="34" charset="0"/>
              </a:rPr>
              <a:t>:</a:t>
            </a:r>
            <a:endParaRPr lang="tr-TR" sz="2400" u="sng" dirty="0">
              <a:latin typeface="Segoe UI" panose="020B0502040204020203" pitchFamily="34" charset="0"/>
              <a:ea typeface="Courier New" panose="02070309020205020404" pitchFamily="49" charset="0"/>
              <a:cs typeface="Segoe UI" panose="020B0502040204020203" pitchFamily="34" charset="0"/>
            </a:endParaRPr>
          </a:p>
          <a:p>
            <a:pPr marL="342900" indent="-342900" algn="just">
              <a:lnSpc>
                <a:spcPct val="115000"/>
              </a:lnSpc>
              <a:buClr>
                <a:srgbClr val="0070C0"/>
              </a:buClr>
              <a:buSzPts val="1200"/>
              <a:buFont typeface="Courier New" panose="02070309020205020404" pitchFamily="49" charset="0"/>
              <a:buChar char="o"/>
            </a:pPr>
            <a:r>
              <a:rPr lang="en-US" sz="2400" dirty="0" err="1">
                <a:latin typeface="Segoe UI" panose="020B0502040204020203" pitchFamily="34" charset="0"/>
                <a:cs typeface="Segoe UI" panose="020B0502040204020203" pitchFamily="34" charset="0"/>
              </a:rPr>
              <a:t>İlişki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Çatışması</a:t>
            </a:r>
            <a:endParaRPr lang="tr-TR" sz="2400" dirty="0">
              <a:latin typeface="Segoe UI" panose="020B0502040204020203" pitchFamily="34" charset="0"/>
              <a:cs typeface="Segoe UI" panose="020B0502040204020203" pitchFamily="34" charset="0"/>
            </a:endParaRPr>
          </a:p>
          <a:p>
            <a:pPr marL="342900" indent="-342900" algn="just">
              <a:lnSpc>
                <a:spcPct val="115000"/>
              </a:lnSpc>
              <a:buClr>
                <a:srgbClr val="0070C0"/>
              </a:buClr>
              <a:buSzPts val="1200"/>
              <a:buFont typeface="Courier New" panose="02070309020205020404" pitchFamily="49" charset="0"/>
              <a:buChar char="o"/>
            </a:pPr>
            <a:r>
              <a:rPr lang="tr-TR" sz="2400" dirty="0">
                <a:latin typeface="Segoe UI" panose="020B0502040204020203" pitchFamily="34" charset="0"/>
                <a:ea typeface="Courier New" panose="02070309020205020404" pitchFamily="49" charset="0"/>
                <a:cs typeface="Segoe UI" panose="020B0502040204020203" pitchFamily="34" charset="0"/>
              </a:rPr>
              <a:t>Görev Çatışması</a:t>
            </a:r>
          </a:p>
          <a:p>
            <a:pPr marL="342900" indent="-342900" algn="just">
              <a:lnSpc>
                <a:spcPct val="115000"/>
              </a:lnSpc>
              <a:buClr>
                <a:srgbClr val="0070C0"/>
              </a:buClr>
              <a:buSzPts val="1200"/>
              <a:buFont typeface="Courier New" panose="02070309020205020404" pitchFamily="49" charset="0"/>
              <a:buChar char="o"/>
            </a:pPr>
            <a:r>
              <a:rPr lang="tr-TR" sz="2400" dirty="0">
                <a:latin typeface="Segoe UI" panose="020B0502040204020203" pitchFamily="34" charset="0"/>
                <a:ea typeface="Courier New" panose="02070309020205020404" pitchFamily="49" charset="0"/>
                <a:cs typeface="Segoe UI" panose="020B0502040204020203" pitchFamily="34" charset="0"/>
              </a:rPr>
              <a:t>Süreç Çatışması</a:t>
            </a:r>
          </a:p>
        </p:txBody>
      </p:sp>
      <p:sp>
        <p:nvSpPr>
          <p:cNvPr id="5" name="Slide Number Placeholder 4">
            <a:extLst>
              <a:ext uri="{FF2B5EF4-FFF2-40B4-BE49-F238E27FC236}">
                <a16:creationId xmlns:a16="http://schemas.microsoft.com/office/drawing/2014/main" id="{0D6D5D14-46FC-E4CD-90CB-51DD7CC3CCA8}"/>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250061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1519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ÇATIŞMANIN AKTÖRLERİ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89629"/>
            <a:ext cx="10515600" cy="2851892"/>
          </a:xfrm>
        </p:spPr>
        <p:txBody>
          <a:bodyPr>
            <a:noAutofit/>
          </a:bodyPr>
          <a:lstStyle/>
          <a:p>
            <a:r>
              <a:rPr lang="tr-TR" sz="2400" dirty="0">
                <a:effectLst/>
                <a:latin typeface="Segoe UI" panose="020B0502040204020203" pitchFamily="34" charset="0"/>
                <a:ea typeface="Quattrocento Sans" panose="020B0502050000020003" pitchFamily="34" charset="0"/>
                <a:cs typeface="Segoe UI" panose="020B0502040204020203" pitchFamily="34" charset="0"/>
              </a:rPr>
              <a:t>B</a:t>
            </a:r>
            <a:r>
              <a:rPr lang="en-US" sz="2400" dirty="0" err="1">
                <a:effectLst/>
                <a:latin typeface="Segoe UI" panose="020B0502040204020203" pitchFamily="34" charset="0"/>
                <a:ea typeface="Quattrocento Sans" panose="020B0502050000020003" pitchFamily="34" charset="0"/>
                <a:cs typeface="Segoe UI" panose="020B0502040204020203" pitchFamily="34" charset="0"/>
              </a:rPr>
              <a:t>ireyler</a:t>
            </a:r>
            <a:r>
              <a:rPr lang="en-US" sz="2400"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dirty="0" err="1">
                <a:effectLst/>
                <a:latin typeface="Segoe UI" panose="020B0502040204020203" pitchFamily="34" charset="0"/>
                <a:ea typeface="Quattrocento Sans" panose="020B0502050000020003" pitchFamily="34" charset="0"/>
                <a:cs typeface="Segoe UI" panose="020B0502040204020203" pitchFamily="34" charset="0"/>
              </a:rPr>
              <a:t>gruplar</a:t>
            </a:r>
            <a:r>
              <a:rPr lang="en-US" sz="2400"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dirty="0" err="1">
                <a:effectLst/>
                <a:latin typeface="Segoe UI" panose="020B0502040204020203" pitchFamily="34" charset="0"/>
                <a:ea typeface="Quattrocento Sans" panose="020B0502050000020003" pitchFamily="34" charset="0"/>
                <a:cs typeface="Segoe UI" panose="020B0502040204020203" pitchFamily="34" charset="0"/>
              </a:rPr>
              <a:t>toplumlar</a:t>
            </a:r>
            <a:r>
              <a:rPr lang="en-US" sz="2400"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dirty="0" err="1">
                <a:effectLst/>
                <a:latin typeface="Segoe UI" panose="020B0502040204020203" pitchFamily="34" charset="0"/>
                <a:ea typeface="Quattrocento Sans" panose="020B0502050000020003" pitchFamily="34" charset="0"/>
                <a:cs typeface="Segoe UI" panose="020B0502040204020203" pitchFamily="34" charset="0"/>
              </a:rPr>
              <a:t>veya</a:t>
            </a:r>
            <a:r>
              <a:rPr lang="en-US" sz="2400"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dirty="0" err="1">
                <a:effectLst/>
                <a:latin typeface="Segoe UI" panose="020B0502040204020203" pitchFamily="34" charset="0"/>
                <a:ea typeface="Quattrocento Sans" panose="020B0502050000020003" pitchFamily="34" charset="0"/>
                <a:cs typeface="Segoe UI" panose="020B0502040204020203" pitchFamily="34" charset="0"/>
              </a:rPr>
              <a:t>ülkeler</a:t>
            </a:r>
            <a:endParaRPr lang="tr-TR" sz="2400" dirty="0">
              <a:latin typeface="Segoe UI" panose="020B0502040204020203" pitchFamily="34" charset="0"/>
              <a:ea typeface="Quattrocento Sans" panose="020B0502050000020003" pitchFamily="34" charset="0"/>
              <a:cs typeface="Segoe UI" panose="020B0502040204020203" pitchFamily="34" charset="0"/>
            </a:endParaRPr>
          </a:p>
          <a:p>
            <a:r>
              <a:rPr lang="en-US" sz="2400" dirty="0" err="1">
                <a:effectLst/>
                <a:latin typeface="Segoe UI" panose="020B0502040204020203" pitchFamily="34" charset="0"/>
                <a:ea typeface="Quattrocento Sans" panose="020B0502050000020003" pitchFamily="34" charset="0"/>
                <a:cs typeface="Segoe UI" panose="020B0502040204020203" pitchFamily="34" charset="0"/>
              </a:rPr>
              <a:t>Örgüt</a:t>
            </a:r>
            <a:r>
              <a:rPr lang="en-US" sz="2400"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dirty="0" err="1">
                <a:effectLst/>
                <a:latin typeface="Segoe UI" panose="020B0502040204020203" pitchFamily="34" charset="0"/>
                <a:ea typeface="Quattrocento Sans" panose="020B0502050000020003" pitchFamily="34" charset="0"/>
                <a:cs typeface="Segoe UI" panose="020B0502040204020203" pitchFamily="34" charset="0"/>
              </a:rPr>
              <a:t>içi</a:t>
            </a:r>
            <a:r>
              <a:rPr lang="en-US" sz="2400" dirty="0">
                <a:effectLst/>
                <a:latin typeface="Segoe UI" panose="020B0502040204020203" pitchFamily="34" charset="0"/>
                <a:ea typeface="Quattrocento Sans" panose="020B0502050000020003" pitchFamily="34" charset="0"/>
                <a:cs typeface="Segoe UI" panose="020B0502040204020203" pitchFamily="34" charset="0"/>
              </a:rPr>
              <a:t> </a:t>
            </a:r>
            <a:r>
              <a:rPr lang="en-US" sz="2400" dirty="0" err="1">
                <a:effectLst/>
                <a:latin typeface="Segoe UI" panose="020B0502040204020203" pitchFamily="34" charset="0"/>
                <a:ea typeface="Quattrocento Sans" panose="020B0502050000020003" pitchFamily="34" charset="0"/>
                <a:cs typeface="Segoe UI" panose="020B0502040204020203" pitchFamily="34" charset="0"/>
              </a:rPr>
              <a:t>çatışmalarda</a:t>
            </a:r>
            <a:r>
              <a:rPr lang="tr-TR" sz="2400" dirty="0">
                <a:effectLst/>
                <a:latin typeface="Segoe UI" panose="020B0502040204020203" pitchFamily="34" charset="0"/>
                <a:ea typeface="Quattrocento Sans" panose="020B0502050000020003" pitchFamily="34" charset="0"/>
                <a:cs typeface="Segoe UI" panose="020B0502040204020203" pitchFamily="34" charset="0"/>
              </a:rPr>
              <a:t>:</a:t>
            </a:r>
          </a:p>
          <a:p>
            <a:pPr marL="800100" lvl="1" indent="-342900" algn="just">
              <a:lnSpc>
                <a:spcPct val="115000"/>
              </a:lnSpc>
              <a:buFont typeface="+mj-lt"/>
              <a:buAutoNum type="arabicPeriod"/>
            </a:pPr>
            <a:r>
              <a:rPr lang="en-US" dirty="0" err="1">
                <a:effectLst/>
                <a:latin typeface="Segoe UI" panose="020B0502040204020203" pitchFamily="34" charset="0"/>
                <a:ea typeface="Quattrocento Sans" panose="020B0502050000020003" pitchFamily="34" charset="0"/>
                <a:cs typeface="Segoe UI" panose="020B0502040204020203" pitchFamily="34" charset="0"/>
              </a:rPr>
              <a:t>Çalışan-çalışan</a:t>
            </a:r>
            <a:r>
              <a:rPr lang="en-US" dirty="0">
                <a:effectLst/>
                <a:latin typeface="Segoe UI" panose="020B0502040204020203" pitchFamily="34" charset="0"/>
                <a:ea typeface="Quattrocento Sans" panose="020B0502050000020003" pitchFamily="34" charset="0"/>
                <a:cs typeface="Segoe UI" panose="020B0502040204020203" pitchFamily="34" charset="0"/>
              </a:rPr>
              <a:t> </a:t>
            </a:r>
            <a:endParaRPr lang="tr-TR" dirty="0">
              <a:effectLst/>
              <a:latin typeface="Segoe UI" panose="020B0502040204020203" pitchFamily="34" charset="0"/>
              <a:ea typeface="Quattrocento Sans" panose="020B0502050000020003" pitchFamily="34" charset="0"/>
              <a:cs typeface="Segoe UI" panose="020B0502040204020203" pitchFamily="34" charset="0"/>
            </a:endParaRPr>
          </a:p>
          <a:p>
            <a:pPr marL="800100" lvl="1" indent="-342900" algn="just">
              <a:lnSpc>
                <a:spcPct val="115000"/>
              </a:lnSpc>
              <a:buFont typeface="+mj-lt"/>
              <a:buAutoNum type="arabicPeriod"/>
            </a:pPr>
            <a:r>
              <a:rPr lang="en-US" dirty="0" err="1">
                <a:effectLst/>
                <a:latin typeface="Segoe UI" panose="020B0502040204020203" pitchFamily="34" charset="0"/>
                <a:ea typeface="Quattrocento Sans" panose="020B0502050000020003" pitchFamily="34" charset="0"/>
                <a:cs typeface="Segoe UI" panose="020B0502040204020203" pitchFamily="34" charset="0"/>
              </a:rPr>
              <a:t>Çalışan-yönetici</a:t>
            </a:r>
            <a:endParaRPr lang="tr-TR" dirty="0">
              <a:effectLst/>
              <a:latin typeface="Segoe UI" panose="020B0502040204020203" pitchFamily="34" charset="0"/>
              <a:ea typeface="Quattrocento Sans" panose="020B0502050000020003" pitchFamily="34" charset="0"/>
              <a:cs typeface="Segoe UI" panose="020B0502040204020203" pitchFamily="34" charset="0"/>
            </a:endParaRPr>
          </a:p>
          <a:p>
            <a:pPr marL="800100" lvl="1" indent="-342900" algn="just">
              <a:lnSpc>
                <a:spcPct val="115000"/>
              </a:lnSpc>
              <a:buFont typeface="+mj-lt"/>
              <a:buAutoNum type="arabicPeriod"/>
            </a:pPr>
            <a:r>
              <a:rPr lang="en-US" dirty="0" err="1">
                <a:effectLst/>
                <a:latin typeface="Segoe UI" panose="020B0502040204020203" pitchFamily="34" charset="0"/>
                <a:ea typeface="Quattrocento Sans" panose="020B0502050000020003" pitchFamily="34" charset="0"/>
                <a:cs typeface="Segoe UI" panose="020B0502040204020203" pitchFamily="34" charset="0"/>
              </a:rPr>
              <a:t>Çalışan-müracaatçı</a:t>
            </a:r>
            <a:r>
              <a:rPr lang="en-US" dirty="0">
                <a:effectLst/>
                <a:latin typeface="Segoe UI" panose="020B0502040204020203" pitchFamily="34" charset="0"/>
                <a:ea typeface="Quattrocento Sans" panose="020B0502050000020003" pitchFamily="34" charset="0"/>
                <a:cs typeface="Segoe UI" panose="020B0502040204020203" pitchFamily="34" charset="0"/>
              </a:rPr>
              <a:t> </a:t>
            </a:r>
            <a:endParaRPr lang="tr-TR" dirty="0">
              <a:effectLst/>
              <a:latin typeface="Segoe UI" panose="020B0502040204020203" pitchFamily="34" charset="0"/>
              <a:ea typeface="Quattrocento Sans" panose="020B0502050000020003" pitchFamily="34" charset="0"/>
              <a:cs typeface="Segoe UI" panose="020B0502040204020203" pitchFamily="34" charset="0"/>
            </a:endParaRPr>
          </a:p>
          <a:p>
            <a:pPr marL="800100" lvl="1" indent="-342900" algn="just">
              <a:lnSpc>
                <a:spcPct val="115000"/>
              </a:lnSpc>
              <a:buFont typeface="+mj-lt"/>
              <a:buAutoNum type="arabicPeriod"/>
            </a:pPr>
            <a:r>
              <a:rPr lang="en-US" dirty="0" err="1">
                <a:effectLst/>
                <a:latin typeface="Segoe UI" panose="020B0502040204020203" pitchFamily="34" charset="0"/>
                <a:ea typeface="Quattrocento Sans" panose="020B0502050000020003" pitchFamily="34" charset="0"/>
                <a:cs typeface="Segoe UI" panose="020B0502040204020203" pitchFamily="34" charset="0"/>
              </a:rPr>
              <a:t>Yönetici-müracaatçı</a:t>
            </a:r>
            <a:endParaRPr lang="tr-TR" dirty="0">
              <a:effectLst/>
              <a:latin typeface="Segoe UI" panose="020B0502040204020203" pitchFamily="34" charset="0"/>
              <a:ea typeface="Quattrocento Sans" panose="020B05020500000200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DA350B9-60FB-1F1B-0C06-B1143F348C2E}"/>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122006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3626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ÇATIŞMANIN AŞAMALARI</a:t>
            </a:r>
          </a:p>
        </p:txBody>
      </p:sp>
      <p:pic>
        <p:nvPicPr>
          <p:cNvPr id="4" name="image23.png">
            <a:extLst>
              <a:ext uri="{FF2B5EF4-FFF2-40B4-BE49-F238E27FC236}">
                <a16:creationId xmlns:a16="http://schemas.microsoft.com/office/drawing/2014/main" id="{9AD096BC-DD63-73BC-EBDD-4B6538C21CB2}"/>
              </a:ext>
            </a:extLst>
          </p:cNvPr>
          <p:cNvPicPr>
            <a:picLocks noGrp="1"/>
          </p:cNvPicPr>
          <p:nvPr>
            <p:ph idx="1"/>
          </p:nvPr>
        </p:nvPicPr>
        <p:blipFill>
          <a:blip r:embed="rId3"/>
          <a:srcRect/>
          <a:stretch>
            <a:fillRect/>
          </a:stretch>
        </p:blipFill>
        <p:spPr>
          <a:xfrm>
            <a:off x="1009022" y="2995757"/>
            <a:ext cx="10515600" cy="866485"/>
          </a:xfrm>
          <a:prstGeom prst="rect">
            <a:avLst/>
          </a:prstGeom>
          <a:ln/>
        </p:spPr>
      </p:pic>
      <p:sp>
        <p:nvSpPr>
          <p:cNvPr id="3" name="Slide Number Placeholder 2">
            <a:extLst>
              <a:ext uri="{FF2B5EF4-FFF2-40B4-BE49-F238E27FC236}">
                <a16:creationId xmlns:a16="http://schemas.microsoft.com/office/drawing/2014/main" id="{A53A75EC-0E03-C555-8999-2593B0929F69}"/>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393161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2272" y="111386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ÇATIŞMANIN NEDENLERİ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87399" y="3014132"/>
            <a:ext cx="9101668" cy="2830389"/>
          </a:xfrm>
        </p:spPr>
        <p:txBody>
          <a:bodyPr/>
          <a:lstStyle/>
          <a:p>
            <a:pPr marL="0" indent="0">
              <a:buNone/>
            </a:pPr>
            <a:endParaRPr lang="tr-TR" sz="1800" b="1" dirty="0">
              <a:solidFill>
                <a:srgbClr val="0070C0"/>
              </a:solidFill>
              <a:latin typeface="Segoe UI" panose="020B0502040204020203" pitchFamily="34" charset="0"/>
            </a:endParaRPr>
          </a:p>
          <a:p>
            <a:pPr marL="0" indent="0">
              <a:buNone/>
            </a:pPr>
            <a:endParaRPr lang="tr-TR" dirty="0"/>
          </a:p>
        </p:txBody>
      </p:sp>
      <p:sp>
        <p:nvSpPr>
          <p:cNvPr id="4" name="Slide Number Placeholder 3">
            <a:extLst>
              <a:ext uri="{FF2B5EF4-FFF2-40B4-BE49-F238E27FC236}">
                <a16:creationId xmlns:a16="http://schemas.microsoft.com/office/drawing/2014/main" id="{45385D5C-1C09-6897-739A-0049712856C1}"/>
              </a:ext>
            </a:extLst>
          </p:cNvPr>
          <p:cNvSpPr>
            <a:spLocks noGrp="1"/>
          </p:cNvSpPr>
          <p:nvPr>
            <p:ph type="sldNum" sz="quarter" idx="12"/>
          </p:nvPr>
        </p:nvSpPr>
        <p:spPr/>
        <p:txBody>
          <a:bodyPr/>
          <a:lstStyle/>
          <a:p>
            <a:fld id="{0BE68271-D1D7-4240-9CAF-7A57D75CD8A1}" type="slidenum">
              <a:rPr lang="en-US" smtClean="0"/>
              <a:t>7</a:t>
            </a:fld>
            <a:endParaRPr lang="en-US"/>
          </a:p>
        </p:txBody>
      </p:sp>
      <p:sp>
        <p:nvSpPr>
          <p:cNvPr id="5" name="Metin kutusu 4">
            <a:extLst>
              <a:ext uri="{FF2B5EF4-FFF2-40B4-BE49-F238E27FC236}">
                <a16:creationId xmlns:a16="http://schemas.microsoft.com/office/drawing/2014/main" id="{A2DFB7FF-60F0-ED9F-2846-2EE26EDDA126}"/>
              </a:ext>
            </a:extLst>
          </p:cNvPr>
          <p:cNvSpPr txBox="1"/>
          <p:nvPr/>
        </p:nvSpPr>
        <p:spPr>
          <a:xfrm>
            <a:off x="652272" y="2776449"/>
            <a:ext cx="9575461" cy="1846659"/>
          </a:xfrm>
          <a:prstGeom prst="rect">
            <a:avLst/>
          </a:prstGeom>
          <a:noFill/>
        </p:spPr>
        <p:txBody>
          <a:bodyPr wrap="square" rtlCol="0">
            <a:spAutoFit/>
          </a:bodyPr>
          <a:lstStyle/>
          <a:p>
            <a:r>
              <a:rPr lang="tr-TR" sz="2400" dirty="0">
                <a:solidFill>
                  <a:srgbClr val="FF0000"/>
                </a:solidFill>
                <a:latin typeface="Segoe UI" panose="020B0502040204020203" pitchFamily="34" charset="0"/>
                <a:cs typeface="Segoe UI" panose="020B0502040204020203" pitchFamily="34" charset="0"/>
              </a:rPr>
              <a:t>Grup çalışması-5 kişilik gruplar- Çalışma 7 dk- Sunum-3 dk</a:t>
            </a:r>
          </a:p>
          <a:p>
            <a:endParaRPr lang="tr-TR" sz="2400" dirty="0">
              <a:solidFill>
                <a:srgbClr val="FF0000"/>
              </a:solidFill>
              <a:latin typeface="Segoe UI" panose="020B0502040204020203" pitchFamily="34" charset="0"/>
              <a:cs typeface="Segoe UI" panose="020B0502040204020203" pitchFamily="34" charset="0"/>
            </a:endParaRPr>
          </a:p>
          <a:p>
            <a:r>
              <a:rPr lang="tr-TR" sz="2400" dirty="0">
                <a:solidFill>
                  <a:srgbClr val="FF0000"/>
                </a:solidFill>
                <a:latin typeface="Segoe UI" panose="020B0502040204020203" pitchFamily="34" charset="0"/>
                <a:cs typeface="Segoe UI" panose="020B0502040204020203" pitchFamily="34" charset="0"/>
              </a:rPr>
              <a:t>Çatışma Nedenleri Nelerdir?</a:t>
            </a:r>
          </a:p>
          <a:p>
            <a:endParaRPr lang="tr-TR" sz="2400" dirty="0"/>
          </a:p>
          <a:p>
            <a:endParaRPr lang="tr-TR" dirty="0"/>
          </a:p>
        </p:txBody>
      </p:sp>
    </p:spTree>
    <p:extLst>
      <p:ext uri="{BB962C8B-B14F-4D97-AF65-F5344CB8AC3E}">
        <p14:creationId xmlns:p14="http://schemas.microsoft.com/office/powerpoint/2010/main" val="254404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FF62-CDCD-FCEC-CC3F-3B5F2FACD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A13B3-2336-9CCE-649A-EE293E4B67DD}"/>
              </a:ext>
            </a:extLst>
          </p:cNvPr>
          <p:cNvSpPr>
            <a:spLocks noGrp="1"/>
          </p:cNvSpPr>
          <p:nvPr>
            <p:ph type="title"/>
          </p:nvPr>
        </p:nvSpPr>
        <p:spPr>
          <a:xfrm>
            <a:off x="652272" y="111386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ÇATIŞMANIN NEDENLERİ</a:t>
            </a:r>
          </a:p>
        </p:txBody>
      </p:sp>
      <p:sp>
        <p:nvSpPr>
          <p:cNvPr id="3" name="Content Placeholder 2">
            <a:extLst>
              <a:ext uri="{FF2B5EF4-FFF2-40B4-BE49-F238E27FC236}">
                <a16:creationId xmlns:a16="http://schemas.microsoft.com/office/drawing/2014/main" id="{E8169C8D-CCB2-2064-5CDC-E39BCDEB4D2C}"/>
              </a:ext>
            </a:extLst>
          </p:cNvPr>
          <p:cNvSpPr>
            <a:spLocks noGrp="1"/>
          </p:cNvSpPr>
          <p:nvPr>
            <p:ph idx="1"/>
          </p:nvPr>
        </p:nvSpPr>
        <p:spPr>
          <a:xfrm>
            <a:off x="838200" y="3023159"/>
            <a:ext cx="2530642" cy="2851892"/>
          </a:xfrm>
        </p:spPr>
        <p:txBody>
          <a:bodyPr/>
          <a:lstStyle/>
          <a:p>
            <a:pPr marL="0" indent="0">
              <a:buNone/>
            </a:pPr>
            <a:endParaRPr lang="tr-TR" sz="1800" b="1" dirty="0">
              <a:solidFill>
                <a:srgbClr val="0070C0"/>
              </a:solidFill>
              <a:latin typeface="Segoe UI" panose="020B0502040204020203" pitchFamily="34" charset="0"/>
            </a:endParaRPr>
          </a:p>
          <a:p>
            <a:pPr marL="0" indent="0">
              <a:buNone/>
            </a:pPr>
            <a:endParaRPr lang="tr-TR" dirty="0"/>
          </a:p>
        </p:txBody>
      </p:sp>
      <p:sp>
        <p:nvSpPr>
          <p:cNvPr id="6" name="Metin kutusu 5">
            <a:extLst>
              <a:ext uri="{FF2B5EF4-FFF2-40B4-BE49-F238E27FC236}">
                <a16:creationId xmlns:a16="http://schemas.microsoft.com/office/drawing/2014/main" id="{8660DECA-8D67-7C91-3CE0-23525B0DC16B}"/>
              </a:ext>
            </a:extLst>
          </p:cNvPr>
          <p:cNvSpPr txBox="1"/>
          <p:nvPr/>
        </p:nvSpPr>
        <p:spPr>
          <a:xfrm>
            <a:off x="748736" y="2329017"/>
            <a:ext cx="3200265" cy="1323439"/>
          </a:xfrm>
          <a:prstGeom prst="rect">
            <a:avLst/>
          </a:prstGeom>
          <a:noFill/>
        </p:spPr>
        <p:txBody>
          <a:bodyPr wrap="square">
            <a:spAutoFit/>
          </a:bodyPr>
          <a:lstStyle/>
          <a:p>
            <a:pPr marL="0" indent="0">
              <a:buNone/>
            </a:pPr>
            <a:r>
              <a:rPr lang="tr-TR" sz="2000" b="1" dirty="0">
                <a:effectLst/>
                <a:latin typeface="Segoe UI" panose="020B0502040204020203" pitchFamily="34" charset="0"/>
                <a:cs typeface="Segoe UI" panose="020B0502040204020203" pitchFamily="34" charset="0"/>
              </a:rPr>
              <a:t>3 </a:t>
            </a:r>
            <a:r>
              <a:rPr lang="en-US" sz="2000" b="1" dirty="0">
                <a:effectLst/>
                <a:latin typeface="Segoe UI" panose="020B0502040204020203" pitchFamily="34" charset="0"/>
                <a:cs typeface="Segoe UI" panose="020B0502040204020203" pitchFamily="34" charset="0"/>
              </a:rPr>
              <a:t>Ana </a:t>
            </a:r>
            <a:r>
              <a:rPr lang="en-US" sz="2000" b="1" dirty="0" err="1">
                <a:effectLst/>
                <a:latin typeface="Segoe UI" panose="020B0502040204020203" pitchFamily="34" charset="0"/>
                <a:cs typeface="Segoe UI" panose="020B0502040204020203" pitchFamily="34" charset="0"/>
              </a:rPr>
              <a:t>Unsur</a:t>
            </a:r>
            <a:r>
              <a:rPr lang="tr-TR" sz="2000" b="1" dirty="0">
                <a:effectLst/>
                <a:latin typeface="Segoe UI" panose="020B0502040204020203" pitchFamily="34" charset="0"/>
                <a:cs typeface="Segoe UI" panose="020B0502040204020203" pitchFamily="34" charset="0"/>
              </a:rPr>
              <a:t>:</a:t>
            </a:r>
            <a:endParaRPr lang="tr-TR" sz="2000" b="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000" dirty="0" err="1">
                <a:effectLst/>
                <a:latin typeface="Segoe UI" panose="020B0502040204020203" pitchFamily="34" charset="0"/>
                <a:cs typeface="Segoe UI" panose="020B0502040204020203" pitchFamily="34" charset="0"/>
              </a:rPr>
              <a:t>Güç</a:t>
            </a:r>
            <a:endParaRPr lang="tr-TR" sz="2000" dirty="0">
              <a:effectLst/>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tr-TR" sz="2000" dirty="0">
                <a:latin typeface="Segoe UI" panose="020B0502040204020203" pitchFamily="34" charset="0"/>
                <a:cs typeface="Segoe UI" panose="020B0502040204020203" pitchFamily="34" charset="0"/>
              </a:rPr>
              <a:t>Ö</a:t>
            </a:r>
            <a:r>
              <a:rPr lang="en-US" sz="2000" dirty="0" err="1">
                <a:effectLst/>
                <a:latin typeface="Segoe UI" panose="020B0502040204020203" pitchFamily="34" charset="0"/>
                <a:cs typeface="Segoe UI" panose="020B0502040204020203" pitchFamily="34" charset="0"/>
              </a:rPr>
              <a:t>rgütsel</a:t>
            </a:r>
            <a:r>
              <a:rPr lang="en-US" sz="2000" dirty="0">
                <a:effectLst/>
                <a:latin typeface="Segoe UI" panose="020B0502040204020203" pitchFamily="34" charset="0"/>
                <a:cs typeface="Segoe UI" panose="020B0502040204020203" pitchFamily="34" charset="0"/>
              </a:rPr>
              <a:t> </a:t>
            </a:r>
            <a:r>
              <a:rPr lang="tr-TR" sz="2000" dirty="0">
                <a:effectLst/>
                <a:latin typeface="Segoe UI" panose="020B0502040204020203" pitchFamily="34" charset="0"/>
                <a:cs typeface="Segoe UI" panose="020B0502040204020203" pitchFamily="34" charset="0"/>
              </a:rPr>
              <a:t>B</a:t>
            </a:r>
            <a:r>
              <a:rPr lang="en-US" sz="2000" dirty="0" err="1">
                <a:effectLst/>
                <a:latin typeface="Segoe UI" panose="020B0502040204020203" pitchFamily="34" charset="0"/>
                <a:cs typeface="Segoe UI" panose="020B0502040204020203" pitchFamily="34" charset="0"/>
              </a:rPr>
              <a:t>eklentiler</a:t>
            </a:r>
            <a:endParaRPr lang="tr-TR" sz="20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tr-TR" sz="2000" dirty="0">
                <a:latin typeface="Segoe UI" panose="020B0502040204020203" pitchFamily="34" charset="0"/>
                <a:cs typeface="Segoe UI" panose="020B0502040204020203" pitchFamily="34" charset="0"/>
              </a:rPr>
              <a:t>D</a:t>
            </a:r>
            <a:r>
              <a:rPr lang="en-US" sz="2000" dirty="0" err="1">
                <a:effectLst/>
                <a:latin typeface="Segoe UI" panose="020B0502040204020203" pitchFamily="34" charset="0"/>
                <a:cs typeface="Segoe UI" panose="020B0502040204020203" pitchFamily="34" charset="0"/>
              </a:rPr>
              <a:t>eğer</a:t>
            </a:r>
            <a:r>
              <a:rPr lang="tr-TR" sz="2000" dirty="0" err="1">
                <a:effectLst/>
                <a:latin typeface="Segoe UI" panose="020B0502040204020203" pitchFamily="34" charset="0"/>
                <a:cs typeface="Segoe UI" panose="020B0502040204020203" pitchFamily="34" charset="0"/>
              </a:rPr>
              <a:t>ler</a:t>
            </a:r>
            <a:endParaRPr lang="tr-TR" sz="2000" dirty="0">
              <a:effectLst/>
              <a:latin typeface="Segoe UI" panose="020B0502040204020203" pitchFamily="34" charset="0"/>
              <a:cs typeface="Segoe UI" panose="020B0502040204020203" pitchFamily="34" charset="0"/>
            </a:endParaRPr>
          </a:p>
        </p:txBody>
      </p:sp>
      <p:sp>
        <p:nvSpPr>
          <p:cNvPr id="8" name="Metin kutusu 7">
            <a:extLst>
              <a:ext uri="{FF2B5EF4-FFF2-40B4-BE49-F238E27FC236}">
                <a16:creationId xmlns:a16="http://schemas.microsoft.com/office/drawing/2014/main" id="{28106211-23E1-62B0-89D4-3899837B10F3}"/>
              </a:ext>
            </a:extLst>
          </p:cNvPr>
          <p:cNvSpPr txBox="1"/>
          <p:nvPr/>
        </p:nvSpPr>
        <p:spPr>
          <a:xfrm>
            <a:off x="3800468" y="2325311"/>
            <a:ext cx="4087488" cy="1785489"/>
          </a:xfrm>
          <a:prstGeom prst="rect">
            <a:avLst/>
          </a:prstGeom>
          <a:noFill/>
        </p:spPr>
        <p:txBody>
          <a:bodyPr wrap="square">
            <a:spAutoFit/>
          </a:bodyPr>
          <a:lstStyle/>
          <a:p>
            <a:pPr marL="0" indent="0">
              <a:buNone/>
            </a:pPr>
            <a:r>
              <a:rPr lang="en-US" sz="2000" b="1" dirty="0" err="1">
                <a:latin typeface="Segoe UI" panose="020B0502040204020203" pitchFamily="34" charset="0"/>
                <a:cs typeface="Segoe UI" panose="020B0502040204020203" pitchFamily="34" charset="0"/>
              </a:rPr>
              <a:t>Çatışmayı</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Tetikleyen</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Farklılıklar</a:t>
            </a:r>
            <a:r>
              <a:rPr lang="tr-TR" sz="2000" b="1" dirty="0">
                <a:latin typeface="Segoe UI" panose="020B0502040204020203" pitchFamily="34" charset="0"/>
                <a:cs typeface="Segoe UI" panose="020B0502040204020203" pitchFamily="34" charset="0"/>
              </a:rPr>
              <a:t>:</a:t>
            </a:r>
          </a:p>
          <a:p>
            <a:pPr marL="342900" lvl="0" indent="-342900" algn="just">
              <a:lnSpc>
                <a:spcPct val="115000"/>
              </a:lnSpc>
              <a:buClr>
                <a:srgbClr val="0070C0"/>
              </a:buClr>
              <a:buSzPts val="1200"/>
              <a:buFont typeface="Courier New" panose="02070309020205020404" pitchFamily="49" charset="0"/>
              <a:buChar char="o"/>
            </a:pPr>
            <a:r>
              <a:rPr lang="en-US" sz="2000" dirty="0" err="1">
                <a:latin typeface="Segoe UI" panose="020B0502040204020203" pitchFamily="34" charset="0"/>
                <a:cs typeface="Segoe UI" panose="020B0502040204020203" pitchFamily="34" charset="0"/>
              </a:rPr>
              <a:t>Öncelikle</a:t>
            </a:r>
            <a:r>
              <a:rPr lang="tr-TR" sz="2000" dirty="0">
                <a:latin typeface="Segoe UI" panose="020B0502040204020203" pitchFamily="34" charset="0"/>
                <a:cs typeface="Segoe UI" panose="020B0502040204020203" pitchFamily="34" charset="0"/>
              </a:rPr>
              <a:t>r</a:t>
            </a:r>
          </a:p>
          <a:p>
            <a:pPr marL="342900" lvl="0" indent="-342900" algn="just">
              <a:lnSpc>
                <a:spcPct val="115000"/>
              </a:lnSpc>
              <a:buClr>
                <a:srgbClr val="0070C0"/>
              </a:buClr>
              <a:buSzPts val="1200"/>
              <a:buFont typeface="Courier New" panose="02070309020205020404" pitchFamily="49" charset="0"/>
              <a:buChar char="o"/>
            </a:pPr>
            <a:r>
              <a:rPr lang="en-US" sz="2000" dirty="0" err="1">
                <a:latin typeface="Segoe UI" panose="020B0502040204020203" pitchFamily="34" charset="0"/>
                <a:cs typeface="Segoe UI" panose="020B0502040204020203" pitchFamily="34" charset="0"/>
              </a:rPr>
              <a:t>Bakış</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Açıları</a:t>
            </a:r>
            <a:endParaRPr lang="tr-TR" sz="2000" dirty="0">
              <a:latin typeface="Segoe UI" panose="020B0502040204020203" pitchFamily="34" charset="0"/>
              <a:cs typeface="Segoe UI" panose="020B05020402040202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2000" dirty="0" err="1">
                <a:latin typeface="Segoe UI" panose="020B0502040204020203" pitchFamily="34" charset="0"/>
                <a:cs typeface="Segoe UI" panose="020B0502040204020203" pitchFamily="34" charset="0"/>
              </a:rPr>
              <a:t>Varsayımlar</a:t>
            </a:r>
            <a:endParaRPr lang="tr-TR" sz="2000" dirty="0">
              <a:latin typeface="Segoe UI" panose="020B0502040204020203" pitchFamily="34" charset="0"/>
              <a:cs typeface="Segoe UI" panose="020B0502040204020203" pitchFamily="34" charset="0"/>
            </a:endParaRPr>
          </a:p>
          <a:p>
            <a:pPr marL="342900" lvl="0" indent="-342900" algn="just">
              <a:lnSpc>
                <a:spcPct val="115000"/>
              </a:lnSpc>
              <a:buClr>
                <a:srgbClr val="0070C0"/>
              </a:buClr>
              <a:buSzPts val="1200"/>
              <a:buFont typeface="Courier New" panose="02070309020205020404" pitchFamily="49" charset="0"/>
              <a:buChar char="o"/>
            </a:pPr>
            <a:r>
              <a:rPr lang="en-US" sz="2000" dirty="0" err="1">
                <a:latin typeface="Segoe UI" panose="020B0502040204020203" pitchFamily="34" charset="0"/>
                <a:cs typeface="Segoe UI" panose="020B0502040204020203" pitchFamily="34" charset="0"/>
              </a:rPr>
              <a:t>Toleranslar</a:t>
            </a:r>
            <a:endParaRPr lang="tr-TR" sz="2000" dirty="0">
              <a:latin typeface="Segoe UI" panose="020B0502040204020203" pitchFamily="34" charset="0"/>
              <a:cs typeface="Segoe UI" panose="020B0502040204020203" pitchFamily="34" charset="0"/>
            </a:endParaRPr>
          </a:p>
        </p:txBody>
      </p:sp>
      <p:sp>
        <p:nvSpPr>
          <p:cNvPr id="9" name="Metin kutusu 8">
            <a:extLst>
              <a:ext uri="{FF2B5EF4-FFF2-40B4-BE49-F238E27FC236}">
                <a16:creationId xmlns:a16="http://schemas.microsoft.com/office/drawing/2014/main" id="{C1CE5C21-A79D-293F-2AD8-F040B86FD5D5}"/>
              </a:ext>
            </a:extLst>
          </p:cNvPr>
          <p:cNvSpPr txBox="1"/>
          <p:nvPr/>
        </p:nvSpPr>
        <p:spPr>
          <a:xfrm>
            <a:off x="8242594" y="2325310"/>
            <a:ext cx="3297134" cy="1785489"/>
          </a:xfrm>
          <a:prstGeom prst="rect">
            <a:avLst/>
          </a:prstGeom>
          <a:noFill/>
        </p:spPr>
        <p:txBody>
          <a:bodyPr wrap="square">
            <a:spAutoFit/>
          </a:bodyPr>
          <a:lstStyle/>
          <a:p>
            <a:pPr marL="0" indent="0">
              <a:buNone/>
            </a:pPr>
            <a:r>
              <a:rPr lang="tr-TR" sz="2000" b="1" dirty="0">
                <a:latin typeface="Segoe UI" panose="020B0502040204020203" pitchFamily="34" charset="0"/>
                <a:cs typeface="Segoe UI" panose="020B0502040204020203" pitchFamily="34" charset="0"/>
              </a:rPr>
              <a:t>Diğer </a:t>
            </a:r>
            <a:r>
              <a:rPr lang="en-US" sz="2000" b="1" dirty="0">
                <a:latin typeface="Segoe UI" panose="020B0502040204020203" pitchFamily="34" charset="0"/>
                <a:cs typeface="Segoe UI" panose="020B0502040204020203" pitchFamily="34" charset="0"/>
              </a:rPr>
              <a:t>N</a:t>
            </a:r>
            <a:r>
              <a:rPr lang="tr-TR" sz="2000" b="1" dirty="0">
                <a:latin typeface="Segoe UI" panose="020B0502040204020203" pitchFamily="34" charset="0"/>
                <a:cs typeface="Segoe UI" panose="020B0502040204020203" pitchFamily="34" charset="0"/>
              </a:rPr>
              <a:t>edenler:</a:t>
            </a:r>
          </a:p>
          <a:p>
            <a:pPr marL="342900" lvl="0" indent="-342900" algn="just">
              <a:lnSpc>
                <a:spcPct val="115000"/>
              </a:lnSpc>
              <a:buClr>
                <a:srgbClr val="0070C0"/>
              </a:buClr>
              <a:buSzPts val="1200"/>
              <a:buFont typeface="Courier New" panose="02070309020205020404" pitchFamily="49" charset="0"/>
              <a:buChar char="o"/>
            </a:pPr>
            <a:r>
              <a:rPr lang="tr-TR" sz="2000" dirty="0">
                <a:latin typeface="Segoe UI" panose="020B0502040204020203" pitchFamily="34" charset="0"/>
                <a:cs typeface="Segoe UI" panose="020B0502040204020203" pitchFamily="34" charset="0"/>
              </a:rPr>
              <a:t>Kuşak Farklılıkları</a:t>
            </a:r>
          </a:p>
          <a:p>
            <a:pPr marL="342900" lvl="0" indent="-342900" algn="just">
              <a:lnSpc>
                <a:spcPct val="115000"/>
              </a:lnSpc>
              <a:buClr>
                <a:srgbClr val="0070C0"/>
              </a:buClr>
              <a:buSzPts val="1200"/>
              <a:buFont typeface="Courier New" panose="02070309020205020404" pitchFamily="49" charset="0"/>
              <a:buChar char="o"/>
            </a:pPr>
            <a:r>
              <a:rPr lang="tr-TR" sz="2000" dirty="0">
                <a:latin typeface="Segoe UI" panose="020B0502040204020203" pitchFamily="34" charset="0"/>
                <a:cs typeface="Segoe UI" panose="020B0502040204020203" pitchFamily="34" charset="0"/>
              </a:rPr>
              <a:t>İletişim Sorunları</a:t>
            </a:r>
          </a:p>
          <a:p>
            <a:pPr marL="342900" lvl="0" indent="-342900" algn="just">
              <a:lnSpc>
                <a:spcPct val="115000"/>
              </a:lnSpc>
              <a:buClr>
                <a:srgbClr val="0070C0"/>
              </a:buClr>
              <a:buSzPts val="1200"/>
              <a:buFont typeface="Courier New" panose="02070309020205020404" pitchFamily="49" charset="0"/>
              <a:buChar char="o"/>
            </a:pPr>
            <a:r>
              <a:rPr lang="tr-TR" sz="2000" dirty="0">
                <a:latin typeface="Segoe UI" panose="020B0502040204020203" pitchFamily="34" charset="0"/>
                <a:cs typeface="Segoe UI" panose="020B0502040204020203" pitchFamily="34" charset="0"/>
              </a:rPr>
              <a:t>İş Ahlakı Çatışmaları</a:t>
            </a:r>
          </a:p>
          <a:p>
            <a:pPr marL="342900" lvl="0" indent="-342900" algn="just">
              <a:lnSpc>
                <a:spcPct val="115000"/>
              </a:lnSpc>
              <a:buClr>
                <a:srgbClr val="0070C0"/>
              </a:buClr>
              <a:buSzPts val="1200"/>
              <a:buFont typeface="Courier New" panose="02070309020205020404" pitchFamily="49" charset="0"/>
              <a:buChar char="o"/>
            </a:pPr>
            <a:r>
              <a:rPr lang="tr-TR" sz="2000" dirty="0">
                <a:latin typeface="Segoe UI" panose="020B0502040204020203" pitchFamily="34" charset="0"/>
                <a:cs typeface="Segoe UI" panose="020B0502040204020203" pitchFamily="34" charset="0"/>
              </a:rPr>
              <a:t>Liderlik Rekabeti</a:t>
            </a:r>
          </a:p>
        </p:txBody>
      </p:sp>
      <p:sp>
        <p:nvSpPr>
          <p:cNvPr id="4" name="Slide Number Placeholder 3">
            <a:extLst>
              <a:ext uri="{FF2B5EF4-FFF2-40B4-BE49-F238E27FC236}">
                <a16:creationId xmlns:a16="http://schemas.microsoft.com/office/drawing/2014/main" id="{F3BEE419-CE8F-BBBF-A7F6-54AC0B925B42}"/>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20735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8553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ÇATIŞMA BELİRTİLERİ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49100"/>
            <a:ext cx="8325897" cy="2851892"/>
          </a:xfrm>
        </p:spPr>
        <p:txBody>
          <a:bodyPr>
            <a:normAutofit lnSpcReduction="10000"/>
          </a:bodyPr>
          <a:lstStyle/>
          <a:p>
            <a:r>
              <a:rPr lang="tr-TR" dirty="0">
                <a:latin typeface="Segoe UI" panose="020B0502040204020203" pitchFamily="34" charset="0"/>
                <a:cs typeface="Segoe UI" panose="020B0502040204020203" pitchFamily="34" charset="0"/>
              </a:rPr>
              <a:t>Çatışmalar birçok sebepten ötürü ortaya çıkabilir. </a:t>
            </a:r>
          </a:p>
          <a:p>
            <a:r>
              <a:rPr lang="tr-TR" dirty="0">
                <a:latin typeface="Segoe UI" panose="020B0502040204020203" pitchFamily="34" charset="0"/>
                <a:cs typeface="Segoe UI" panose="020B0502040204020203" pitchFamily="34" charset="0"/>
              </a:rPr>
              <a:t>Çatışmanın bazı belirtileri:</a:t>
            </a:r>
          </a:p>
          <a:p>
            <a:pPr lvl="1"/>
            <a:r>
              <a:rPr lang="tr-TR" dirty="0">
                <a:latin typeface="Segoe UI" panose="020B0502040204020203" pitchFamily="34" charset="0"/>
                <a:cs typeface="Segoe UI" panose="020B0502040204020203" pitchFamily="34" charset="0"/>
              </a:rPr>
              <a:t>Tükenmişlik</a:t>
            </a:r>
          </a:p>
          <a:p>
            <a:pPr lvl="1"/>
            <a:r>
              <a:rPr lang="tr-TR" dirty="0">
                <a:latin typeface="Segoe UI" panose="020B0502040204020203" pitchFamily="34" charset="0"/>
                <a:cs typeface="Segoe UI" panose="020B0502040204020203" pitchFamily="34" charset="0"/>
              </a:rPr>
              <a:t>Şikâyetler</a:t>
            </a:r>
          </a:p>
          <a:p>
            <a:pPr lvl="1"/>
            <a:r>
              <a:rPr lang="tr-TR" dirty="0">
                <a:latin typeface="Segoe UI" panose="020B0502040204020203" pitchFamily="34" charset="0"/>
                <a:cs typeface="Segoe UI" panose="020B0502040204020203" pitchFamily="34" charset="0"/>
              </a:rPr>
              <a:t>Karışıklık</a:t>
            </a:r>
          </a:p>
          <a:p>
            <a:pPr marL="457200" lvl="1" indent="0">
              <a:buNone/>
            </a:pPr>
            <a:endParaRPr lang="tr-TR" dirty="0">
              <a:latin typeface="Segoe UI" panose="020B0502040204020203" pitchFamily="34" charset="0"/>
              <a:cs typeface="Segoe UI" panose="020B0502040204020203" pitchFamily="34" charset="0"/>
            </a:endParaRPr>
          </a:p>
          <a:p>
            <a:pPr marL="457200" lvl="1" indent="0">
              <a:buNone/>
            </a:pPr>
            <a:r>
              <a:rPr lang="tr-TR" dirty="0">
                <a:latin typeface="Segoe UI" panose="020B0502040204020203" pitchFamily="34" charset="0"/>
                <a:cs typeface="Segoe UI" panose="020B0502040204020203" pitchFamily="34" charset="0"/>
              </a:rPr>
              <a:t>Bu durumlar gözlemlendiğinde ne yapılabilir?</a:t>
            </a:r>
          </a:p>
        </p:txBody>
      </p:sp>
      <p:pic>
        <p:nvPicPr>
          <p:cNvPr id="4" name="image2.png">
            <a:extLst>
              <a:ext uri="{FF2B5EF4-FFF2-40B4-BE49-F238E27FC236}">
                <a16:creationId xmlns:a16="http://schemas.microsoft.com/office/drawing/2014/main" id="{2AB62BA5-0B37-02DD-6746-07F06356CA5A}"/>
              </a:ext>
            </a:extLst>
          </p:cNvPr>
          <p:cNvPicPr/>
          <p:nvPr/>
        </p:nvPicPr>
        <p:blipFill>
          <a:blip r:embed="rId3"/>
          <a:srcRect/>
          <a:stretch>
            <a:fillRect/>
          </a:stretch>
        </p:blipFill>
        <p:spPr>
          <a:xfrm>
            <a:off x="8187796" y="3303999"/>
            <a:ext cx="2906522" cy="1517099"/>
          </a:xfrm>
          <a:prstGeom prst="rect">
            <a:avLst/>
          </a:prstGeom>
          <a:ln/>
        </p:spPr>
      </p:pic>
      <p:sp>
        <p:nvSpPr>
          <p:cNvPr id="5" name="Slide Number Placeholder 4">
            <a:extLst>
              <a:ext uri="{FF2B5EF4-FFF2-40B4-BE49-F238E27FC236}">
                <a16:creationId xmlns:a16="http://schemas.microsoft.com/office/drawing/2014/main" id="{6CC863C5-D63A-C5D5-BBCD-906B0AC7EE4E}"/>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392841332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bfee33-8991-448a-935d-d31d10ce035c">
      <Terms xmlns="http://schemas.microsoft.com/office/infopath/2007/PartnerControls"/>
    </lcf76f155ced4ddcb4097134ff3c332f>
    <TaxCatchAll xmlns="981856ac-4200-4117-959e-14ff693142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009F9AA9525E4FA6EF37ED12AE9CA6" ma:contentTypeVersion="18" ma:contentTypeDescription="Create a new document." ma:contentTypeScope="" ma:versionID="957868bfab915f7c72693c7b4e6a0e66">
  <xsd:schema xmlns:xsd="http://www.w3.org/2001/XMLSchema" xmlns:xs="http://www.w3.org/2001/XMLSchema" xmlns:p="http://schemas.microsoft.com/office/2006/metadata/properties" xmlns:ns2="14bfee33-8991-448a-935d-d31d10ce035c" xmlns:ns3="981856ac-4200-4117-959e-14ff693142c2" targetNamespace="http://schemas.microsoft.com/office/2006/metadata/properties" ma:root="true" ma:fieldsID="9852a806f2ccb044f3cfbd39c0568971" ns2:_="" ns3:_="">
    <xsd:import namespace="14bfee33-8991-448a-935d-d31d10ce035c"/>
    <xsd:import namespace="981856ac-4200-4117-959e-14ff693142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fee33-8991-448a-935d-d31d10ce035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575ec5-6251-4a15-9c31-6c2f4a4e11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1856ac-4200-4117-959e-14ff693142c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bc99303-a934-44c7-9b34-6c0d0fada6de}" ma:internalName="TaxCatchAll" ma:showField="CatchAllData" ma:web="981856ac-4200-4117-959e-14ff693142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0A087-72B4-4BEA-9A04-F943295C649E}">
  <ds:schemaRefs>
    <ds:schemaRef ds:uri="http://schemas.microsoft.com/sharepoint/v3/contenttype/forms"/>
  </ds:schemaRefs>
</ds:datastoreItem>
</file>

<file path=customXml/itemProps2.xml><?xml version="1.0" encoding="utf-8"?>
<ds:datastoreItem xmlns:ds="http://schemas.openxmlformats.org/officeDocument/2006/customXml" ds:itemID="{4A0727A0-46F2-4277-A59D-A2A7261C37E0}">
  <ds:schemaRefs>
    <ds:schemaRef ds:uri="http://purl.org/dc/terms/"/>
    <ds:schemaRef ds:uri="http://purl.org/dc/dcmitype/"/>
    <ds:schemaRef ds:uri="http://schemas.openxmlformats.org/package/2006/metadata/core-properties"/>
    <ds:schemaRef ds:uri="http://purl.org/dc/elements/1.1/"/>
    <ds:schemaRef ds:uri="c342784a-e01b-4ab4-be58-4ffd26e754a4"/>
    <ds:schemaRef ds:uri="http://schemas.microsoft.com/office/2006/documentManagement/types"/>
    <ds:schemaRef ds:uri="http://schemas.microsoft.com/office/2006/metadata/properties"/>
    <ds:schemaRef ds:uri="http://schemas.microsoft.com/office/infopath/2007/PartnerControls"/>
    <ds:schemaRef ds:uri="5726cd14-229d-4391-ac5c-01df225691e2"/>
    <ds:schemaRef ds:uri="http://www.w3.org/XML/1998/namespace"/>
  </ds:schemaRefs>
</ds:datastoreItem>
</file>

<file path=customXml/itemProps3.xml><?xml version="1.0" encoding="utf-8"?>
<ds:datastoreItem xmlns:ds="http://schemas.openxmlformats.org/officeDocument/2006/customXml" ds:itemID="{373B5874-11F5-45C9-9827-A10E822C4D95}"/>
</file>

<file path=docProps/app.xml><?xml version="1.0" encoding="utf-8"?>
<Properties xmlns="http://schemas.openxmlformats.org/officeDocument/2006/extended-properties" xmlns:vt="http://schemas.openxmlformats.org/officeDocument/2006/docPropsVTypes">
  <Template/>
  <TotalTime>1576</TotalTime>
  <Words>3814</Words>
  <Application>Microsoft Office PowerPoint</Application>
  <PresentationFormat>Geniş ekran</PresentationFormat>
  <Paragraphs>409</Paragraphs>
  <Slides>27</Slides>
  <Notes>23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27</vt:i4>
      </vt:variant>
    </vt:vector>
  </HeadingPairs>
  <TitlesOfParts>
    <vt:vector size="34" baseType="lpstr">
      <vt:lpstr>Arial</vt:lpstr>
      <vt:lpstr>Calibri</vt:lpstr>
      <vt:lpstr>Calibri Light</vt:lpstr>
      <vt:lpstr>Courier New</vt:lpstr>
      <vt:lpstr>Segoe UI</vt:lpstr>
      <vt:lpstr>Segoe UI Semibold</vt:lpstr>
      <vt:lpstr>Office Teması</vt:lpstr>
      <vt:lpstr>ÇATIŞMA ÇÖZME BECERİLERİ</vt:lpstr>
      <vt:lpstr>SUNUM PLANI</vt:lpstr>
      <vt:lpstr>ÇATIŞMA</vt:lpstr>
      <vt:lpstr>ÇATIŞMA TÜRLERİ</vt:lpstr>
      <vt:lpstr>ÇATIŞMANIN AKTÖRLERİ</vt:lpstr>
      <vt:lpstr>ÇATIŞMANIN AŞAMALARI</vt:lpstr>
      <vt:lpstr>ÇATIŞMANIN NEDENLERİ</vt:lpstr>
      <vt:lpstr>ÇATIŞMANIN NEDENLERİ</vt:lpstr>
      <vt:lpstr>ÇATIŞMA BELİRTİLERİ</vt:lpstr>
      <vt:lpstr>ÇATIŞMA ÇÖZÜMÜ</vt:lpstr>
      <vt:lpstr>ÇATIŞMA ÇÖZÜMÜ</vt:lpstr>
      <vt:lpstr>ÇATIŞMA ÇÖZÜMÜ STRATEJİLERİ </vt:lpstr>
      <vt:lpstr>PowerPoint Sunusu</vt:lpstr>
      <vt:lpstr>ÇATIŞMA ÇÖZÜMÜ SÜRECİNİN AŞAMALARI</vt:lpstr>
      <vt:lpstr>PowerPoint Sunusu</vt:lpstr>
      <vt:lpstr>ÇATIŞMA ÇÖZÜMÜ ARAÇLARI</vt:lpstr>
      <vt:lpstr>ÇATIŞMA ÇÖZÜMÜ İÇİN GEREKLİ BAZI YETKİNLİKLER </vt:lpstr>
      <vt:lpstr>ÇATIŞMA ÇÖZÜMÜ İÇİN GEREKLİ BAZI YETKİNLİKLER </vt:lpstr>
      <vt:lpstr>PowerPoint Sunusu</vt:lpstr>
      <vt:lpstr>ÇATIŞMA ÇÖZÜMÜ İÇİN GEREKLİ BAZI YETKİNLİKLER </vt:lpstr>
      <vt:lpstr>ÇATIŞMA ÇÖZÜMÜ İÇİN GEREKLİ BAZI YETKİNLİKLER </vt:lpstr>
      <vt:lpstr>ÇATIŞMA ÇÖZÜMÜ İÇİN GEREKLİ BAZI YETKİNLİKLER </vt:lpstr>
      <vt:lpstr>ÇATIŞMA ÇÖZÜMÜ İÇİN GEREKLİ BAZI YETKİNLİKLER </vt:lpstr>
      <vt:lpstr>ÇATIŞMA ÇÖZÜMÜ İÇİN GEREKLİ BAZI YETKİNLİKLER </vt:lpstr>
      <vt:lpstr>ÇATIŞMA ÇÖZÜMÜ İÇİN GEREKLİ BAZI YETKİNLİKLER </vt:lpstr>
      <vt:lpstr>ÇATIŞMA ÇÖZÜMÜ İÇİN GEREKLİ BAZI YETKİNLİKLER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rabia yıldız</cp:lastModifiedBy>
  <cp:revision>38</cp:revision>
  <dcterms:created xsi:type="dcterms:W3CDTF">2021-12-13T18:17:25Z</dcterms:created>
  <dcterms:modified xsi:type="dcterms:W3CDTF">2024-02-16T11:36:51Z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0x01010075009F9AA9525E4FA6EF37ED12AE9CA6</vt:lpwstr>
  </property>
</Properties>
</file>