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0" r:id="rId5"/>
    <p:sldId id="271" r:id="rId6"/>
    <p:sldId id="317" r:id="rId7"/>
    <p:sldId id="273" r:id="rId8"/>
    <p:sldId id="274" r:id="rId9"/>
    <p:sldId id="275" r:id="rId10"/>
    <p:sldId id="318" r:id="rId11"/>
    <p:sldId id="319" r:id="rId12"/>
    <p:sldId id="280" r:id="rId13"/>
    <p:sldId id="321" r:id="rId14"/>
    <p:sldId id="320" r:id="rId15"/>
    <p:sldId id="322" r:id="rId16"/>
    <p:sldId id="281" r:id="rId17"/>
    <p:sldId id="282" r:id="rId18"/>
    <p:sldId id="323" r:id="rId19"/>
    <p:sldId id="283" r:id="rId20"/>
    <p:sldId id="324" r:id="rId21"/>
    <p:sldId id="325" r:id="rId22"/>
    <p:sldId id="328" r:id="rId23"/>
    <p:sldId id="284" r:id="rId24"/>
    <p:sldId id="326" r:id="rId25"/>
    <p:sldId id="286" r:id="rId26"/>
    <p:sldId id="327" r:id="rId27"/>
    <p:sldId id="290" r:id="rId28"/>
    <p:sldId id="330" r:id="rId29"/>
    <p:sldId id="295" r:id="rId30"/>
    <p:sldId id="303" r:id="rId31"/>
    <p:sldId id="329" r:id="rId32"/>
    <p:sldId id="331" r:id="rId33"/>
    <p:sldId id="332" r:id="rId34"/>
    <p:sldId id="333" r:id="rId35"/>
    <p:sldId id="308" r:id="rId36"/>
    <p:sldId id="314" r:id="rId37"/>
    <p:sldId id="334" r:id="rId38"/>
    <p:sldId id="316" r:id="rId39"/>
    <p:sldId id="336" r:id="rId40"/>
    <p:sldId id="315" r:id="rId41"/>
    <p:sldId id="335"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3595" autoAdjust="0"/>
  </p:normalViewPr>
  <p:slideViewPr>
    <p:cSldViewPr snapToGrid="0">
      <p:cViewPr varScale="1">
        <p:scale>
          <a:sx n="60" d="100"/>
          <a:sy n="60"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Merhaba İsmim Rabia Tuba YILDIZ, bu bölümde Tükenmişlik ve stres yönetimi hakkında konuşacağız.</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ea typeface="Calibri" panose="020F0502020204030204" pitchFamily="34" charset="0"/>
                <a:cs typeface="Segoe UI" panose="020B0502040204020203" pitchFamily="34" charset="0"/>
              </a:rPr>
              <a:t>Stres, tükenmişlik, ikincil travma, dolaylı travma gibi meslek elamanlarının görevlerini yerine getirirken karşılaştığı çeşitli risklerdir.</a:t>
            </a:r>
            <a:endParaRPr lang="tr-TR" dirty="0">
              <a:effectLst/>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a:t>
            </a:fld>
            <a:endParaRPr lang="en-US"/>
          </a:p>
        </p:txBody>
      </p:sp>
    </p:spTree>
    <p:extLst>
      <p:ext uri="{BB962C8B-B14F-4D97-AF65-F5344CB8AC3E}">
        <p14:creationId xmlns:p14="http://schemas.microsoft.com/office/powerpoint/2010/main" val="292387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CD0E3-574F-4CBC-0E8E-3B831E7FD92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3AC04B0-E381-B37C-8B32-B0176104583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BFCC002-24BF-6499-437F-04AB2CE3DE0A}"/>
              </a:ext>
            </a:extLst>
          </p:cNvPr>
          <p:cNvSpPr>
            <a:spLocks noGrp="1"/>
          </p:cNvSpPr>
          <p:nvPr>
            <p:ph type="body" idx="1"/>
          </p:nvPr>
        </p:nvSpPr>
        <p:spPr/>
        <p:txBody>
          <a:bodyPr/>
          <a:lstStyle/>
          <a:p>
            <a:r>
              <a:rPr lang="tr-TR" dirty="0"/>
              <a:t>Stresle başa çıkma stratejileri çeşitli şekillerde sınıflandırılmıştır. </a:t>
            </a:r>
            <a:r>
              <a:rPr lang="tr-TR" sz="1800" dirty="0">
                <a:effectLst/>
                <a:latin typeface="Segoe UI" panose="020B0502040204020203" pitchFamily="34" charset="0"/>
                <a:ea typeface="Calibri" panose="020F0502020204030204" pitchFamily="34" charset="0"/>
                <a:cs typeface="Times New Roman" panose="02020603050405020304" pitchFamily="18" charset="0"/>
              </a:rPr>
              <a:t>Bir sınıflandırmaya göre başa çıkma stratejileri uyumlu ve uyumsuz stratejiler olarak ikiye ayrılır. Uyumlu başa çıkma stratejileri “sağlığı koruyucu” ve uyumsuz stratejiler “sağlığa zararlı” olarak tanımlanmaktadır.</a:t>
            </a:r>
            <a:endParaRPr lang="tr-TR" dirty="0"/>
          </a:p>
        </p:txBody>
      </p:sp>
      <p:sp>
        <p:nvSpPr>
          <p:cNvPr id="4" name="Slayt Numarası Yer Tutucusu 3">
            <a:extLst>
              <a:ext uri="{FF2B5EF4-FFF2-40B4-BE49-F238E27FC236}">
                <a16:creationId xmlns:a16="http://schemas.microsoft.com/office/drawing/2014/main" id="{80D5F60A-162E-321F-4BAA-176D5376146C}"/>
              </a:ext>
            </a:extLst>
          </p:cNvPr>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25030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B023-7F67-5788-160E-4C6839C2EDF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F6ACAD4-C1DA-AEC6-41B5-CC018F8394D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F378D14-D37F-A69F-A2DD-A5D17C3DE9D8}"/>
              </a:ext>
            </a:extLst>
          </p:cNvPr>
          <p:cNvSpPr>
            <a:spLocks noGrp="1"/>
          </p:cNvSpPr>
          <p:nvPr>
            <p:ph type="body" idx="1"/>
          </p:nvPr>
        </p:nvSpPr>
        <p:spPr/>
        <p:txBody>
          <a:bodyPr/>
          <a:lstStyle/>
          <a:p>
            <a:r>
              <a:rPr lang="tr-TR" dirty="0"/>
              <a:t>Stresle başa çıkma stratejileri çeşitli şekillerde sınıflandırılmıştır. </a:t>
            </a:r>
            <a:r>
              <a:rPr lang="tr-TR" sz="1800" dirty="0">
                <a:effectLst/>
                <a:latin typeface="Segoe UI" panose="020B0502040204020203" pitchFamily="34" charset="0"/>
                <a:ea typeface="Calibri" panose="020F0502020204030204" pitchFamily="34" charset="0"/>
                <a:cs typeface="Times New Roman" panose="02020603050405020304" pitchFamily="18" charset="0"/>
              </a:rPr>
              <a:t>Bir sınıflandırmaya göre başa çıkma stratejileri uyumlu ve uyumsuz stratejiler olarak ikiye ayrılır. Uyumlu başa çıkma stratejileri “sağlığı koruyucu” ve uyumsuz stratejiler “sağlığa zararlı” olarak tanımlanmaktadır.</a:t>
            </a:r>
            <a:endParaRPr lang="tr-TR" dirty="0"/>
          </a:p>
        </p:txBody>
      </p:sp>
      <p:sp>
        <p:nvSpPr>
          <p:cNvPr id="4" name="Slayt Numarası Yer Tutucusu 3">
            <a:extLst>
              <a:ext uri="{FF2B5EF4-FFF2-40B4-BE49-F238E27FC236}">
                <a16:creationId xmlns:a16="http://schemas.microsoft.com/office/drawing/2014/main" id="{D29AD18C-6D74-71C5-F79B-34E556C2AA34}"/>
              </a:ext>
            </a:extLst>
          </p:cNvPr>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25510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4292-FCDE-E230-F7A8-8DACBA25A7F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F25766-43D4-B97F-3170-F3F9EF05E8A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6DFA9AE-1375-FAC1-0EE1-AA5FF659B682}"/>
              </a:ext>
            </a:extLst>
          </p:cNvPr>
          <p:cNvSpPr>
            <a:spLocks noGrp="1"/>
          </p:cNvSpPr>
          <p:nvPr>
            <p:ph type="body" idx="1"/>
          </p:nvPr>
        </p:nvSpPr>
        <p:spPr/>
        <p:txBody>
          <a:bodyPr/>
          <a:lstStyle/>
          <a:p>
            <a:r>
              <a:rPr lang="tr-TR" dirty="0"/>
              <a:t>Stresle başa çıkma stratejileri çeşitli şekillerde sınıflandırılmıştır. </a:t>
            </a:r>
            <a:r>
              <a:rPr lang="tr-TR" sz="1800" dirty="0">
                <a:effectLst/>
                <a:latin typeface="Segoe UI" panose="020B0502040204020203" pitchFamily="34" charset="0"/>
                <a:ea typeface="Calibri" panose="020F0502020204030204" pitchFamily="34" charset="0"/>
                <a:cs typeface="Times New Roman" panose="02020603050405020304" pitchFamily="18" charset="0"/>
              </a:rPr>
              <a:t>Bir sınıflandırmaya göre başa çıkma stratejileri uyumlu ve uyumsuz stratejiler olarak ikiye ayrılır. Uyumlu başa çıkma stratejileri “sağlığı koruyucu” ve uyumsuz stratejiler “sağlığa zararlı” olarak tanımlanmaktadır.</a:t>
            </a:r>
            <a:endParaRPr lang="tr-TR" dirty="0"/>
          </a:p>
        </p:txBody>
      </p:sp>
      <p:sp>
        <p:nvSpPr>
          <p:cNvPr id="4" name="Slayt Numarası Yer Tutucusu 3">
            <a:extLst>
              <a:ext uri="{FF2B5EF4-FFF2-40B4-BE49-F238E27FC236}">
                <a16:creationId xmlns:a16="http://schemas.microsoft.com/office/drawing/2014/main" id="{ED54EEDA-5564-B227-139C-954851D85E07}"/>
              </a:ext>
            </a:extLst>
          </p:cNvPr>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74894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144588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Tükenmişlik; düşük motivasyon, düşük performans ve kendine ve başkalarına karşı olumsuz tutumların eşlik ettiği fiziksel, duygusal veya zihinsel tükenme olarak tanımlanmaktadır. Tükenmişlik aşırı ve uzun süreli fiziksel veya zihinsel efordan veya aşırı yük getiren bir işten kaynaklanan stresin sonucu olarak ortaya çıkar.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54314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70F4E-C09F-632C-0C2D-746881D272F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40A5A47-2E94-298C-DDD4-DAB32598B99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477C30E-45D7-D8E0-7352-0E8BA0F7E56B}"/>
              </a:ext>
            </a:extLst>
          </p:cNvPr>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Tükenmişlik; düşük motivasyon, düşük performans ve kendine ve başkalarına karşı olumsuz tutumların eşlik ettiği fiziksel, duygusal veya zihinsel tükenme olarak tanımlanmaktadır. Tükenmişlik aşırı ve uzun süreli fiziksel veya zihinsel efordan veya aşırı yük getiren bir işten kaynaklanan stresin sonucu olarak ortaya çıkar. </a:t>
            </a:r>
            <a:endParaRPr lang="tr-TR" dirty="0"/>
          </a:p>
        </p:txBody>
      </p:sp>
      <p:sp>
        <p:nvSpPr>
          <p:cNvPr id="4" name="Slayt Numarası Yer Tutucusu 3">
            <a:extLst>
              <a:ext uri="{FF2B5EF4-FFF2-40B4-BE49-F238E27FC236}">
                <a16:creationId xmlns:a16="http://schemas.microsoft.com/office/drawing/2014/main" id="{9225B22C-A48A-0772-A48D-AE884E87393B}"/>
              </a:ext>
            </a:extLst>
          </p:cNvPr>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52053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Tükenmişliğin üç boyutu bulunmaktadır: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Duygusal Tükenme:</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hizmet verdiği kişilerin, üstlerinin ya da çalıştığı kurumun kronik ihtiyaçları, talepleri ve beklentileri nedeniyle duygusal kaynaklarının ve enerjisinin tükendiğini hissetmesidir.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kendisini bitkin, yorgun ve duygusal açıdan yıpranmış hissetmesi.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2. Duyarsızlaşma:</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Tükenmişliğin kişiler arası boyutlarındandır. Bireyin hizmet sunduğu kişilere, meslektaşlarına ve kurumuna olumsuz tutumlar beslemesini, zihinsel mesafesinin artmasını ve empatisinin kaybını ifade eder. Kişi görevlerini yapması gerektiği gibi yerine getirirken, insanlarla duygusal ilişki kurmaktan kaçınmak için duyarsızlaşmayı kullanabilir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Maslach</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2001).</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hizmet sunduğu kişilere ve meslektaşlarına karşı duygusuz, umursamaz, alaycı ve katı bir tutum sergilemesi.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3. Kişisel Başarıda Düşme Hissi:</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kendisini işinde ve ilişkilerinde başarısız ve yetersiz olarak değerlendirmesini ifade eder. Kişi işinde gelişmediğini, yaptıklarının işe yaramadığını ve başarısız olduğunu düşünür.  Profesyonel olarak kendisini yetersiz görür. Bu durum, bazen sosyal hizmet çalışmalarındaki bürokratik süreçlerde (gerekli idari belgeleri tamamlamak, kayıtları girmek gibi) ortaya çıkabilir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Newell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MacNeil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2010).</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sosyal hizmet uzmanının kişilere yardım etmeye yönelik çabalarına rağmen sürecin düzelmediği durumlarda kendisini yetersiz hissetmesi.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271070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9C0AD-79A2-68B9-7604-D8829B828AF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D9973C0-DAA1-6203-AA73-FE79385A5B1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0906085-3182-8B79-9E8E-1D2E83883EEE}"/>
              </a:ext>
            </a:extLst>
          </p:cNvPr>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Tükenmişliğin üç boyutu bulunmaktadır: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Duygusal Tükenme:</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hizmet verdiği kişilerin, üstlerinin ya da çalıştığı kurumun kronik ihtiyaçları, talepleri ve beklentileri nedeniyle duygusal kaynaklarının ve enerjisinin tükendiğini hissetmesidir.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kendisini bitkin, yorgun ve duygusal açıdan yıpranmış hissetmesi.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2. Duyarsızlaşma:</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Tükenmişliğin kişiler arası boyutlarındandır. Bireyin hizmet sunduğu kişilere, meslektaşlarına ve kurumuna olumsuz tutumlar beslemesini, zihinsel mesafesinin artmasını ve empatisinin kaybını ifade eder. Kişi görevlerini yapması gerektiği gibi yerine getirirken, insanlarla duygusal ilişki kurmaktan kaçınmak için duyarsızlaşmayı kullanabilir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Maslach</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2001).</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hizmet sunduğu kişilere ve meslektaşlarına karşı duygusuz, umursamaz, alaycı ve katı bir tutum sergilemesi.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3. Kişisel Başarıda Düşme Hissi:</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kendisini işinde ve ilişkilerinde başarısız ve yetersiz olarak değerlendirmesini ifade eder. Kişi işinde gelişmediğini, yaptıklarının işe yaramadığını ve başarısız olduğunu düşünür.  Profesyonel olarak kendisini yetersiz görür. Bu durum, bazen sosyal hizmet çalışmalarındaki bürokratik süreçlerde (gerekli idari belgeleri tamamlamak, kayıtları girmek gibi) ortaya çıkabilir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Newell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MacNeil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2010).</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sosyal hizmet uzmanının kişilere yardım etmeye yönelik çabalarına rağmen sürecin düzelmediği durumlarda kendisini yetersiz hissetmesi.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D1AE0FB4-A52D-05DE-6445-F29E7467BE3F}"/>
              </a:ext>
            </a:extLst>
          </p:cNvPr>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373184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BF47C-1ECD-5407-1EB4-6C1BCA6D292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853454E-A755-D8CB-AC3E-6D724992656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755210D-27AF-E242-F864-C2266CF96F03}"/>
              </a:ext>
            </a:extLst>
          </p:cNvPr>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Tükenmişliğin üç boyutu bulunmaktadır: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Duygusal Tükenme:</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hizmet verdiği kişilerin, üstlerinin ya da çalıştığı kurumun kronik ihtiyaçları, talepleri ve beklentileri nedeniyle duygusal kaynaklarının ve enerjisinin tükendiğini hissetmesidir.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kendisini bitkin, yorgun ve duygusal açıdan yıpranmış hissetmesi.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2. Duyarsızlaşma:</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Tükenmişliğin kişiler arası boyutlarındandır. Bireyin hizmet sunduğu kişilere, meslektaşlarına ve kurumuna olumsuz tutumlar beslemesini, zihinsel mesafesinin artmasını ve empatisinin kaybını ifade eder. Kişi görevlerini yapması gerektiği gibi yerine getirirken, insanlarla duygusal ilişki kurmaktan kaçınmak için duyarsızlaşmayı kullanabilir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Maslach</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2001).</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hizmet sunduğu kişilere ve meslektaşlarına karşı duygusuz, umursamaz, alaycı ve katı bir tutum sergilemesi.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indent="-270510" algn="just">
              <a:lnSpc>
                <a:spcPct val="117000"/>
              </a:lnSpc>
            </a:pPr>
            <a:r>
              <a:rPr lang="tr-TR" sz="1800" dirty="0">
                <a:effectLst/>
                <a:latin typeface="Segoe UI" panose="020B0502040204020203" pitchFamily="34" charset="0"/>
                <a:ea typeface="Calibri" panose="020F0502020204030204" pitchFamily="34" charset="0"/>
                <a:cs typeface="Segoe UI Historic"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just">
              <a:lnSpc>
                <a:spcPct val="117000"/>
              </a:lnSpc>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3. Kişisel Başarıda Düşme Hissi:</a:t>
            </a:r>
            <a:r>
              <a:rPr lang="tr-TR" sz="1800"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 </a:t>
            </a: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kendisini işinde ve ilişkilerinde başarısız ve yetersiz olarak değerlendirmesini ifade eder. Kişi işinde gelişmediğini, yaptıklarının işe yaramadığını ve başarısız olduğunu düşünür.  Profesyonel olarak kendisini yetersiz görür. Bu durum, bazen sosyal hizmet çalışmalarındaki bürokratik süreçlerde (gerekli idari belgeleri tamamlamak, kayıtları girmek gibi) ortaya çıkabilir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Newell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Historic" panose="020B0502040204020203" pitchFamily="34" charset="0"/>
              </a:rPr>
              <a:t>MacNeil</a:t>
            </a:r>
            <a:r>
              <a:rPr lang="tr-TR" sz="1800" dirty="0">
                <a:effectLst/>
                <a:latin typeface="Segoe UI" panose="020B0502040204020203" pitchFamily="34" charset="0"/>
                <a:ea typeface="Calibri" panose="020F0502020204030204" pitchFamily="34" charset="0"/>
                <a:cs typeface="Segoe UI Historic" panose="020B0502040204020203" pitchFamily="34" charset="0"/>
              </a:rPr>
              <a:t>, 2010).</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sosyal hizmet uzmanının kişilere yardım etmeye yönelik çabalarına rağmen sürecin düzelmediği durumlarda kendisini yetersiz hissetmesi.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8864BDF3-FFC0-D9CF-2B21-C9917ECB019C}"/>
              </a:ext>
            </a:extLst>
          </p:cNvPr>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1601170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1431-D8F1-7BBF-CD21-776D1A19614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B96C022-623D-7A83-A95B-E75830F001F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CDA7731-03FD-BA04-BC3B-896F0F58E130}"/>
              </a:ext>
            </a:extLst>
          </p:cNvPr>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Tükenmişlik, birdenbire ortaya çıkan bir durum değildir. Tükenmişlik aşağıda yer alan aşamalardan geçerek zamanla gelişir: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İdealist Coşku:</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Kişiler genellikle büyük bir coşku, motivasyon ve enerji ile işe başlar. İşe ve kendisine dair beklentileri, umutları ve idealizmi yüksektir. İşinin beklentilerini karşılayabileceğine ve kendisinin de her şeye başarabileceğine dair inancı fazladır.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Farkındalık:</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gerçekçi olmayan beklentileri karşılamaya çalışırken işi hayatının büyük bir kısmını kaplar. Sosyal ilişkilerine veya özel alanına pek zaman kalmaz. Ancak bu kadar çok çalışmak onu başarıya da götürmez, bireyleri de değiştirmez. Beklentileri ve ihtiyaçları karşılanmaz hale gelir. Kendisini adadığı işin yeterince görülmemesi ya da övülmemesi nedeniyle hayal kırıklığı yaşamaya başlar.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Başarısızlık ve Yetersizlik Hissi:</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hayal kırıklıkları neticesinde tüm enerjisini ve motivasyonunu yitirmeye başlar. Yeterince takdir almaması da yetersizlik ve başarısızlık düşüncelerini ortaya çıkarır. İşine karşı olumsuz tutumlar göstermeye ve işten uzaklaşmaya başlar. Kronik yorgunluk, sinirlilik gibi tükenmişliğin belirtileri kendini gösterir.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Font typeface="+mj-lt"/>
              <a:buAutoNum type="arabicPeriod"/>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İlgisizlik ve Umutsuzluk:</a:t>
            </a:r>
            <a:r>
              <a:rPr lang="tr-TR" sz="1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olumsuz duygu ve düşünceler döngüsünde bir çıkış yolu bulamayınca çaresiz hissetmeye başlar ve çabalamaktan vazgeçer. Artık hayatı anlamsız gelmeye başlar ve yaşam motivasyonu azalır. Olumsuz tutum ve davranışları iş performansının da düşmesine neden olur.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r>
              <a:rPr lang="tr-TR" sz="1800" b="1" dirty="0">
                <a:solidFill>
                  <a:srgbClr val="0070C0"/>
                </a:solidFill>
                <a:effectLst/>
                <a:latin typeface="Segoe UI" panose="020B0502040204020203" pitchFamily="34" charset="0"/>
                <a:ea typeface="Calibri" panose="020F0502020204030204" pitchFamily="34" charset="0"/>
              </a:rPr>
              <a:t>Müdahale:</a:t>
            </a:r>
            <a:r>
              <a:rPr lang="tr-TR" sz="1800" dirty="0">
                <a:solidFill>
                  <a:srgbClr val="0070C0"/>
                </a:solidFill>
                <a:effectLst/>
                <a:latin typeface="Segoe UI" panose="020B0502040204020203" pitchFamily="34" charset="0"/>
                <a:ea typeface="Calibri" panose="020F0502020204030204" pitchFamily="34" charset="0"/>
              </a:rPr>
              <a:t> </a:t>
            </a:r>
            <a:r>
              <a:rPr lang="tr-TR" sz="1800" dirty="0">
                <a:solidFill>
                  <a:srgbClr val="000000"/>
                </a:solidFill>
                <a:effectLst/>
                <a:latin typeface="Segoe UI" panose="020B0502040204020203" pitchFamily="34" charset="0"/>
                <a:ea typeface="Calibri" panose="020F0502020204030204" pitchFamily="34" charset="0"/>
              </a:rPr>
              <a:t>Kişi, tükenmişlik yaşadığı için bir destek arayışına girer ya da yardım almayı kabul eder</a:t>
            </a:r>
            <a:endParaRPr lang="tr-TR" dirty="0"/>
          </a:p>
        </p:txBody>
      </p:sp>
      <p:sp>
        <p:nvSpPr>
          <p:cNvPr id="4" name="Slayt Numarası Yer Tutucusu 3">
            <a:extLst>
              <a:ext uri="{FF2B5EF4-FFF2-40B4-BE49-F238E27FC236}">
                <a16:creationId xmlns:a16="http://schemas.microsoft.com/office/drawing/2014/main" id="{2EF79E44-4C25-F525-9250-134A168EFAF1}"/>
              </a:ext>
            </a:extLst>
          </p:cNvPr>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258337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latin typeface="Segoe UI" panose="020B0502040204020203" pitchFamily="34" charset="0"/>
                <a:cs typeface="Segoe UI" panose="020B0502040204020203" pitchFamily="34" charset="0"/>
              </a:rPr>
              <a:t>Stres ve Tükenmişlik</a:t>
            </a:r>
          </a:p>
          <a:p>
            <a:r>
              <a:rPr lang="tr-TR" dirty="0">
                <a:latin typeface="Segoe UI" panose="020B0502040204020203" pitchFamily="34" charset="0"/>
                <a:cs typeface="Segoe UI" panose="020B0502040204020203" pitchFamily="34" charset="0"/>
              </a:rPr>
              <a:t>Stres ile Tükenmişlik Arasındaki Fark</a:t>
            </a:r>
          </a:p>
          <a:p>
            <a:r>
              <a:rPr lang="da-DK" dirty="0">
                <a:latin typeface="Segoe UI" panose="020B0502040204020203" pitchFamily="34" charset="0"/>
                <a:cs typeface="Segoe UI" panose="020B0502040204020203" pitchFamily="34" charset="0"/>
              </a:rPr>
              <a:t>Tükenmişlik </a:t>
            </a:r>
            <a:r>
              <a:rPr lang="tr-TR" dirty="0">
                <a:latin typeface="Segoe UI" panose="020B0502040204020203" pitchFamily="34" charset="0"/>
                <a:cs typeface="Segoe UI" panose="020B0502040204020203" pitchFamily="34" charset="0"/>
              </a:rPr>
              <a:t>v</a:t>
            </a:r>
            <a:r>
              <a:rPr lang="da-DK" dirty="0">
                <a:latin typeface="Segoe UI" panose="020B0502040204020203" pitchFamily="34" charset="0"/>
                <a:cs typeface="Segoe UI" panose="020B0502040204020203" pitchFamily="34" charset="0"/>
              </a:rPr>
              <a:t>e Stres </a:t>
            </a:r>
            <a:r>
              <a:rPr lang="tr-TR" dirty="0">
                <a:latin typeface="Segoe UI" panose="020B0502040204020203" pitchFamily="34" charset="0"/>
                <a:cs typeface="Segoe UI" panose="020B0502040204020203" pitchFamily="34" charset="0"/>
              </a:rPr>
              <a:t>i</a:t>
            </a:r>
            <a:r>
              <a:rPr lang="da-DK" dirty="0">
                <a:latin typeface="Segoe UI" panose="020B0502040204020203" pitchFamily="34" charset="0"/>
                <a:cs typeface="Segoe UI" panose="020B0502040204020203" pitchFamily="34" charset="0"/>
              </a:rPr>
              <a:t>le Mücadele</a:t>
            </a:r>
            <a:r>
              <a:rPr lang="tr-TR" dirty="0">
                <a:latin typeface="Segoe UI" panose="020B0502040204020203" pitchFamily="34" charset="0"/>
                <a:cs typeface="Segoe UI" panose="020B0502040204020203" pitchFamily="34" charset="0"/>
              </a:rPr>
              <a:t> Yöntemleri</a:t>
            </a:r>
          </a:p>
          <a:p>
            <a:r>
              <a:rPr lang="tr-TR" dirty="0">
                <a:latin typeface="Segoe UI" panose="020B0502040204020203" pitchFamily="34" charset="0"/>
                <a:cs typeface="Segoe UI" panose="020B0502040204020203" pitchFamily="34" charset="0"/>
              </a:rPr>
              <a:t>Dolaylı Travma ve İkincil </a:t>
            </a:r>
            <a:r>
              <a:rPr lang="tr-TR" dirty="0" err="1">
                <a:latin typeface="Segoe UI" panose="020B0502040204020203" pitchFamily="34" charset="0"/>
                <a:cs typeface="Segoe UI" panose="020B0502040204020203" pitchFamily="34" charset="0"/>
              </a:rPr>
              <a:t>Travma’yı</a:t>
            </a:r>
            <a:r>
              <a:rPr lang="tr-TR" dirty="0">
                <a:latin typeface="Segoe UI" panose="020B0502040204020203" pitchFamily="34" charset="0"/>
                <a:cs typeface="Segoe UI" panose="020B0502040204020203" pitchFamily="34" charset="0"/>
              </a:rPr>
              <a:t> tanıma ve bu travmalara karşı koruyucu-önleyici faktörler bugün konuşacağımız ana konulardır.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a:t>
            </a:fld>
            <a:endParaRPr lang="en-US"/>
          </a:p>
        </p:txBody>
      </p:sp>
    </p:spTree>
    <p:extLst>
      <p:ext uri="{BB962C8B-B14F-4D97-AF65-F5344CB8AC3E}">
        <p14:creationId xmlns:p14="http://schemas.microsoft.com/office/powerpoint/2010/main" val="349914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Tükenmişliğin belirtileri, semptomları ve risk faktörlerine dair farkındalık eksikliği, çalışanların bu riske karşı savunmasızlığını artırır. Bu yüzden bu konuda bilgi sahibi olmanın koruyucu bir etkisi vardır.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427894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5520F-BAEF-8301-75C7-4F2786CDBE1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B48FF57-0D63-B11F-815A-AC71059B17A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4CF7F28-A345-7D6D-4FF0-A5C1D929B5B9}"/>
              </a:ext>
            </a:extLst>
          </p:cNvPr>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Tükenmişliğin belirtileri, semptomları ve risk faktörlerine dair farkındalık eksikliği, çalışanların bu riske karşı savunmasızlığını artırır. Bu yüzden bu konuda bilgi sahibi olmanın koruyucu bir etkisi vardır.</a:t>
            </a:r>
            <a:endParaRPr lang="tr-TR" dirty="0"/>
          </a:p>
        </p:txBody>
      </p:sp>
      <p:sp>
        <p:nvSpPr>
          <p:cNvPr id="4" name="Slayt Numarası Yer Tutucusu 3">
            <a:extLst>
              <a:ext uri="{FF2B5EF4-FFF2-40B4-BE49-F238E27FC236}">
                <a16:creationId xmlns:a16="http://schemas.microsoft.com/office/drawing/2014/main" id="{C6280D9D-3550-5C6F-C779-4B3A86D54B71}"/>
              </a:ext>
            </a:extLst>
          </p:cNvPr>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168657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Mesleki tükenmişliğe sebep olan faktörler, bireysel, kurumsal veya hizmet sağlanan kişi düzeylerindedir (</a:t>
            </a:r>
            <a:r>
              <a:rPr lang="tr-TR" sz="1800" dirty="0" err="1">
                <a:effectLst/>
                <a:latin typeface="Segoe UI" panose="020B0502040204020203" pitchFamily="34" charset="0"/>
                <a:ea typeface="Calibri" panose="020F0502020204030204" pitchFamily="34" charset="0"/>
                <a:cs typeface="Segoe UI" panose="020B0502040204020203" pitchFamily="34" charset="0"/>
              </a:rPr>
              <a:t>Maslach</a:t>
            </a:r>
            <a:r>
              <a:rPr lang="tr-TR" sz="1800" dirty="0">
                <a:effectLst/>
                <a:latin typeface="Segoe UI" panose="020B0502040204020203" pitchFamily="34" charset="0"/>
                <a:ea typeface="Calibri" panose="020F0502020204030204" pitchFamily="34" charset="0"/>
                <a:cs typeface="Segoe UI" panose="020B0502040204020203" pitchFamily="34" charset="0"/>
              </a:rPr>
              <a:t> ve ark., 2001; Barak ve ark., 2001, West ve ark., 2018). Bazen de bunların kombinasyonu halinde ortaya çıkabilir.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İş yerinde kurumsal ve bireysel faktörlerin birkaç tanesinin yaşanması bazı durumlarda kolayca baş edilebilir olabilir. Ancak çalışan için önemli olan faktörlerin yaşanması veya bu olumsuz deneyimlerin sayısının artması tükenmişlik riskinin artırır. </a:t>
            </a: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Kurumsal faktörler..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1107072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23028-CB4E-FB5E-4DA4-ACA31B08757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5F51EC4-70BF-CD57-6254-861F494AD61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F32312-C4E6-9BEF-154A-3AE4D707ABCC}"/>
              </a:ext>
            </a:extLst>
          </p:cNvPr>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Mesleki tükenmişliğe sebep olan faktörler, bireysel, kurumsal veya hizmet sağlanan kişi düzeylerindedir (</a:t>
            </a:r>
            <a:r>
              <a:rPr lang="tr-TR" sz="1800" dirty="0" err="1">
                <a:effectLst/>
                <a:latin typeface="Segoe UI" panose="020B0502040204020203" pitchFamily="34" charset="0"/>
                <a:ea typeface="Calibri" panose="020F0502020204030204" pitchFamily="34" charset="0"/>
                <a:cs typeface="Segoe UI" panose="020B0502040204020203" pitchFamily="34" charset="0"/>
              </a:rPr>
              <a:t>Maslach</a:t>
            </a:r>
            <a:r>
              <a:rPr lang="tr-TR" sz="1800" dirty="0">
                <a:effectLst/>
                <a:latin typeface="Segoe UI" panose="020B0502040204020203" pitchFamily="34" charset="0"/>
                <a:ea typeface="Calibri" panose="020F0502020204030204" pitchFamily="34" charset="0"/>
                <a:cs typeface="Segoe UI" panose="020B0502040204020203" pitchFamily="34" charset="0"/>
              </a:rPr>
              <a:t> ve ark., 2001; Barak ve ark., 2001, West ve ark., 2018). Bazen de bunların kombinasyonu halinde ortaya çıkabilir.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İş yerinde kurumsal ve bireysel faktörlerin birkaç tanesinin yaşanması bazı durumlarda kolayca baş edilebilir olabilir. Ancak çalışan için önemli olan faktörlerin yaşanması veya bu olumsuz deneyimlerin sayısının artması tükenmişlik riskinin artırır. </a:t>
            </a: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Kurumsal faktörler..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2505B17E-A121-9907-D8A4-BD66578F362F}"/>
              </a:ext>
            </a:extLst>
          </p:cNvPr>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2539663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Tükenmişliğin, iş yaşamı ve kişisel hayat üzerindeki olumsuz sonuçları vardır. İşle ilgili sonuçlar..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3678570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Times New Roman" panose="02020603050405020304" pitchFamily="18" charset="0"/>
              </a:rPr>
              <a:t>Stres ve tükenmişlik sıklıkla karıştırılan iki kavramdır. Tükenmişlik, bireyin strese karşı gösterdiği karmaşık bir tepkidir. Aşırı stresli olmak kişinin mutlaka tükenmişlik yaşayacağı anlamına gelmez. Stres durumunda fiziksel ve psikolojik olarak çok fazla talep ve baskı vardır. Stresli kişiler, her şeyi kontrol altına alabilirlerse kendilerini daha iyi hissedeceklerini hayal edebilirler. Diğer taraftan tükenmişlik kendini boş, motivasyonsuz ve umursamaz hissetmek anlamına gelir. Tükenmişlik yaşayan insanlar genellikle durumlarında olumlu bir değişiklik umudu görmezler. Bu açıdan aşırı stres, sorumluluklar arasında boğulmaya, tükenmişlik ise bu sorumluluklardan tamamen elini çekmeye benzetilir.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2360102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Stres ve tükenmişlik ile mücadele konusunda birçok başa çıkma yöntemi bulunmaktadır. Bilişsel-davranışçı ve gevşeme temelli müdahaleler bunlara örnek olarak verilebilir. Her bir müdahalenin amacı farklıdır ve birbirini destekler niteliktedir. Örneğin, gevşeme odaklı tekniklerde amaç algılanan stresi azaltmak iken bilişsel davranışçı müdahalelerde amaç farkındalık artırmak ve başa çıkma becerilerini geliştirmektir. </a:t>
            </a:r>
          </a:p>
          <a:p>
            <a:endParaRPr lang="tr-TR" sz="1800" dirty="0">
              <a:effectLst/>
              <a:latin typeface="Segoe UI" panose="020B0502040204020203" pitchFamily="34" charset="0"/>
              <a:ea typeface="Calibri" panose="020F0502020204030204" pitchFamily="34" charset="0"/>
            </a:endParaRPr>
          </a:p>
          <a:p>
            <a:r>
              <a:rPr lang="tr-TR" sz="1800" dirty="0">
                <a:effectLst/>
                <a:latin typeface="Segoe UI" panose="020B0502040204020203" pitchFamily="34" charset="0"/>
                <a:ea typeface="Calibri" panose="020F0502020204030204" pitchFamily="34" charset="0"/>
              </a:rPr>
              <a:t>Farklı bireyler farklı baş etme stratejileri tercih edebilirler. Bazen de bir birey; farklı sorunlara yönelik, farklı zamanlarda değişen başa çıkma stratejileri kullanabilir. Hangi mekanizmaların kullanılacağı kişisel tarza ve stresli olaylara göre değişir.</a:t>
            </a:r>
          </a:p>
          <a:p>
            <a:endParaRPr lang="tr-TR" sz="1800" dirty="0">
              <a:effectLst/>
              <a:latin typeface="Segoe UI" panose="020B0502040204020203" pitchFamily="34" charset="0"/>
              <a:ea typeface="Calibri" panose="020F0502020204030204" pitchFamily="34" charset="0"/>
            </a:endParaRPr>
          </a:p>
          <a:p>
            <a:r>
              <a:rPr lang="tr-TR" sz="1800" dirty="0">
                <a:effectLst/>
                <a:latin typeface="Segoe UI" panose="020B0502040204020203" pitchFamily="34" charset="0"/>
                <a:ea typeface="Calibri" panose="020F0502020204030204" pitchFamily="34" charset="0"/>
              </a:rPr>
              <a:t>Stres ve tükenmişlikle mücadelede yaygın kullanılan müdahale yöntemlerinin bazıları şu şekildedir:</a:t>
            </a:r>
          </a:p>
          <a:p>
            <a:endParaRPr lang="tr-TR" sz="1800" dirty="0">
              <a:effectLst/>
              <a:latin typeface="Segoe UI" panose="020B0502040204020203" pitchFamily="34" charset="0"/>
              <a:ea typeface="Calibri" panose="020F0502020204030204" pitchFamily="34" charset="0"/>
            </a:endParaRPr>
          </a:p>
          <a:p>
            <a:pPr algn="just">
              <a:lnSpc>
                <a:spcPct val="115000"/>
              </a:lnSpc>
            </a:pPr>
            <a:r>
              <a:rPr lang="tr-TR" sz="1800" dirty="0">
                <a:latin typeface="Segoe UI" panose="020B0502040204020203" pitchFamily="34" charset="0"/>
                <a:cs typeface="Segoe UI" panose="020B0502040204020203" pitchFamily="34" charset="0"/>
              </a:rPr>
              <a:t>Öz Bakım Becerilerini Artırmak</a:t>
            </a:r>
          </a:p>
          <a:p>
            <a:pPr algn="just">
              <a:lnSpc>
                <a:spcPct val="115000"/>
              </a:lnSpc>
            </a:pPr>
            <a:r>
              <a:rPr lang="tr-TR" sz="1800" dirty="0">
                <a:latin typeface="Segoe UI" panose="020B0502040204020203" pitchFamily="34" charset="0"/>
                <a:cs typeface="Segoe UI" panose="020B0502040204020203" pitchFamily="34" charset="0"/>
              </a:rPr>
              <a:t>Etkili Zaman Yönetimi</a:t>
            </a:r>
          </a:p>
          <a:p>
            <a:pPr algn="just">
              <a:lnSpc>
                <a:spcPct val="115000"/>
              </a:lnSpc>
            </a:pPr>
            <a:r>
              <a:rPr lang="tr-TR" sz="1800" dirty="0">
                <a:latin typeface="Segoe UI" panose="020B0502040204020203" pitchFamily="34" charset="0"/>
                <a:cs typeface="Segoe UI" panose="020B0502040204020203" pitchFamily="34" charset="0"/>
              </a:rPr>
              <a:t>Sosyal Destek Kaynaklarını Harekete Geçirmek</a:t>
            </a:r>
          </a:p>
          <a:p>
            <a:r>
              <a:rPr lang="tr-TR" sz="1800" dirty="0">
                <a:latin typeface="Segoe UI" panose="020B0502040204020203" pitchFamily="34" charset="0"/>
                <a:cs typeface="Segoe UI" panose="020B0502040204020203" pitchFamily="34" charset="0"/>
              </a:rPr>
              <a:t>Olumsuz Düşünce Türleri ve Bilişsel Çarpıtmaları Fark Etmek</a:t>
            </a:r>
          </a:p>
          <a:p>
            <a:pPr algn="just">
              <a:lnSpc>
                <a:spcPct val="115000"/>
              </a:lnSpc>
            </a:pPr>
            <a:r>
              <a:rPr lang="tr-TR" sz="1800" dirty="0">
                <a:latin typeface="Segoe UI" panose="020B0502040204020203" pitchFamily="34" charset="0"/>
                <a:cs typeface="Segoe UI" panose="020B0502040204020203" pitchFamily="34" charset="0"/>
              </a:rPr>
              <a:t>Rahatlama Egzersizleri Yapmak</a:t>
            </a:r>
          </a:p>
          <a:p>
            <a:pPr algn="just">
              <a:lnSpc>
                <a:spcPct val="115000"/>
              </a:lnSpc>
            </a:pPr>
            <a:r>
              <a:rPr lang="tr-TR" sz="1800" dirty="0">
                <a:latin typeface="Segoe UI" panose="020B0502040204020203" pitchFamily="34" charset="0"/>
                <a:cs typeface="Segoe UI" panose="020B0502040204020203" pitchFamily="34" charset="0"/>
              </a:rPr>
              <a:t>Profesyonel Destek Almak</a:t>
            </a:r>
          </a:p>
          <a:p>
            <a:pPr algn="just">
              <a:lnSpc>
                <a:spcPct val="115000"/>
              </a:lnSpc>
            </a:pPr>
            <a:r>
              <a:rPr lang="tr-TR" sz="1800" dirty="0">
                <a:effectLst/>
                <a:latin typeface="Segoe UI" panose="020B0502040204020203" pitchFamily="34" charset="0"/>
                <a:ea typeface="Times New Roman" panose="02020603050405020304" pitchFamily="18" charset="0"/>
                <a:cs typeface="Segoe UI" panose="020B0502040204020203" pitchFamily="34" charset="0"/>
              </a:rPr>
              <a:t>Kişisel Alan Yaratmak bu yöntemlerin bazılarıdır.</a:t>
            </a:r>
          </a:p>
          <a:p>
            <a:endParaRPr lang="tr-TR" sz="1800" dirty="0">
              <a:effectLst/>
              <a:latin typeface="Segoe UI" panose="020B0502040204020203" pitchFamily="34" charset="0"/>
              <a:ea typeface="Calibri" panose="020F0502020204030204" pitchFamily="34"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27</a:t>
            </a:fld>
            <a:endParaRPr lang="en-US"/>
          </a:p>
        </p:txBody>
      </p:sp>
    </p:spTree>
    <p:extLst>
      <p:ext uri="{BB962C8B-B14F-4D97-AF65-F5344CB8AC3E}">
        <p14:creationId xmlns:p14="http://schemas.microsoft.com/office/powerpoint/2010/main" val="4275918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rPr>
              <a:t>Dolayı travma, travmatik olaylara maruz kalmış kişilerle çalışan profesyonellerin kendilerine, başkalarına ve dünyaya ilişkin görüşlerinde meydana gelen olumsuz değişiklikleri ifade eder.</a:t>
            </a: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pPr>
            <a:r>
              <a:rPr lang="tr-TR" sz="1800" dirty="0">
                <a:effectLst/>
                <a:latin typeface="Segoe UI" panose="020B0502040204020203" pitchFamily="34" charset="0"/>
                <a:ea typeface="Calibri" panose="020F0502020204030204" pitchFamily="34" charset="0"/>
              </a:rPr>
              <a:t>İkincil travmatik stres, başkalarının travmatik deneyimlerine maruz kalmanın bir sonucu olarak ortaya</a:t>
            </a:r>
            <a:r>
              <a:rPr lang="tr-TR" sz="1800" dirty="0">
                <a:effectLst/>
                <a:latin typeface="Segoe UI" panose="020B0502040204020203" pitchFamily="34" charset="0"/>
                <a:ea typeface="Calibri" panose="020F0502020204030204" pitchFamily="34" charset="0"/>
                <a:cs typeface="Times New Roman" panose="02020603050405020304" pitchFamily="18" charset="0"/>
              </a:rPr>
              <a:t> </a:t>
            </a:r>
            <a:r>
              <a:rPr lang="tr-TR" sz="1800" dirty="0">
                <a:effectLst/>
                <a:latin typeface="Segoe UI" panose="020B0502040204020203" pitchFamily="34" charset="0"/>
                <a:ea typeface="Calibri" panose="020F0502020204030204" pitchFamily="34" charset="0"/>
              </a:rPr>
              <a:t>çıkan bir sendromu ifade eder. Travmaya maruz kalmış kişilerle çalışan profesyoneller arasında sıkça görülen bu durum travma sonrası stres bozukluğuna benzer semptomları içermektedir </a:t>
            </a: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7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İkincil travma ve dolaylı travma terimleri bazen birbirinin yerine de kullanılabilmekte ve karıştırılabilmektedir. </a:t>
            </a:r>
            <a:r>
              <a:rPr lang="en-US" sz="1800" dirty="0" err="1">
                <a:effectLst/>
                <a:latin typeface="Segoe UI" panose="020B0502040204020203" pitchFamily="34" charset="0"/>
                <a:ea typeface="Calibri" panose="020F0502020204030204" pitchFamily="34" charset="0"/>
                <a:cs typeface="Segoe UI" panose="020B0502040204020203" pitchFamily="34" charset="0"/>
              </a:rPr>
              <a:t>Ancak</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iki</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terimin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arasında</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belirgin</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bazı</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farklar</a:t>
            </a:r>
            <a:r>
              <a:rPr lang="en-US" sz="1800" dirty="0">
                <a:effectLst/>
                <a:latin typeface="Segoe UI" panose="020B0502040204020203" pitchFamily="34" charset="0"/>
                <a:ea typeface="Calibri" panose="020F0502020204030204" pitchFamily="34" charset="0"/>
                <a:cs typeface="Segoe UI" panose="020B0502040204020203" pitchFamily="34" charset="0"/>
              </a:rPr>
              <a:t> </a:t>
            </a:r>
            <a:r>
              <a:rPr lang="en-US" sz="1800" dirty="0" err="1">
                <a:effectLst/>
                <a:latin typeface="Segoe UI" panose="020B0502040204020203" pitchFamily="34" charset="0"/>
                <a:ea typeface="Calibri" panose="020F0502020204030204" pitchFamily="34" charset="0"/>
                <a:cs typeface="Segoe UI" panose="020B0502040204020203" pitchFamily="34" charset="0"/>
              </a:rPr>
              <a:t>bulunmaktadır</a:t>
            </a:r>
            <a:r>
              <a:rPr lang="en-US"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SzPts val="1200"/>
              <a:buFont typeface="Courier New" panose="02070309020205020404" pitchFamily="49" charset="0"/>
              <a:buChar char="o"/>
            </a:pP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İlk fark görülen semptomlarla ilgilidir:</a:t>
            </a:r>
            <a:r>
              <a:rPr lang="tr-TR"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tr-TR"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İkincil travmada, dolaylı travmadaki gibi bir bilişsel değişim görülmez. İkincil travmada, Travma Sonrası Stres Bozukluğu semptomlarına benzer tepkiler görülür.</a:t>
            </a:r>
            <a:endParaRPr lang="tr-TR" sz="18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7000"/>
              </a:lnSpc>
              <a:buClr>
                <a:srgbClr val="0070C0"/>
              </a:buClr>
              <a:buSzPts val="1200"/>
              <a:buFont typeface="Courier New" panose="02070309020205020404" pitchFamily="49" charset="0"/>
              <a:buChar char="o"/>
            </a:pP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İkinci fark Maruziyet Süresi ile ilgilidir.</a:t>
            </a:r>
            <a:r>
              <a:rPr lang="tr-TR"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tr-TR"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Travmaya kısa süreli maruz kalmak ikincil travmaya sebep olabilir. Diğer taraftan, dolaylı travmada, travma yaşamış kişilerle uzun süre çalışma söz konusudur.  Örneğin, tacize maruz kalmış bir çocuğu muayene eden bir doktor ile benzer şekilde travma yaşamış çocuklar ile uzun süre çalışan  meslek elemanın deneyimleri hem nitelik hem de nicelik olarak farklıdır.</a:t>
            </a:r>
          </a:p>
          <a:p>
            <a:pPr marL="342900" lvl="0" indent="-342900" algn="just">
              <a:lnSpc>
                <a:spcPct val="117000"/>
              </a:lnSpc>
              <a:buClr>
                <a:srgbClr val="0070C0"/>
              </a:buClr>
              <a:buSzPts val="1200"/>
              <a:buFont typeface="Courier New" panose="02070309020205020404" pitchFamily="49" charset="0"/>
              <a:buChar char="o"/>
            </a:pPr>
            <a:r>
              <a:rPr lang="tr-TR" sz="1800" b="1"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3. fark ise semptomların Gelişimi ile ilgilidir:</a:t>
            </a:r>
            <a:r>
              <a:rPr lang="tr-TR" sz="1800" dirty="0">
                <a:solidFill>
                  <a:srgbClr val="0070C0"/>
                </a:solidFill>
                <a:effectLst/>
                <a:latin typeface="Courier New" panose="02070309020205020404" pitchFamily="49" charset="0"/>
                <a:ea typeface="Courier New" panose="02070309020205020404" pitchFamily="49" charset="0"/>
                <a:cs typeface="Segoe UI" panose="020B0502040204020203" pitchFamily="34" charset="0"/>
              </a:rPr>
              <a:t> </a:t>
            </a:r>
            <a:r>
              <a:rPr lang="tr-TR" sz="1800" dirty="0">
                <a:solidFill>
                  <a:srgbClr val="000000"/>
                </a:solidFill>
                <a:effectLst/>
                <a:latin typeface="Courier New" panose="02070309020205020404" pitchFamily="49" charset="0"/>
                <a:ea typeface="Courier New" panose="02070309020205020404" pitchFamily="49" charset="0"/>
                <a:cs typeface="Segoe UI" panose="020B0502040204020203" pitchFamily="34" charset="0"/>
              </a:rPr>
              <a:t>İkincil travma semptomları hızla ortaya çıkma eğilimindeyken dolaylı travma semptomları zamanla kendini gösterir.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814698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dirty="0">
                <a:effectLst/>
                <a:latin typeface="Segoe UI" panose="020B0502040204020203" pitchFamily="34" charset="0"/>
                <a:ea typeface="Calibri" panose="020F0502020204030204" pitchFamily="34" charset="0"/>
                <a:cs typeface="Times New Roman" panose="02020603050405020304" pitchFamily="18" charset="0"/>
              </a:rPr>
              <a:t>Travmaya maruz kalmış kişilerle çalışmak her zaman olumsuz sonuçlanmaz. Dolaylı sağlamlık, dolaylı dönüşüm ve şefkat memnuniyeti bu alanda çalışmanın olumlu etkiler arasındadır.</a:t>
            </a:r>
          </a:p>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7000"/>
              </a:lnSpc>
              <a:spcBef>
                <a:spcPts val="0"/>
              </a:spcBef>
              <a:spcAft>
                <a:spcPts val="0"/>
              </a:spcAft>
              <a:buClrTx/>
              <a:buSzTx/>
              <a:buFontTx/>
              <a:buNone/>
              <a:tabLst/>
              <a:defRPr/>
            </a:pPr>
            <a:r>
              <a:rPr lang="tr-TR" sz="1800" dirty="0">
                <a:latin typeface="Segoe UI" panose="020B0502040204020203" pitchFamily="34" charset="0"/>
                <a:ea typeface="Calibri" panose="020F0502020204030204" pitchFamily="34" charset="0"/>
                <a:cs typeface="Segoe UI" panose="020B0502040204020203" pitchFamily="34" charset="0"/>
              </a:rPr>
              <a:t>Travmanın olumsuz etkilerini azaltmak  ve olumlu tepkileri artırmak için alınabilecek önlemler de bulunmaktadır.</a:t>
            </a:r>
          </a:p>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373059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Önceden kişisel travma öyküsü (özellikle çocuk istismarı ve ihmali), anksiyete bozukluğu ve duygudurum bozukluğu olan profesyonellerin dolaylı travma ve ikincil travma yaşama konusunda daha büyük risk altında olabileceği öne sürülmüştür.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Duyguların bastırılması, danışanlardan uzaklaşma ve istismar dinamiklerinin yeniden canlandırılması gibi travma çalışmasına yanıt olarak uyumsuz başa çıkma becerilerinin bireysel kullanımı, dolaylı travma ve ikincil travma yaşama için uyarı işaretleridir.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7000"/>
              </a:lnSpc>
            </a:pPr>
            <a:r>
              <a:rPr lang="tr-TR" sz="1800" dirty="0">
                <a:effectLst/>
                <a:latin typeface="Segoe UI" panose="020B0502040204020203" pitchFamily="34" charset="0"/>
                <a:ea typeface="Calibri" panose="020F0502020204030204" pitchFamily="34" charset="0"/>
                <a:cs typeface="Times New Roman" panose="02020603050405020304" pitchFamily="18" charset="0"/>
              </a:rPr>
              <a:t> </a:t>
            </a:r>
          </a:p>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389674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57BA-EE28-50AD-0A73-263783A83B5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DB5B8F5-CD86-9425-7404-7E5D6F3AC9E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C2A8FF-2137-E60F-76B7-B81760F10397}"/>
              </a:ext>
            </a:extLst>
          </p:cNvPr>
          <p:cNvSpPr>
            <a:spLocks noGrp="1"/>
          </p:cNvSpPr>
          <p:nvPr>
            <p:ph type="body" idx="1"/>
          </p:nvPr>
        </p:nvSpPr>
        <p:spPr/>
        <p:txBody>
          <a:bodyPr/>
          <a:lstStyle/>
          <a:p>
            <a:r>
              <a:rPr lang="fr-FR"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fr-FR"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çevresel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olayla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başa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çıkmada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kendini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yetersiz</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a:effectLst/>
                <a:latin typeface="Cambria" panose="02040503050406030204" pitchFamily="18" charset="0"/>
                <a:ea typeface="Calibri" panose="020F0502020204030204" pitchFamily="34" charset="0"/>
                <a:cs typeface="Times New Roman" panose="02020603050405020304" pitchFamily="18" charset="0"/>
              </a:rPr>
              <a:t>ren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olayı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zorlayıcı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ya</a:t>
            </a:r>
            <a:r>
              <a:rPr lang="en-US" sz="1800" dirty="0">
                <a:effectLst/>
                <a:latin typeface="Cambria" panose="02040503050406030204" pitchFamily="18" charset="0"/>
                <a:ea typeface="Calibri" panose="020F0502020204030204" pitchFamily="34" charset="0"/>
                <a:cs typeface="Times New Roman" panose="02020603050405020304" pitchFamily="18" charset="0"/>
              </a:rPr>
              <a:t> da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tehdit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edici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algılayan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kişide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meydana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gelen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psikolojik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fizyolojik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boyutları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süreçtir</a:t>
            </a:r>
            <a:r>
              <a:rPr lang="en-US" sz="1800" dirty="0">
                <a:effectLst/>
                <a:latin typeface="Cambria" panose="02040503050406030204" pitchFamily="18" charset="0"/>
                <a:ea typeface="Calibri" panose="020F0502020204030204" pitchFamily="34" charset="0"/>
                <a:cs typeface="Times New Roman" panose="02020603050405020304" pitchFamily="18" charset="0"/>
              </a:rPr>
              <a:t>. Bu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noktada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kişinin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yaşadıkları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ile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baş</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edebilme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gücünü</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zayıflatarak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kişinin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duygu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düşünce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fiziki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şartlarını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tehdit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eden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gerilim</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durumu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olarak</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rülmektedir</a:t>
            </a:r>
            <a:r>
              <a:rPr lang="en-US" sz="1800" dirty="0">
                <a:effectLst/>
                <a:latin typeface="Cambria" panose="02040503050406030204" pitchFamily="18" charset="0"/>
                <a:ea typeface="Calibri" panose="020F0502020204030204" pitchFamily="34" charset="0"/>
                <a:cs typeface="Times New Roman" panose="02020603050405020304" pitchFamily="18" charset="0"/>
              </a:rPr>
              <a:t> (Lazarus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Folkman, 1984).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hastalık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fiziksel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şekilde</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rülebileceği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hüzün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keder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duygusal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şekilde</a:t>
            </a:r>
            <a:r>
              <a:rPr lang="en-US" sz="1800" dirty="0">
                <a:effectLst/>
                <a:latin typeface="Cambria" panose="02040503050406030204" pitchFamily="18" charset="0"/>
                <a:ea typeface="Calibri" panose="020F0502020204030204" pitchFamily="34" charset="0"/>
                <a:cs typeface="Times New Roman" panose="02020603050405020304" pitchFamily="18" charset="0"/>
              </a:rPr>
              <a:t> de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rülebilir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tr-TR" dirty="0"/>
          </a:p>
        </p:txBody>
      </p:sp>
      <p:sp>
        <p:nvSpPr>
          <p:cNvPr id="4" name="Slayt Numarası Yer Tutucusu 3">
            <a:extLst>
              <a:ext uri="{FF2B5EF4-FFF2-40B4-BE49-F238E27FC236}">
                <a16:creationId xmlns:a16="http://schemas.microsoft.com/office/drawing/2014/main" id="{3F402306-EADA-7574-A9B8-70AD82E63F73}"/>
              </a:ext>
            </a:extLst>
          </p:cNvPr>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4256737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992A-2BBA-27CF-F5FB-030BEB727E2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BFA5C42-14D9-6280-C95D-35D861261F0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C51D122-1E6A-C249-8D8B-558913269A92}"/>
              </a:ext>
            </a:extLst>
          </p:cNvPr>
          <p:cNvSpPr>
            <a:spLocks noGrp="1"/>
          </p:cNvSpPr>
          <p:nvPr>
            <p:ph type="body" idx="1"/>
          </p:nvPr>
        </p:nvSpPr>
        <p:spPr/>
        <p:txBody>
          <a:bodyPr/>
          <a:lstStyle/>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6DDDDF4B-BA3F-991E-B5BA-02F86B609427}"/>
              </a:ext>
            </a:extLst>
          </p:cNvPr>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1482877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856135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09E6-D2E1-D6EA-490E-56117AB189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035A238-B935-BA12-4A62-1D31D5F21CC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174AB8A-C62E-3976-D6C9-DA82CD9A060D}"/>
              </a:ext>
            </a:extLst>
          </p:cNvPr>
          <p:cNvSpPr>
            <a:spLocks noGrp="1"/>
          </p:cNvSpPr>
          <p:nvPr>
            <p:ph type="body" idx="1"/>
          </p:nvPr>
        </p:nvSpPr>
        <p:spPr/>
        <p:txBody>
          <a:bodyPr/>
          <a:lstStyle/>
          <a:p>
            <a:pPr algn="just">
              <a:lnSpc>
                <a:spcPct val="117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18FE159-3DD4-B66E-0EFA-941A9FE80EEC}"/>
              </a:ext>
            </a:extLst>
          </p:cNvPr>
          <p:cNvSpPr>
            <a:spLocks noGrp="1"/>
          </p:cNvSpPr>
          <p:nvPr>
            <p:ph type="sldNum" sz="quarter" idx="5"/>
          </p:nvPr>
        </p:nvSpPr>
        <p:spPr/>
        <p:txBody>
          <a:bodyPr/>
          <a:lstStyle/>
          <a:p>
            <a:fld id="{F8E79F40-7FB4-4A3E-8AB4-11E3172E6DF9}" type="slidenum">
              <a:rPr lang="en-US" smtClean="0"/>
              <a:t>38</a:t>
            </a:fld>
            <a:endParaRPr lang="en-US"/>
          </a:p>
        </p:txBody>
      </p:sp>
    </p:spTree>
    <p:extLst>
      <p:ext uri="{BB962C8B-B14F-4D97-AF65-F5344CB8AC3E}">
        <p14:creationId xmlns:p14="http://schemas.microsoft.com/office/powerpoint/2010/main" val="2866652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ea typeface="Calibri" panose="020F0502020204030204" pitchFamily="34" charset="0"/>
                <a:cs typeface="Segoe UI" panose="020B0502040204020203" pitchFamily="34" charset="0"/>
              </a:rPr>
              <a:t>Stres, tükenmişlik, ikincil travma, dolaylı travma meslek elamanlarının görevlerini yerine getirirken karşılaştığı çeşitli risklerdir. Bu riskleri önlemek için alınacak tedbirler bulunmaktadır. Bu tedbirlerin alınması, kişilerin, iş ve özel hayatlarını sağlıklı bir şekilde sürdürülebilmesine katkı sağlamaktadır.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39</a:t>
            </a:fld>
            <a:endParaRPr lang="en-US"/>
          </a:p>
        </p:txBody>
      </p:sp>
    </p:spTree>
    <p:extLst>
      <p:ext uri="{BB962C8B-B14F-4D97-AF65-F5344CB8AC3E}">
        <p14:creationId xmlns:p14="http://schemas.microsoft.com/office/powerpoint/2010/main" val="264017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fr-FR"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fr-FR"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çevresel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olayla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başa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çıkmada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kendini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yetersiz</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a:effectLst/>
                <a:latin typeface="Cambria" panose="02040503050406030204" pitchFamily="18" charset="0"/>
                <a:ea typeface="Calibri" panose="020F0502020204030204" pitchFamily="34" charset="0"/>
                <a:cs typeface="Times New Roman" panose="02020603050405020304" pitchFamily="18" charset="0"/>
              </a:rPr>
              <a:t>ren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olayı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zorlayıcı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ya</a:t>
            </a:r>
            <a:r>
              <a:rPr lang="en-US" sz="1800" dirty="0">
                <a:effectLst/>
                <a:latin typeface="Cambria" panose="02040503050406030204" pitchFamily="18" charset="0"/>
                <a:ea typeface="Calibri" panose="020F0502020204030204" pitchFamily="34" charset="0"/>
                <a:cs typeface="Times New Roman" panose="02020603050405020304" pitchFamily="18" charset="0"/>
              </a:rPr>
              <a:t> da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tehdit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edici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algılayan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kişide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meydana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gelen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psikolojik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fizyolojik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boyutları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süreçtir</a:t>
            </a:r>
            <a:r>
              <a:rPr lang="en-US" sz="1800" dirty="0">
                <a:effectLst/>
                <a:latin typeface="Cambria" panose="02040503050406030204" pitchFamily="18" charset="0"/>
                <a:ea typeface="Calibri" panose="020F0502020204030204" pitchFamily="34" charset="0"/>
                <a:cs typeface="Times New Roman" panose="02020603050405020304" pitchFamily="18" charset="0"/>
              </a:rPr>
              <a:t>. Bu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noktada</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kişinin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yaşadıkları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ile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baş</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edebilme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gücünü</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zayıflatarak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kişinin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duygu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düşünce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fiziki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şartlarını</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tehdit</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eden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gerilim</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durumu</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olarak</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rülmektedir</a:t>
            </a:r>
            <a:r>
              <a:rPr lang="en-US" sz="1800" dirty="0">
                <a:effectLst/>
                <a:latin typeface="Cambria" panose="02040503050406030204" pitchFamily="18" charset="0"/>
                <a:ea typeface="Calibri" panose="020F0502020204030204" pitchFamily="34" charset="0"/>
                <a:cs typeface="Times New Roman" panose="02020603050405020304" pitchFamily="18" charset="0"/>
              </a:rPr>
              <a:t> (Lazarus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Folkman, 1984).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Stres</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hastalık</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fiziksel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şekilde</a:t>
            </a:r>
            <a:r>
              <a:rPr lang="en-US" sz="1800" dirty="0">
                <a:effectLst/>
                <a:latin typeface="Cambria" panose="02040503050406030204" pitchFamily="18" charset="0"/>
                <a:ea typeface="Calibri" panose="020F0502020204030204" pitchFamily="34" charset="0"/>
                <a:cs typeface="Times New Roman" panose="02020603050405020304" pitchFamily="18" charset="0"/>
              </a:rPr>
              <a:t>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rülebileceği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hüzün</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ve</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keder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gibi</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duygusal</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bir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şekilde</a:t>
            </a:r>
            <a:r>
              <a:rPr lang="en-US" sz="1800" dirty="0">
                <a:effectLst/>
                <a:latin typeface="Cambria" panose="02040503050406030204" pitchFamily="18" charset="0"/>
                <a:ea typeface="Calibri" panose="020F0502020204030204" pitchFamily="34" charset="0"/>
                <a:cs typeface="Times New Roman" panose="02020603050405020304" pitchFamily="18" charset="0"/>
              </a:rPr>
              <a:t> de g</a:t>
            </a:r>
            <a:r>
              <a:rPr lang="tr-TR" sz="1800" dirty="0">
                <a:effectLst/>
                <a:latin typeface="Cambria" panose="02040503050406030204" pitchFamily="18" charset="0"/>
                <a:ea typeface="Calibri" panose="020F0502020204030204" pitchFamily="34" charset="0"/>
                <a:cs typeface="Times New Roman" panose="02020603050405020304" pitchFamily="18" charset="0"/>
              </a:rPr>
              <a:t>ö</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rülebilir</a:t>
            </a: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195114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just">
              <a:lnSpc>
                <a:spcPct val="115000"/>
              </a:lnSpc>
              <a:spcAft>
                <a:spcPts val="300"/>
              </a:spcAft>
              <a:buClr>
                <a:srgbClr val="0070C0"/>
              </a:buClr>
              <a:buFont typeface="+mj-lt"/>
              <a:buNone/>
            </a:pPr>
            <a:r>
              <a:rPr lang="tr-TR"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Strese neden olan çeşitli faktörler bulunmaktadır.</a:t>
            </a:r>
          </a:p>
          <a:p>
            <a:pPr marL="342900" lvl="0" indent="-342900" algn="just">
              <a:lnSpc>
                <a:spcPct val="115000"/>
              </a:lnSpc>
              <a:spcAft>
                <a:spcPts val="300"/>
              </a:spcAft>
              <a:buClr>
                <a:srgbClr val="0070C0"/>
              </a:buClr>
              <a:buFont typeface="+mj-lt"/>
              <a:buAutoNum type="arabicPeriod"/>
            </a:pP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Fiziksel</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Stres</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Faktörler</a:t>
            </a:r>
            <a:r>
              <a:rPr lang="tr-TR"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ç</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evreden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kaynaklı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her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türlü</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fiziki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etki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tr-TR" sz="1800" dirty="0">
                <a:effectLst/>
                <a:latin typeface="Segoe UI" panose="020B0502040204020203" pitchFamily="34" charset="0"/>
                <a:ea typeface="Calibri" panose="020F0502020204030204" pitchFamily="34" charset="0"/>
                <a:cs typeface="Times New Roman" panose="02020603050405020304" pitchFamily="18" charset="0"/>
              </a:rPr>
              <a:t>şeklinde tanımlanabilir.</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tr-TR" sz="1800" dirty="0">
                <a:effectLst/>
                <a:latin typeface="Segoe UI" panose="020B0502040204020203" pitchFamily="34" charset="0"/>
                <a:ea typeface="Calibri" panose="020F0502020204030204" pitchFamily="34" charset="0"/>
                <a:cs typeface="Times New Roman" panose="02020603050405020304" pitchFamily="18" charset="0"/>
              </a:rPr>
              <a:t>G</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ürültü</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havanın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aşırı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sıcak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veya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soğuk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olması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nem</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düzeyi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ışık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kalabalık</a:t>
            </a:r>
            <a:r>
              <a:rPr lang="tr-TR" sz="1800" dirty="0">
                <a:effectLst/>
                <a:latin typeface="Segoe UI" panose="020B0502040204020203" pitchFamily="34" charset="0"/>
                <a:ea typeface="Calibri" panose="020F0502020204030204" pitchFamily="34" charset="0"/>
                <a:cs typeface="Times New Roman" panose="02020603050405020304" pitchFamily="18" charset="0"/>
              </a:rPr>
              <a:t> bunlardan bazılarıdır.</a:t>
            </a:r>
          </a:p>
          <a:p>
            <a:pPr marL="342900" lvl="0" indent="-342900" algn="just">
              <a:lnSpc>
                <a:spcPct val="115000"/>
              </a:lnSpc>
              <a:spcAft>
                <a:spcPts val="300"/>
              </a:spcAft>
              <a:buClr>
                <a:srgbClr val="0070C0"/>
              </a:buClr>
              <a:buFont typeface="+mj-lt"/>
              <a:buAutoNum type="arabicPeriod"/>
            </a:pP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Sosyal</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ve</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Ekonomik</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Faktörler</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İçinde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bulunulan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toplumsal</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çevre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aile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arkadaş</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ortamı</a:t>
            </a:r>
            <a:r>
              <a:rPr lang="tr-TR" sz="1800" dirty="0" err="1">
                <a:effectLst/>
                <a:latin typeface="Segoe UI" panose="020B0502040204020203" pitchFamily="34" charset="0"/>
                <a:ea typeface="Calibri" panose="020F0502020204030204" pitchFamily="34" charset="0"/>
                <a:cs typeface="Times New Roman" panose="02020603050405020304" pitchFamily="18" charset="0"/>
              </a:rPr>
              <a:t>dır</a:t>
            </a:r>
            <a:r>
              <a:rPr lang="tr-TR" sz="1800" dirty="0">
                <a:effectLst/>
                <a:latin typeface="Segoe UI" panose="020B0502040204020203" pitchFamily="34" charset="0"/>
                <a:ea typeface="Calibri" panose="020F0502020204030204" pitchFamily="34" charset="0"/>
                <a:cs typeface="Times New Roman" panose="02020603050405020304" pitchFamily="18" charset="0"/>
              </a:rPr>
              <a:t>.</a:t>
            </a:r>
          </a:p>
          <a:p>
            <a:pPr marL="342900" lvl="0" indent="-342900" algn="just">
              <a:lnSpc>
                <a:spcPct val="115000"/>
              </a:lnSpc>
              <a:buClr>
                <a:srgbClr val="0070C0"/>
              </a:buClr>
              <a:buFont typeface="+mj-lt"/>
              <a:buAutoNum type="arabicPeriod"/>
            </a:pP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Bireysel</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ve</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Psikolojik</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Stres</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Faktörleri</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İnsanların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kendileriyle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ilgili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bir</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takım</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bireysel</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ve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psikolojik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özellikleri</a:t>
            </a:r>
            <a:r>
              <a:rPr lang="tr-TR" sz="1800" dirty="0" err="1">
                <a:effectLst/>
                <a:latin typeface="Segoe UI" panose="020B0502040204020203" pitchFamily="34" charset="0"/>
                <a:ea typeface="Calibri" panose="020F0502020204030204" pitchFamily="34" charset="0"/>
                <a:cs typeface="Times New Roman" panose="02020603050405020304" pitchFamily="18" charset="0"/>
              </a:rPr>
              <a:t>dir</a:t>
            </a:r>
            <a:r>
              <a:rPr lang="tr-TR"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Yaş</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cinsiyet</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algılama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tecrübe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inançlar</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kişilik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genetik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yapı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huy</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karakter</a:t>
            </a:r>
            <a:r>
              <a:rPr lang="tr-TR" sz="1800" dirty="0">
                <a:effectLst/>
                <a:latin typeface="Segoe UI" panose="020B0502040204020203" pitchFamily="34" charset="0"/>
                <a:ea typeface="Calibri" panose="020F0502020204030204" pitchFamily="34" charset="0"/>
                <a:cs typeface="Times New Roman" panose="02020603050405020304" pitchFamily="18" charset="0"/>
              </a:rPr>
              <a:t> bu özellikler arasındadır.</a:t>
            </a:r>
          </a:p>
          <a:p>
            <a:pPr marL="342900" lvl="0" indent="-342900" algn="just">
              <a:lnSpc>
                <a:spcPct val="115000"/>
              </a:lnSpc>
              <a:spcAft>
                <a:spcPts val="300"/>
              </a:spcAft>
              <a:buClr>
                <a:srgbClr val="0070C0"/>
              </a:buClr>
              <a:buFont typeface="+mj-lt"/>
              <a:buAutoNum type="arabicPeriod"/>
            </a:pP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İşle</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İlgili</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Stres</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dirty="0" err="1">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Faktörleri</a:t>
            </a:r>
            <a:r>
              <a:rPr lang="en-US" sz="1800" b="1"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İşin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çok</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fazla</a:t>
            </a:r>
            <a:r>
              <a:rPr lang="en-US" sz="1800" dirty="0">
                <a:effectLst/>
                <a:latin typeface="Segoe UI" panose="020B0502040204020203" pitchFamily="34" charset="0"/>
                <a:ea typeface="Calibri" panose="020F0502020204030204" pitchFamily="34" charset="0"/>
                <a:cs typeface="Times New Roman" panose="02020603050405020304" pitchFamily="18" charset="0"/>
              </a:rPr>
              <a:t>/</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az</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olması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travma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yaşamış</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kişilerle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çalışma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hizmet</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sunma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konusunda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hissedilen</a:t>
            </a:r>
            <a:r>
              <a:rPr lang="en-US" sz="1800" dirty="0">
                <a:effectLst/>
                <a:latin typeface="Segoe UI" panose="020B0502040204020203" pitchFamily="34" charset="0"/>
                <a:ea typeface="Calibri" panose="020F0502020204030204" pitchFamily="34" charset="0"/>
                <a:cs typeface="Times New Roman" panose="02020603050405020304" pitchFamily="18" charset="0"/>
              </a:rPr>
              <a:t> zaman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baskısı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uzun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çalışma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saatleri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hizmet</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sunumunda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yaşanan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koordinasyon</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eksikliği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kurum</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rol</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çatışmaları</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veya</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yöneticilerle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olumsuz</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ilişkiler</a:t>
            </a:r>
            <a:r>
              <a:rPr lang="en-US" sz="1800" dirty="0">
                <a:effectLst/>
                <a:latin typeface="Segoe UI" panose="020B0502040204020203" pitchFamily="34" charset="0"/>
                <a:ea typeface="Calibri" panose="020F0502020204030204" pitchFamily="34" charset="0"/>
                <a:cs typeface="Times New Roman" panose="02020603050405020304" pitchFamily="18" charset="0"/>
              </a:rPr>
              <a:t> de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strese</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sebep</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olabilir</a:t>
            </a: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106122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Stres kaynaklarına (stresör) karşı gösterilen fizyolojik ve davranışsal tepkilerin tamamına stres tepkileri  denir. Stresörler bazen gerçek olabileceği gibi bazen de bireysel algılardan oluşur. </a:t>
            </a:r>
          </a:p>
          <a:p>
            <a:endParaRPr lang="tr-TR"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Strese verilen olumsuz tepkiler ve stresin etkisi çeşitli faktörlere göre şekillenir: Olumsuz durum üzerinde ne kadar kontrol hissedildiği, stres etkeninin ne kadar öngörülebilir ve yoğun olduğu ve strese yönelik bireysel bakış açısı bu faktörler arasında yer almaktadır (</a:t>
            </a:r>
            <a:r>
              <a:rPr lang="tr-TR" sz="1800" b="1" dirty="0" err="1">
                <a:solidFill>
                  <a:srgbClr val="0070C0"/>
                </a:solidFill>
                <a:effectLst/>
                <a:latin typeface="Segoe UI" panose="020B0502040204020203" pitchFamily="34" charset="0"/>
                <a:ea typeface="Calibri" panose="020F0502020204030204" pitchFamily="34" charset="0"/>
                <a:cs typeface="Segoe UI" panose="020B0502040204020203" pitchFamily="34" charset="0"/>
              </a:rPr>
              <a:t>Baqutayan</a:t>
            </a: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2015).</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a:t>
            </a:fld>
            <a:endParaRPr lang="en-US"/>
          </a:p>
        </p:txBody>
      </p:sp>
    </p:spTree>
    <p:extLst>
      <p:ext uri="{BB962C8B-B14F-4D97-AF65-F5344CB8AC3E}">
        <p14:creationId xmlns:p14="http://schemas.microsoft.com/office/powerpoint/2010/main" val="373126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63BE-762E-AFF3-B65D-339FB9AF172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BC72E79-BC66-63D4-7367-2434EA74436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2EE1553-D5D3-1DE6-A122-B491882E5266}"/>
              </a:ext>
            </a:extLst>
          </p:cNvPr>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Stres kaynaklarına (stresör) karşı gösterilen fizyolojik ve davranışsal tepkilerin tamamına stres tepkileri  denir. Stresörler bazen gerçek olabileceği gibi bazen de bireysel algılardan oluşur. </a:t>
            </a:r>
          </a:p>
          <a:p>
            <a:endParaRPr lang="tr-TR"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Strese verilen olumsuz tepkiler ve stresin etkisi çeşitli faktörlere göre şekillenir: Olumsuz durum üzerinde ne kadar kontrol hissedildiği, stres etkeninin ne kadar öngörülebilir ve yoğun olduğu ve strese yönelik bireysel bakış açısı bu faktörler arasında yer almaktadır (</a:t>
            </a:r>
            <a:r>
              <a:rPr lang="tr-TR" sz="1800" b="1" dirty="0" err="1">
                <a:solidFill>
                  <a:srgbClr val="0070C0"/>
                </a:solidFill>
                <a:effectLst/>
                <a:latin typeface="Segoe UI" panose="020B0502040204020203" pitchFamily="34" charset="0"/>
                <a:ea typeface="Calibri" panose="020F0502020204030204" pitchFamily="34" charset="0"/>
                <a:cs typeface="Segoe UI" panose="020B0502040204020203" pitchFamily="34" charset="0"/>
              </a:rPr>
              <a:t>Baqutayan</a:t>
            </a: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2015).</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9B065C4C-F55F-067B-A7A4-4D7C66B8A143}"/>
              </a:ext>
            </a:extLst>
          </p:cNvPr>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100777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31C6-72C6-9E83-B6C0-4CDEF9E0F01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781CBC6-454D-63BA-C839-98CC1D1CFA8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FFF4066-380F-E3D1-7AAB-2B89A0C440CF}"/>
              </a:ext>
            </a:extLst>
          </p:cNvPr>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Stres kaynaklarına (stresör) karşı gösterilen fizyolojik ve davranışsal tepkilerin tamamına stres tepkileri  denir. Stresörler bazen gerçek olabileceği gibi bazen de bireysel algılardan oluşur. </a:t>
            </a:r>
          </a:p>
          <a:p>
            <a:endParaRPr lang="tr-TR" sz="1800" dirty="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Strese verilen olumsuz tepkiler ve stresin etkisi çeşitli faktörlere göre şekillenir: Olumsuz durum üzerinde ne kadar kontrol hissedildiği, stres etkeninin ne kadar öngörülebilir ve yoğun olduğu ve strese yönelik bireysel bakış açısı bu faktörler arasında yer almaktadır (</a:t>
            </a:r>
            <a:r>
              <a:rPr lang="tr-TR" sz="1800" b="1" dirty="0" err="1">
                <a:solidFill>
                  <a:srgbClr val="0070C0"/>
                </a:solidFill>
                <a:effectLst/>
                <a:latin typeface="Segoe UI" panose="020B0502040204020203" pitchFamily="34" charset="0"/>
                <a:ea typeface="Calibri" panose="020F0502020204030204" pitchFamily="34" charset="0"/>
                <a:cs typeface="Segoe UI" panose="020B0502040204020203" pitchFamily="34" charset="0"/>
              </a:rPr>
              <a:t>Baqutayan</a:t>
            </a:r>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2015).</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825C899C-324E-A515-C34D-BD533DEAEAE6}"/>
              </a:ext>
            </a:extLst>
          </p:cNvPr>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335310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Stresle başa çıkma stratejileri çeşitli şekillerde sınıflandırılmıştır. </a:t>
            </a:r>
            <a:r>
              <a:rPr lang="tr-TR" sz="1800" dirty="0">
                <a:effectLst/>
                <a:latin typeface="Segoe UI" panose="020B0502040204020203" pitchFamily="34" charset="0"/>
                <a:ea typeface="Calibri" panose="020F0502020204030204" pitchFamily="34" charset="0"/>
                <a:cs typeface="Times New Roman" panose="02020603050405020304" pitchFamily="18" charset="0"/>
              </a:rPr>
              <a:t>Bir sınıflandırmaya göre başa çıkma stratejileri uyumlu ve uyumsuz stratejiler olarak ikiye ayrılır. Uyumlu başa çıkma stratejileri “sağlığı koruyucu” ve uyumsuz stratejiler “sağlığa zararlı” olarak tanımlanmaktadır.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84113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FA82534D-7162-4262-AB08-FA54EC5ED6F4}"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A6A7818-40E3-4A1C-80AE-B0A0581A1C41}"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AF12FD7-DF61-4E94-A807-89BCDEB70A0F}"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9632290F-D176-48F2-9FD0-C3999238DD6D}"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4165B43-DC34-4826-B761-93FFA23C013B}" type="datetime1">
              <a:rPr lang="en-US" smtClean="0"/>
              <a:t>2/16/2024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07BCB6EE-91AC-495D-ADB9-E80962BE0D5B}"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4718D21E-D17B-43E1-A3BE-AE290784F84C}" type="datetime1">
              <a:rPr lang="en-US" smtClean="0"/>
              <a:t>2/16/2024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BD9AD9D6-B4CD-42C5-9530-BB80467FCC84}" type="datetime1">
              <a:rPr lang="en-US" smtClean="0"/>
              <a:t>2/16/2024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0604A7C-7DF6-4EA4-929C-CF7C4ABA92E3}" type="datetime1">
              <a:rPr lang="en-US" smtClean="0"/>
              <a:t>2/16/2024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4A30383-7143-4A4B-8DD6-82D0B0211D75}"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70002DA-4F11-4094-BB4F-2FB1621FEC6D}" type="datetime1">
              <a:rPr lang="en-US" smtClean="0"/>
              <a:t>2/16/2024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E3A38-A05D-4100-8881-E3F469956CFB}" type="datetime1">
              <a:rPr lang="en-US" smtClean="0"/>
              <a:t>2/16/2024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a:noAutofit/>
          </a:bodyPr>
          <a:lstStyle/>
          <a:p>
            <a:r>
              <a:rPr lang="tr-TR" sz="4800" dirty="0"/>
              <a:t>TÜKENMİŞLİK VE STRES YÖNETİMİ</a:t>
            </a:r>
          </a:p>
        </p:txBody>
      </p:sp>
      <p:sp>
        <p:nvSpPr>
          <p:cNvPr id="7" name="Subtitle 6"/>
          <p:cNvSpPr>
            <a:spLocks noGrp="1"/>
          </p:cNvSpPr>
          <p:nvPr>
            <p:ph type="subTitle" idx="1"/>
          </p:nvPr>
        </p:nvSpPr>
        <p:spPr/>
        <p:txBody>
          <a:bodyPr>
            <a:normAutofit/>
          </a:bodyPr>
          <a:lstStyle/>
          <a:p>
            <a:pPr>
              <a:lnSpc>
                <a:spcPct val="115000"/>
              </a:lnSpc>
            </a:pPr>
            <a:r>
              <a:rPr lang="tr-TR" b="1" dirty="0"/>
              <a:t>Anahtar Sözcükler: </a:t>
            </a:r>
            <a:endParaRPr lang="en-US" b="1" dirty="0"/>
          </a:p>
          <a:p>
            <a:pPr>
              <a:lnSpc>
                <a:spcPct val="115000"/>
              </a:lnSpc>
            </a:pPr>
            <a:r>
              <a:rPr lang="tr-TR" dirty="0">
                <a:effectLst/>
                <a:ea typeface="Calibri" panose="020F0502020204030204" pitchFamily="34" charset="0"/>
                <a:cs typeface="Segoe UI" panose="020B0502040204020203" pitchFamily="34" charset="0"/>
              </a:rPr>
              <a:t>Stresle baş etme, tükenmişlik, ikincil travma, dolaylı travma</a:t>
            </a:r>
            <a:endParaRPr lang="tr-TR" dirty="0">
              <a:effectLs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9288378-D4B4-085D-2C9E-3418B0CA1278}"/>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E8582-BFEA-D655-9308-5DA5A54D3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26741-DCA7-D60F-3FFF-8F622AEA34A9}"/>
              </a:ext>
            </a:extLst>
          </p:cNvPr>
          <p:cNvSpPr>
            <a:spLocks noGrp="1"/>
          </p:cNvSpPr>
          <p:nvPr>
            <p:ph type="title"/>
          </p:nvPr>
        </p:nvSpPr>
        <p:spPr>
          <a:xfrm>
            <a:off x="838200" y="12077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VE BAŞ </a:t>
            </a:r>
            <a:r>
              <a:rPr lang="en-US" sz="3200" b="1" kern="1400" spc="-50" dirty="0">
                <a:solidFill>
                  <a:srgbClr val="002060"/>
                </a:solidFill>
                <a:latin typeface="Segoe UI" panose="020B0502040204020203" pitchFamily="34" charset="0"/>
                <a:cs typeface="Segoe UI" panose="020B0502040204020203" pitchFamily="34" charset="0"/>
              </a:rPr>
              <a:t>ETME</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223CA85-CA2A-973E-6A69-70D6F5A45213}"/>
              </a:ext>
            </a:extLst>
          </p:cNvPr>
          <p:cNvSpPr>
            <a:spLocks noGrp="1"/>
          </p:cNvSpPr>
          <p:nvPr>
            <p:ph idx="1"/>
          </p:nvPr>
        </p:nvSpPr>
        <p:spPr>
          <a:xfrm>
            <a:off x="457200" y="2247900"/>
            <a:ext cx="11303000" cy="3771900"/>
          </a:xfrm>
        </p:spPr>
        <p:txBody>
          <a:bodyPr>
            <a:normAutofit/>
          </a:bodyPr>
          <a:lstStyle/>
          <a:p>
            <a:pPr marL="0" indent="0">
              <a:buNone/>
            </a:pPr>
            <a:r>
              <a:rPr lang="tr-TR" dirty="0">
                <a:latin typeface="Segoe UI" panose="020B0502040204020203" pitchFamily="34" charset="0"/>
                <a:ea typeface="Calibri" panose="020F0502020204030204" pitchFamily="34" charset="0"/>
                <a:cs typeface="Segoe UI" panose="020B0502040204020203" pitchFamily="34" charset="0"/>
              </a:rPr>
              <a:t>B</a:t>
            </a:r>
            <a:r>
              <a:rPr lang="tr-TR" dirty="0">
                <a:effectLst/>
                <a:latin typeface="Segoe UI" panose="020B0502040204020203" pitchFamily="34" charset="0"/>
                <a:ea typeface="Calibri" panose="020F0502020204030204" pitchFamily="34" charset="0"/>
                <a:cs typeface="Segoe UI" panose="020B0502040204020203" pitchFamily="34" charset="0"/>
              </a:rPr>
              <a:t>aş etme stratejileri çeşitli şekillerde sınıflandırılır.</a:t>
            </a:r>
          </a:p>
          <a:p>
            <a:pPr marL="0" indent="0">
              <a:buNone/>
            </a:pPr>
            <a:endParaRPr lang="tr-TR" sz="4000" dirty="0">
              <a:latin typeface="Segoe UI" panose="020B0502040204020203" pitchFamily="34" charset="0"/>
              <a:cs typeface="Segoe UI" panose="020B0502040204020203" pitchFamily="34" charset="0"/>
            </a:endParaRPr>
          </a:p>
          <a:p>
            <a:pPr marL="0" indent="0">
              <a:buNone/>
            </a:pPr>
            <a:endParaRPr lang="tr-TR" sz="4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121EB24-BE8B-34C6-0493-311A3900A9D9}"/>
              </a:ext>
            </a:extLst>
          </p:cNvPr>
          <p:cNvSpPr>
            <a:spLocks noGrp="1"/>
          </p:cNvSpPr>
          <p:nvPr>
            <p:ph type="sldNum" sz="quarter" idx="12"/>
          </p:nvPr>
        </p:nvSpPr>
        <p:spPr/>
        <p:txBody>
          <a:bodyPr/>
          <a:lstStyle/>
          <a:p>
            <a:fld id="{0BE68271-D1D7-4240-9CAF-7A57D75CD8A1}" type="slidenum">
              <a:rPr lang="en-US" smtClean="0"/>
              <a:t>10</a:t>
            </a:fld>
            <a:endParaRPr lang="en-US"/>
          </a:p>
        </p:txBody>
      </p:sp>
      <p:graphicFrame>
        <p:nvGraphicFramePr>
          <p:cNvPr id="5" name="Tablo 4">
            <a:extLst>
              <a:ext uri="{FF2B5EF4-FFF2-40B4-BE49-F238E27FC236}">
                <a16:creationId xmlns:a16="http://schemas.microsoft.com/office/drawing/2014/main" id="{D16D35D2-33E6-BB32-2E7C-575AB1CD32B6}"/>
              </a:ext>
            </a:extLst>
          </p:cNvPr>
          <p:cNvGraphicFramePr>
            <a:graphicFrameLocks noGrp="1"/>
          </p:cNvGraphicFramePr>
          <p:nvPr>
            <p:extLst>
              <p:ext uri="{D42A27DB-BD31-4B8C-83A1-F6EECF244321}">
                <p14:modId xmlns:p14="http://schemas.microsoft.com/office/powerpoint/2010/main" val="3103609237"/>
              </p:ext>
            </p:extLst>
          </p:nvPr>
        </p:nvGraphicFramePr>
        <p:xfrm>
          <a:off x="457200" y="2869871"/>
          <a:ext cx="10134600" cy="2808553"/>
        </p:xfrm>
        <a:graphic>
          <a:graphicData uri="http://schemas.openxmlformats.org/drawingml/2006/table">
            <a:tbl>
              <a:tblPr firstRow="1" firstCol="1" bandRow="1">
                <a:tableStyleId>{5C22544A-7EE6-4342-B048-85BDC9FD1C3A}</a:tableStyleId>
              </a:tblPr>
              <a:tblGrid>
                <a:gridCol w="5130814">
                  <a:extLst>
                    <a:ext uri="{9D8B030D-6E8A-4147-A177-3AD203B41FA5}">
                      <a16:colId xmlns:a16="http://schemas.microsoft.com/office/drawing/2014/main" val="776550859"/>
                    </a:ext>
                  </a:extLst>
                </a:gridCol>
                <a:gridCol w="5003786">
                  <a:extLst>
                    <a:ext uri="{9D8B030D-6E8A-4147-A177-3AD203B41FA5}">
                      <a16:colId xmlns:a16="http://schemas.microsoft.com/office/drawing/2014/main" val="2968808724"/>
                    </a:ext>
                  </a:extLst>
                </a:gridCol>
              </a:tblGrid>
              <a:tr h="454010">
                <a:tc>
                  <a:txBody>
                    <a:bodyPr/>
                    <a:lstStyle/>
                    <a:p>
                      <a:pPr marL="119380" algn="just">
                        <a:lnSpc>
                          <a:spcPct val="115000"/>
                        </a:lnSpc>
                        <a:spcAft>
                          <a:spcPts val="800"/>
                        </a:spcAft>
                      </a:pPr>
                      <a:r>
                        <a:rPr lang="tr-TR" sz="1800">
                          <a:ln>
                            <a:noFill/>
                          </a:ln>
                          <a:effectLst/>
                          <a:uFill>
                            <a:solidFill>
                              <a:srgbClr val="000000"/>
                            </a:solidFill>
                          </a:uFill>
                        </a:rPr>
                        <a:t>Problem odaklı baş etme</a:t>
                      </a:r>
                      <a:endParaRPr lang="tr-TR" sz="180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50800" marR="50800" marT="50800" marB="50800"/>
                </a:tc>
                <a:tc>
                  <a:txBody>
                    <a:bodyPr/>
                    <a:lstStyle/>
                    <a:p>
                      <a:pPr marL="140970" algn="just">
                        <a:lnSpc>
                          <a:spcPct val="115000"/>
                        </a:lnSpc>
                        <a:spcAft>
                          <a:spcPts val="800"/>
                        </a:spcAft>
                      </a:pPr>
                      <a:r>
                        <a:rPr lang="tr-TR" sz="1800">
                          <a:ln>
                            <a:noFill/>
                          </a:ln>
                          <a:effectLst/>
                          <a:uFill>
                            <a:solidFill>
                              <a:srgbClr val="000000"/>
                            </a:solidFill>
                          </a:uFill>
                        </a:rPr>
                        <a:t>Duygu odaklı baş etme</a:t>
                      </a:r>
                      <a:endParaRPr lang="tr-TR" sz="180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50800" marR="50800" marT="50800" marB="50800"/>
                </a:tc>
                <a:extLst>
                  <a:ext uri="{0D108BD9-81ED-4DB2-BD59-A6C34878D82A}">
                    <a16:rowId xmlns:a16="http://schemas.microsoft.com/office/drawing/2014/main" val="340338179"/>
                  </a:ext>
                </a:extLst>
              </a:tr>
              <a:tr h="2354543">
                <a:tc>
                  <a:txBody>
                    <a:bodyPr/>
                    <a:lstStyle/>
                    <a:p>
                      <a:pPr marL="342900" lvl="0" indent="-342900" algn="just" fontAlgn="base">
                        <a:lnSpc>
                          <a:spcPct val="115000"/>
                        </a:lnSpc>
                        <a:buClr>
                          <a:srgbClr val="002060"/>
                        </a:buClr>
                        <a:buFont typeface="Arial" panose="020B0604020202020204" pitchFamily="34" charset="0"/>
                        <a:buChar char="·"/>
                      </a:pPr>
                      <a:r>
                        <a:rPr lang="tr-TR" sz="1800" u="none" strike="noStrike" kern="0" spc="0">
                          <a:effectLst/>
                        </a:rPr>
                        <a:t>Yüzleşerek Baş Etme</a:t>
                      </a:r>
                    </a:p>
                    <a:p>
                      <a:pPr marL="342900" lvl="0" indent="-342900" algn="just" fontAlgn="base">
                        <a:lnSpc>
                          <a:spcPct val="115000"/>
                        </a:lnSpc>
                        <a:buClr>
                          <a:srgbClr val="002060"/>
                        </a:buClr>
                        <a:buFont typeface="Arial" panose="020B0604020202020204" pitchFamily="34" charset="0"/>
                        <a:buChar char="·"/>
                      </a:pPr>
                      <a:r>
                        <a:rPr lang="tr-TR" sz="1800" u="none" strike="noStrike" kern="0" spc="0">
                          <a:effectLst/>
                        </a:rPr>
                        <a:t>Sosyal Destek Aramak</a:t>
                      </a:r>
                    </a:p>
                    <a:p>
                      <a:pPr marL="342900" lvl="0" indent="-342900" algn="just" fontAlgn="base">
                        <a:lnSpc>
                          <a:spcPct val="115000"/>
                        </a:lnSpc>
                        <a:buClr>
                          <a:srgbClr val="002060"/>
                        </a:buClr>
                        <a:buFont typeface="Arial" panose="020B0604020202020204" pitchFamily="34" charset="0"/>
                        <a:buChar char="·"/>
                      </a:pPr>
                      <a:r>
                        <a:rPr lang="tr-TR" sz="1800" u="none" strike="noStrike" kern="0" spc="0">
                          <a:effectLst/>
                        </a:rPr>
                        <a:t>Sorun Çözme Otokontrolünü Planlamak</a:t>
                      </a:r>
                      <a:endParaRPr lang="tr-TR" sz="1800" u="none" strike="noStrike" kern="0" spc="0">
                        <a:effectLst/>
                        <a:latin typeface="Symbol" panose="05050102010706020507" pitchFamily="18" charset="2"/>
                        <a:ea typeface="Symbol" panose="05050102010706020507" pitchFamily="18" charset="2"/>
                        <a:cs typeface="Symbol" panose="05050102010706020507" pitchFamily="18" charset="2"/>
                      </a:endParaRPr>
                    </a:p>
                  </a:txBody>
                  <a:tcPr marL="50800" marR="50800" marT="50800" marB="50800"/>
                </a:tc>
                <a:tc>
                  <a:txBody>
                    <a:bodyPr/>
                    <a:lstStyle/>
                    <a:p>
                      <a:pPr marL="342900" lvl="0" indent="-342900" algn="just" fontAlgn="base">
                        <a:lnSpc>
                          <a:spcPct val="115000"/>
                        </a:lnSpc>
                        <a:spcAft>
                          <a:spcPts val="800"/>
                        </a:spcAft>
                        <a:buClr>
                          <a:srgbClr val="002060"/>
                        </a:buClr>
                        <a:buFont typeface="Symbol" panose="05050102010706020507" pitchFamily="18" charset="2"/>
                        <a:buChar char="·"/>
                      </a:pPr>
                      <a:r>
                        <a:rPr lang="tr-TR" sz="1800" u="none" strike="noStrike" kern="0" spc="0" dirty="0">
                          <a:ln>
                            <a:noFill/>
                          </a:ln>
                          <a:effectLst/>
                          <a:uFill>
                            <a:solidFill>
                              <a:srgbClr val="000000"/>
                            </a:solidFill>
                          </a:uFill>
                        </a:rPr>
                        <a:t>Sosyal Destek Aramak</a:t>
                      </a:r>
                    </a:p>
                    <a:p>
                      <a:pPr marL="342900" lvl="0" indent="-342900" algn="just" fontAlgn="base">
                        <a:lnSpc>
                          <a:spcPct val="115000"/>
                        </a:lnSpc>
                        <a:spcAft>
                          <a:spcPts val="800"/>
                        </a:spcAft>
                        <a:buClr>
                          <a:srgbClr val="002060"/>
                        </a:buClr>
                        <a:buFont typeface="Symbol" panose="05050102010706020507" pitchFamily="18" charset="2"/>
                        <a:buChar char="·"/>
                      </a:pPr>
                      <a:r>
                        <a:rPr lang="tr-TR" sz="1800" u="none" strike="noStrike" kern="0" spc="0" dirty="0">
                          <a:ln>
                            <a:noFill/>
                          </a:ln>
                          <a:effectLst/>
                          <a:uFill>
                            <a:solidFill>
                              <a:srgbClr val="000000"/>
                            </a:solidFill>
                          </a:uFill>
                        </a:rPr>
                        <a:t>Uzaklaştırmak</a:t>
                      </a:r>
                    </a:p>
                    <a:p>
                      <a:pPr marL="342900" lvl="0" indent="-342900" algn="just" fontAlgn="base">
                        <a:lnSpc>
                          <a:spcPct val="115000"/>
                        </a:lnSpc>
                        <a:spcAft>
                          <a:spcPts val="800"/>
                        </a:spcAft>
                        <a:buClr>
                          <a:srgbClr val="002060"/>
                        </a:buClr>
                        <a:buFont typeface="Symbol" panose="05050102010706020507" pitchFamily="18" charset="2"/>
                        <a:buChar char="·"/>
                      </a:pPr>
                      <a:r>
                        <a:rPr lang="tr-TR" sz="1800" u="none" strike="noStrike" kern="0" spc="0" dirty="0">
                          <a:ln>
                            <a:noFill/>
                          </a:ln>
                          <a:effectLst/>
                          <a:uFill>
                            <a:solidFill>
                              <a:srgbClr val="000000"/>
                            </a:solidFill>
                          </a:uFill>
                        </a:rPr>
                        <a:t>Olumlu Değerlendirmek</a:t>
                      </a:r>
                    </a:p>
                    <a:p>
                      <a:pPr marL="342900" lvl="0" indent="-342900" algn="just" fontAlgn="base">
                        <a:lnSpc>
                          <a:spcPct val="115000"/>
                        </a:lnSpc>
                        <a:spcAft>
                          <a:spcPts val="800"/>
                        </a:spcAft>
                        <a:buClr>
                          <a:srgbClr val="002060"/>
                        </a:buClr>
                        <a:buFont typeface="Symbol" panose="05050102010706020507" pitchFamily="18" charset="2"/>
                        <a:buChar char="·"/>
                      </a:pPr>
                      <a:r>
                        <a:rPr lang="tr-TR" sz="1800" u="none" strike="noStrike" kern="0" spc="0" dirty="0">
                          <a:ln>
                            <a:noFill/>
                          </a:ln>
                          <a:effectLst/>
                          <a:uFill>
                            <a:solidFill>
                              <a:srgbClr val="000000"/>
                            </a:solidFill>
                          </a:uFill>
                        </a:rPr>
                        <a:t>Sorumluluğu Kabul Etmek</a:t>
                      </a:r>
                    </a:p>
                    <a:p>
                      <a:pPr marL="342900" lvl="0" indent="-342900" algn="just" fontAlgn="base">
                        <a:lnSpc>
                          <a:spcPct val="115000"/>
                        </a:lnSpc>
                        <a:spcAft>
                          <a:spcPts val="800"/>
                        </a:spcAft>
                        <a:buClr>
                          <a:srgbClr val="002060"/>
                        </a:buClr>
                        <a:buFont typeface="Symbol" panose="05050102010706020507" pitchFamily="18" charset="2"/>
                        <a:buChar char="·"/>
                      </a:pPr>
                      <a:r>
                        <a:rPr lang="tr-TR" sz="1800" u="none" strike="noStrike" kern="0" spc="0" dirty="0">
                          <a:ln>
                            <a:noFill/>
                          </a:ln>
                          <a:effectLst/>
                          <a:uFill>
                            <a:solidFill>
                              <a:srgbClr val="000000"/>
                            </a:solidFill>
                          </a:uFill>
                        </a:rPr>
                        <a:t>Kaçış</a:t>
                      </a:r>
                      <a:r>
                        <a:rPr lang="de-DE" sz="1800" u="none" strike="noStrike" kern="0" spc="0" dirty="0">
                          <a:ln>
                            <a:noFill/>
                          </a:ln>
                          <a:effectLst/>
                          <a:uFill>
                            <a:solidFill>
                              <a:srgbClr val="000000"/>
                            </a:solidFill>
                          </a:uFill>
                        </a:rPr>
                        <a:t>/Ka</a:t>
                      </a:r>
                      <a:r>
                        <a:rPr lang="tr-TR" sz="1800" u="none" strike="noStrike" kern="0" spc="0" dirty="0" err="1">
                          <a:ln>
                            <a:noFill/>
                          </a:ln>
                          <a:effectLst/>
                          <a:uFill>
                            <a:solidFill>
                              <a:srgbClr val="000000"/>
                            </a:solidFill>
                          </a:uFill>
                        </a:rPr>
                        <a:t>çınmak</a:t>
                      </a:r>
                      <a:endParaRPr lang="tr-TR" sz="1800" u="none" strike="noStrike" kern="0" spc="0" dirty="0">
                        <a:ln>
                          <a:noFill/>
                        </a:ln>
                        <a:solidFill>
                          <a:srgbClr val="000000"/>
                        </a:solidFill>
                        <a:effectLst/>
                        <a:uFill>
                          <a:solidFill>
                            <a:srgbClr val="000000"/>
                          </a:solidFill>
                        </a:uFill>
                        <a:latin typeface="Calibri" panose="020F0502020204030204" pitchFamily="34" charset="0"/>
                        <a:ea typeface="Symbol" panose="05050102010706020507" pitchFamily="18" charset="2"/>
                        <a:cs typeface="Symbol" panose="05050102010706020507" pitchFamily="18" charset="2"/>
                      </a:endParaRPr>
                    </a:p>
                  </a:txBody>
                  <a:tcPr marL="50800" marR="50800" marT="50800" marB="50800"/>
                </a:tc>
                <a:extLst>
                  <a:ext uri="{0D108BD9-81ED-4DB2-BD59-A6C34878D82A}">
                    <a16:rowId xmlns:a16="http://schemas.microsoft.com/office/drawing/2014/main" val="1057275476"/>
                  </a:ext>
                </a:extLst>
              </a:tr>
            </a:tbl>
          </a:graphicData>
        </a:graphic>
      </p:graphicFrame>
    </p:spTree>
    <p:extLst>
      <p:ext uri="{BB962C8B-B14F-4D97-AF65-F5344CB8AC3E}">
        <p14:creationId xmlns:p14="http://schemas.microsoft.com/office/powerpoint/2010/main" val="41764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4F42C-6855-0181-2DC7-1C1012C15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D7674-BD32-A53C-0E32-0EF56E8D39DD}"/>
              </a:ext>
            </a:extLst>
          </p:cNvPr>
          <p:cNvSpPr>
            <a:spLocks noGrp="1"/>
          </p:cNvSpPr>
          <p:nvPr>
            <p:ph type="title"/>
          </p:nvPr>
        </p:nvSpPr>
        <p:spPr>
          <a:xfrm>
            <a:off x="838200" y="12077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VE BAŞ </a:t>
            </a:r>
            <a:r>
              <a:rPr lang="en-US" sz="3200" b="1" kern="1400" spc="-50" dirty="0">
                <a:solidFill>
                  <a:srgbClr val="002060"/>
                </a:solidFill>
                <a:latin typeface="Segoe UI" panose="020B0502040204020203" pitchFamily="34" charset="0"/>
                <a:cs typeface="Segoe UI" panose="020B0502040204020203" pitchFamily="34" charset="0"/>
              </a:rPr>
              <a:t>ETME</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999F018-2372-A8D9-1FD4-1604C94F89F9}"/>
              </a:ext>
            </a:extLst>
          </p:cNvPr>
          <p:cNvSpPr>
            <a:spLocks noGrp="1"/>
          </p:cNvSpPr>
          <p:nvPr>
            <p:ph idx="1"/>
          </p:nvPr>
        </p:nvSpPr>
        <p:spPr>
          <a:xfrm>
            <a:off x="838200" y="2285739"/>
            <a:ext cx="11658600" cy="2992630"/>
          </a:xfrm>
        </p:spPr>
        <p:txBody>
          <a:bodyPr>
            <a:normAutofit lnSpcReduction="10000"/>
          </a:bodyPr>
          <a:lstStyle/>
          <a:p>
            <a:pPr marL="0" indent="0">
              <a:buNone/>
            </a:pPr>
            <a:r>
              <a:rPr lang="tr-TR" dirty="0">
                <a:latin typeface="Segoe UI" panose="020B0502040204020203" pitchFamily="34" charset="0"/>
                <a:ea typeface="Calibri" panose="020F0502020204030204" pitchFamily="34" charset="0"/>
                <a:cs typeface="Segoe UI" panose="020B0502040204020203" pitchFamily="34" charset="0"/>
              </a:rPr>
              <a:t>B</a:t>
            </a:r>
            <a:r>
              <a:rPr lang="tr-TR" dirty="0">
                <a:effectLst/>
                <a:latin typeface="Segoe UI" panose="020B0502040204020203" pitchFamily="34" charset="0"/>
                <a:ea typeface="Calibri" panose="020F0502020204030204" pitchFamily="34" charset="0"/>
                <a:cs typeface="Segoe UI" panose="020B0502040204020203" pitchFamily="34" charset="0"/>
              </a:rPr>
              <a:t>aşa çıkma stratejileri: </a:t>
            </a:r>
          </a:p>
          <a:p>
            <a:pPr marL="0" indent="0">
              <a:buNone/>
            </a:pPr>
            <a:r>
              <a:rPr lang="tr-TR" b="1" dirty="0">
                <a:latin typeface="Segoe UI" panose="020B0502040204020203" pitchFamily="34" charset="0"/>
                <a:ea typeface="Calibri" panose="020F0502020204030204" pitchFamily="34" charset="0"/>
                <a:cs typeface="Segoe UI" panose="020B0502040204020203" pitchFamily="34" charset="0"/>
              </a:rPr>
              <a:t>1. </a:t>
            </a:r>
            <a:r>
              <a:rPr lang="tr-TR" dirty="0">
                <a:latin typeface="Segoe UI" panose="020B0502040204020203" pitchFamily="34" charset="0"/>
                <a:ea typeface="Calibri" panose="020F0502020204030204" pitchFamily="34" charset="0"/>
                <a:cs typeface="Segoe UI" panose="020B0502040204020203" pitchFamily="34" charset="0"/>
              </a:rPr>
              <a:t>U</a:t>
            </a:r>
            <a:r>
              <a:rPr lang="tr-TR" dirty="0">
                <a:effectLst/>
                <a:latin typeface="Segoe UI" panose="020B0502040204020203" pitchFamily="34" charset="0"/>
                <a:ea typeface="Calibri" panose="020F0502020204030204" pitchFamily="34" charset="0"/>
                <a:cs typeface="Segoe UI" panose="020B0502040204020203" pitchFamily="34" charset="0"/>
              </a:rPr>
              <a:t>yumlu stratejiler </a:t>
            </a:r>
          </a:p>
          <a:p>
            <a:pPr marL="0" indent="0">
              <a:buNone/>
            </a:pPr>
            <a:r>
              <a:rPr lang="tr-TR" b="1" dirty="0">
                <a:latin typeface="Segoe UI" panose="020B0502040204020203" pitchFamily="34" charset="0"/>
                <a:ea typeface="Calibri" panose="020F0502020204030204" pitchFamily="34" charset="0"/>
                <a:cs typeface="Segoe UI" panose="020B0502040204020203" pitchFamily="34" charset="0"/>
              </a:rPr>
              <a:t>2. </a:t>
            </a:r>
            <a:r>
              <a:rPr lang="tr-TR" dirty="0">
                <a:latin typeface="Segoe UI" panose="020B0502040204020203" pitchFamily="34" charset="0"/>
                <a:ea typeface="Calibri" panose="020F0502020204030204" pitchFamily="34" charset="0"/>
                <a:cs typeface="Segoe UI" panose="020B0502040204020203" pitchFamily="34" charset="0"/>
              </a:rPr>
              <a:t>U</a:t>
            </a:r>
            <a:r>
              <a:rPr lang="tr-TR" dirty="0">
                <a:effectLst/>
                <a:latin typeface="Segoe UI" panose="020B0502040204020203" pitchFamily="34" charset="0"/>
                <a:ea typeface="Calibri" panose="020F0502020204030204" pitchFamily="34" charset="0"/>
                <a:cs typeface="Segoe UI" panose="020B0502040204020203" pitchFamily="34" charset="0"/>
              </a:rPr>
              <a:t>yumsuz stratejiler </a:t>
            </a:r>
          </a:p>
          <a:p>
            <a:pPr marL="0" indent="0">
              <a:buNone/>
            </a:pPr>
            <a:endParaRPr lang="tr-TR" dirty="0">
              <a:latin typeface="Segoe UI" panose="020B0502040204020203" pitchFamily="34" charset="0"/>
              <a:ea typeface="Calibri" panose="020F0502020204030204" pitchFamily="34" charset="0"/>
              <a:cs typeface="Segoe UI" panose="020B0502040204020203" pitchFamily="34" charset="0"/>
            </a:endParaRPr>
          </a:p>
          <a:p>
            <a:pPr marL="0" indent="0">
              <a:buNone/>
            </a:pPr>
            <a:r>
              <a:rPr lang="tr-TR" dirty="0">
                <a:effectLst/>
                <a:latin typeface="Segoe UI" panose="020B0502040204020203" pitchFamily="34" charset="0"/>
                <a:ea typeface="Calibri" panose="020F0502020204030204" pitchFamily="34" charset="0"/>
                <a:cs typeface="Segoe UI" panose="020B0502040204020203" pitchFamily="34" charset="0"/>
              </a:rPr>
              <a:t>Uyumlu başa çıkma stratejileri “sağlığı koruyucu”, </a:t>
            </a:r>
          </a:p>
          <a:p>
            <a:pPr marL="0" indent="0">
              <a:buNone/>
            </a:pPr>
            <a:r>
              <a:rPr lang="tr-TR" dirty="0">
                <a:effectLst/>
                <a:latin typeface="Segoe UI" panose="020B0502040204020203" pitchFamily="34" charset="0"/>
                <a:ea typeface="Calibri" panose="020F0502020204030204" pitchFamily="34" charset="0"/>
                <a:cs typeface="Segoe UI" panose="020B0502040204020203" pitchFamily="34" charset="0"/>
              </a:rPr>
              <a:t>Uyumsuz stratejiler “sağlığa zararlı”</a:t>
            </a:r>
            <a:endParaRPr lang="tr-TR" sz="4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45C2C5A-6789-4516-EC89-B01B113D90C1}"/>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256647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CA12E-C0A8-D464-13B4-F5B8B391C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796A0-8D80-36CE-5A35-015FE7C44590}"/>
              </a:ext>
            </a:extLst>
          </p:cNvPr>
          <p:cNvSpPr>
            <a:spLocks noGrp="1"/>
          </p:cNvSpPr>
          <p:nvPr>
            <p:ph type="title"/>
          </p:nvPr>
        </p:nvSpPr>
        <p:spPr>
          <a:xfrm>
            <a:off x="838200" y="12077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VE BAŞ </a:t>
            </a:r>
            <a:r>
              <a:rPr lang="en-US" sz="3200" b="1" kern="1400" spc="-50" dirty="0">
                <a:solidFill>
                  <a:srgbClr val="002060"/>
                </a:solidFill>
                <a:latin typeface="Segoe UI" panose="020B0502040204020203" pitchFamily="34" charset="0"/>
                <a:cs typeface="Segoe UI" panose="020B0502040204020203" pitchFamily="34" charset="0"/>
              </a:rPr>
              <a:t>ETME</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45325C3F-55DD-5004-D6FC-E2BE68545A41}"/>
              </a:ext>
            </a:extLst>
          </p:cNvPr>
          <p:cNvSpPr>
            <a:spLocks noGrp="1"/>
          </p:cNvSpPr>
          <p:nvPr>
            <p:ph idx="1"/>
          </p:nvPr>
        </p:nvSpPr>
        <p:spPr>
          <a:xfrm>
            <a:off x="838200" y="2285738"/>
            <a:ext cx="11010900" cy="3364503"/>
          </a:xfrm>
        </p:spPr>
        <p:txBody>
          <a:bodyPr>
            <a:normAutofit/>
          </a:bodyPr>
          <a:lstStyle/>
          <a:p>
            <a:pPr marL="0" indent="0">
              <a:buNone/>
            </a:pPr>
            <a:r>
              <a:rPr lang="tr-TR" sz="4000" dirty="0">
                <a:solidFill>
                  <a:srgbClr val="FF0000"/>
                </a:solidFill>
                <a:latin typeface="Segoe UI" panose="020B0502040204020203" pitchFamily="34" charset="0"/>
                <a:cs typeface="Segoe UI" panose="020B0502040204020203" pitchFamily="34" charset="0"/>
              </a:rPr>
              <a:t>Grup Çalışması- 5 grup- 10 dk hazırlık- 3 dk sunum</a:t>
            </a:r>
          </a:p>
          <a:p>
            <a:pPr marL="0" indent="0">
              <a:buNone/>
            </a:pPr>
            <a:endParaRPr lang="tr-TR" sz="4000" dirty="0">
              <a:latin typeface="Segoe UI" panose="020B0502040204020203" pitchFamily="34" charset="0"/>
              <a:cs typeface="Segoe UI" panose="020B0502040204020203" pitchFamily="34" charset="0"/>
            </a:endParaRPr>
          </a:p>
          <a:p>
            <a:pPr marL="0" indent="0">
              <a:buNone/>
            </a:pPr>
            <a:r>
              <a:rPr lang="tr-TR" sz="4000" dirty="0">
                <a:latin typeface="Segoe UI" panose="020B0502040204020203" pitchFamily="34" charset="0"/>
                <a:ea typeface="Calibri" panose="020F0502020204030204" pitchFamily="34" charset="0"/>
                <a:cs typeface="Segoe UI" panose="020B0502040204020203" pitchFamily="34" charset="0"/>
              </a:rPr>
              <a:t>U</a:t>
            </a:r>
            <a:r>
              <a:rPr lang="tr-TR" sz="4000" dirty="0">
                <a:effectLst/>
                <a:latin typeface="Segoe UI" panose="020B0502040204020203" pitchFamily="34" charset="0"/>
                <a:ea typeface="Calibri" panose="020F0502020204030204" pitchFamily="34" charset="0"/>
                <a:cs typeface="Segoe UI" panose="020B0502040204020203" pitchFamily="34" charset="0"/>
              </a:rPr>
              <a:t>yumlu stratejiler nelerdir? (3 grup)</a:t>
            </a:r>
          </a:p>
          <a:p>
            <a:pPr marL="0" indent="0">
              <a:buNone/>
            </a:pPr>
            <a:r>
              <a:rPr lang="tr-TR" sz="4000" dirty="0">
                <a:latin typeface="Segoe UI" panose="020B0502040204020203" pitchFamily="34" charset="0"/>
                <a:ea typeface="Calibri" panose="020F0502020204030204" pitchFamily="34" charset="0"/>
                <a:cs typeface="Segoe UI" panose="020B0502040204020203" pitchFamily="34" charset="0"/>
              </a:rPr>
              <a:t>U</a:t>
            </a:r>
            <a:r>
              <a:rPr lang="tr-TR" sz="4000" dirty="0">
                <a:effectLst/>
                <a:latin typeface="Segoe UI" panose="020B0502040204020203" pitchFamily="34" charset="0"/>
                <a:ea typeface="Calibri" panose="020F0502020204030204" pitchFamily="34" charset="0"/>
                <a:cs typeface="Segoe UI" panose="020B0502040204020203" pitchFamily="34" charset="0"/>
              </a:rPr>
              <a:t>yumsuz stratejiler nelerdir? (2 grup)</a:t>
            </a:r>
          </a:p>
          <a:p>
            <a:pPr marL="0" indent="0">
              <a:buNone/>
            </a:pPr>
            <a:endParaRPr lang="tr-TR" sz="4000" dirty="0">
              <a:latin typeface="Segoe UI" panose="020B0502040204020203" pitchFamily="34" charset="0"/>
              <a:cs typeface="Segoe UI" panose="020B0502040204020203" pitchFamily="34" charset="0"/>
            </a:endParaRPr>
          </a:p>
          <a:p>
            <a:pPr marL="0" indent="0">
              <a:buNone/>
            </a:pPr>
            <a:endParaRPr lang="tr-TR" sz="4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8E97138-C69F-7749-9AFD-768605058BD5}"/>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58341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0331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VE BAŞ </a:t>
            </a:r>
            <a:r>
              <a:rPr lang="en-US" sz="3200" b="1" kern="1400" spc="-50" dirty="0">
                <a:solidFill>
                  <a:srgbClr val="002060"/>
                </a:solidFill>
                <a:latin typeface="Segoe UI" panose="020B0502040204020203" pitchFamily="34" charset="0"/>
                <a:cs typeface="Segoe UI" panose="020B0502040204020203" pitchFamily="34" charset="0"/>
              </a:rPr>
              <a:t>ETME</a:t>
            </a:r>
            <a:endParaRPr lang="tr-TR"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9" name="İçerik Yer Tutucusu 8">
            <a:extLst>
              <a:ext uri="{FF2B5EF4-FFF2-40B4-BE49-F238E27FC236}">
                <a16:creationId xmlns:a16="http://schemas.microsoft.com/office/drawing/2014/main" id="{CB849DAA-D449-7093-C6AD-BFBF965A63D2}"/>
              </a:ext>
            </a:extLst>
          </p:cNvPr>
          <p:cNvGraphicFramePr>
            <a:graphicFrameLocks noGrp="1"/>
          </p:cNvGraphicFramePr>
          <p:nvPr>
            <p:ph idx="1"/>
            <p:extLst>
              <p:ext uri="{D42A27DB-BD31-4B8C-83A1-F6EECF244321}">
                <p14:modId xmlns:p14="http://schemas.microsoft.com/office/powerpoint/2010/main" val="2340099476"/>
              </p:ext>
            </p:extLst>
          </p:nvPr>
        </p:nvGraphicFramePr>
        <p:xfrm>
          <a:off x="838200" y="1889281"/>
          <a:ext cx="10616381" cy="3820700"/>
        </p:xfrm>
        <a:graphic>
          <a:graphicData uri="http://schemas.openxmlformats.org/drawingml/2006/table">
            <a:tbl>
              <a:tblPr firstRow="1" firstCol="1" bandRow="1">
                <a:tableStyleId>{FABFCF23-3B69-468F-B69F-88F6DE6A72F2}</a:tableStyleId>
              </a:tblPr>
              <a:tblGrid>
                <a:gridCol w="5435081">
                  <a:extLst>
                    <a:ext uri="{9D8B030D-6E8A-4147-A177-3AD203B41FA5}">
                      <a16:colId xmlns:a16="http://schemas.microsoft.com/office/drawing/2014/main" val="1057739948"/>
                    </a:ext>
                  </a:extLst>
                </a:gridCol>
                <a:gridCol w="5181300">
                  <a:extLst>
                    <a:ext uri="{9D8B030D-6E8A-4147-A177-3AD203B41FA5}">
                      <a16:colId xmlns:a16="http://schemas.microsoft.com/office/drawing/2014/main" val="137979637"/>
                    </a:ext>
                  </a:extLst>
                </a:gridCol>
              </a:tblGrid>
              <a:tr h="317893">
                <a:tc>
                  <a:txBody>
                    <a:bodyPr/>
                    <a:lstStyle/>
                    <a:p>
                      <a:pPr marL="299085" indent="-179705" algn="just">
                        <a:lnSpc>
                          <a:spcPct val="115000"/>
                        </a:lnSpc>
                        <a:spcAft>
                          <a:spcPts val="800"/>
                        </a:spcAft>
                      </a:pPr>
                      <a:r>
                        <a:rPr lang="tr-TR" sz="1600" kern="1200" dirty="0">
                          <a:solidFill>
                            <a:schemeClr val="tx1"/>
                          </a:solidFill>
                          <a:latin typeface="Segoe UI" panose="020B0502040204020203" pitchFamily="34" charset="0"/>
                          <a:cs typeface="Segoe UI" panose="020B0502040204020203" pitchFamily="34" charset="0"/>
                        </a:rPr>
                        <a:t>Uyumlu Başa Çıkma Stratejileri</a:t>
                      </a:r>
                      <a:endParaRPr lang="tr-TR" sz="1600" kern="12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txBody>
                  <a:tcPr marL="37584" marR="37584" marT="37584" marB="37584"/>
                </a:tc>
                <a:tc>
                  <a:txBody>
                    <a:bodyPr/>
                    <a:lstStyle/>
                    <a:p>
                      <a:pPr marL="259715" indent="-179705" algn="just">
                        <a:lnSpc>
                          <a:spcPct val="115000"/>
                        </a:lnSpc>
                        <a:spcAft>
                          <a:spcPts val="800"/>
                        </a:spcAft>
                      </a:pPr>
                      <a:r>
                        <a:rPr lang="tr-TR" sz="1600" kern="1200" dirty="0">
                          <a:solidFill>
                            <a:schemeClr val="tx1"/>
                          </a:solidFill>
                          <a:latin typeface="Segoe UI" panose="020B0502040204020203" pitchFamily="34" charset="0"/>
                          <a:cs typeface="Segoe UI" panose="020B0502040204020203" pitchFamily="34" charset="0"/>
                        </a:rPr>
                        <a:t>Uyumsuz Başa Çıkma Stratejileri</a:t>
                      </a:r>
                      <a:endParaRPr lang="tr-TR" sz="1600" kern="12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txBody>
                  <a:tcPr marL="37584" marR="37584" marT="37584" marB="37584"/>
                </a:tc>
                <a:extLst>
                  <a:ext uri="{0D108BD9-81ED-4DB2-BD59-A6C34878D82A}">
                    <a16:rowId xmlns:a16="http://schemas.microsoft.com/office/drawing/2014/main" val="2532768409"/>
                  </a:ext>
                </a:extLst>
              </a:tr>
              <a:tr h="3487234">
                <a:tc>
                  <a:txBody>
                    <a:bodyPr/>
                    <a:lstStyle/>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Düzenli, orta düzeyde egzersiz, yürüyüş</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Rahatlamak, sağlıklı bir uyku düzeni </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Aile ve arkadaşlardan duygusal destek </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Sağlıklı, az yağlı beslenme</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Yoga </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Masaj</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Nefes egzersizleri </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Meditasyon, manevi/dini faaliyetlere katılım</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Bir danışman, psikolog veya sağlık uzmanıyla iletişim</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Müzik dinlemek</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Kitap okumak</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Yapboz yapmak, oyun oynamak</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Bahçe ya da bitkilerle uğraşmak</a:t>
                      </a:r>
                    </a:p>
                    <a:p>
                      <a:pPr marL="342900" lvl="0" indent="-342900" algn="just" fontAlgn="base">
                        <a:lnSpc>
                          <a:spcPct val="115000"/>
                        </a:lnSpc>
                        <a:buFont typeface="Arial" panose="020B0604020202020204" pitchFamily="34" charset="0"/>
                        <a:buChar char="·"/>
                      </a:pPr>
                      <a:r>
                        <a:rPr lang="tr-TR" sz="1400" kern="1200" dirty="0">
                          <a:solidFill>
                            <a:schemeClr val="tx1"/>
                          </a:solidFill>
                          <a:latin typeface="Segoe UI" panose="020B0502040204020203" pitchFamily="34" charset="0"/>
                          <a:cs typeface="Segoe UI" panose="020B0502040204020203" pitchFamily="34" charset="0"/>
                        </a:rPr>
                        <a:t>Bir hobi edinmek</a:t>
                      </a:r>
                      <a:endParaRPr lang="tr-TR" sz="1400" kern="12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txBody>
                  <a:tcPr marL="37584" marR="37584" marT="37584" marB="37584"/>
                </a:tc>
                <a:tc>
                  <a:txBody>
                    <a:bodyPr/>
                    <a:lstStyle/>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Aşırı yeme/az yeme</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Alkol </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Sigara</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Uyuşturucu </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Kumar </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Alışveriş yapmak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Aşırı kafein ya da şeker tüketimi</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Birisine bağırmak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Bir yerleri veya eşyaları tekmelemek, fırlatmak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Hızlı araba kullanmak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Tırnak yemek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Sakinleştirici ilaç kullanmak</a:t>
                      </a:r>
                    </a:p>
                    <a:p>
                      <a:pPr marL="342900" lvl="0" indent="-342900" algn="just" fontAlgn="base">
                        <a:lnSpc>
                          <a:spcPct val="115000"/>
                        </a:lnSpc>
                        <a:buFont typeface="Arial" panose="020B0604020202020204" pitchFamily="34" charset="0"/>
                        <a:buChar char="·"/>
                      </a:pPr>
                      <a:r>
                        <a:rPr lang="tr-TR" sz="1400" b="1" kern="1200" dirty="0">
                          <a:solidFill>
                            <a:schemeClr val="tx1"/>
                          </a:solidFill>
                          <a:latin typeface="Segoe UI" panose="020B0502040204020203" pitchFamily="34" charset="0"/>
                          <a:cs typeface="Segoe UI" panose="020B0502040204020203" pitchFamily="34" charset="0"/>
                        </a:rPr>
                        <a:t>Hiçbir şey yapmamak</a:t>
                      </a:r>
                      <a:endParaRPr lang="tr-TR" sz="1400" b="1" kern="12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txBody>
                  <a:tcPr marL="37584" marR="37584" marT="37584" marB="37584"/>
                </a:tc>
                <a:extLst>
                  <a:ext uri="{0D108BD9-81ED-4DB2-BD59-A6C34878D82A}">
                    <a16:rowId xmlns:a16="http://schemas.microsoft.com/office/drawing/2014/main" val="1147454906"/>
                  </a:ext>
                </a:extLst>
              </a:tr>
            </a:tbl>
          </a:graphicData>
        </a:graphic>
      </p:graphicFrame>
      <p:sp>
        <p:nvSpPr>
          <p:cNvPr id="3" name="Slide Number Placeholder 2">
            <a:extLst>
              <a:ext uri="{FF2B5EF4-FFF2-40B4-BE49-F238E27FC236}">
                <a16:creationId xmlns:a16="http://schemas.microsoft.com/office/drawing/2014/main" id="{D5E7CC6E-FB4D-2049-25B6-04C8BED5FABE}"/>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201331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9477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TÜKENMİŞLİK </a:t>
            </a:r>
            <a:r>
              <a:rPr lang="en-US" sz="3200" b="1" kern="1400" spc="-50" dirty="0">
                <a:solidFill>
                  <a:srgbClr val="002060"/>
                </a:solidFill>
                <a:latin typeface="Segoe UI" panose="020B0502040204020203" pitchFamily="34" charset="0"/>
                <a:cs typeface="Segoe UI" panose="020B0502040204020203" pitchFamily="34" charset="0"/>
              </a:rPr>
              <a:t>NED</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R</a:t>
            </a:r>
            <a:r>
              <a:rPr lang="tr-TR" sz="3200" b="1" kern="1400" spc="-50" dirty="0">
                <a:solidFill>
                  <a:srgbClr val="002060"/>
                </a:solidFill>
                <a:latin typeface="Segoe UI" panose="020B0502040204020203" pitchFamily="34" charset="0"/>
                <a:cs typeface="Segoe UI" panose="020B0502040204020203" pitchFamily="34" charset="0"/>
              </a:rPr>
              <a:t>?</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75907"/>
            <a:ext cx="10515600" cy="2851892"/>
          </a:xfrm>
        </p:spPr>
        <p:txBody>
          <a:bodyPr/>
          <a:lstStyle/>
          <a:p>
            <a:pPr marL="0" indent="0">
              <a:buNone/>
            </a:pPr>
            <a:r>
              <a:rPr lang="tr-TR" b="1" dirty="0">
                <a:solidFill>
                  <a:srgbClr val="FF0000"/>
                </a:solidFill>
                <a:latin typeface="Segoe UI" panose="020B0502040204020203" pitchFamily="34" charset="0"/>
                <a:cs typeface="Segoe UI" panose="020B0502040204020203" pitchFamily="34" charset="0"/>
              </a:rPr>
              <a:t>GRUP ÇALIŞMASI</a:t>
            </a:r>
          </a:p>
          <a:p>
            <a:pPr marL="0" indent="0">
              <a:buNone/>
            </a:pPr>
            <a:endParaRPr lang="tr-TR" dirty="0">
              <a:latin typeface="Segoe UI" panose="020B0502040204020203" pitchFamily="34" charset="0"/>
              <a:cs typeface="Segoe UI" panose="020B0502040204020203" pitchFamily="34" charset="0"/>
            </a:endParaRPr>
          </a:p>
          <a:p>
            <a:pPr marL="0" indent="0">
              <a:buNone/>
            </a:pPr>
            <a:r>
              <a:rPr lang="tr-TR" dirty="0">
                <a:latin typeface="Segoe UI" panose="020B0502040204020203" pitchFamily="34" charset="0"/>
                <a:cs typeface="Segoe UI" panose="020B0502040204020203" pitchFamily="34" charset="0"/>
              </a:rPr>
              <a:t>3’erli gruplar</a:t>
            </a:r>
          </a:p>
          <a:p>
            <a:pPr marL="0" indent="0">
              <a:buNone/>
            </a:pPr>
            <a:r>
              <a:rPr lang="tr-TR" dirty="0">
                <a:latin typeface="Segoe UI" panose="020B0502040204020203" pitchFamily="34" charset="0"/>
                <a:cs typeface="Segoe UI" panose="020B0502040204020203" pitchFamily="34" charset="0"/>
              </a:rPr>
              <a:t>10 kelime </a:t>
            </a:r>
          </a:p>
        </p:txBody>
      </p:sp>
      <p:sp>
        <p:nvSpPr>
          <p:cNvPr id="4" name="Slide Number Placeholder 3">
            <a:extLst>
              <a:ext uri="{FF2B5EF4-FFF2-40B4-BE49-F238E27FC236}">
                <a16:creationId xmlns:a16="http://schemas.microsoft.com/office/drawing/2014/main" id="{93FF7B69-D30B-C735-F2C3-2E121CAC1DF8}"/>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198425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566C-9678-E9DF-31C9-0E04A2146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C66ED-3D49-0EF0-1980-2ECEEB298EA8}"/>
              </a:ext>
            </a:extLst>
          </p:cNvPr>
          <p:cNvSpPr>
            <a:spLocks noGrp="1"/>
          </p:cNvSpPr>
          <p:nvPr>
            <p:ph type="title"/>
          </p:nvPr>
        </p:nvSpPr>
        <p:spPr>
          <a:xfrm>
            <a:off x="838200" y="109477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TÜKENMİŞLİK </a:t>
            </a:r>
            <a:r>
              <a:rPr lang="en-US" sz="3200" b="1" kern="1400" spc="-50" dirty="0">
                <a:solidFill>
                  <a:srgbClr val="002060"/>
                </a:solidFill>
                <a:latin typeface="Segoe UI" panose="020B0502040204020203" pitchFamily="34" charset="0"/>
                <a:cs typeface="Segoe UI" panose="020B0502040204020203" pitchFamily="34" charset="0"/>
              </a:rPr>
              <a:t>NED</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R</a:t>
            </a:r>
            <a:r>
              <a:rPr lang="tr-TR" sz="3200" b="1" kern="1400" spc="-50" dirty="0">
                <a:solidFill>
                  <a:srgbClr val="002060"/>
                </a:solidFill>
                <a:latin typeface="Segoe UI" panose="020B0502040204020203" pitchFamily="34" charset="0"/>
                <a:cs typeface="Segoe UI" panose="020B0502040204020203" pitchFamily="34" charset="0"/>
              </a:rPr>
              <a:t>?</a:t>
            </a:r>
          </a:p>
        </p:txBody>
      </p:sp>
      <p:sp>
        <p:nvSpPr>
          <p:cNvPr id="3" name="Content Placeholder 2">
            <a:extLst>
              <a:ext uri="{FF2B5EF4-FFF2-40B4-BE49-F238E27FC236}">
                <a16:creationId xmlns:a16="http://schemas.microsoft.com/office/drawing/2014/main" id="{6E69C7A1-CE38-018C-F7F4-A3F978B5B101}"/>
              </a:ext>
            </a:extLst>
          </p:cNvPr>
          <p:cNvSpPr>
            <a:spLocks noGrp="1"/>
          </p:cNvSpPr>
          <p:nvPr>
            <p:ph idx="1"/>
          </p:nvPr>
        </p:nvSpPr>
        <p:spPr>
          <a:xfrm>
            <a:off x="838200" y="2275906"/>
            <a:ext cx="10515600" cy="3591493"/>
          </a:xfrm>
        </p:spPr>
        <p:txBody>
          <a:bodyPr>
            <a:normAutofit lnSpcReduction="10000"/>
          </a:bodyPr>
          <a:lstStyle/>
          <a:p>
            <a:r>
              <a:rPr lang="tr-TR" sz="2800" dirty="0">
                <a:effectLst/>
                <a:latin typeface="Segoe UI" panose="020B0502040204020203" pitchFamily="34" charset="0"/>
                <a:ea typeface="Calibri" panose="020F0502020204030204" pitchFamily="34" charset="0"/>
                <a:cs typeface="Segoe UI" panose="020B0502040204020203" pitchFamily="34" charset="0"/>
              </a:rPr>
              <a:t>Düşük motivasyon </a:t>
            </a:r>
          </a:p>
          <a:p>
            <a:r>
              <a:rPr lang="tr-TR" dirty="0">
                <a:latin typeface="Segoe UI" panose="020B0502040204020203" pitchFamily="34" charset="0"/>
                <a:ea typeface="Calibri" panose="020F0502020204030204" pitchFamily="34" charset="0"/>
                <a:cs typeface="Segoe UI" panose="020B0502040204020203" pitchFamily="34" charset="0"/>
              </a:rPr>
              <a:t>D</a:t>
            </a:r>
            <a:r>
              <a:rPr lang="tr-TR" sz="2800" dirty="0">
                <a:effectLst/>
                <a:latin typeface="Segoe UI" panose="020B0502040204020203" pitchFamily="34" charset="0"/>
                <a:ea typeface="Calibri" panose="020F0502020204030204" pitchFamily="34" charset="0"/>
                <a:cs typeface="Segoe UI" panose="020B0502040204020203" pitchFamily="34" charset="0"/>
              </a:rPr>
              <a:t>üşük performans </a:t>
            </a:r>
            <a:endParaRPr lang="tr-TR" dirty="0">
              <a:latin typeface="Segoe UI" panose="020B0502040204020203" pitchFamily="34" charset="0"/>
              <a:ea typeface="Calibri" panose="020F0502020204030204" pitchFamily="34" charset="0"/>
              <a:cs typeface="Segoe UI" panose="020B0502040204020203" pitchFamily="34" charset="0"/>
            </a:endParaRPr>
          </a:p>
          <a:p>
            <a:r>
              <a:rPr lang="tr-TR" sz="2800" dirty="0">
                <a:effectLst/>
                <a:latin typeface="Segoe UI" panose="020B0502040204020203" pitchFamily="34" charset="0"/>
                <a:ea typeface="Calibri" panose="020F0502020204030204" pitchFamily="34" charset="0"/>
                <a:cs typeface="Segoe UI" panose="020B0502040204020203" pitchFamily="34" charset="0"/>
              </a:rPr>
              <a:t>Kendine ve başkalarına karşı olumsuz tutumlar</a:t>
            </a:r>
          </a:p>
          <a:p>
            <a:r>
              <a:rPr lang="tr-TR" sz="2800" dirty="0">
                <a:effectLst/>
                <a:latin typeface="Segoe UI" panose="020B0502040204020203" pitchFamily="34" charset="0"/>
                <a:ea typeface="Calibri" panose="020F0502020204030204" pitchFamily="34" charset="0"/>
                <a:cs typeface="Segoe UI" panose="020B0502040204020203" pitchFamily="34" charset="0"/>
              </a:rPr>
              <a:t>Fiziksel, duygusal veya zihinsel tükenme</a:t>
            </a:r>
          </a:p>
          <a:p>
            <a:pPr marL="0" indent="0">
              <a:buNone/>
            </a:pPr>
            <a:endParaRPr lang="tr-TR" dirty="0">
              <a:latin typeface="Segoe UI" panose="020B0502040204020203" pitchFamily="34" charset="0"/>
              <a:ea typeface="Calibri" panose="020F0502020204030204" pitchFamily="34" charset="0"/>
              <a:cs typeface="Segoe UI" panose="020B0502040204020203" pitchFamily="34" charset="0"/>
            </a:endParaRPr>
          </a:p>
          <a:p>
            <a:pPr marL="0" indent="0">
              <a:buNone/>
            </a:pPr>
            <a:r>
              <a:rPr lang="tr-TR" sz="2800" dirty="0">
                <a:effectLst/>
                <a:latin typeface="Segoe UI" panose="020B0502040204020203" pitchFamily="34" charset="0"/>
                <a:ea typeface="Calibri" panose="020F0502020204030204" pitchFamily="34" charset="0"/>
              </a:rPr>
              <a:t>Tükenmişlik aşırı ve uzun süreli fiziksel veya zihinsel efordan veya aşırı yük getiren bir işten kaynaklanan stresin sonucu olarak ortaya çıkar. </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8072DC8-7124-0AF0-6E3E-6CF4391260EF}"/>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22951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BOYUTLARI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187417"/>
            <a:ext cx="11068665" cy="3279318"/>
          </a:xfrm>
        </p:spPr>
        <p:txBody>
          <a:bodyPr>
            <a:normAutofit/>
          </a:bodyPr>
          <a:lstStyle/>
          <a:p>
            <a:r>
              <a:rPr lang="tr-TR" dirty="0">
                <a:latin typeface="Segoe UI" panose="020B0502040204020203" pitchFamily="34" charset="0"/>
                <a:ea typeface="Calibri" panose="020F0502020204030204" pitchFamily="34" charset="0"/>
                <a:cs typeface="Segoe UI" panose="020B0502040204020203" pitchFamily="34" charset="0"/>
              </a:rPr>
              <a:t>Duygusal Tükenme</a:t>
            </a:r>
          </a:p>
          <a:p>
            <a:pPr lvl="1"/>
            <a:r>
              <a:rPr lang="tr-TR" dirty="0">
                <a:latin typeface="Segoe UI" panose="020B0502040204020203" pitchFamily="34" charset="0"/>
                <a:ea typeface="Calibri" panose="020F0502020204030204" pitchFamily="34" charset="0"/>
                <a:cs typeface="Segoe UI" panose="020B0502040204020203" pitchFamily="34" charset="0"/>
              </a:rPr>
              <a:t> Duygusal kaynakların ve enerjinin tükenmesi</a:t>
            </a:r>
          </a:p>
          <a:p>
            <a:pPr marL="0" lvl="0" indent="0" algn="just">
              <a:lnSpc>
                <a:spcPct val="117000"/>
              </a:lnSpc>
              <a:buClr>
                <a:srgbClr val="0070C0"/>
              </a:buClr>
              <a:buNone/>
            </a:pPr>
            <a:endParaRPr lang="tr-TR" dirty="0">
              <a:latin typeface="Segoe UI" panose="020B0502040204020203" pitchFamily="34" charset="0"/>
              <a:ea typeface="Calibri" panose="020F0502020204030204" pitchFamily="34" charset="0"/>
              <a:cs typeface="Segoe UI" panose="020B0502040204020203" pitchFamily="34" charset="0"/>
            </a:endParaRPr>
          </a:p>
          <a:p>
            <a:pPr marL="0" lvl="0" indent="0" algn="just">
              <a:lnSpc>
                <a:spcPct val="117000"/>
              </a:lnSpc>
              <a:buClr>
                <a:srgbClr val="0070C0"/>
              </a:buClr>
              <a:buNone/>
            </a:pP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hizmet verdiği kişilerin, üstlerinin ya da çalıştığı kurumun kronik ihtiyaçları, talepleri ve beklentileri nedeniyle duygusal kaynaklarının ve enerjisinin tükendiğini hissetmesidir.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270510" algn="just">
              <a:lnSpc>
                <a:spcPct val="117000"/>
              </a:lnSpc>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kendisini bitkin, yorgun ve duygusal açıdan yıpranmış hissetmesi.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457200" lvl="1" indent="0">
              <a:buNone/>
            </a:pPr>
            <a:endParaRPr lang="tr-TR" dirty="0">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5E99A31-2CC4-2658-9B23-CFFF77DFB686}"/>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92255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ED42F-1018-6CD7-84A0-A852BD7AB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95C2C-495C-9A58-5F90-04C10F93035A}"/>
              </a:ext>
            </a:extLst>
          </p:cNvPr>
          <p:cNvSpPr>
            <a:spLocks noGrp="1"/>
          </p:cNvSpPr>
          <p:nvPr>
            <p:ph type="title"/>
          </p:nvPr>
        </p:nvSpPr>
        <p:spPr>
          <a:xfrm>
            <a:off x="838200"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BOYUTLARI</a:t>
            </a:r>
          </a:p>
        </p:txBody>
      </p:sp>
      <p:sp>
        <p:nvSpPr>
          <p:cNvPr id="3" name="Content Placeholder 2">
            <a:extLst>
              <a:ext uri="{FF2B5EF4-FFF2-40B4-BE49-F238E27FC236}">
                <a16:creationId xmlns:a16="http://schemas.microsoft.com/office/drawing/2014/main" id="{A423BA13-D769-ED99-9D9E-0A905C6C0D36}"/>
              </a:ext>
            </a:extLst>
          </p:cNvPr>
          <p:cNvSpPr>
            <a:spLocks noGrp="1"/>
          </p:cNvSpPr>
          <p:nvPr>
            <p:ph idx="1"/>
          </p:nvPr>
        </p:nvSpPr>
        <p:spPr>
          <a:xfrm>
            <a:off x="838199" y="2187417"/>
            <a:ext cx="11068665" cy="3279318"/>
          </a:xfrm>
        </p:spPr>
        <p:txBody>
          <a:bodyPr>
            <a:normAutofit lnSpcReduction="10000"/>
          </a:bodyPr>
          <a:lstStyle/>
          <a:p>
            <a:r>
              <a:rPr lang="tr-TR" dirty="0">
                <a:latin typeface="Segoe UI" panose="020B0502040204020203" pitchFamily="34" charset="0"/>
                <a:ea typeface="Calibri" panose="020F0502020204030204" pitchFamily="34" charset="0"/>
                <a:cs typeface="Segoe UI" panose="020B0502040204020203" pitchFamily="34" charset="0"/>
              </a:rPr>
              <a:t>Duyarsızlaşma</a:t>
            </a:r>
          </a:p>
          <a:p>
            <a:pPr lvl="1"/>
            <a:r>
              <a:rPr lang="tr-TR" dirty="0">
                <a:latin typeface="Segoe UI" panose="020B0502040204020203" pitchFamily="34" charset="0"/>
                <a:ea typeface="Calibri" panose="020F0502020204030204" pitchFamily="34" charset="0"/>
                <a:cs typeface="Segoe UI" panose="020B0502040204020203" pitchFamily="34" charset="0"/>
              </a:rPr>
              <a:t>Olumsuz tutumlar besleme, zihinsel mesafesinin artması ve empatinin kaybı</a:t>
            </a:r>
          </a:p>
          <a:p>
            <a:pPr lvl="1"/>
            <a:endParaRPr lang="tr-TR" dirty="0">
              <a:latin typeface="Segoe UI" panose="020B0502040204020203" pitchFamily="34" charset="0"/>
              <a:ea typeface="Calibri" panose="020F0502020204030204" pitchFamily="34" charset="0"/>
              <a:cs typeface="Segoe UI" panose="020B0502040204020203" pitchFamily="34" charset="0"/>
            </a:endParaRPr>
          </a:p>
          <a:p>
            <a:pPr marL="0" lvl="0" indent="0" algn="just">
              <a:lnSpc>
                <a:spcPct val="117000"/>
              </a:lnSpc>
              <a:buClr>
                <a:srgbClr val="0070C0"/>
              </a:buClr>
              <a:buNone/>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Tükenmişliğin kişiler arası boyutlarındandır. Bireyin; hizmet sunduğu kişilere, meslektaşlarına ve kurumuna olumsuz tutumlar beslemesini, zihinsel mesafesinin artmasını ve empatisinin kaybını ifade eder. Kişi görevlerini yapması gerektiği gibi yerine getirirken, insanlarla duygusal ilişki kurmaktan kaçınmak için duyarsızlaşmayı kullanabilir.</a:t>
            </a:r>
          </a:p>
          <a:p>
            <a:pPr marL="0" lvl="0" indent="0" algn="just">
              <a:lnSpc>
                <a:spcPct val="117000"/>
              </a:lnSpc>
              <a:buClr>
                <a:srgbClr val="0070C0"/>
              </a:buClr>
              <a:buNone/>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çalışanın hizmet sunduğu kişilere ve meslektaşlarına karşı duygusuz, umursamaz, alaycı ve katı bir tutum sergilemesi.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lvl="1"/>
            <a:endParaRPr lang="tr-TR" dirty="0">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1D9DCDE-9CC1-058D-2B01-CA32716025E8}"/>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4638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9C7C-4FB0-6D1C-A493-3F0CF8AE3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E0A80-A5F1-AD2A-2F62-7135A02E702F}"/>
              </a:ext>
            </a:extLst>
          </p:cNvPr>
          <p:cNvSpPr>
            <a:spLocks noGrp="1"/>
          </p:cNvSpPr>
          <p:nvPr>
            <p:ph type="title"/>
          </p:nvPr>
        </p:nvSpPr>
        <p:spPr>
          <a:xfrm>
            <a:off x="838200"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BOYUTLARI</a:t>
            </a:r>
          </a:p>
        </p:txBody>
      </p:sp>
      <p:sp>
        <p:nvSpPr>
          <p:cNvPr id="3" name="Content Placeholder 2">
            <a:extLst>
              <a:ext uri="{FF2B5EF4-FFF2-40B4-BE49-F238E27FC236}">
                <a16:creationId xmlns:a16="http://schemas.microsoft.com/office/drawing/2014/main" id="{06DEF9B4-1439-BC9F-3F7F-C608962B76A1}"/>
              </a:ext>
            </a:extLst>
          </p:cNvPr>
          <p:cNvSpPr>
            <a:spLocks noGrp="1"/>
          </p:cNvSpPr>
          <p:nvPr>
            <p:ph idx="1"/>
          </p:nvPr>
        </p:nvSpPr>
        <p:spPr>
          <a:xfrm>
            <a:off x="838199" y="2187417"/>
            <a:ext cx="11068665" cy="3279318"/>
          </a:xfrm>
        </p:spPr>
        <p:txBody>
          <a:bodyPr>
            <a:normAutofit/>
          </a:bodyPr>
          <a:lstStyle/>
          <a:p>
            <a:r>
              <a:rPr lang="tr-TR" dirty="0">
                <a:latin typeface="Segoe UI" panose="020B0502040204020203" pitchFamily="34" charset="0"/>
                <a:ea typeface="Calibri" panose="020F0502020204030204" pitchFamily="34" charset="0"/>
                <a:cs typeface="Segoe UI" panose="020B0502040204020203" pitchFamily="34" charset="0"/>
              </a:rPr>
              <a:t>Kişisel Başarıda Düşme Hissi</a:t>
            </a:r>
          </a:p>
          <a:p>
            <a:pPr lvl="1">
              <a:lnSpc>
                <a:spcPct val="100000"/>
              </a:lnSpc>
            </a:pPr>
            <a:r>
              <a:rPr lang="tr-TR" dirty="0">
                <a:latin typeface="Segoe UI" panose="020B0502040204020203" pitchFamily="34" charset="0"/>
                <a:ea typeface="Calibri" panose="020F0502020204030204" pitchFamily="34" charset="0"/>
                <a:cs typeface="Segoe UI" panose="020B0502040204020203" pitchFamily="34" charset="0"/>
              </a:rPr>
              <a:t>İşinde gelişmediğini, yaptıklarının işe yaramadığını ve başarısız olduğunu </a:t>
            </a:r>
          </a:p>
          <a:p>
            <a:pPr marL="0" lvl="0" indent="0" algn="just">
              <a:lnSpc>
                <a:spcPct val="117000"/>
              </a:lnSpc>
              <a:buClr>
                <a:srgbClr val="0070C0"/>
              </a:buClr>
              <a:buNone/>
            </a:pPr>
            <a:r>
              <a:rPr lang="tr-TR" sz="1800" dirty="0">
                <a:effectLst/>
                <a:latin typeface="Segoe UI" panose="020B0502040204020203" pitchFamily="34" charset="0"/>
                <a:ea typeface="Calibri" panose="020F0502020204030204" pitchFamily="34" charset="0"/>
                <a:cs typeface="Segoe UI Historic" panose="020B0502040204020203" pitchFamily="34" charset="0"/>
              </a:rPr>
              <a:t>Bireyin kendisini işinde ve ilişkilerinde başarısız ve yetersiz olarak değerlendirmesini ifade eder. Kişi işinde gelişmediğini, yaptıklarının işe yaramadığını ve başarısız olduğunu düşünür.  Profesyonel olarak kendisini yetersiz görür. Bu durum, bazen sosyal hizmet çalışmalarındaki bürokratik süreçlerde (gerekli idari belgeleri tamamlamak, kayıtları girmek gibi) ortaya çıkabilir.</a:t>
            </a:r>
          </a:p>
          <a:p>
            <a:pPr marL="0" lvl="0" indent="0" algn="just">
              <a:lnSpc>
                <a:spcPct val="117000"/>
              </a:lnSpc>
              <a:buClr>
                <a:srgbClr val="0070C0"/>
              </a:buClr>
              <a:buNone/>
            </a:pPr>
            <a:r>
              <a:rPr lang="tr-TR" sz="1800" i="1" dirty="0">
                <a:solidFill>
                  <a:srgbClr val="0070C0"/>
                </a:solidFill>
                <a:effectLst/>
                <a:latin typeface="Segoe UI" panose="020B0502040204020203" pitchFamily="34" charset="0"/>
                <a:ea typeface="Calibri" panose="020F0502020204030204" pitchFamily="34" charset="0"/>
                <a:cs typeface="Segoe UI Historic" panose="020B0502040204020203" pitchFamily="34" charset="0"/>
              </a:rPr>
              <a:t>Örnek: Bir sosyal hizmet uzmanının kişilere yardım etmeye yönelik çabalarına rağmen sürecin düzelmediği durumlarda kendisini yetersiz hissetmesi</a:t>
            </a:r>
            <a:endParaRPr lang="tr-TR" dirty="0">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0549B87-8951-9911-77CA-671183D3A53F}"/>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88804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29A9-DEB5-5C2C-2C5B-61E2284C9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8C91D-6EF7-53C5-DD7C-C3746B7CF78A}"/>
              </a:ext>
            </a:extLst>
          </p:cNvPr>
          <p:cNvSpPr>
            <a:spLocks noGrp="1"/>
          </p:cNvSpPr>
          <p:nvPr>
            <p:ph type="title"/>
          </p:nvPr>
        </p:nvSpPr>
        <p:spPr>
          <a:xfrm>
            <a:off x="838200" y="93496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AŞAMALARI</a:t>
            </a:r>
          </a:p>
        </p:txBody>
      </p:sp>
      <p:sp>
        <p:nvSpPr>
          <p:cNvPr id="3" name="Slide Number Placeholder 2">
            <a:extLst>
              <a:ext uri="{FF2B5EF4-FFF2-40B4-BE49-F238E27FC236}">
                <a16:creationId xmlns:a16="http://schemas.microsoft.com/office/drawing/2014/main" id="{BCDA340A-BDE4-9B67-A567-B0CDB1090078}"/>
              </a:ext>
            </a:extLst>
          </p:cNvPr>
          <p:cNvSpPr>
            <a:spLocks noGrp="1"/>
          </p:cNvSpPr>
          <p:nvPr>
            <p:ph type="sldNum" sz="quarter" idx="12"/>
          </p:nvPr>
        </p:nvSpPr>
        <p:spPr/>
        <p:txBody>
          <a:bodyPr/>
          <a:lstStyle/>
          <a:p>
            <a:fld id="{0BE68271-D1D7-4240-9CAF-7A57D75CD8A1}" type="slidenum">
              <a:rPr lang="en-US" smtClean="0"/>
              <a:t>19</a:t>
            </a:fld>
            <a:endParaRPr lang="en-US"/>
          </a:p>
        </p:txBody>
      </p:sp>
      <p:sp>
        <p:nvSpPr>
          <p:cNvPr id="6" name="İçerik Yer Tutucusu 5">
            <a:extLst>
              <a:ext uri="{FF2B5EF4-FFF2-40B4-BE49-F238E27FC236}">
                <a16:creationId xmlns:a16="http://schemas.microsoft.com/office/drawing/2014/main" id="{EB25C219-D055-53EB-F82D-FDD43F652EB1}"/>
              </a:ext>
            </a:extLst>
          </p:cNvPr>
          <p:cNvSpPr>
            <a:spLocks noGrp="1"/>
          </p:cNvSpPr>
          <p:nvPr>
            <p:ph idx="1"/>
          </p:nvPr>
        </p:nvSpPr>
        <p:spPr>
          <a:xfrm>
            <a:off x="838200" y="2362200"/>
            <a:ext cx="10515600" cy="3512851"/>
          </a:xfrm>
        </p:spPr>
        <p:txBody>
          <a:bodyPr>
            <a:normAutofit fontScale="77500" lnSpcReduction="20000"/>
          </a:bodyPr>
          <a:lstStyle/>
          <a:p>
            <a:pPr marL="514350" indent="-514350">
              <a:buFont typeface="+mj-lt"/>
              <a:buAutoNum type="arabicPeriod"/>
            </a:pPr>
            <a:r>
              <a:rPr lang="tr-TR" sz="2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İdealist Coşku:</a:t>
            </a:r>
            <a:r>
              <a:rPr lang="tr-TR" sz="2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2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Kişiler genellikle büyük bir coşku, motivasyon ve enerji ile işe başlar.</a:t>
            </a:r>
          </a:p>
          <a:p>
            <a:pPr marL="514350" indent="-514350">
              <a:buFont typeface="+mj-lt"/>
              <a:buAutoNum type="arabicPeriod"/>
            </a:pPr>
            <a:r>
              <a:rPr lang="tr-TR" sz="2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Farkındalık:</a:t>
            </a:r>
            <a:r>
              <a:rPr lang="tr-TR" sz="2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2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gerçekçi olmayan beklentileri karşılamaya çalışırken işi hayatının büyük bir kısmını kaplar. Sosyal ilişkilerine veya özel alanına pek zaman kalmaz. </a:t>
            </a:r>
          </a:p>
          <a:p>
            <a:pPr marL="514350" indent="-514350">
              <a:buFont typeface="+mj-lt"/>
              <a:buAutoNum type="arabicPeriod"/>
            </a:pPr>
            <a:r>
              <a:rPr lang="tr-TR" sz="2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Başarısızlık ve Yetersizlik Hissi:</a:t>
            </a:r>
            <a:r>
              <a:rPr lang="tr-TR" sz="2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2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hayal kırıklıkları neticesinde tüm enerjisini ve motivasyonunu yitirmeye başlar. </a:t>
            </a:r>
          </a:p>
          <a:p>
            <a:pPr marL="514350" indent="-514350">
              <a:buFont typeface="+mj-lt"/>
              <a:buAutoNum type="arabicPeriod"/>
            </a:pPr>
            <a:r>
              <a:rPr lang="tr-TR" sz="2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İlgisizlik ve Umutsuzluk:</a:t>
            </a:r>
            <a:r>
              <a:rPr lang="tr-TR" sz="2800"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 </a:t>
            </a:r>
            <a:r>
              <a:rPr lang="tr-TR" sz="2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Kişi, olumsuz duygu ve düşünceler döngüsünde bir çıkış yolu bulamayınca çaresiz hissetmeye başlar ve çabalamaktan vazgeçer.</a:t>
            </a:r>
          </a:p>
          <a:p>
            <a:pPr marL="514350" indent="-514350">
              <a:buFont typeface="+mj-lt"/>
              <a:buAutoNum type="arabicPeriod"/>
            </a:pPr>
            <a:r>
              <a:rPr lang="tr-TR" sz="2800" b="1" dirty="0">
                <a:solidFill>
                  <a:srgbClr val="0070C0"/>
                </a:solidFill>
                <a:effectLst/>
                <a:latin typeface="Segoe UI" panose="020B0502040204020203" pitchFamily="34" charset="0"/>
                <a:ea typeface="Calibri" panose="020F0502020204030204" pitchFamily="34" charset="0"/>
              </a:rPr>
              <a:t>Müdahale:</a:t>
            </a:r>
            <a:r>
              <a:rPr lang="tr-TR" sz="2800" dirty="0">
                <a:solidFill>
                  <a:srgbClr val="0070C0"/>
                </a:solidFill>
                <a:effectLst/>
                <a:latin typeface="Segoe UI" panose="020B0502040204020203" pitchFamily="34" charset="0"/>
                <a:ea typeface="Calibri" panose="020F0502020204030204" pitchFamily="34" charset="0"/>
              </a:rPr>
              <a:t> </a:t>
            </a:r>
            <a:r>
              <a:rPr lang="tr-TR" sz="2800" dirty="0">
                <a:solidFill>
                  <a:srgbClr val="000000"/>
                </a:solidFill>
                <a:effectLst/>
                <a:latin typeface="Segoe UI" panose="020B0502040204020203" pitchFamily="34" charset="0"/>
                <a:ea typeface="Calibri" panose="020F0502020204030204" pitchFamily="34" charset="0"/>
              </a:rPr>
              <a:t>Kişi, tükenmişlik yaşadığı için bir destek arayışına girer ya da yardım almayı kabul eder.</a:t>
            </a:r>
            <a:endParaRPr lang="tr-TR" dirty="0"/>
          </a:p>
        </p:txBody>
      </p:sp>
    </p:spTree>
    <p:extLst>
      <p:ext uri="{BB962C8B-B14F-4D97-AF65-F5344CB8AC3E}">
        <p14:creationId xmlns:p14="http://schemas.microsoft.com/office/powerpoint/2010/main" val="88892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718359"/>
            <a:ext cx="10515600" cy="2851892"/>
          </a:xfrm>
        </p:spPr>
        <p:txBody>
          <a:bodyPr>
            <a:normAutofit lnSpcReduction="10000"/>
          </a:bodyPr>
          <a:lstStyle/>
          <a:p>
            <a:r>
              <a:rPr lang="tr-TR" dirty="0">
                <a:latin typeface="Segoe UI" panose="020B0502040204020203" pitchFamily="34" charset="0"/>
                <a:cs typeface="Segoe UI" panose="020B0502040204020203" pitchFamily="34" charset="0"/>
              </a:rPr>
              <a:t>Taşıma &amp; Isınma</a:t>
            </a:r>
          </a:p>
          <a:p>
            <a:r>
              <a:rPr lang="tr-TR" dirty="0">
                <a:latin typeface="Segoe UI" panose="020B0502040204020203" pitchFamily="34" charset="0"/>
                <a:cs typeface="Segoe UI" panose="020B0502040204020203" pitchFamily="34" charset="0"/>
              </a:rPr>
              <a:t>Beklenti ve Kural Oluşturma</a:t>
            </a:r>
          </a:p>
          <a:p>
            <a:r>
              <a:rPr lang="tr-TR" dirty="0">
                <a:latin typeface="Segoe UI" panose="020B0502040204020203" pitchFamily="34" charset="0"/>
                <a:cs typeface="Segoe UI" panose="020B0502040204020203" pitchFamily="34" charset="0"/>
              </a:rPr>
              <a:t>Stres ve Tükenmişlik</a:t>
            </a:r>
          </a:p>
          <a:p>
            <a:r>
              <a:rPr lang="tr-TR" dirty="0">
                <a:latin typeface="Segoe UI" panose="020B0502040204020203" pitchFamily="34" charset="0"/>
                <a:cs typeface="Segoe UI" panose="020B0502040204020203" pitchFamily="34" charset="0"/>
              </a:rPr>
              <a:t>Stres ile Tükenmişlik Farkı</a:t>
            </a:r>
          </a:p>
          <a:p>
            <a:r>
              <a:rPr lang="da-DK" dirty="0">
                <a:latin typeface="Segoe UI" panose="020B0502040204020203" pitchFamily="34" charset="0"/>
                <a:cs typeface="Segoe UI" panose="020B0502040204020203" pitchFamily="34" charset="0"/>
              </a:rPr>
              <a:t>Tükenmişlik </a:t>
            </a:r>
            <a:r>
              <a:rPr lang="tr-TR" dirty="0">
                <a:latin typeface="Segoe UI" panose="020B0502040204020203" pitchFamily="34" charset="0"/>
                <a:cs typeface="Segoe UI" panose="020B0502040204020203" pitchFamily="34" charset="0"/>
              </a:rPr>
              <a:t>v</a:t>
            </a:r>
            <a:r>
              <a:rPr lang="da-DK" dirty="0">
                <a:latin typeface="Segoe UI" panose="020B0502040204020203" pitchFamily="34" charset="0"/>
                <a:cs typeface="Segoe UI" panose="020B0502040204020203" pitchFamily="34" charset="0"/>
              </a:rPr>
              <a:t>e Stres </a:t>
            </a:r>
            <a:r>
              <a:rPr lang="tr-TR" dirty="0">
                <a:latin typeface="Segoe UI" panose="020B0502040204020203" pitchFamily="34" charset="0"/>
                <a:cs typeface="Segoe UI" panose="020B0502040204020203" pitchFamily="34" charset="0"/>
              </a:rPr>
              <a:t>i</a:t>
            </a:r>
            <a:r>
              <a:rPr lang="da-DK" dirty="0">
                <a:latin typeface="Segoe UI" panose="020B0502040204020203" pitchFamily="34" charset="0"/>
                <a:cs typeface="Segoe UI" panose="020B0502040204020203" pitchFamily="34" charset="0"/>
              </a:rPr>
              <a:t>le Mücadele</a:t>
            </a:r>
            <a:endParaRPr lang="tr-TR"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Dolaylı Travma ve İkincil Travma</a:t>
            </a:r>
          </a:p>
        </p:txBody>
      </p:sp>
      <p:sp>
        <p:nvSpPr>
          <p:cNvPr id="4" name="Slide Number Placeholder 3">
            <a:extLst>
              <a:ext uri="{FF2B5EF4-FFF2-40B4-BE49-F238E27FC236}">
                <a16:creationId xmlns:a16="http://schemas.microsoft.com/office/drawing/2014/main" id="{FBBE2BDA-A03A-DD33-4831-A4A824A1E29E}"/>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RİSK FAKTÖRLERİ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541860"/>
            <a:ext cx="10515600" cy="2851892"/>
          </a:xfrm>
        </p:spPr>
        <p:txBody>
          <a:bodyPr>
            <a:normAutofit/>
          </a:bodyPr>
          <a:lstStyle/>
          <a:p>
            <a:pPr marL="0" indent="0" algn="ctr">
              <a:buNone/>
            </a:pPr>
            <a:r>
              <a:rPr lang="tr-TR" sz="2400" dirty="0">
                <a:effectLst/>
                <a:latin typeface="Segoe UI" panose="020B0502040204020203" pitchFamily="34" charset="0"/>
                <a:ea typeface="Calibri" panose="020F0502020204030204" pitchFamily="34" charset="0"/>
                <a:cs typeface="Segoe UI" panose="020B0502040204020203" pitchFamily="34" charset="0"/>
              </a:rPr>
              <a:t>Tükenmişliğin belirtileri, semptomları ve risk faktörlerine dair farkındalık eksikliği</a:t>
            </a:r>
            <a:endParaRPr lang="tr-TR" sz="3600" dirty="0">
              <a:latin typeface="Segoe UI" panose="020B0502040204020203" pitchFamily="34" charset="0"/>
              <a:cs typeface="Segoe UI" panose="020B0502040204020203" pitchFamily="34" charset="0"/>
            </a:endParaRPr>
          </a:p>
        </p:txBody>
      </p:sp>
      <p:sp>
        <p:nvSpPr>
          <p:cNvPr id="5" name="Ok: Aşağı 4">
            <a:extLst>
              <a:ext uri="{FF2B5EF4-FFF2-40B4-BE49-F238E27FC236}">
                <a16:creationId xmlns:a16="http://schemas.microsoft.com/office/drawing/2014/main" id="{BF2EEC76-FCB2-21A2-DD9E-6C4C3DD38867}"/>
              </a:ext>
            </a:extLst>
          </p:cNvPr>
          <p:cNvSpPr/>
          <p:nvPr/>
        </p:nvSpPr>
        <p:spPr>
          <a:xfrm>
            <a:off x="5787342" y="3530278"/>
            <a:ext cx="308658"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D38CF77A-1EC4-EC66-B2F2-6D46B3132911}"/>
              </a:ext>
            </a:extLst>
          </p:cNvPr>
          <p:cNvSpPr txBox="1"/>
          <p:nvPr/>
        </p:nvSpPr>
        <p:spPr>
          <a:xfrm>
            <a:off x="3888130" y="4610255"/>
            <a:ext cx="4616773" cy="461665"/>
          </a:xfrm>
          <a:prstGeom prst="rect">
            <a:avLst/>
          </a:prstGeom>
          <a:noFill/>
        </p:spPr>
        <p:txBody>
          <a:bodyPr wrap="square">
            <a:spAutoFit/>
          </a:bodyPr>
          <a:lstStyle/>
          <a:p>
            <a:r>
              <a:rPr lang="en-US" sz="2400" dirty="0">
                <a:latin typeface="Segoe UI" panose="020B0502040204020203" pitchFamily="34" charset="0"/>
                <a:ea typeface="Calibri" panose="020F0502020204030204" pitchFamily="34" charset="0"/>
              </a:rPr>
              <a:t>R</a:t>
            </a:r>
            <a:r>
              <a:rPr lang="tr-TR" sz="2400" dirty="0">
                <a:effectLst/>
                <a:latin typeface="Segoe UI" panose="020B0502040204020203" pitchFamily="34" charset="0"/>
                <a:ea typeface="Calibri" panose="020F0502020204030204" pitchFamily="34" charset="0"/>
              </a:rPr>
              <a:t>iske karşı savunmasızlığı artırır</a:t>
            </a:r>
            <a:r>
              <a:rPr lang="en-US" sz="2400" dirty="0">
                <a:effectLst/>
                <a:latin typeface="Segoe UI" panose="020B0502040204020203" pitchFamily="34" charset="0"/>
                <a:ea typeface="Calibri" panose="020F0502020204030204" pitchFamily="34" charset="0"/>
              </a:rPr>
              <a:t>.</a:t>
            </a:r>
            <a:r>
              <a:rPr lang="tr-TR" sz="2400" dirty="0">
                <a:effectLst/>
                <a:latin typeface="Segoe UI" panose="020B0502040204020203" pitchFamily="34" charset="0"/>
                <a:ea typeface="Calibri" panose="020F0502020204030204" pitchFamily="34" charset="0"/>
              </a:rPr>
              <a:t>  </a:t>
            </a:r>
            <a:endParaRPr lang="tr-TR" sz="2400" dirty="0"/>
          </a:p>
        </p:txBody>
      </p:sp>
      <p:sp>
        <p:nvSpPr>
          <p:cNvPr id="4" name="Slide Number Placeholder 3">
            <a:extLst>
              <a:ext uri="{FF2B5EF4-FFF2-40B4-BE49-F238E27FC236}">
                <a16:creationId xmlns:a16="http://schemas.microsoft.com/office/drawing/2014/main" id="{A802F059-49A9-4F55-D826-6C40F995FF4D}"/>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15765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4ED60-FBD5-6CA2-A5FD-03A2F106B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C0D9A-CFB6-6295-A535-D18ECF104B16}"/>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dirty="0">
                <a:solidFill>
                  <a:srgbClr val="FF0000"/>
                </a:solidFill>
                <a:latin typeface="Segoe UI" panose="020B0502040204020203" pitchFamily="34" charset="0"/>
                <a:cs typeface="Segoe UI" panose="020B0502040204020203" pitchFamily="34" charset="0"/>
              </a:rPr>
              <a:t>Grup Çalışması (5 Grup- 10 dk hazırlık-3 dk sunum)</a:t>
            </a:r>
            <a:br>
              <a:rPr lang="tr-TR" sz="3200" b="1" dirty="0">
                <a:solidFill>
                  <a:srgbClr val="FF0000"/>
                </a:solidFill>
                <a:latin typeface="Segoe UI" panose="020B0502040204020203" pitchFamily="34" charset="0"/>
                <a:cs typeface="Segoe UI" panose="020B0502040204020203" pitchFamily="34" charset="0"/>
              </a:rPr>
            </a:br>
            <a:endParaRPr lang="tr-TR" sz="3200" b="1" kern="1400" spc="-50" dirty="0">
              <a:solidFill>
                <a:srgbClr val="FF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EA8C574-C352-4DBB-3802-7A217B8EBB42}"/>
              </a:ext>
            </a:extLst>
          </p:cNvPr>
          <p:cNvSpPr>
            <a:spLocks noGrp="1"/>
          </p:cNvSpPr>
          <p:nvPr>
            <p:ph idx="1"/>
          </p:nvPr>
        </p:nvSpPr>
        <p:spPr>
          <a:xfrm>
            <a:off x="838200" y="1770335"/>
            <a:ext cx="10515600" cy="3554140"/>
          </a:xfrm>
        </p:spPr>
        <p:txBody>
          <a:bodyPr>
            <a:normAutofit lnSpcReduction="10000"/>
          </a:bodyPr>
          <a:lstStyle/>
          <a:p>
            <a:pPr marL="0" indent="0">
              <a:buNone/>
            </a:pPr>
            <a:endParaRPr lang="tr-TR" sz="3600" dirty="0">
              <a:latin typeface="Segoe UI" panose="020B0502040204020203" pitchFamily="34" charset="0"/>
              <a:cs typeface="Segoe UI" panose="020B0502040204020203" pitchFamily="34" charset="0"/>
            </a:endParaRPr>
          </a:p>
          <a:p>
            <a:pPr marL="742950" indent="-742950">
              <a:buFont typeface="+mj-lt"/>
              <a:buAutoNum type="arabicPeriod"/>
            </a:pPr>
            <a:r>
              <a:rPr lang="tr-TR" sz="3600" dirty="0">
                <a:latin typeface="Segoe UI" panose="020B0502040204020203" pitchFamily="34" charset="0"/>
                <a:cs typeface="Segoe UI" panose="020B0502040204020203" pitchFamily="34" charset="0"/>
              </a:rPr>
              <a:t>Tükenmişliğin Kurumsal Risk Faktörleri</a:t>
            </a:r>
          </a:p>
          <a:p>
            <a:pPr marL="742950" indent="-742950">
              <a:buFont typeface="+mj-lt"/>
              <a:buAutoNum type="arabicPeriod"/>
            </a:pPr>
            <a:r>
              <a:rPr lang="tr-TR" sz="3600" dirty="0">
                <a:latin typeface="Segoe UI" panose="020B0502040204020203" pitchFamily="34" charset="0"/>
                <a:cs typeface="Segoe UI" panose="020B0502040204020203" pitchFamily="34" charset="0"/>
              </a:rPr>
              <a:t>Tükenmişliğin Bireysel Risk Faktörleri</a:t>
            </a:r>
          </a:p>
          <a:p>
            <a:pPr marL="742950" indent="-742950">
              <a:buFont typeface="+mj-lt"/>
              <a:buAutoNum type="arabicPeriod"/>
            </a:pPr>
            <a:r>
              <a:rPr lang="tr-TR" sz="3600" dirty="0">
                <a:latin typeface="Segoe UI" panose="020B0502040204020203" pitchFamily="34" charset="0"/>
                <a:cs typeface="Segoe UI" panose="020B0502040204020203" pitchFamily="34" charset="0"/>
              </a:rPr>
              <a:t>Tükenmişliğin Belirtileri</a:t>
            </a:r>
          </a:p>
          <a:p>
            <a:pPr marL="742950" indent="-742950">
              <a:buFont typeface="+mj-lt"/>
              <a:buAutoNum type="arabicPeriod"/>
            </a:pPr>
            <a:r>
              <a:rPr lang="tr-TR" sz="3600" dirty="0">
                <a:latin typeface="Segoe UI" panose="020B0502040204020203" pitchFamily="34" charset="0"/>
                <a:cs typeface="Segoe UI" panose="020B0502040204020203" pitchFamily="34" charset="0"/>
              </a:rPr>
              <a:t>Tükenmişliğin İşle İlgili Sonuçları</a:t>
            </a:r>
          </a:p>
          <a:p>
            <a:pPr marL="742950" indent="-742950">
              <a:buFont typeface="+mj-lt"/>
              <a:buAutoNum type="arabicPeriod"/>
            </a:pPr>
            <a:r>
              <a:rPr lang="tr-TR" sz="3600" dirty="0">
                <a:latin typeface="Segoe UI" panose="020B0502040204020203" pitchFamily="34" charset="0"/>
                <a:cs typeface="Segoe UI" panose="020B0502040204020203" pitchFamily="34" charset="0"/>
              </a:rPr>
              <a:t>Tükenmişliğin Kişisel Hayatla İlgili Sonuçları</a:t>
            </a:r>
          </a:p>
          <a:p>
            <a:pPr marL="742950" indent="-742950">
              <a:buFont typeface="+mj-lt"/>
              <a:buAutoNum type="arabicPeriod"/>
            </a:pPr>
            <a:endParaRPr lang="tr-TR" sz="3600" dirty="0">
              <a:latin typeface="Segoe UI" panose="020B0502040204020203" pitchFamily="34" charset="0"/>
              <a:cs typeface="Segoe UI" panose="020B0502040204020203" pitchFamily="34" charset="0"/>
            </a:endParaRPr>
          </a:p>
          <a:p>
            <a:pPr marL="0" indent="0">
              <a:buNone/>
            </a:pPr>
            <a:endParaRPr lang="tr-TR" sz="3600" dirty="0">
              <a:latin typeface="Segoe UI" panose="020B0502040204020203" pitchFamily="34" charset="0"/>
              <a:cs typeface="Segoe UI" panose="020B0502040204020203" pitchFamily="34" charset="0"/>
            </a:endParaRPr>
          </a:p>
          <a:p>
            <a:pPr marL="0" indent="0">
              <a:buNone/>
            </a:pPr>
            <a:endParaRPr lang="tr-TR" sz="3600" dirty="0">
              <a:latin typeface="Segoe UI" panose="020B0502040204020203" pitchFamily="34" charset="0"/>
              <a:cs typeface="Segoe UI" panose="020B0502040204020203" pitchFamily="34" charset="0"/>
            </a:endParaRPr>
          </a:p>
          <a:p>
            <a:pPr marL="0" indent="0" algn="ctr">
              <a:buNone/>
            </a:pPr>
            <a:endParaRPr lang="tr-TR" sz="3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59522A9-2361-BB69-7EF3-FBC4A9213358}"/>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21646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199" y="98014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RİSK FAKTÖRLERİ</a:t>
            </a:r>
          </a:p>
        </p:txBody>
      </p:sp>
      <p:graphicFrame>
        <p:nvGraphicFramePr>
          <p:cNvPr id="5" name="Tablo 4">
            <a:extLst>
              <a:ext uri="{FF2B5EF4-FFF2-40B4-BE49-F238E27FC236}">
                <a16:creationId xmlns:a16="http://schemas.microsoft.com/office/drawing/2014/main" id="{7332DBE5-0A16-C85A-EB2D-696F32AFE7D5}"/>
              </a:ext>
            </a:extLst>
          </p:cNvPr>
          <p:cNvGraphicFramePr>
            <a:graphicFrameLocks noGrp="1"/>
          </p:cNvGraphicFramePr>
          <p:nvPr>
            <p:extLst>
              <p:ext uri="{D42A27DB-BD31-4B8C-83A1-F6EECF244321}">
                <p14:modId xmlns:p14="http://schemas.microsoft.com/office/powerpoint/2010/main" val="483593889"/>
              </p:ext>
            </p:extLst>
          </p:nvPr>
        </p:nvGraphicFramePr>
        <p:xfrm>
          <a:off x="838199" y="1896007"/>
          <a:ext cx="10704872" cy="3954186"/>
        </p:xfrm>
        <a:graphic>
          <a:graphicData uri="http://schemas.openxmlformats.org/drawingml/2006/table">
            <a:tbl>
              <a:tblPr firstRow="1" bandRow="1">
                <a:tableStyleId>{5C22544A-7EE6-4342-B048-85BDC9FD1C3A}</a:tableStyleId>
              </a:tblPr>
              <a:tblGrid>
                <a:gridCol w="5352436">
                  <a:extLst>
                    <a:ext uri="{9D8B030D-6E8A-4147-A177-3AD203B41FA5}">
                      <a16:colId xmlns:a16="http://schemas.microsoft.com/office/drawing/2014/main" val="2307645903"/>
                    </a:ext>
                  </a:extLst>
                </a:gridCol>
                <a:gridCol w="5352436">
                  <a:extLst>
                    <a:ext uri="{9D8B030D-6E8A-4147-A177-3AD203B41FA5}">
                      <a16:colId xmlns:a16="http://schemas.microsoft.com/office/drawing/2014/main" val="1173146863"/>
                    </a:ext>
                  </a:extLst>
                </a:gridCol>
              </a:tblGrid>
              <a:tr h="419913">
                <a:tc>
                  <a:txBody>
                    <a:bodyPr/>
                    <a:lstStyle/>
                    <a:p>
                      <a:r>
                        <a:rPr lang="en-US" sz="1800" b="1" kern="1200" dirty="0" err="1">
                          <a:solidFill>
                            <a:schemeClr val="lt1"/>
                          </a:solidFill>
                          <a:effectLst/>
                          <a:latin typeface="Segoe UI" panose="020B0502040204020203" pitchFamily="34" charset="0"/>
                          <a:ea typeface="+mn-ea"/>
                          <a:cs typeface="Segoe UI" panose="020B0502040204020203" pitchFamily="34" charset="0"/>
                        </a:rPr>
                        <a:t>Kurumsal</a:t>
                      </a:r>
                      <a:r>
                        <a:rPr lang="en-US" sz="1800" b="1" kern="1200" dirty="0">
                          <a:solidFill>
                            <a:schemeClr val="lt1"/>
                          </a:solidFill>
                          <a:effectLst/>
                          <a:latin typeface="Segoe UI" panose="020B0502040204020203" pitchFamily="34" charset="0"/>
                          <a:ea typeface="+mn-ea"/>
                          <a:cs typeface="Segoe UI" panose="020B0502040204020203" pitchFamily="34" charset="0"/>
                        </a:rPr>
                        <a:t> Risk </a:t>
                      </a:r>
                      <a:r>
                        <a:rPr lang="en-US" sz="1800" b="1" kern="1200" dirty="0" err="1">
                          <a:solidFill>
                            <a:schemeClr val="lt1"/>
                          </a:solidFill>
                          <a:effectLst/>
                          <a:latin typeface="Segoe UI" panose="020B0502040204020203" pitchFamily="34" charset="0"/>
                          <a:ea typeface="+mn-ea"/>
                          <a:cs typeface="Segoe UI" panose="020B0502040204020203" pitchFamily="34" charset="0"/>
                        </a:rPr>
                        <a:t>Faktörleri</a:t>
                      </a:r>
                      <a:endParaRPr lang="tr-TR" sz="1800" dirty="0">
                        <a:latin typeface="Segoe UI" panose="020B0502040204020203" pitchFamily="34" charset="0"/>
                        <a:cs typeface="Segoe UI" panose="020B0502040204020203" pitchFamily="34" charset="0"/>
                      </a:endParaRPr>
                    </a:p>
                  </a:txBody>
                  <a:tcPr/>
                </a:tc>
                <a:tc>
                  <a:txBody>
                    <a:bodyPr/>
                    <a:lstStyle/>
                    <a:p>
                      <a:r>
                        <a:rPr lang="en-US" sz="1800" b="1" kern="1200" dirty="0" err="1">
                          <a:solidFill>
                            <a:schemeClr val="lt1"/>
                          </a:solidFill>
                          <a:effectLst/>
                          <a:latin typeface="Segoe UI" panose="020B0502040204020203" pitchFamily="34" charset="0"/>
                          <a:ea typeface="+mn-ea"/>
                          <a:cs typeface="Segoe UI" panose="020B0502040204020203" pitchFamily="34" charset="0"/>
                        </a:rPr>
                        <a:t>Bireysel</a:t>
                      </a:r>
                      <a:r>
                        <a:rPr lang="en-US" sz="1800" b="1" kern="1200" dirty="0">
                          <a:solidFill>
                            <a:schemeClr val="lt1"/>
                          </a:solidFill>
                          <a:effectLst/>
                          <a:latin typeface="Segoe UI" panose="020B0502040204020203" pitchFamily="34" charset="0"/>
                          <a:ea typeface="+mn-ea"/>
                          <a:cs typeface="Segoe UI" panose="020B0502040204020203" pitchFamily="34" charset="0"/>
                        </a:rPr>
                        <a:t> Risk </a:t>
                      </a:r>
                      <a:r>
                        <a:rPr lang="en-US" sz="1800" b="1" kern="1200" dirty="0" err="1">
                          <a:solidFill>
                            <a:schemeClr val="lt1"/>
                          </a:solidFill>
                          <a:effectLst/>
                          <a:latin typeface="Segoe UI" panose="020B0502040204020203" pitchFamily="34" charset="0"/>
                          <a:ea typeface="+mn-ea"/>
                          <a:cs typeface="Segoe UI" panose="020B0502040204020203" pitchFamily="34" charset="0"/>
                        </a:rPr>
                        <a:t>Faktörleri</a:t>
                      </a:r>
                      <a:endParaRPr lang="tr-TR" sz="18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444354"/>
                  </a:ext>
                </a:extLst>
              </a:tr>
              <a:tr h="3534273">
                <a:tc>
                  <a:txBody>
                    <a:bodyPr/>
                    <a:lstStyle/>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Aşırı iş yükü (hizmet sunulan kişi sayısı vb.)</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Yararlanıcıların hizmet hakkında şikâyeti</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Zaman baskısı</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Kurum içi rol karmaşası</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İşin gereklilikleri (zor vakalarla çalışmak gibi)</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Yeterli kaynağın olmaması</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Süpervizör desteğinin olmaması veya düşük olması</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Yetersiz meslek içi eğitimler</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Karar verme süreçlerine dahil olmama</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Kurum politikaları ve prosedürleri üzerinde kontrol veya etki eksikliği</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Kurum içinde adalet ve eşitliğin olmaması</a:t>
                      </a:r>
                    </a:p>
                    <a:p>
                      <a:pPr lvl="0" fontAlgn="base"/>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Birlikte çalışılan kişiler ve kurumla değerlerin çatışması</a:t>
                      </a:r>
                    </a:p>
                  </a:txBody>
                  <a:tcPr/>
                </a:tc>
                <a:tc>
                  <a:txBody>
                    <a:bodyPr/>
                    <a:lstStyle/>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Sosyal kaynakların eksikliği</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Düşük öz güven</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Kaçınmacı baş etme stratejileri kullanma</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Düşük psikolojik dayanıklılık seviyesi</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Dış kontrol odağı</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İşten beklentiler</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Meslektaşlar ile çatışma</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Kişilik özellikleri</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Başa çıkma tarzları</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Hizmet verilen kişilerle iletişim ve onların durumlarını anlamadaki zorluk</a:t>
                      </a:r>
                    </a:p>
                    <a:p>
                      <a:pPr marL="0" lvl="0" algn="l" defTabSz="914400" rtl="0" eaLnBrk="1" fontAlgn="base" latinLnBrk="0" hangingPunct="1"/>
                      <a:r>
                        <a:rPr lang="tr-TR" sz="1600" u="none" strike="noStrike" kern="1200" dirty="0">
                          <a:solidFill>
                            <a:schemeClr val="dk1"/>
                          </a:solidFill>
                          <a:effectLst/>
                          <a:latin typeface="Segoe UI" panose="020B0502040204020203" pitchFamily="34" charset="0"/>
                          <a:ea typeface="+mn-ea"/>
                          <a:cs typeface="Segoe UI" panose="020B0502040204020203" pitchFamily="34" charset="0"/>
                        </a:rPr>
                        <a:t>Yaş ve evlilik gibi kişisel özellikler</a:t>
                      </a:r>
                    </a:p>
                    <a:p>
                      <a:pPr marL="0" lvl="0" algn="l" defTabSz="914400" rtl="0" eaLnBrk="1" fontAlgn="base" latinLnBrk="0" hangingPunct="1"/>
                      <a:endParaRPr lang="tr-TR" sz="16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2221051019"/>
                  </a:ext>
                </a:extLst>
              </a:tr>
            </a:tbl>
          </a:graphicData>
        </a:graphic>
      </p:graphicFrame>
      <p:sp>
        <p:nvSpPr>
          <p:cNvPr id="3" name="Slide Number Placeholder 2">
            <a:extLst>
              <a:ext uri="{FF2B5EF4-FFF2-40B4-BE49-F238E27FC236}">
                <a16:creationId xmlns:a16="http://schemas.microsoft.com/office/drawing/2014/main" id="{73893E4F-127C-E8BA-5FFE-9C5B7CDB9383}"/>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6107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4192F-7414-1A94-2EAA-8FD9C13A8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E6B83-2E09-FBE7-6C98-CAE5C35798C3}"/>
              </a:ext>
            </a:extLst>
          </p:cNvPr>
          <p:cNvSpPr>
            <a:spLocks noGrp="1"/>
          </p:cNvSpPr>
          <p:nvPr>
            <p:ph type="title"/>
          </p:nvPr>
        </p:nvSpPr>
        <p:spPr>
          <a:xfrm>
            <a:off x="838199" y="98014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BELİRTİLERİ</a:t>
            </a:r>
          </a:p>
        </p:txBody>
      </p:sp>
      <p:sp>
        <p:nvSpPr>
          <p:cNvPr id="3" name="Slide Number Placeholder 2">
            <a:extLst>
              <a:ext uri="{FF2B5EF4-FFF2-40B4-BE49-F238E27FC236}">
                <a16:creationId xmlns:a16="http://schemas.microsoft.com/office/drawing/2014/main" id="{03637110-7191-E6DA-20A1-956D4CE33510}"/>
              </a:ext>
            </a:extLst>
          </p:cNvPr>
          <p:cNvSpPr>
            <a:spLocks noGrp="1"/>
          </p:cNvSpPr>
          <p:nvPr>
            <p:ph type="sldNum" sz="quarter" idx="12"/>
          </p:nvPr>
        </p:nvSpPr>
        <p:spPr/>
        <p:txBody>
          <a:bodyPr/>
          <a:lstStyle/>
          <a:p>
            <a:fld id="{0BE68271-D1D7-4240-9CAF-7A57D75CD8A1}" type="slidenum">
              <a:rPr lang="en-US" smtClean="0"/>
              <a:t>23</a:t>
            </a:fld>
            <a:endParaRPr lang="en-US"/>
          </a:p>
        </p:txBody>
      </p:sp>
      <p:sp>
        <p:nvSpPr>
          <p:cNvPr id="6" name="Metin kutusu 5">
            <a:extLst>
              <a:ext uri="{FF2B5EF4-FFF2-40B4-BE49-F238E27FC236}">
                <a16:creationId xmlns:a16="http://schemas.microsoft.com/office/drawing/2014/main" id="{6EB7DC22-9F1C-27E0-D329-2C832725F976}"/>
              </a:ext>
            </a:extLst>
          </p:cNvPr>
          <p:cNvSpPr txBox="1"/>
          <p:nvPr/>
        </p:nvSpPr>
        <p:spPr>
          <a:xfrm>
            <a:off x="838199" y="2072259"/>
            <a:ext cx="9309101" cy="3805594"/>
          </a:xfrm>
          <a:prstGeom prst="rect">
            <a:avLst/>
          </a:prstGeom>
          <a:noFill/>
        </p:spPr>
        <p:txBody>
          <a:bodyPr wrap="square">
            <a:spAutoFit/>
          </a:bodyPr>
          <a:lstStyle/>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Kronik yorgunluk, enerji kaybı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Sık devamsızlık yapma, işe sık sık geç kalma</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İşlerin eksik veya özensiz yapılması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Öz güvenin ve öz saygının azalması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İşe ve çalışılan kuruma ilişkin olumsuz duygular</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Hizmet sunduğu kişilere karşı duyarlılığını kaybetme ve kayıtsızlaşma</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Ümitsizlik ve çaresizlik içeren söylemlerin artması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Ani ve uygun olmayan öfke patlamaları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Hoşgörüsüzlük, sık sık çatışma yaşama, eleştiriye karşı aşırı duyarlılık, sürekli suçlama ve inkâr hali</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Kurallarda katılığın artması ve esnekliğin azalması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Sosyal ilişkilerden kaçınma ve içe kapanma</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Sık hastalanma</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spcAft>
                <a:spcPts val="600"/>
              </a:spcAft>
              <a:buClr>
                <a:srgbClr val="0070C0"/>
              </a:buClr>
              <a:buSzPts val="1200"/>
              <a:buFont typeface="Courier New" panose="02070309020205020404" pitchFamily="49" charset="0"/>
              <a:buChar char="o"/>
            </a:pPr>
            <a:r>
              <a:rPr lang="tr-TR" sz="1200" dirty="0">
                <a:effectLst/>
                <a:latin typeface="Segoe UI" panose="020B0502040204020203" pitchFamily="34" charset="0"/>
                <a:ea typeface="Calibri" panose="020F0502020204030204" pitchFamily="34" charset="0"/>
                <a:cs typeface="Segoe UI" panose="020B0502040204020203" pitchFamily="34" charset="0"/>
              </a:rPr>
              <a:t>Baş ve diğer bedensel ağrıların ve fiziksel problemlerin artması</a:t>
            </a:r>
            <a:endParaRPr lang="tr-TR"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65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3496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TÜKENMİŞLİĞİN SONUÇLARI</a:t>
            </a:r>
          </a:p>
        </p:txBody>
      </p:sp>
      <p:graphicFrame>
        <p:nvGraphicFramePr>
          <p:cNvPr id="4" name="İçerik Yer Tutucusu 3">
            <a:extLst>
              <a:ext uri="{FF2B5EF4-FFF2-40B4-BE49-F238E27FC236}">
                <a16:creationId xmlns:a16="http://schemas.microsoft.com/office/drawing/2014/main" id="{3DC51064-1A73-4226-706E-1B0E3C45D876}"/>
              </a:ext>
            </a:extLst>
          </p:cNvPr>
          <p:cNvGraphicFramePr>
            <a:graphicFrameLocks noGrp="1"/>
          </p:cNvGraphicFramePr>
          <p:nvPr>
            <p:ph idx="1"/>
            <p:extLst>
              <p:ext uri="{D42A27DB-BD31-4B8C-83A1-F6EECF244321}">
                <p14:modId xmlns:p14="http://schemas.microsoft.com/office/powerpoint/2010/main" val="2288088340"/>
              </p:ext>
            </p:extLst>
          </p:nvPr>
        </p:nvGraphicFramePr>
        <p:xfrm>
          <a:off x="921491" y="1914789"/>
          <a:ext cx="10515599" cy="3827250"/>
        </p:xfrm>
        <a:graphic>
          <a:graphicData uri="http://schemas.openxmlformats.org/drawingml/2006/table">
            <a:tbl>
              <a:tblPr firstRow="1" firstCol="1" bandRow="1">
                <a:tableStyleId>{B301B821-A1FF-4177-AEE7-76D212191A09}</a:tableStyleId>
              </a:tblPr>
              <a:tblGrid>
                <a:gridCol w="5443559">
                  <a:extLst>
                    <a:ext uri="{9D8B030D-6E8A-4147-A177-3AD203B41FA5}">
                      <a16:colId xmlns:a16="http://schemas.microsoft.com/office/drawing/2014/main" val="3206992151"/>
                    </a:ext>
                  </a:extLst>
                </a:gridCol>
                <a:gridCol w="5072040">
                  <a:extLst>
                    <a:ext uri="{9D8B030D-6E8A-4147-A177-3AD203B41FA5}">
                      <a16:colId xmlns:a16="http://schemas.microsoft.com/office/drawing/2014/main" val="1699055961"/>
                    </a:ext>
                  </a:extLst>
                </a:gridCol>
              </a:tblGrid>
              <a:tr h="460933">
                <a:tc>
                  <a:txBody>
                    <a:bodyPr/>
                    <a:lstStyle/>
                    <a:p>
                      <a:pPr marL="115570">
                        <a:lnSpc>
                          <a:spcPct val="115000"/>
                        </a:lnSpc>
                        <a:spcAft>
                          <a:spcPts val="800"/>
                        </a:spcAft>
                      </a:pPr>
                      <a:r>
                        <a:rPr lang="tr-TR" sz="1800" dirty="0">
                          <a:ln>
                            <a:noFill/>
                          </a:ln>
                          <a:effectLst/>
                          <a:uFill>
                            <a:solidFill>
                              <a:srgbClr val="000000"/>
                            </a:solidFill>
                          </a:uFill>
                          <a:latin typeface="Segoe UI" panose="020B0502040204020203" pitchFamily="34" charset="0"/>
                          <a:cs typeface="Segoe UI" panose="020B0502040204020203" pitchFamily="34" charset="0"/>
                        </a:rPr>
                        <a:t>İşle İlgili Sonuçlar</a:t>
                      </a:r>
                      <a:endParaRPr lang="tr-TR" sz="1800" dirty="0">
                        <a:ln>
                          <a:noFill/>
                        </a:ln>
                        <a:solidFill>
                          <a:srgbClr val="000000"/>
                        </a:solidFill>
                        <a:effectLst/>
                        <a:uFill>
                          <a:solidFill>
                            <a:srgbClr val="000000"/>
                          </a:solidFill>
                        </a:uFill>
                        <a:latin typeface="Segoe UI" panose="020B0502040204020203" pitchFamily="34" charset="0"/>
                        <a:ea typeface="Arial Unicode MS"/>
                        <a:cs typeface="Segoe UI" panose="020B0502040204020203" pitchFamily="34" charset="0"/>
                      </a:endParaRPr>
                    </a:p>
                  </a:txBody>
                  <a:tcPr marL="41801" marR="41801" marT="41801" marB="41801"/>
                </a:tc>
                <a:tc>
                  <a:txBody>
                    <a:bodyPr/>
                    <a:lstStyle/>
                    <a:p>
                      <a:pPr marL="118110">
                        <a:lnSpc>
                          <a:spcPct val="115000"/>
                        </a:lnSpc>
                        <a:spcAft>
                          <a:spcPts val="800"/>
                        </a:spcAft>
                      </a:pPr>
                      <a:r>
                        <a:rPr lang="tr-TR" sz="1800" dirty="0">
                          <a:ln>
                            <a:noFill/>
                          </a:ln>
                          <a:effectLst/>
                          <a:uFill>
                            <a:solidFill>
                              <a:srgbClr val="000000"/>
                            </a:solidFill>
                          </a:uFill>
                          <a:latin typeface="Segoe UI" panose="020B0502040204020203" pitchFamily="34" charset="0"/>
                          <a:cs typeface="Segoe UI" panose="020B0502040204020203" pitchFamily="34" charset="0"/>
                        </a:rPr>
                        <a:t>Sağlıkla ve Kişisel Hayat ile İlgili Sonuçlar</a:t>
                      </a:r>
                      <a:endParaRPr lang="tr-TR" sz="1800" dirty="0">
                        <a:ln>
                          <a:noFill/>
                        </a:ln>
                        <a:solidFill>
                          <a:srgbClr val="000000"/>
                        </a:solidFill>
                        <a:effectLst/>
                        <a:uFill>
                          <a:solidFill>
                            <a:srgbClr val="000000"/>
                          </a:solidFill>
                        </a:uFill>
                        <a:latin typeface="Segoe UI" panose="020B0502040204020203" pitchFamily="34" charset="0"/>
                        <a:ea typeface="Arial Unicode MS"/>
                        <a:cs typeface="Segoe UI" panose="020B0502040204020203" pitchFamily="34" charset="0"/>
                      </a:endParaRPr>
                    </a:p>
                  </a:txBody>
                  <a:tcPr marL="41801" marR="41801" marT="41801" marB="41801"/>
                </a:tc>
                <a:extLst>
                  <a:ext uri="{0D108BD9-81ED-4DB2-BD59-A6C34878D82A}">
                    <a16:rowId xmlns:a16="http://schemas.microsoft.com/office/drawing/2014/main" val="3077575929"/>
                  </a:ext>
                </a:extLst>
              </a:tr>
              <a:tr h="3366317">
                <a:tc>
                  <a:txBody>
                    <a:bodyPr/>
                    <a:lstStyle/>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İşten uzaklaşma</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Devamsızlık ve geç kalma </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İşten ayrılma niyeti</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Daha düşük üretkenlik</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Azalan iş tatmini</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İşe veya kuruluşa bağlılığın azalması</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Kişiler arası çatışmaların artması</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Sorumlulukların yerine getirilmesinde sorunlar</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Hizmet verilen kişilerin şikâyetlerinde artış</a:t>
                      </a:r>
                      <a:endParaRPr lang="tr-TR" sz="1600" b="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Segoe UI" panose="020B0502040204020203" pitchFamily="34" charset="0"/>
                      </a:endParaRPr>
                    </a:p>
                  </a:txBody>
                  <a:tcPr marL="41801" marR="41801" marT="41801" marB="41801"/>
                </a:tc>
                <a:tc>
                  <a:txBody>
                    <a:bodyPr/>
                    <a:lstStyle/>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Psikolojik problemler (kaygı ve depresyonda artış, öz güvende azalma)</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Tütün/madde kullanımı</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İntihar düşüncesi</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Sürekli yorgun olma hâli</a:t>
                      </a:r>
                    </a:p>
                    <a:p>
                      <a:pPr marL="342900" marR="48895" lvl="0" indent="-342900">
                        <a:lnSpc>
                          <a:spcPct val="107000"/>
                        </a:lnSpc>
                        <a:spcAft>
                          <a:spcPts val="800"/>
                        </a:spcAft>
                        <a:buFont typeface="Symbol" panose="05050102010706020507" pitchFamily="18" charset="2"/>
                        <a:buChar char=""/>
                      </a:pPr>
                      <a:r>
                        <a:rPr lang="tr-TR" sz="1600" b="0" dirty="0">
                          <a:ln>
                            <a:noFill/>
                          </a:ln>
                          <a:effectLst/>
                          <a:uFill>
                            <a:solidFill>
                              <a:srgbClr val="000000"/>
                            </a:solidFill>
                          </a:uFill>
                          <a:latin typeface="Segoe UI" panose="020B0502040204020203" pitchFamily="34" charset="0"/>
                          <a:cs typeface="Segoe UI" panose="020B0502040204020203" pitchFamily="34" charset="0"/>
                        </a:rPr>
                        <a:t>Aile hayatında sorunlar</a:t>
                      </a:r>
                      <a:endParaRPr lang="tr-TR" sz="1600" b="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Segoe UI" panose="020B0502040204020203" pitchFamily="34" charset="0"/>
                      </a:endParaRPr>
                    </a:p>
                  </a:txBody>
                  <a:tcPr marL="41801" marR="41801" marT="41801" marB="41801"/>
                </a:tc>
                <a:extLst>
                  <a:ext uri="{0D108BD9-81ED-4DB2-BD59-A6C34878D82A}">
                    <a16:rowId xmlns:a16="http://schemas.microsoft.com/office/drawing/2014/main" val="3843465885"/>
                  </a:ext>
                </a:extLst>
              </a:tr>
            </a:tbl>
          </a:graphicData>
        </a:graphic>
      </p:graphicFrame>
      <p:sp>
        <p:nvSpPr>
          <p:cNvPr id="3" name="Slide Number Placeholder 2">
            <a:extLst>
              <a:ext uri="{FF2B5EF4-FFF2-40B4-BE49-F238E27FC236}">
                <a16:creationId xmlns:a16="http://schemas.microsoft.com/office/drawing/2014/main" id="{C1B47C7E-3AD6-E8E9-6AB5-9BF42B5B1D1F}"/>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150159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09B8-C9B4-22C8-4AD2-3E069F8E053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258FDA9-6961-447A-9CEB-2DCE3A69DF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C37606B-EA12-772C-4A4B-F5CC5E33F394}"/>
              </a:ext>
            </a:extLst>
          </p:cNvPr>
          <p:cNvSpPr>
            <a:spLocks noGrp="1"/>
          </p:cNvSpPr>
          <p:nvPr>
            <p:ph idx="1"/>
          </p:nvPr>
        </p:nvSpPr>
        <p:spPr/>
        <p:txBody>
          <a:bodyPr>
            <a:normAutofit/>
          </a:bodyPr>
          <a:lstStyle/>
          <a:p>
            <a:pPr marL="0" indent="0" algn="ctr">
              <a:buNone/>
            </a:pPr>
            <a:r>
              <a:rPr lang="tr-TR" sz="3600" b="1" dirty="0">
                <a:solidFill>
                  <a:srgbClr val="FF0000"/>
                </a:solidFill>
              </a:rPr>
              <a:t>1. ARA</a:t>
            </a:r>
          </a:p>
        </p:txBody>
      </p:sp>
      <p:sp>
        <p:nvSpPr>
          <p:cNvPr id="4" name="Slayt Numarası Yer Tutucusu 3">
            <a:extLst>
              <a:ext uri="{FF2B5EF4-FFF2-40B4-BE49-F238E27FC236}">
                <a16:creationId xmlns:a16="http://schemas.microsoft.com/office/drawing/2014/main" id="{1E0F428C-178C-942F-D7EF-FD784E98BF6E}"/>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280432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05736"/>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STRES </a:t>
            </a:r>
            <a:r>
              <a:rPr lang="tr-TR" sz="3200" b="1" kern="1400" spc="-50" dirty="0">
                <a:solidFill>
                  <a:srgbClr val="002060"/>
                </a:solidFill>
                <a:latin typeface="Segoe UI" panose="020B0502040204020203" pitchFamily="34" charset="0"/>
                <a:cs typeface="Segoe UI" panose="020B0502040204020203" pitchFamily="34" charset="0"/>
              </a:rPr>
              <a:t>İ</a:t>
            </a:r>
            <a:r>
              <a:rPr lang="en-US" sz="3200" b="1" kern="1400" spc="-50" dirty="0">
                <a:solidFill>
                  <a:srgbClr val="002060"/>
                </a:solidFill>
                <a:latin typeface="Segoe UI" panose="020B0502040204020203" pitchFamily="34" charset="0"/>
                <a:cs typeface="Segoe UI" panose="020B0502040204020203" pitchFamily="34" charset="0"/>
              </a:rPr>
              <a:t>LE TÜKENMİŞLİK FARK</a:t>
            </a:r>
            <a:r>
              <a:rPr lang="tr-TR" sz="3200" b="1" kern="1400" spc="-50" dirty="0">
                <a:solidFill>
                  <a:srgbClr val="002060"/>
                </a:solidFill>
                <a:latin typeface="Segoe UI" panose="020B0502040204020203" pitchFamily="34" charset="0"/>
                <a:cs typeface="Segoe UI" panose="020B0502040204020203" pitchFamily="34" charset="0"/>
              </a:rPr>
              <a:t>I</a:t>
            </a:r>
            <a:br>
              <a:rPr lang="tr-TR"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6" name="İçerik Yer Tutucusu 5">
            <a:extLst>
              <a:ext uri="{FF2B5EF4-FFF2-40B4-BE49-F238E27FC236}">
                <a16:creationId xmlns:a16="http://schemas.microsoft.com/office/drawing/2014/main" id="{3A008C33-C483-9F45-8DDC-123A02ABC25D}"/>
              </a:ext>
            </a:extLst>
          </p:cNvPr>
          <p:cNvGraphicFramePr>
            <a:graphicFrameLocks noGrp="1"/>
          </p:cNvGraphicFramePr>
          <p:nvPr>
            <p:ph idx="1"/>
            <p:extLst>
              <p:ext uri="{D42A27DB-BD31-4B8C-83A1-F6EECF244321}">
                <p14:modId xmlns:p14="http://schemas.microsoft.com/office/powerpoint/2010/main" val="3465565585"/>
              </p:ext>
            </p:extLst>
          </p:nvPr>
        </p:nvGraphicFramePr>
        <p:xfrm>
          <a:off x="838200" y="2100356"/>
          <a:ext cx="10311581" cy="3622018"/>
        </p:xfrm>
        <a:graphic>
          <a:graphicData uri="http://schemas.openxmlformats.org/drawingml/2006/table">
            <a:tbl>
              <a:tblPr firstRow="1" firstCol="1" bandRow="1">
                <a:tableStyleId>{F2DE63D5-997A-4646-A377-4702673A728D}</a:tableStyleId>
              </a:tblPr>
              <a:tblGrid>
                <a:gridCol w="5042232">
                  <a:extLst>
                    <a:ext uri="{9D8B030D-6E8A-4147-A177-3AD203B41FA5}">
                      <a16:colId xmlns:a16="http://schemas.microsoft.com/office/drawing/2014/main" val="2491827378"/>
                    </a:ext>
                  </a:extLst>
                </a:gridCol>
                <a:gridCol w="5269349">
                  <a:extLst>
                    <a:ext uri="{9D8B030D-6E8A-4147-A177-3AD203B41FA5}">
                      <a16:colId xmlns:a16="http://schemas.microsoft.com/office/drawing/2014/main" val="3561256240"/>
                    </a:ext>
                  </a:extLst>
                </a:gridCol>
              </a:tblGrid>
              <a:tr h="484890">
                <a:tc>
                  <a:txBody>
                    <a:bodyPr/>
                    <a:lstStyle/>
                    <a:p>
                      <a:pPr marL="115570" algn="just">
                        <a:lnSpc>
                          <a:spcPct val="115000"/>
                        </a:lnSpc>
                        <a:spcAft>
                          <a:spcPts val="800"/>
                        </a:spcAft>
                      </a:pPr>
                      <a:r>
                        <a:rPr lang="en-US" sz="2000" dirty="0" err="1">
                          <a:ln>
                            <a:noFill/>
                          </a:ln>
                          <a:effectLst/>
                          <a:uFill>
                            <a:solidFill>
                              <a:srgbClr val="000000"/>
                            </a:solidFill>
                          </a:uFill>
                          <a:latin typeface="Segoe UI" panose="020B0502040204020203" pitchFamily="34" charset="0"/>
                          <a:cs typeface="Segoe UI" panose="020B0502040204020203" pitchFamily="34" charset="0"/>
                        </a:rPr>
                        <a:t>Stres</a:t>
                      </a:r>
                      <a:endParaRPr lang="tr-TR" sz="2000" dirty="0">
                        <a:ln>
                          <a:noFill/>
                        </a:ln>
                        <a:solidFill>
                          <a:srgbClr val="000000"/>
                        </a:solidFill>
                        <a:effectLst/>
                        <a:uFill>
                          <a:solidFill>
                            <a:srgbClr val="000000"/>
                          </a:solidFill>
                        </a:uFill>
                        <a:latin typeface="Segoe UI" panose="020B0502040204020203" pitchFamily="34" charset="0"/>
                        <a:ea typeface="Arial Unicode MS"/>
                        <a:cs typeface="Segoe UI" panose="020B0502040204020203" pitchFamily="34" charset="0"/>
                      </a:endParaRPr>
                    </a:p>
                  </a:txBody>
                  <a:tcPr marL="50800" marR="50800" marT="50800" marB="50800">
                    <a:solidFill>
                      <a:schemeClr val="accent2"/>
                    </a:solidFill>
                  </a:tcPr>
                </a:tc>
                <a:tc>
                  <a:txBody>
                    <a:bodyPr/>
                    <a:lstStyle/>
                    <a:p>
                      <a:pPr marL="144145" algn="just">
                        <a:lnSpc>
                          <a:spcPct val="115000"/>
                        </a:lnSpc>
                        <a:spcAft>
                          <a:spcPts val="800"/>
                        </a:spcAft>
                      </a:pPr>
                      <a:r>
                        <a:rPr lang="tr-TR" sz="2000" dirty="0">
                          <a:ln>
                            <a:noFill/>
                          </a:ln>
                          <a:effectLst/>
                          <a:uFill>
                            <a:solidFill>
                              <a:srgbClr val="000000"/>
                            </a:solidFill>
                          </a:uFill>
                          <a:latin typeface="Segoe UI" panose="020B0502040204020203" pitchFamily="34" charset="0"/>
                          <a:cs typeface="Segoe UI" panose="020B0502040204020203" pitchFamily="34" charset="0"/>
                        </a:rPr>
                        <a:t>Tükenmişlik</a:t>
                      </a:r>
                      <a:endParaRPr lang="tr-TR" sz="2000" dirty="0">
                        <a:ln>
                          <a:noFill/>
                        </a:ln>
                        <a:solidFill>
                          <a:srgbClr val="000000"/>
                        </a:solidFill>
                        <a:effectLst/>
                        <a:uFill>
                          <a:solidFill>
                            <a:srgbClr val="000000"/>
                          </a:solidFill>
                        </a:uFill>
                        <a:latin typeface="Segoe UI" panose="020B0502040204020203" pitchFamily="34" charset="0"/>
                        <a:ea typeface="Arial Unicode MS"/>
                        <a:cs typeface="Segoe UI" panose="020B0502040204020203" pitchFamily="34" charset="0"/>
                      </a:endParaRPr>
                    </a:p>
                  </a:txBody>
                  <a:tcPr marL="50800" marR="50800" marT="50800" marB="50800">
                    <a:solidFill>
                      <a:schemeClr val="accent2"/>
                    </a:solidFill>
                  </a:tcPr>
                </a:tc>
                <a:extLst>
                  <a:ext uri="{0D108BD9-81ED-4DB2-BD59-A6C34878D82A}">
                    <a16:rowId xmlns:a16="http://schemas.microsoft.com/office/drawing/2014/main" val="3263370833"/>
                  </a:ext>
                </a:extLst>
              </a:tr>
              <a:tr h="3137128">
                <a:tc>
                  <a:txBody>
                    <a:bodyPr/>
                    <a:lstStyle/>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İşe bağlılık </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Duyguların aşırı faal olması</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Kaygı bozukluğu</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Enerjinin kaybı</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Aciliyet hissi</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Hiperaktivite</a:t>
                      </a:r>
                    </a:p>
                    <a:p>
                      <a:pPr marL="342900" lvl="0" indent="-342900" algn="just" fontAlgn="base">
                        <a:lnSpc>
                          <a:spcPct val="117000"/>
                        </a:lnSpc>
                        <a:buClr>
                          <a:srgbClr val="0070C0"/>
                        </a:buClr>
                        <a:buSzPts val="1200"/>
                        <a:buFont typeface="Courier New" panose="02070309020205020404" pitchFamily="49" charset="0"/>
                        <a:buChar char="o"/>
                      </a:pPr>
                      <a:r>
                        <a:rPr lang="tr-TR" sz="1800" b="0" u="none" strike="noStrike" kern="0" spc="0" dirty="0">
                          <a:effectLst/>
                          <a:latin typeface="Segoe UI" panose="020B0502040204020203" pitchFamily="34" charset="0"/>
                          <a:cs typeface="Segoe UI" panose="020B0502040204020203" pitchFamily="34" charset="0"/>
                        </a:rPr>
                        <a:t>Daha çok fiziksel hasara yol açar.</a:t>
                      </a:r>
                      <a:endParaRPr lang="tr-TR" sz="1800" b="0" u="none" strike="noStrike" kern="0" spc="0" dirty="0">
                        <a:effectLst/>
                        <a:latin typeface="Segoe UI" panose="020B0502040204020203" pitchFamily="34" charset="0"/>
                        <a:ea typeface="Calibri" panose="020F0502020204030204" pitchFamily="34" charset="0"/>
                        <a:cs typeface="Segoe UI" panose="020B0502040204020203" pitchFamily="34" charset="0"/>
                      </a:endParaRPr>
                    </a:p>
                  </a:txBody>
                  <a:tcPr marL="50800" marR="50800" marT="50800" marB="50800"/>
                </a:tc>
                <a:tc>
                  <a:txBody>
                    <a:bodyPr/>
                    <a:lstStyle/>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İşten uzaklaşma</a:t>
                      </a:r>
                    </a:p>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Duyguların körelmesi</a:t>
                      </a:r>
                    </a:p>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Motivasyonun, ideallerin ve umudun kaybı</a:t>
                      </a:r>
                    </a:p>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Çaresizlik ve umutsuzluk duyguları yoğun </a:t>
                      </a:r>
                    </a:p>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Uzaklaşma ve depresyona neden olur.</a:t>
                      </a:r>
                    </a:p>
                    <a:p>
                      <a:pPr marL="342900" marR="137795" lvl="0" indent="-342900" algn="l">
                        <a:lnSpc>
                          <a:spcPct val="117000"/>
                        </a:lnSpc>
                        <a:spcAft>
                          <a:spcPts val="0"/>
                        </a:spcAft>
                        <a:buClr>
                          <a:srgbClr val="0070C0"/>
                        </a:buClr>
                        <a:buSzPts val="1200"/>
                        <a:buFont typeface="Courier New" panose="02070309020205020404" pitchFamily="49" charset="0"/>
                        <a:buChar char="o"/>
                      </a:pPr>
                      <a:r>
                        <a:rPr lang="tr-TR" sz="1800" b="0" dirty="0">
                          <a:effectLst/>
                          <a:latin typeface="Segoe UI" panose="020B0502040204020203" pitchFamily="34" charset="0"/>
                          <a:cs typeface="Segoe UI" panose="020B0502040204020203" pitchFamily="34" charset="0"/>
                        </a:rPr>
                        <a:t>Daha çok duygusal hasara yol açar.</a:t>
                      </a:r>
                      <a:endParaRPr lang="tr-TR" sz="1800" b="0" dirty="0">
                        <a:effectLst/>
                        <a:latin typeface="Segoe UI" panose="020B0502040204020203" pitchFamily="34" charset="0"/>
                        <a:ea typeface="Calibri" panose="020F0502020204030204" pitchFamily="34" charset="0"/>
                        <a:cs typeface="Segoe UI" panose="020B0502040204020203" pitchFamily="34" charset="0"/>
                      </a:endParaRPr>
                    </a:p>
                  </a:txBody>
                  <a:tcPr marL="50800" marR="50800" marT="50800" marB="50800"/>
                </a:tc>
                <a:extLst>
                  <a:ext uri="{0D108BD9-81ED-4DB2-BD59-A6C34878D82A}">
                    <a16:rowId xmlns:a16="http://schemas.microsoft.com/office/drawing/2014/main" val="188637513"/>
                  </a:ext>
                </a:extLst>
              </a:tr>
            </a:tbl>
          </a:graphicData>
        </a:graphic>
      </p:graphicFrame>
      <p:sp>
        <p:nvSpPr>
          <p:cNvPr id="3" name="Slide Number Placeholder 2">
            <a:extLst>
              <a:ext uri="{FF2B5EF4-FFF2-40B4-BE49-F238E27FC236}">
                <a16:creationId xmlns:a16="http://schemas.microsoft.com/office/drawing/2014/main" id="{84BF9C87-8C2B-DBBA-BAFA-3A4166671F2F}"/>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32202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314B4-8B1F-9863-0323-2927D597CCD4}"/>
              </a:ext>
            </a:extLst>
          </p:cNvPr>
          <p:cNvSpPr>
            <a:spLocks noGrp="1"/>
          </p:cNvSpPr>
          <p:nvPr>
            <p:ph type="title"/>
          </p:nvPr>
        </p:nvSpPr>
        <p:spPr>
          <a:xfrm>
            <a:off x="838200" y="1025951"/>
            <a:ext cx="10515600" cy="1325563"/>
          </a:xfrm>
        </p:spPr>
        <p:txBody>
          <a:bodyPr vert="horz" lIns="91440" tIns="45720" rIns="91440" bIns="45720" rtlCol="0" anchor="ctr">
            <a:normAutofit/>
          </a:bodyPr>
          <a:lstStyle/>
          <a:p>
            <a:r>
              <a:rPr lang="da-DK" sz="3200" b="1" kern="1400" spc="-50" dirty="0">
                <a:solidFill>
                  <a:srgbClr val="002060"/>
                </a:solidFill>
                <a:latin typeface="Segoe UI" panose="020B0502040204020203" pitchFamily="34" charset="0"/>
                <a:cs typeface="Segoe UI" panose="020B0502040204020203" pitchFamily="34" charset="0"/>
              </a:rPr>
              <a:t>TÜKENMİŞLİK </a:t>
            </a:r>
            <a:r>
              <a:rPr lang="tr-TR" sz="3200" b="1" kern="1400" spc="-50" dirty="0">
                <a:solidFill>
                  <a:srgbClr val="002060"/>
                </a:solidFill>
                <a:latin typeface="Segoe UI" panose="020B0502040204020203" pitchFamily="34" charset="0"/>
                <a:cs typeface="Segoe UI" panose="020B0502040204020203" pitchFamily="34" charset="0"/>
              </a:rPr>
              <a:t>V</a:t>
            </a:r>
            <a:r>
              <a:rPr lang="da-DK" sz="3200" b="1" kern="1400" spc="-50" dirty="0">
                <a:solidFill>
                  <a:srgbClr val="002060"/>
                </a:solidFill>
                <a:latin typeface="Segoe UI" panose="020B0502040204020203" pitchFamily="34" charset="0"/>
                <a:cs typeface="Segoe UI" panose="020B0502040204020203" pitchFamily="34" charset="0"/>
              </a:rPr>
              <a:t>E STRES </a:t>
            </a:r>
            <a:r>
              <a:rPr lang="tr-TR" sz="3200" b="1" kern="1400" spc="-50" dirty="0">
                <a:solidFill>
                  <a:srgbClr val="002060"/>
                </a:solidFill>
                <a:latin typeface="Segoe UI" panose="020B0502040204020203" pitchFamily="34" charset="0"/>
                <a:cs typeface="Segoe UI" panose="020B0502040204020203" pitchFamily="34" charset="0"/>
              </a:rPr>
              <a:t>İ</a:t>
            </a:r>
            <a:r>
              <a:rPr lang="da-DK" sz="3200" b="1" kern="1400" spc="-50" dirty="0">
                <a:solidFill>
                  <a:srgbClr val="002060"/>
                </a:solidFill>
                <a:latin typeface="Segoe UI" panose="020B0502040204020203" pitchFamily="34" charset="0"/>
                <a:cs typeface="Segoe UI" panose="020B0502040204020203" pitchFamily="34" charset="0"/>
              </a:rPr>
              <a:t>LE MÜCADELE </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A2348BE2-53E2-1302-9386-E45B82A41E07}"/>
              </a:ext>
            </a:extLst>
          </p:cNvPr>
          <p:cNvSpPr>
            <a:spLocks noGrp="1"/>
          </p:cNvSpPr>
          <p:nvPr>
            <p:ph idx="1"/>
          </p:nvPr>
        </p:nvSpPr>
        <p:spPr>
          <a:xfrm>
            <a:off x="6902245" y="2246642"/>
            <a:ext cx="5774803" cy="2851892"/>
          </a:xfrm>
        </p:spPr>
        <p:txBody>
          <a:bodyPr>
            <a:normAutofit/>
          </a:bodyPr>
          <a:lstStyle/>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Sağlıklı Sınırlar Çizmek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İndirim Yapmaktan Kaçınmak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Pasif Davranışlardan Kaçınmak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Ego Durumlarını Fark Etmek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Geribildirim Vermeye ve Almaya Açık Olmak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Zorlayıcı Mesajları Fark Etmek ve Bunlardan Kaçınmak</a:t>
            </a:r>
          </a:p>
          <a:p>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Anda Kalma (</a:t>
            </a:r>
            <a:r>
              <a:rPr lang="tr-TR" sz="1600" dirty="0" err="1">
                <a:effectLst/>
                <a:latin typeface="Segoe UI" panose="020B0502040204020203" pitchFamily="34" charset="0"/>
                <a:ea typeface="Times New Roman" panose="02020603050405020304" pitchFamily="18" charset="0"/>
                <a:cs typeface="Times New Roman" panose="02020603050405020304" pitchFamily="18" charset="0"/>
              </a:rPr>
              <a:t>Mindfulness</a:t>
            </a:r>
            <a:r>
              <a:rPr lang="tr-TR" sz="1600" dirty="0">
                <a:effectLst/>
                <a:latin typeface="Segoe UI" panose="020B0502040204020203" pitchFamily="34" charset="0"/>
                <a:ea typeface="Times New Roman" panose="02020603050405020304" pitchFamily="18" charset="0"/>
                <a:cs typeface="Times New Roman" panose="02020603050405020304" pitchFamily="18" charset="0"/>
              </a:rPr>
              <a:t>) Uygulamaları Yapmak</a:t>
            </a:r>
          </a:p>
          <a:p>
            <a:pPr marL="0" indent="0">
              <a:buNone/>
            </a:pPr>
            <a:endParaRPr lang="tr-TR" sz="2400" dirty="0"/>
          </a:p>
        </p:txBody>
      </p:sp>
      <p:sp>
        <p:nvSpPr>
          <p:cNvPr id="4" name="İçerik Yer Tutucusu 2">
            <a:extLst>
              <a:ext uri="{FF2B5EF4-FFF2-40B4-BE49-F238E27FC236}">
                <a16:creationId xmlns:a16="http://schemas.microsoft.com/office/drawing/2014/main" id="{77F4C598-A0D8-5237-D179-3238F86E42B5}"/>
              </a:ext>
            </a:extLst>
          </p:cNvPr>
          <p:cNvSpPr txBox="1">
            <a:spLocks/>
          </p:cNvSpPr>
          <p:nvPr/>
        </p:nvSpPr>
        <p:spPr>
          <a:xfrm>
            <a:off x="838200" y="2246642"/>
            <a:ext cx="6385679" cy="3129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tr-TR" sz="1600" dirty="0">
                <a:latin typeface="Segoe UI" panose="020B0502040204020203" pitchFamily="34" charset="0"/>
                <a:cs typeface="Segoe UI" panose="020B0502040204020203" pitchFamily="34" charset="0"/>
              </a:rPr>
              <a:t>Öz Bakım Becerilerini Artırmak</a:t>
            </a:r>
          </a:p>
          <a:p>
            <a:pPr algn="just">
              <a:lnSpc>
                <a:spcPct val="115000"/>
              </a:lnSpc>
            </a:pPr>
            <a:r>
              <a:rPr lang="tr-TR" sz="1600" dirty="0">
                <a:latin typeface="Segoe UI" panose="020B0502040204020203" pitchFamily="34" charset="0"/>
                <a:cs typeface="Segoe UI" panose="020B0502040204020203" pitchFamily="34" charset="0"/>
              </a:rPr>
              <a:t>Etkili Zaman Yönetimi</a:t>
            </a:r>
          </a:p>
          <a:p>
            <a:pPr algn="just">
              <a:lnSpc>
                <a:spcPct val="115000"/>
              </a:lnSpc>
            </a:pPr>
            <a:r>
              <a:rPr lang="tr-TR" sz="1600" dirty="0">
                <a:latin typeface="Segoe UI" panose="020B0502040204020203" pitchFamily="34" charset="0"/>
                <a:cs typeface="Segoe UI" panose="020B0502040204020203" pitchFamily="34" charset="0"/>
              </a:rPr>
              <a:t>Sosyal Destek Kaynaklarını Harekete Geçirmek</a:t>
            </a:r>
          </a:p>
          <a:p>
            <a:r>
              <a:rPr lang="tr-TR" sz="1600" dirty="0">
                <a:latin typeface="Segoe UI" panose="020B0502040204020203" pitchFamily="34" charset="0"/>
                <a:cs typeface="Segoe UI" panose="020B0502040204020203" pitchFamily="34" charset="0"/>
              </a:rPr>
              <a:t>Olumsuz Düşünce Türleri ve Bilişsel Çarpıtmaları Fark Etmek</a:t>
            </a:r>
          </a:p>
          <a:p>
            <a:pPr algn="just">
              <a:lnSpc>
                <a:spcPct val="115000"/>
              </a:lnSpc>
            </a:pPr>
            <a:r>
              <a:rPr lang="tr-TR" sz="1600" dirty="0">
                <a:latin typeface="Segoe UI" panose="020B0502040204020203" pitchFamily="34" charset="0"/>
                <a:cs typeface="Segoe UI" panose="020B0502040204020203" pitchFamily="34" charset="0"/>
              </a:rPr>
              <a:t>Rahatlama Egzersizleri </a:t>
            </a:r>
          </a:p>
          <a:p>
            <a:pPr algn="just">
              <a:lnSpc>
                <a:spcPct val="115000"/>
              </a:lnSpc>
            </a:pPr>
            <a:r>
              <a:rPr lang="tr-TR" sz="1600" dirty="0">
                <a:latin typeface="Segoe UI" panose="020B0502040204020203" pitchFamily="34" charset="0"/>
                <a:cs typeface="Segoe UI" panose="020B0502040204020203" pitchFamily="34" charset="0"/>
              </a:rPr>
              <a:t>Profesyonel Destek</a:t>
            </a:r>
          </a:p>
          <a:p>
            <a:pPr algn="just">
              <a:lnSpc>
                <a:spcPct val="115000"/>
              </a:lnSpc>
            </a:pPr>
            <a:r>
              <a:rPr lang="tr-TR" sz="1600" dirty="0">
                <a:effectLst/>
                <a:latin typeface="Segoe UI" panose="020B0502040204020203" pitchFamily="34" charset="0"/>
                <a:ea typeface="Times New Roman" panose="02020603050405020304" pitchFamily="18" charset="0"/>
                <a:cs typeface="Segoe UI" panose="020B0502040204020203" pitchFamily="34" charset="0"/>
              </a:rPr>
              <a:t>Kişisel Alan Yaratmak</a:t>
            </a:r>
          </a:p>
          <a:p>
            <a:pPr marL="0" indent="0" algn="just">
              <a:lnSpc>
                <a:spcPct val="115000"/>
              </a:lnSpc>
              <a:buNone/>
            </a:pPr>
            <a:endParaRPr lang="tr-TR" sz="16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tr-TR" sz="24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84DBD87D-A740-0C64-DB1E-267D2970C9F0}"/>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232037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FCEE79-E514-6952-79E7-8B5442F66020}"/>
              </a:ext>
            </a:extLst>
          </p:cNvPr>
          <p:cNvSpPr>
            <a:spLocks noGrp="1"/>
          </p:cNvSpPr>
          <p:nvPr>
            <p:ph type="title"/>
          </p:nvPr>
        </p:nvSpPr>
        <p:spPr/>
        <p:txBody>
          <a:bodyPr/>
          <a:lstStyle/>
          <a:p>
            <a:r>
              <a:rPr lang="tr-TR" b="1" dirty="0">
                <a:solidFill>
                  <a:srgbClr val="FF0000"/>
                </a:solidFill>
              </a:rPr>
              <a:t>GRUP ÇALIŞMASI (5 grup, hazırlık 15 dk, sunum 3-5 dk)</a:t>
            </a:r>
          </a:p>
        </p:txBody>
      </p:sp>
      <p:sp>
        <p:nvSpPr>
          <p:cNvPr id="3" name="İçerik Yer Tutucusu 2">
            <a:extLst>
              <a:ext uri="{FF2B5EF4-FFF2-40B4-BE49-F238E27FC236}">
                <a16:creationId xmlns:a16="http://schemas.microsoft.com/office/drawing/2014/main" id="{7CECC77F-05C6-58C9-7E08-07B650EE8181}"/>
              </a:ext>
            </a:extLst>
          </p:cNvPr>
          <p:cNvSpPr>
            <a:spLocks noGrp="1"/>
          </p:cNvSpPr>
          <p:nvPr>
            <p:ph idx="1"/>
          </p:nvPr>
        </p:nvSpPr>
        <p:spPr/>
        <p:txBody>
          <a:bodyPr>
            <a:normAutofit/>
          </a:bodyPr>
          <a:lstStyle/>
          <a:p>
            <a:pPr marL="342900" indent="-342900">
              <a:buFont typeface="+mj-lt"/>
              <a:buAutoNum type="arabicPeriod"/>
            </a:pPr>
            <a:r>
              <a:rPr lang="tr-TR" sz="2000" dirty="0">
                <a:effectLst/>
                <a:latin typeface="Segoe UI" panose="020B0502040204020203" pitchFamily="34" charset="0"/>
                <a:ea typeface="Calibri" panose="020F0502020204030204" pitchFamily="34" charset="0"/>
              </a:rPr>
              <a:t>Çalışanların öz bakım becerilerini artırmak için bireysel stratejiler nelerdir?</a:t>
            </a:r>
          </a:p>
          <a:p>
            <a:pPr marL="342900" indent="-342900">
              <a:buFont typeface="+mj-lt"/>
              <a:buAutoNum type="arabicPeriod"/>
            </a:pPr>
            <a:r>
              <a:rPr lang="tr-TR" sz="2000" dirty="0">
                <a:effectLst/>
                <a:latin typeface="Segoe UI" panose="020B0502040204020203" pitchFamily="34" charset="0"/>
                <a:ea typeface="Calibri" panose="020F0502020204030204" pitchFamily="34" charset="0"/>
              </a:rPr>
              <a:t>Çalışanların öz bakım becerilerini artırmak için </a:t>
            </a:r>
            <a:r>
              <a:rPr lang="tr-TR" sz="2000" dirty="0">
                <a:latin typeface="Segoe UI" panose="020B0502040204020203" pitchFamily="34" charset="0"/>
                <a:ea typeface="Calibri" panose="020F0502020204030204" pitchFamily="34" charset="0"/>
              </a:rPr>
              <a:t>kurumsal </a:t>
            </a:r>
            <a:r>
              <a:rPr lang="tr-TR" sz="2000" dirty="0">
                <a:effectLst/>
                <a:latin typeface="Segoe UI" panose="020B0502040204020203" pitchFamily="34" charset="0"/>
                <a:ea typeface="Calibri" panose="020F0502020204030204" pitchFamily="34" charset="0"/>
              </a:rPr>
              <a:t>stratejiler nelerdir?</a:t>
            </a:r>
          </a:p>
          <a:p>
            <a:pPr marL="342900" indent="-342900">
              <a:buFont typeface="+mj-lt"/>
              <a:buAutoNum type="arabicPeriod"/>
            </a:pPr>
            <a:r>
              <a:rPr lang="tr-TR" sz="2000" dirty="0">
                <a:effectLst/>
                <a:latin typeface="Segoe UI" panose="020B0502040204020203" pitchFamily="34" charset="0"/>
                <a:ea typeface="Calibri" panose="020F0502020204030204" pitchFamily="34" charset="0"/>
              </a:rPr>
              <a:t>Çalışanların </a:t>
            </a:r>
            <a:r>
              <a:rPr lang="tr-TR" sz="2000" dirty="0">
                <a:latin typeface="Segoe UI" panose="020B0502040204020203" pitchFamily="34" charset="0"/>
                <a:ea typeface="Calibri" panose="020F0502020204030204" pitchFamily="34" charset="0"/>
              </a:rPr>
              <a:t>zamanı etkili kullanabilmesi için kullanabileceği yöntemler nelerdir?</a:t>
            </a:r>
          </a:p>
          <a:p>
            <a:pPr marL="342900" indent="-342900">
              <a:buFont typeface="+mj-lt"/>
              <a:buAutoNum type="arabicPeriod"/>
            </a:pPr>
            <a:r>
              <a:rPr lang="tr-TR" sz="2000" dirty="0">
                <a:latin typeface="Segoe UI" panose="020B0502040204020203" pitchFamily="34" charset="0"/>
                <a:ea typeface="Calibri" panose="020F0502020204030204" pitchFamily="34" charset="0"/>
              </a:rPr>
              <a:t>Sosyal destek kaynakları nedir? Kişi bunlardan nasıl faydalanabilir? Bu konu ile ilgili bilgi verip kısa bir canlandırma yapınız.</a:t>
            </a:r>
          </a:p>
          <a:p>
            <a:pPr marL="342900" indent="-342900">
              <a:buFont typeface="+mj-lt"/>
              <a:buAutoNum type="arabicPeriod"/>
            </a:pPr>
            <a:r>
              <a:rPr lang="tr-TR" sz="2000" dirty="0">
                <a:latin typeface="Segoe UI" panose="020B0502040204020203" pitchFamily="34" charset="0"/>
                <a:ea typeface="Calibri" panose="020F0502020204030204" pitchFamily="34" charset="0"/>
              </a:rPr>
              <a:t>Ö</a:t>
            </a:r>
            <a:r>
              <a:rPr lang="tr-TR" sz="2000" dirty="0">
                <a:effectLst/>
                <a:latin typeface="Segoe UI" panose="020B0502040204020203" pitchFamily="34" charset="0"/>
                <a:ea typeface="Calibri" panose="020F0502020204030204" pitchFamily="34" charset="0"/>
              </a:rPr>
              <a:t>zel hayatta ve/veya iş hayatında sınırları belirlemeye yönelik </a:t>
            </a:r>
            <a:r>
              <a:rPr lang="tr-TR" sz="2000" dirty="0">
                <a:latin typeface="Segoe UI" panose="020B0502040204020203" pitchFamily="34" charset="0"/>
                <a:ea typeface="Calibri" panose="020F0502020204030204" pitchFamily="34" charset="0"/>
              </a:rPr>
              <a:t>bir canlandırma yapınız.</a:t>
            </a:r>
          </a:p>
          <a:p>
            <a:pPr marL="0" indent="0">
              <a:buNone/>
            </a:pPr>
            <a:endParaRPr lang="tr-TR" dirty="0"/>
          </a:p>
        </p:txBody>
      </p:sp>
      <p:sp>
        <p:nvSpPr>
          <p:cNvPr id="4" name="Slayt Numarası Yer Tutucusu 3">
            <a:extLst>
              <a:ext uri="{FF2B5EF4-FFF2-40B4-BE49-F238E27FC236}">
                <a16:creationId xmlns:a16="http://schemas.microsoft.com/office/drawing/2014/main" id="{5949557D-3A22-5049-EFC5-C3323F4E852D}"/>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3990522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C9B67-0B36-541D-E79B-9681DCE0E01A}"/>
              </a:ext>
            </a:extLst>
          </p:cNvPr>
          <p:cNvSpPr>
            <a:spLocks noGrp="1"/>
          </p:cNvSpPr>
          <p:nvPr>
            <p:ph type="title"/>
          </p:nvPr>
        </p:nvSpPr>
        <p:spPr>
          <a:xfrm>
            <a:off x="838200" y="1537229"/>
            <a:ext cx="10515600" cy="647171"/>
          </a:xfrm>
        </p:spPr>
        <p:txBody>
          <a:bodyPr>
            <a:normAutofit fontScale="90000"/>
          </a:bodyPr>
          <a:lstStyle/>
          <a:p>
            <a:r>
              <a:rPr lang="da-DK" sz="4400" b="1" kern="1400" spc="-50" dirty="0">
                <a:solidFill>
                  <a:srgbClr val="002060"/>
                </a:solidFill>
                <a:latin typeface="Segoe UI" panose="020B0502040204020203" pitchFamily="34" charset="0"/>
                <a:cs typeface="Segoe UI" panose="020B0502040204020203" pitchFamily="34" charset="0"/>
              </a:rPr>
              <a:t>TÜKENMİŞLİK </a:t>
            </a:r>
            <a:r>
              <a:rPr lang="tr-TR" sz="4400" b="1" kern="1400" spc="-50" dirty="0">
                <a:solidFill>
                  <a:srgbClr val="002060"/>
                </a:solidFill>
                <a:latin typeface="Segoe UI" panose="020B0502040204020203" pitchFamily="34" charset="0"/>
                <a:cs typeface="Segoe UI" panose="020B0502040204020203" pitchFamily="34" charset="0"/>
              </a:rPr>
              <a:t>V</a:t>
            </a:r>
            <a:r>
              <a:rPr lang="da-DK" sz="4400" b="1" kern="1400" spc="-50" dirty="0">
                <a:solidFill>
                  <a:srgbClr val="002060"/>
                </a:solidFill>
                <a:latin typeface="Segoe UI" panose="020B0502040204020203" pitchFamily="34" charset="0"/>
                <a:cs typeface="Segoe UI" panose="020B0502040204020203" pitchFamily="34" charset="0"/>
              </a:rPr>
              <a:t>E STRES </a:t>
            </a:r>
            <a:r>
              <a:rPr lang="tr-TR" sz="4400" b="1" kern="1400" spc="-50" dirty="0">
                <a:solidFill>
                  <a:srgbClr val="002060"/>
                </a:solidFill>
                <a:latin typeface="Segoe UI" panose="020B0502040204020203" pitchFamily="34" charset="0"/>
                <a:cs typeface="Segoe UI" panose="020B0502040204020203" pitchFamily="34" charset="0"/>
              </a:rPr>
              <a:t>İ</a:t>
            </a:r>
            <a:r>
              <a:rPr lang="da-DK" sz="4400" b="1" kern="1400" spc="-50" dirty="0">
                <a:solidFill>
                  <a:srgbClr val="002060"/>
                </a:solidFill>
                <a:latin typeface="Segoe UI" panose="020B0502040204020203" pitchFamily="34" charset="0"/>
                <a:cs typeface="Segoe UI" panose="020B0502040204020203" pitchFamily="34" charset="0"/>
              </a:rPr>
              <a:t>LE MÜCADELE </a:t>
            </a:r>
            <a:endParaRPr lang="tr-TR" dirty="0"/>
          </a:p>
        </p:txBody>
      </p:sp>
      <p:graphicFrame>
        <p:nvGraphicFramePr>
          <p:cNvPr id="5" name="İçerik Yer Tutucusu 4">
            <a:extLst>
              <a:ext uri="{FF2B5EF4-FFF2-40B4-BE49-F238E27FC236}">
                <a16:creationId xmlns:a16="http://schemas.microsoft.com/office/drawing/2014/main" id="{79AE787C-5F14-1CBA-13EE-00375EE51899}"/>
              </a:ext>
            </a:extLst>
          </p:cNvPr>
          <p:cNvGraphicFramePr>
            <a:graphicFrameLocks noGrp="1"/>
          </p:cNvGraphicFramePr>
          <p:nvPr>
            <p:ph idx="1"/>
            <p:extLst>
              <p:ext uri="{D42A27DB-BD31-4B8C-83A1-F6EECF244321}">
                <p14:modId xmlns:p14="http://schemas.microsoft.com/office/powerpoint/2010/main" val="2781089593"/>
              </p:ext>
            </p:extLst>
          </p:nvPr>
        </p:nvGraphicFramePr>
        <p:xfrm>
          <a:off x="838200" y="2400300"/>
          <a:ext cx="9550400" cy="3314700"/>
        </p:xfrm>
        <a:graphic>
          <a:graphicData uri="http://schemas.openxmlformats.org/drawingml/2006/table">
            <a:tbl>
              <a:tblPr firstRow="1" firstCol="1" bandRow="1">
                <a:tableStyleId>{F2DE63D5-997A-4646-A377-4702673A728D}</a:tableStyleId>
              </a:tblPr>
              <a:tblGrid>
                <a:gridCol w="9550400">
                  <a:extLst>
                    <a:ext uri="{9D8B030D-6E8A-4147-A177-3AD203B41FA5}">
                      <a16:colId xmlns:a16="http://schemas.microsoft.com/office/drawing/2014/main" val="2007559617"/>
                    </a:ext>
                  </a:extLst>
                </a:gridCol>
              </a:tblGrid>
              <a:tr h="402570">
                <a:tc>
                  <a:txBody>
                    <a:bodyPr/>
                    <a:lstStyle/>
                    <a:p>
                      <a:pPr marL="115570" marR="93345">
                        <a:lnSpc>
                          <a:spcPct val="107000"/>
                        </a:lnSpc>
                        <a:spcAft>
                          <a:spcPts val="800"/>
                        </a:spcAft>
                      </a:pPr>
                      <a:r>
                        <a:rPr lang="tr-TR" sz="1600" b="1" dirty="0">
                          <a:ln>
                            <a:noFill/>
                          </a:ln>
                          <a:effectLst/>
                          <a:uFill>
                            <a:solidFill>
                              <a:srgbClr val="000000"/>
                            </a:solidFill>
                          </a:uFill>
                        </a:rPr>
                        <a:t>Bireysel Öz Bakım Stratejileri</a:t>
                      </a:r>
                      <a:endParaRPr lang="tr-TR" sz="1600" b="1" dirty="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50800" marR="50800" marT="50800" marB="50800"/>
                </a:tc>
                <a:extLst>
                  <a:ext uri="{0D108BD9-81ED-4DB2-BD59-A6C34878D82A}">
                    <a16:rowId xmlns:a16="http://schemas.microsoft.com/office/drawing/2014/main" val="2832602559"/>
                  </a:ext>
                </a:extLst>
              </a:tr>
              <a:tr h="2912130">
                <a:tc>
                  <a:txBody>
                    <a:bodyPr/>
                    <a:lstStyle/>
                    <a:p>
                      <a:pPr marL="342900" marR="93345" lvl="0" indent="-342900" algn="l">
                        <a:lnSpc>
                          <a:spcPct val="117000"/>
                        </a:lnSpc>
                        <a:spcAft>
                          <a:spcPts val="0"/>
                        </a:spcAft>
                        <a:buSzPts val="1400"/>
                        <a:buFont typeface="Segoe UI" panose="020B0502040204020203" pitchFamily="34" charset="0"/>
                        <a:buChar char="•"/>
                      </a:pPr>
                      <a:r>
                        <a:rPr lang="tr-TR" sz="1400" b="0" dirty="0">
                          <a:effectLst/>
                        </a:rPr>
                        <a:t>Sunulan hizmetler ile ilgili gerçekçi hedefler belirlemek</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Kahve ve öğle yemeği molalarından yararlanmak</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Yeterli dinlenme ve rahatlama sağlamak</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Meslektaş ve süpervizörlerden profesyonel ve sosyal destek almak (Meslektaşlardan gelen sosyal destek uzmanlık alanını aşan zor bir danışanı/vakayı almak gibi somut desteği veya kabul, geri bildirim ve mizah gibi duygusal desteği içerebilir.)</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Fiziksel sağlığın sürdürülmesi, dengeli beslenme, yeterli uyku veya egzersiz gibi genel </a:t>
                      </a:r>
                      <a:r>
                        <a:rPr lang="tr-TR" sz="1400" b="0" dirty="0" err="1">
                          <a:effectLst/>
                        </a:rPr>
                        <a:t>biyodavranışsal</a:t>
                      </a:r>
                      <a:r>
                        <a:rPr lang="tr-TR" sz="1400" b="0" dirty="0">
                          <a:effectLst/>
                        </a:rPr>
                        <a:t> stratejiler</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Manevi bağlantıları sürdürmek (İbadet, meditasyon, yoga, hayırseverlik faaliyetleri)</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Yeterlilik ve yetenekleri artırmaya yönelik eğitimler almak</a:t>
                      </a:r>
                    </a:p>
                    <a:p>
                      <a:pPr marL="342900" marR="93345" lvl="0" indent="-342900" algn="l">
                        <a:lnSpc>
                          <a:spcPct val="117000"/>
                        </a:lnSpc>
                        <a:spcAft>
                          <a:spcPts val="0"/>
                        </a:spcAft>
                        <a:buSzPts val="1400"/>
                        <a:buFont typeface="Segoe UI" panose="020B0502040204020203" pitchFamily="34" charset="0"/>
                        <a:buChar char="•"/>
                      </a:pPr>
                      <a:r>
                        <a:rPr lang="tr-TR" sz="1400" b="0" dirty="0">
                          <a:effectLst/>
                        </a:rPr>
                        <a:t>Yaşam öncelikleri ve değerleri üzerine düşünmek/farkında olmak</a:t>
                      </a:r>
                    </a:p>
                    <a:p>
                      <a:pPr marL="342900" marR="93345" lvl="0" indent="-342900">
                        <a:lnSpc>
                          <a:spcPct val="107000"/>
                        </a:lnSpc>
                        <a:spcAft>
                          <a:spcPts val="800"/>
                        </a:spcAft>
                        <a:buSzPts val="1400"/>
                        <a:buFont typeface="Segoe UI" panose="020B0502040204020203" pitchFamily="34" charset="0"/>
                        <a:buChar char="•"/>
                      </a:pPr>
                      <a:r>
                        <a:rPr lang="tr-TR" sz="1400" b="0" dirty="0">
                          <a:ln>
                            <a:noFill/>
                          </a:ln>
                          <a:effectLst/>
                          <a:uFill>
                            <a:solidFill>
                              <a:srgbClr val="000000"/>
                            </a:solidFill>
                          </a:uFill>
                        </a:rPr>
                        <a:t>Stres yönetimi, psikolojik sağlamlık, bilinçli farkındalık eğitimleri almak ve uygulamak</a:t>
                      </a:r>
                      <a:endParaRPr lang="tr-TR" sz="1400" b="0" dirty="0">
                        <a:ln>
                          <a:noFill/>
                        </a:ln>
                        <a:solidFill>
                          <a:srgbClr val="000000"/>
                        </a:solidFill>
                        <a:effectLst/>
                        <a:uFill>
                          <a:solidFill>
                            <a:srgbClr val="000000"/>
                          </a:solidFill>
                        </a:uFill>
                        <a:latin typeface="Calibri" panose="020F0502020204030204" pitchFamily="34" charset="0"/>
                        <a:ea typeface="Calibri" panose="020F0502020204030204" pitchFamily="34" charset="0"/>
                        <a:cs typeface="Arial Unicode MS"/>
                      </a:endParaRPr>
                    </a:p>
                  </a:txBody>
                  <a:tcPr marL="50800" marR="50800" marT="50800" marB="50800"/>
                </a:tc>
                <a:extLst>
                  <a:ext uri="{0D108BD9-81ED-4DB2-BD59-A6C34878D82A}">
                    <a16:rowId xmlns:a16="http://schemas.microsoft.com/office/drawing/2014/main" val="23845926"/>
                  </a:ext>
                </a:extLst>
              </a:tr>
            </a:tbl>
          </a:graphicData>
        </a:graphic>
      </p:graphicFrame>
      <p:sp>
        <p:nvSpPr>
          <p:cNvPr id="4" name="Slayt Numarası Yer Tutucusu 3">
            <a:extLst>
              <a:ext uri="{FF2B5EF4-FFF2-40B4-BE49-F238E27FC236}">
                <a16:creationId xmlns:a16="http://schemas.microsoft.com/office/drawing/2014/main" id="{07E3E2E7-E861-CB2F-D29E-32A9CDDB8DBA}"/>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4801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512D6-B93C-DAAC-4782-27D4DD0C6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E1133-8FB9-B092-9A50-E913F256A686}"/>
              </a:ext>
            </a:extLst>
          </p:cNvPr>
          <p:cNvSpPr>
            <a:spLocks noGrp="1"/>
          </p:cNvSpPr>
          <p:nvPr>
            <p:ph type="title"/>
          </p:nvPr>
        </p:nvSpPr>
        <p:spPr>
          <a:xfrm>
            <a:off x="280437" y="1057998"/>
            <a:ext cx="10870163"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NEDİR?</a:t>
            </a:r>
          </a:p>
        </p:txBody>
      </p:sp>
      <p:sp>
        <p:nvSpPr>
          <p:cNvPr id="3" name="Content Placeholder 2">
            <a:extLst>
              <a:ext uri="{FF2B5EF4-FFF2-40B4-BE49-F238E27FC236}">
                <a16:creationId xmlns:a16="http://schemas.microsoft.com/office/drawing/2014/main" id="{4DD5C5FB-55B0-EFA9-E7CB-B1D0441BC577}"/>
              </a:ext>
            </a:extLst>
          </p:cNvPr>
          <p:cNvSpPr>
            <a:spLocks noGrp="1"/>
          </p:cNvSpPr>
          <p:nvPr>
            <p:ph idx="1"/>
          </p:nvPr>
        </p:nvSpPr>
        <p:spPr>
          <a:xfrm>
            <a:off x="483637" y="2383561"/>
            <a:ext cx="8753669" cy="3152000"/>
          </a:xfrm>
        </p:spPr>
        <p:txBody>
          <a:bodyPr/>
          <a:lstStyle/>
          <a:p>
            <a:r>
              <a:rPr lang="tr-TR" sz="3600" dirty="0">
                <a:latin typeface="Segoe UI" panose="020B0502040204020203" pitchFamily="34" charset="0"/>
                <a:cs typeface="Segoe UI" panose="020B0502040204020203" pitchFamily="34" charset="0"/>
              </a:rPr>
              <a:t>Grup çalışması (2 kişilik gruplar)</a:t>
            </a:r>
          </a:p>
          <a:p>
            <a:r>
              <a:rPr lang="tr-TR" sz="3600" dirty="0">
                <a:latin typeface="Segoe UI" panose="020B0502040204020203" pitchFamily="34" charset="0"/>
                <a:cs typeface="Segoe UI" panose="020B0502040204020203" pitchFamily="34" charset="0"/>
              </a:rPr>
              <a:t>7 kelime</a:t>
            </a:r>
          </a:p>
        </p:txBody>
      </p:sp>
      <p:pic>
        <p:nvPicPr>
          <p:cNvPr id="4" name="Picture 1">
            <a:extLst>
              <a:ext uri="{FF2B5EF4-FFF2-40B4-BE49-F238E27FC236}">
                <a16:creationId xmlns:a16="http://schemas.microsoft.com/office/drawing/2014/main" id="{42E1E84F-5F54-A421-6C76-1493C045E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19" y="2941854"/>
            <a:ext cx="3460844" cy="2297612"/>
          </a:xfrm>
          <a:prstGeom prst="rect">
            <a:avLst/>
          </a:prstGeom>
        </p:spPr>
      </p:pic>
      <p:sp>
        <p:nvSpPr>
          <p:cNvPr id="5" name="Slide Number Placeholder 4">
            <a:extLst>
              <a:ext uri="{FF2B5EF4-FFF2-40B4-BE49-F238E27FC236}">
                <a16:creationId xmlns:a16="http://schemas.microsoft.com/office/drawing/2014/main" id="{0E755A59-68DF-8873-0A01-CDD33E6B89E5}"/>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29525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E01A-DE22-08A8-FE53-F2A9B84C1D7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C9F4399-BEBE-8095-3466-586D7794F6B4}"/>
              </a:ext>
            </a:extLst>
          </p:cNvPr>
          <p:cNvSpPr>
            <a:spLocks noGrp="1"/>
          </p:cNvSpPr>
          <p:nvPr>
            <p:ph type="title"/>
          </p:nvPr>
        </p:nvSpPr>
        <p:spPr>
          <a:xfrm>
            <a:off x="838200" y="1537229"/>
            <a:ext cx="10515600" cy="647171"/>
          </a:xfrm>
        </p:spPr>
        <p:txBody>
          <a:bodyPr>
            <a:normAutofit fontScale="90000"/>
          </a:bodyPr>
          <a:lstStyle/>
          <a:p>
            <a:r>
              <a:rPr lang="da-DK" sz="4400" b="1" kern="1400" spc="-50" dirty="0">
                <a:solidFill>
                  <a:srgbClr val="002060"/>
                </a:solidFill>
                <a:latin typeface="Segoe UI" panose="020B0502040204020203" pitchFamily="34" charset="0"/>
                <a:cs typeface="Segoe UI" panose="020B0502040204020203" pitchFamily="34" charset="0"/>
              </a:rPr>
              <a:t>TÜKENMİŞLİK </a:t>
            </a:r>
            <a:r>
              <a:rPr lang="tr-TR" sz="4400" b="1" kern="1400" spc="-50" dirty="0">
                <a:solidFill>
                  <a:srgbClr val="002060"/>
                </a:solidFill>
                <a:latin typeface="Segoe UI" panose="020B0502040204020203" pitchFamily="34" charset="0"/>
                <a:cs typeface="Segoe UI" panose="020B0502040204020203" pitchFamily="34" charset="0"/>
              </a:rPr>
              <a:t>V</a:t>
            </a:r>
            <a:r>
              <a:rPr lang="da-DK" sz="4400" b="1" kern="1400" spc="-50" dirty="0">
                <a:solidFill>
                  <a:srgbClr val="002060"/>
                </a:solidFill>
                <a:latin typeface="Segoe UI" panose="020B0502040204020203" pitchFamily="34" charset="0"/>
                <a:cs typeface="Segoe UI" panose="020B0502040204020203" pitchFamily="34" charset="0"/>
              </a:rPr>
              <a:t>E STRES </a:t>
            </a:r>
            <a:r>
              <a:rPr lang="tr-TR" sz="4400" b="1" kern="1400" spc="-50" dirty="0">
                <a:solidFill>
                  <a:srgbClr val="002060"/>
                </a:solidFill>
                <a:latin typeface="Segoe UI" panose="020B0502040204020203" pitchFamily="34" charset="0"/>
                <a:cs typeface="Segoe UI" panose="020B0502040204020203" pitchFamily="34" charset="0"/>
              </a:rPr>
              <a:t>İ</a:t>
            </a:r>
            <a:r>
              <a:rPr lang="da-DK" sz="4400" b="1" kern="1400" spc="-50" dirty="0">
                <a:solidFill>
                  <a:srgbClr val="002060"/>
                </a:solidFill>
                <a:latin typeface="Segoe UI" panose="020B0502040204020203" pitchFamily="34" charset="0"/>
                <a:cs typeface="Segoe UI" panose="020B0502040204020203" pitchFamily="34" charset="0"/>
              </a:rPr>
              <a:t>LE MÜCADELE </a:t>
            </a:r>
            <a:endParaRPr lang="tr-TR" dirty="0"/>
          </a:p>
        </p:txBody>
      </p:sp>
      <p:graphicFrame>
        <p:nvGraphicFramePr>
          <p:cNvPr id="5" name="İçerik Yer Tutucusu 4">
            <a:extLst>
              <a:ext uri="{FF2B5EF4-FFF2-40B4-BE49-F238E27FC236}">
                <a16:creationId xmlns:a16="http://schemas.microsoft.com/office/drawing/2014/main" id="{3B90E041-6A93-2F4D-42F8-07F0BCE64AA3}"/>
              </a:ext>
            </a:extLst>
          </p:cNvPr>
          <p:cNvGraphicFramePr>
            <a:graphicFrameLocks noGrp="1"/>
          </p:cNvGraphicFramePr>
          <p:nvPr>
            <p:ph idx="1"/>
            <p:extLst>
              <p:ext uri="{D42A27DB-BD31-4B8C-83A1-F6EECF244321}">
                <p14:modId xmlns:p14="http://schemas.microsoft.com/office/powerpoint/2010/main" val="1957164106"/>
              </p:ext>
            </p:extLst>
          </p:nvPr>
        </p:nvGraphicFramePr>
        <p:xfrm>
          <a:off x="838200" y="2400300"/>
          <a:ext cx="9550400" cy="3604939"/>
        </p:xfrm>
        <a:graphic>
          <a:graphicData uri="http://schemas.openxmlformats.org/drawingml/2006/table">
            <a:tbl>
              <a:tblPr firstRow="1" firstCol="1" bandRow="1">
                <a:tableStyleId>{F2DE63D5-997A-4646-A377-4702673A728D}</a:tableStyleId>
              </a:tblPr>
              <a:tblGrid>
                <a:gridCol w="9550400">
                  <a:extLst>
                    <a:ext uri="{9D8B030D-6E8A-4147-A177-3AD203B41FA5}">
                      <a16:colId xmlns:a16="http://schemas.microsoft.com/office/drawing/2014/main" val="2007559617"/>
                    </a:ext>
                  </a:extLst>
                </a:gridCol>
              </a:tblGrid>
              <a:tr h="402570">
                <a:tc>
                  <a:txBody>
                    <a:bodyPr/>
                    <a:lstStyle/>
                    <a:p>
                      <a:pPr marL="130810">
                        <a:lnSpc>
                          <a:spcPct val="107000"/>
                        </a:lnSpc>
                        <a:spcAft>
                          <a:spcPts val="800"/>
                        </a:spcAft>
                      </a:pPr>
                      <a:r>
                        <a:rPr lang="tr-TR" sz="1400" b="1" dirty="0">
                          <a:ln>
                            <a:noFill/>
                          </a:ln>
                          <a:solidFill>
                            <a:srgbClr val="FFFFFF"/>
                          </a:solidFill>
                          <a:effectLst/>
                          <a:uFill>
                            <a:solidFill>
                              <a:srgbClr val="000000"/>
                            </a:solidFill>
                          </a:uFill>
                          <a:latin typeface="Segoe UI" panose="020B0502040204020203" pitchFamily="34" charset="0"/>
                          <a:ea typeface="Arial Unicode MS" panose="020B0604020202020204"/>
                          <a:cs typeface="Arial Unicode MS" panose="020B0604020202020204"/>
                        </a:rPr>
                        <a:t>Kurumsal Öz Bakım Stratejileri</a:t>
                      </a:r>
                      <a:endParaRPr lang="tr-TR" sz="1400" dirty="0">
                        <a:ln>
                          <a:noFill/>
                        </a:ln>
                        <a:solidFill>
                          <a:srgbClr val="000000"/>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extLst>
                  <a:ext uri="{0D108BD9-81ED-4DB2-BD59-A6C34878D82A}">
                    <a16:rowId xmlns:a16="http://schemas.microsoft.com/office/drawing/2014/main" val="2832602559"/>
                  </a:ext>
                </a:extLst>
              </a:tr>
              <a:tr h="2912130">
                <a:tc>
                  <a:txBody>
                    <a:bodyPr/>
                    <a:lstStyle/>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İş yükünü adaletli ve uzmanlığa göre dengeli dağıtmak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Mesai ve nöbet saatlerini sınırlandırmak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İşteki rol ve sorumlulukları açık ve net şekilde dağıtmak/takip etmek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Gerekli eğitimleri vermek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Karar alma süreçlerinde çalışanların katılımını artırmak </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Profesyonel gelişim için fırsatlar sunmak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Tükenmişlik ile ilgili farkındalık çalışmaları yapmak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Tükenmişlik ve travmayla ilgili stresi tespit etmek amacı ile düzenli olarak ölçekler uygulamak</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lnSpc>
                          <a:spcPct val="117000"/>
                        </a:lnSpc>
                        <a:buSzPts val="1400"/>
                        <a:buFont typeface="Segoe UI" panose="020B0502040204020203" pitchFamily="34" charset="0"/>
                        <a:buChar char="•"/>
                      </a:pPr>
                      <a:r>
                        <a:rPr lang="tr-TR" sz="1600" b="0" dirty="0">
                          <a:solidFill>
                            <a:schemeClr val="tx1"/>
                          </a:solidFill>
                          <a:effectLst/>
                          <a:latin typeface="Segoe UI" panose="020B0502040204020203" pitchFamily="34" charset="0"/>
                          <a:ea typeface="Arial Unicode MS" panose="020B0604020202020204"/>
                          <a:cs typeface="Segoe UI" panose="020B0502040204020203" pitchFamily="34" charset="0"/>
                        </a:rPr>
                        <a:t>Tükenmişlik ve travmayla ile çalışmaya dayalı stresin tespit edilmesi durumunda iyileştirici adımlar atmak (akrandan akrana süpervizyon grubu kurmak gibi)</a:t>
                      </a:r>
                      <a:endParaRPr lang="tr-TR" sz="16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p>
                      <a:pPr marL="130810">
                        <a:lnSpc>
                          <a:spcPct val="107000"/>
                        </a:lnSpc>
                        <a:spcAft>
                          <a:spcPts val="800"/>
                        </a:spcAft>
                      </a:pPr>
                      <a:r>
                        <a:rPr lang="tr-TR" sz="1600" b="0" dirty="0">
                          <a:ln>
                            <a:noFill/>
                          </a:ln>
                          <a:solidFill>
                            <a:schemeClr val="tx1"/>
                          </a:solidFill>
                          <a:effectLst/>
                          <a:uFill>
                            <a:solidFill>
                              <a:srgbClr val="000000"/>
                            </a:solidFill>
                          </a:uFill>
                          <a:latin typeface="Segoe UI" panose="020B0502040204020203" pitchFamily="34" charset="0"/>
                          <a:ea typeface="Arial Unicode MS" panose="020B0604020202020204"/>
                          <a:cs typeface="Arial Unicode MS" panose="020B0604020202020204"/>
                        </a:rPr>
                        <a:t> </a:t>
                      </a:r>
                      <a:endParaRPr lang="tr-TR" sz="1600" b="0" dirty="0">
                        <a:ln>
                          <a:noFill/>
                        </a:ln>
                        <a:solidFill>
                          <a:schemeClr val="tx1"/>
                        </a:solidFill>
                        <a:effectLst/>
                        <a:uFill>
                          <a:solidFill>
                            <a:srgbClr val="000000"/>
                          </a:solidFill>
                        </a:uFill>
                        <a:latin typeface="Calibri" panose="020F0502020204030204" pitchFamily="34" charset="0"/>
                        <a:ea typeface="Arial Unicode MS" panose="020B0604020202020204"/>
                        <a:cs typeface="Arial Unicode MS" panose="020B0604020202020204"/>
                      </a:endParaRPr>
                    </a:p>
                  </a:txBody>
                  <a:tcPr marL="50800" marR="50800" marT="50800" marB="50800"/>
                </a:tc>
                <a:extLst>
                  <a:ext uri="{0D108BD9-81ED-4DB2-BD59-A6C34878D82A}">
                    <a16:rowId xmlns:a16="http://schemas.microsoft.com/office/drawing/2014/main" val="23845926"/>
                  </a:ext>
                </a:extLst>
              </a:tr>
            </a:tbl>
          </a:graphicData>
        </a:graphic>
      </p:graphicFrame>
      <p:sp>
        <p:nvSpPr>
          <p:cNvPr id="4" name="Slayt Numarası Yer Tutucusu 3">
            <a:extLst>
              <a:ext uri="{FF2B5EF4-FFF2-40B4-BE49-F238E27FC236}">
                <a16:creationId xmlns:a16="http://schemas.microsoft.com/office/drawing/2014/main" id="{3209D23C-4342-0897-2FA5-3EE9D9262098}"/>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353836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BA301-A05E-55C3-3DF9-FCA429708A7A}"/>
              </a:ext>
            </a:extLst>
          </p:cNvPr>
          <p:cNvSpPr>
            <a:spLocks noGrp="1"/>
          </p:cNvSpPr>
          <p:nvPr>
            <p:ph type="title"/>
          </p:nvPr>
        </p:nvSpPr>
        <p:spPr/>
        <p:txBody>
          <a:bodyPr/>
          <a:lstStyle/>
          <a:p>
            <a:r>
              <a:rPr lang="da-DK" sz="4400" b="1" kern="1400" spc="-50" dirty="0">
                <a:solidFill>
                  <a:srgbClr val="002060"/>
                </a:solidFill>
                <a:latin typeface="Segoe UI" panose="020B0502040204020203" pitchFamily="34" charset="0"/>
                <a:cs typeface="Segoe UI" panose="020B0502040204020203" pitchFamily="34" charset="0"/>
              </a:rPr>
              <a:t>TÜKENMİŞLİK </a:t>
            </a:r>
            <a:r>
              <a:rPr lang="tr-TR" sz="4400" b="1" kern="1400" spc="-50" dirty="0">
                <a:solidFill>
                  <a:srgbClr val="002060"/>
                </a:solidFill>
                <a:latin typeface="Segoe UI" panose="020B0502040204020203" pitchFamily="34" charset="0"/>
                <a:cs typeface="Segoe UI" panose="020B0502040204020203" pitchFamily="34" charset="0"/>
              </a:rPr>
              <a:t>V</a:t>
            </a:r>
            <a:r>
              <a:rPr lang="da-DK" sz="4400" b="1" kern="1400" spc="-50" dirty="0">
                <a:solidFill>
                  <a:srgbClr val="002060"/>
                </a:solidFill>
                <a:latin typeface="Segoe UI" panose="020B0502040204020203" pitchFamily="34" charset="0"/>
                <a:cs typeface="Segoe UI" panose="020B0502040204020203" pitchFamily="34" charset="0"/>
              </a:rPr>
              <a:t>E STRES </a:t>
            </a:r>
            <a:r>
              <a:rPr lang="tr-TR" sz="4400" b="1" kern="1400" spc="-50" dirty="0">
                <a:solidFill>
                  <a:srgbClr val="002060"/>
                </a:solidFill>
                <a:latin typeface="Segoe UI" panose="020B0502040204020203" pitchFamily="34" charset="0"/>
                <a:cs typeface="Segoe UI" panose="020B0502040204020203" pitchFamily="34" charset="0"/>
              </a:rPr>
              <a:t>İ</a:t>
            </a:r>
            <a:r>
              <a:rPr lang="da-DK" sz="4400" b="1" kern="1400" spc="-50" dirty="0">
                <a:solidFill>
                  <a:srgbClr val="002060"/>
                </a:solidFill>
                <a:latin typeface="Segoe UI" panose="020B0502040204020203" pitchFamily="34" charset="0"/>
                <a:cs typeface="Segoe UI" panose="020B0502040204020203" pitchFamily="34" charset="0"/>
              </a:rPr>
              <a:t>LE MÜCADELE </a:t>
            </a:r>
            <a:endParaRPr lang="tr-TR" dirty="0"/>
          </a:p>
        </p:txBody>
      </p:sp>
      <p:graphicFrame>
        <p:nvGraphicFramePr>
          <p:cNvPr id="5" name="İçerik Yer Tutucusu 4">
            <a:extLst>
              <a:ext uri="{FF2B5EF4-FFF2-40B4-BE49-F238E27FC236}">
                <a16:creationId xmlns:a16="http://schemas.microsoft.com/office/drawing/2014/main" id="{F38629A0-0537-266B-9249-BEA997970985}"/>
              </a:ext>
            </a:extLst>
          </p:cNvPr>
          <p:cNvGraphicFramePr>
            <a:graphicFrameLocks noGrp="1"/>
          </p:cNvGraphicFramePr>
          <p:nvPr>
            <p:ph idx="1"/>
            <p:extLst>
              <p:ext uri="{D42A27DB-BD31-4B8C-83A1-F6EECF244321}">
                <p14:modId xmlns:p14="http://schemas.microsoft.com/office/powerpoint/2010/main" val="2857886847"/>
              </p:ext>
            </p:extLst>
          </p:nvPr>
        </p:nvGraphicFramePr>
        <p:xfrm>
          <a:off x="576580" y="2654300"/>
          <a:ext cx="5849620" cy="3377756"/>
        </p:xfrm>
        <a:graphic>
          <a:graphicData uri="http://schemas.openxmlformats.org/drawingml/2006/table">
            <a:tbl>
              <a:tblPr firstRow="1" firstCol="1" bandRow="1">
                <a:tableStyleId>{8799B23B-EC83-4686-B30A-512413B5E67A}</a:tableStyleId>
              </a:tblPr>
              <a:tblGrid>
                <a:gridCol w="5849620">
                  <a:extLst>
                    <a:ext uri="{9D8B030D-6E8A-4147-A177-3AD203B41FA5}">
                      <a16:colId xmlns:a16="http://schemas.microsoft.com/office/drawing/2014/main" val="4251401811"/>
                    </a:ext>
                  </a:extLst>
                </a:gridCol>
              </a:tblGrid>
              <a:tr h="3213100">
                <a:tc>
                  <a:txBody>
                    <a:bodyPr/>
                    <a:lstStyle/>
                    <a:p>
                      <a:pPr marR="104140" indent="109220" algn="just">
                        <a:lnSpc>
                          <a:spcPct val="115000"/>
                        </a:lnSpc>
                        <a:spcBef>
                          <a:spcPts val="600"/>
                        </a:spcBef>
                        <a:spcAft>
                          <a:spcPts val="0"/>
                        </a:spcAft>
                      </a:pPr>
                      <a:r>
                        <a:rPr lang="tr-TR" sz="1400" dirty="0">
                          <a:effectLst/>
                        </a:rPr>
                        <a:t>Zaman yönetimi için ipuçları - 1:</a:t>
                      </a:r>
                    </a:p>
                    <a:p>
                      <a:pPr marL="107950" marR="104140" algn="l">
                        <a:lnSpc>
                          <a:spcPct val="117000"/>
                        </a:lnSpc>
                        <a:spcAft>
                          <a:spcPts val="600"/>
                        </a:spcAft>
                      </a:pPr>
                      <a:r>
                        <a:rPr lang="da-DK" sz="1400" dirty="0">
                          <a:effectLst/>
                        </a:rPr>
                        <a:t>Her g</a:t>
                      </a:r>
                      <a:r>
                        <a:rPr lang="tr-TR" sz="1400" dirty="0">
                          <a:effectLst/>
                        </a:rPr>
                        <a:t>ün için bir plan oluşturabilirsiniz. Bu planları haftalık olarak, Cuma gününden bir sonraki haftanın işlerini içerecek şekilde yapabileceğiniz gibi, bir gün öncesinden günlük de yapabilirsiniz.</a:t>
                      </a:r>
                    </a:p>
                    <a:p>
                      <a:pPr marL="107950" marR="104140" algn="l">
                        <a:lnSpc>
                          <a:spcPct val="117000"/>
                        </a:lnSpc>
                        <a:spcAft>
                          <a:spcPts val="600"/>
                        </a:spcAft>
                      </a:pPr>
                      <a:r>
                        <a:rPr lang="tr-TR" sz="1400" dirty="0">
                          <a:effectLst/>
                        </a:rPr>
                        <a:t>Hem iş yerinde hem de özel zamanınızda neler yapacağınızı yazabilir ve hangilerini gerçekleştirebildiğinizi takip edebilirsiniz. Planınızdaki her şeyi yapmak zorunda değilsiniz. Plan yapmak hayatınızda neleri yapıp yapamadığınız ve hangi alanlarda destek istemeniz gerektiği konusunda fikir verebilir. </a:t>
                      </a:r>
                    </a:p>
                    <a:p>
                      <a:pPr marL="107950" marR="104140" algn="l">
                        <a:lnSpc>
                          <a:spcPct val="117000"/>
                        </a:lnSpc>
                        <a:spcAft>
                          <a:spcPts val="600"/>
                        </a:spcAft>
                      </a:pPr>
                      <a:r>
                        <a:rPr lang="tr-TR" sz="1400" dirty="0">
                          <a:effectLst/>
                        </a:rPr>
                        <a:t>Örneğin, mesaiye kalmanız gerektiği gün mutfak alışverişi yapmanız ve arabayı yıkatmanız gerekiyorsa alışverişi dışarıdan sipariş etmeyi seçebilir, araba yıkamayı gelecek haftaki planınıza alabilir veya bir arkadaşımızdan bu konuda destek isteyebilirsiniz</a:t>
                      </a:r>
                      <a:r>
                        <a:rPr lang="tr-TR" sz="1000" dirty="0">
                          <a:effectLst/>
                        </a:rPr>
                        <a:t>.</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1584809"/>
                  </a:ext>
                </a:extLst>
              </a:tr>
            </a:tbl>
          </a:graphicData>
        </a:graphic>
      </p:graphicFrame>
      <p:sp>
        <p:nvSpPr>
          <p:cNvPr id="4" name="Slayt Numarası Yer Tutucusu 3">
            <a:extLst>
              <a:ext uri="{FF2B5EF4-FFF2-40B4-BE49-F238E27FC236}">
                <a16:creationId xmlns:a16="http://schemas.microsoft.com/office/drawing/2014/main" id="{83A8DFD0-2CF0-33E0-CCF2-3FB5D20C493B}"/>
              </a:ext>
            </a:extLst>
          </p:cNvPr>
          <p:cNvSpPr>
            <a:spLocks noGrp="1"/>
          </p:cNvSpPr>
          <p:nvPr>
            <p:ph type="sldNum" sz="quarter" idx="12"/>
          </p:nvPr>
        </p:nvSpPr>
        <p:spPr/>
        <p:txBody>
          <a:bodyPr/>
          <a:lstStyle/>
          <a:p>
            <a:fld id="{0BE68271-D1D7-4240-9CAF-7A57D75CD8A1}" type="slidenum">
              <a:rPr lang="en-US" smtClean="0"/>
              <a:t>31</a:t>
            </a:fld>
            <a:endParaRPr lang="en-US"/>
          </a:p>
        </p:txBody>
      </p:sp>
      <p:graphicFrame>
        <p:nvGraphicFramePr>
          <p:cNvPr id="6" name="Tablo 5">
            <a:extLst>
              <a:ext uri="{FF2B5EF4-FFF2-40B4-BE49-F238E27FC236}">
                <a16:creationId xmlns:a16="http://schemas.microsoft.com/office/drawing/2014/main" id="{AB8D5F3B-1967-2801-D4F6-CF9617594482}"/>
              </a:ext>
            </a:extLst>
          </p:cNvPr>
          <p:cNvGraphicFramePr>
            <a:graphicFrameLocks noGrp="1"/>
          </p:cNvGraphicFramePr>
          <p:nvPr>
            <p:extLst>
              <p:ext uri="{D42A27DB-BD31-4B8C-83A1-F6EECF244321}">
                <p14:modId xmlns:p14="http://schemas.microsoft.com/office/powerpoint/2010/main" val="4053096940"/>
              </p:ext>
            </p:extLst>
          </p:nvPr>
        </p:nvGraphicFramePr>
        <p:xfrm>
          <a:off x="6687820" y="2828417"/>
          <a:ext cx="5313680" cy="3029522"/>
        </p:xfrm>
        <a:graphic>
          <a:graphicData uri="http://schemas.openxmlformats.org/drawingml/2006/table">
            <a:tbl>
              <a:tblPr firstRow="1" firstCol="1" bandRow="1">
                <a:tableStyleId>{BDBED569-4797-4DF1-A0F4-6AAB3CD982D8}</a:tableStyleId>
              </a:tblPr>
              <a:tblGrid>
                <a:gridCol w="5313680">
                  <a:extLst>
                    <a:ext uri="{9D8B030D-6E8A-4147-A177-3AD203B41FA5}">
                      <a16:colId xmlns:a16="http://schemas.microsoft.com/office/drawing/2014/main" val="3626311795"/>
                    </a:ext>
                  </a:extLst>
                </a:gridCol>
              </a:tblGrid>
              <a:tr h="2877608">
                <a:tc>
                  <a:txBody>
                    <a:bodyPr/>
                    <a:lstStyle/>
                    <a:p>
                      <a:pPr marR="104140" indent="109220" algn="just">
                        <a:lnSpc>
                          <a:spcPct val="115000"/>
                        </a:lnSpc>
                        <a:spcBef>
                          <a:spcPts val="600"/>
                        </a:spcBef>
                        <a:spcAft>
                          <a:spcPts val="0"/>
                        </a:spcAft>
                      </a:pPr>
                      <a:r>
                        <a:rPr lang="tr-TR" sz="1400" dirty="0">
                          <a:effectLst/>
                        </a:rPr>
                        <a:t>Zaman yönetimi için ipuçları - 2:</a:t>
                      </a:r>
                    </a:p>
                    <a:p>
                      <a:pPr marL="107950" marR="104140" algn="l">
                        <a:lnSpc>
                          <a:spcPct val="117000"/>
                        </a:lnSpc>
                        <a:spcAft>
                          <a:spcPts val="600"/>
                        </a:spcAft>
                      </a:pPr>
                      <a:r>
                        <a:rPr lang="da-DK" sz="1400" dirty="0">
                          <a:effectLst/>
                        </a:rPr>
                        <a:t>Zamanınızı etkili yönetmek için, ABC zaman yönetimi metodu gibi çeşitli yöntemler kullanabilirsiniz. Bu yöntemde: </a:t>
                      </a:r>
                      <a:endParaRPr lang="tr-TR" sz="1400" dirty="0">
                        <a:effectLst/>
                      </a:endParaRPr>
                    </a:p>
                    <a:p>
                      <a:pPr marL="342900" marR="104140" lvl="0" indent="-342900" algn="l">
                        <a:lnSpc>
                          <a:spcPct val="117000"/>
                        </a:lnSpc>
                        <a:spcAft>
                          <a:spcPts val="600"/>
                        </a:spcAft>
                        <a:buClr>
                          <a:srgbClr val="0070C0"/>
                        </a:buClr>
                        <a:buSzPts val="1200"/>
                        <a:buFont typeface="Courier New" panose="02070309020205020404" pitchFamily="49" charset="0"/>
                        <a:buChar char="o"/>
                      </a:pPr>
                      <a:r>
                        <a:rPr lang="da-DK" sz="1400" dirty="0">
                          <a:effectLst/>
                        </a:rPr>
                        <a:t>A grubu: Birinci derece önemli ve vazgeçilemeyecek işlerdir. </a:t>
                      </a:r>
                      <a:endParaRPr lang="tr-TR" sz="1400" dirty="0">
                        <a:effectLst/>
                      </a:endParaRPr>
                    </a:p>
                    <a:p>
                      <a:pPr marL="342900" marR="104140" lvl="0" indent="-342900" algn="l">
                        <a:lnSpc>
                          <a:spcPct val="117000"/>
                        </a:lnSpc>
                        <a:spcAft>
                          <a:spcPts val="600"/>
                        </a:spcAft>
                        <a:buClr>
                          <a:srgbClr val="0070C0"/>
                        </a:buClr>
                        <a:buSzPts val="1200"/>
                        <a:buFont typeface="Courier New" panose="02070309020205020404" pitchFamily="49" charset="0"/>
                        <a:buChar char="o"/>
                      </a:pPr>
                      <a:r>
                        <a:rPr lang="da-DK" sz="1400" dirty="0">
                          <a:effectLst/>
                        </a:rPr>
                        <a:t>B grubu: Orta derecede önemli işlerdir. Belli bir süre ertelenebilse de yerine getirilmesi gereken işlerdir. </a:t>
                      </a:r>
                      <a:endParaRPr lang="tr-TR" sz="1400" dirty="0">
                        <a:effectLst/>
                      </a:endParaRPr>
                    </a:p>
                    <a:p>
                      <a:pPr marL="342900" marR="104140" lvl="0" indent="-342900" algn="l">
                        <a:lnSpc>
                          <a:spcPct val="117000"/>
                        </a:lnSpc>
                        <a:spcAft>
                          <a:spcPts val="600"/>
                        </a:spcAft>
                        <a:buClr>
                          <a:srgbClr val="0070C0"/>
                        </a:buClr>
                        <a:buSzPts val="1200"/>
                        <a:buFont typeface="Courier New" panose="02070309020205020404" pitchFamily="49" charset="0"/>
                        <a:buChar char="o"/>
                      </a:pPr>
                      <a:r>
                        <a:rPr lang="da-DK" sz="1400" dirty="0">
                          <a:effectLst/>
                        </a:rPr>
                        <a:t>C grubu: Sona bırakılabilecek işlerdir. Yapılmaması belli bir zarar doğurmayabilir. </a:t>
                      </a:r>
                      <a:endParaRPr lang="tr-TR" sz="1400" dirty="0">
                        <a:effectLst/>
                      </a:endParaRPr>
                    </a:p>
                    <a:p>
                      <a:pPr marL="107950" marR="104140" algn="l">
                        <a:lnSpc>
                          <a:spcPct val="117000"/>
                        </a:lnSpc>
                        <a:spcAft>
                          <a:spcPts val="600"/>
                        </a:spcAft>
                      </a:pPr>
                      <a:r>
                        <a:rPr lang="da-DK" sz="1400" dirty="0">
                          <a:effectLst/>
                        </a:rPr>
                        <a:t>Listenizde yer alan ve A grubundaki işleri önceleyip diğerlerini erteleyebilir, başkasından yardım isteyebilir veya delege edebilirsiniz </a:t>
                      </a:r>
                      <a:r>
                        <a:rPr lang="tr-TR" sz="1400" dirty="0">
                          <a:effectLst/>
                        </a:rPr>
                        <a:t>.</a:t>
                      </a:r>
                      <a:endParaRPr lang="tr-TR" sz="14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044764"/>
                  </a:ext>
                </a:extLst>
              </a:tr>
            </a:tbl>
          </a:graphicData>
        </a:graphic>
      </p:graphicFrame>
      <p:sp>
        <p:nvSpPr>
          <p:cNvPr id="7" name="Rectangle 1">
            <a:extLst>
              <a:ext uri="{FF2B5EF4-FFF2-40B4-BE49-F238E27FC236}">
                <a16:creationId xmlns:a16="http://schemas.microsoft.com/office/drawing/2014/main" id="{A482A3A5-0C50-9DF2-D340-0F097832E3E4}"/>
              </a:ext>
            </a:extLst>
          </p:cNvPr>
          <p:cNvSpPr>
            <a:spLocks noChangeArrowheads="1"/>
          </p:cNvSpPr>
          <p:nvPr/>
        </p:nvSpPr>
        <p:spPr bwMode="auto">
          <a:xfrm>
            <a:off x="2877820" y="13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17217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B4DB6E-10A0-6130-EFD7-D1E4E3745F2C}"/>
              </a:ext>
            </a:extLst>
          </p:cNvPr>
          <p:cNvSpPr>
            <a:spLocks noGrp="1"/>
          </p:cNvSpPr>
          <p:nvPr>
            <p:ph type="title"/>
          </p:nvPr>
        </p:nvSpPr>
        <p:spPr>
          <a:xfrm>
            <a:off x="838200" y="107633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3" name="İçerik Yer Tutucusu 2">
            <a:extLst>
              <a:ext uri="{FF2B5EF4-FFF2-40B4-BE49-F238E27FC236}">
                <a16:creationId xmlns:a16="http://schemas.microsoft.com/office/drawing/2014/main" id="{330772EE-2DDD-9CC0-EB92-3C7E387D816B}"/>
              </a:ext>
            </a:extLst>
          </p:cNvPr>
          <p:cNvSpPr>
            <a:spLocks noGrp="1"/>
          </p:cNvSpPr>
          <p:nvPr>
            <p:ph idx="1"/>
          </p:nvPr>
        </p:nvSpPr>
        <p:spPr>
          <a:xfrm>
            <a:off x="838200" y="2130862"/>
            <a:ext cx="3788485" cy="3524897"/>
          </a:xfrm>
        </p:spPr>
        <p:txBody>
          <a:bodyPr>
            <a:noAutofit/>
          </a:bodyPr>
          <a:lstStyle/>
          <a:p>
            <a:pPr marL="0" indent="0" algn="just">
              <a:buNone/>
            </a:pPr>
            <a:r>
              <a:rPr lang="tr-TR" sz="16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rPr>
              <a:t>Dolaylı </a:t>
            </a:r>
            <a:r>
              <a:rPr lang="en-US" sz="16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rPr>
              <a:t>T</a:t>
            </a:r>
            <a:r>
              <a:rPr lang="tr-TR" sz="1600" b="1" dirty="0">
                <a:solidFill>
                  <a:srgbClr val="4472C4"/>
                </a:solidFill>
                <a:effectLst/>
                <a:latin typeface="Segoe UI" panose="020B0502040204020203" pitchFamily="34" charset="0"/>
                <a:ea typeface="Times New Roman" panose="02020603050405020304" pitchFamily="18" charset="0"/>
                <a:cs typeface="Times New Roman" panose="02020603050405020304" pitchFamily="18" charset="0"/>
              </a:rPr>
              <a:t>ravma</a:t>
            </a:r>
          </a:p>
          <a:p>
            <a:pPr algn="just"/>
            <a:r>
              <a:rPr lang="tr-TR" sz="1600" dirty="0">
                <a:effectLst/>
                <a:latin typeface="Segoe UI" panose="020B0502040204020203" pitchFamily="34" charset="0"/>
                <a:ea typeface="Calibri" panose="020F0502020204030204" pitchFamily="34" charset="0"/>
              </a:rPr>
              <a:t>Travmatik olaylara maruz kalmış kişilerle çalışan profesyoneller</a:t>
            </a:r>
          </a:p>
          <a:p>
            <a:pPr algn="just"/>
            <a:r>
              <a:rPr lang="tr-TR" sz="1600" dirty="0">
                <a:effectLst/>
                <a:latin typeface="Segoe UI" panose="020B0502040204020203" pitchFamily="34" charset="0"/>
                <a:ea typeface="Calibri" panose="020F0502020204030204" pitchFamily="34" charset="0"/>
              </a:rPr>
              <a:t>Kendilerine, başkalarına ve dünyaya ilişkin görüşler</a:t>
            </a:r>
          </a:p>
          <a:p>
            <a:pPr algn="just"/>
            <a:r>
              <a:rPr lang="tr-TR" sz="1600" dirty="0">
                <a:effectLst/>
                <a:latin typeface="Segoe UI" panose="020B0502040204020203" pitchFamily="34" charset="0"/>
                <a:ea typeface="Calibri" panose="020F0502020204030204" pitchFamily="34" charset="0"/>
              </a:rPr>
              <a:t>Olumsuz değişiklikler</a:t>
            </a:r>
          </a:p>
          <a:p>
            <a:pPr lvl="1" algn="just"/>
            <a:r>
              <a:rPr lang="tr-TR" sz="1600" dirty="0">
                <a:latin typeface="Segoe UI" panose="020B0502040204020203" pitchFamily="34" charset="0"/>
                <a:ea typeface="Calibri" panose="020F0502020204030204" pitchFamily="34" charset="0"/>
              </a:rPr>
              <a:t>Zihinsel, </a:t>
            </a:r>
          </a:p>
          <a:p>
            <a:pPr lvl="1" algn="just"/>
            <a:r>
              <a:rPr lang="tr-TR" sz="1600" dirty="0">
                <a:latin typeface="Segoe UI" panose="020B0502040204020203" pitchFamily="34" charset="0"/>
                <a:ea typeface="Calibri" panose="020F0502020204030204" pitchFamily="34" charset="0"/>
              </a:rPr>
              <a:t>Fiziksel, </a:t>
            </a:r>
          </a:p>
          <a:p>
            <a:pPr lvl="1" algn="just"/>
            <a:r>
              <a:rPr lang="tr-TR" sz="1600" dirty="0">
                <a:latin typeface="Segoe UI" panose="020B0502040204020203" pitchFamily="34" charset="0"/>
                <a:ea typeface="Calibri" panose="020F0502020204030204" pitchFamily="34" charset="0"/>
              </a:rPr>
              <a:t>Duygusal, </a:t>
            </a:r>
          </a:p>
          <a:p>
            <a:pPr lvl="1" algn="just"/>
            <a:r>
              <a:rPr lang="tr-TR" sz="1600" dirty="0">
                <a:latin typeface="Segoe UI" panose="020B0502040204020203" pitchFamily="34" charset="0"/>
                <a:ea typeface="Calibri" panose="020F0502020204030204" pitchFamily="34" charset="0"/>
              </a:rPr>
              <a:t>Ruhsal, </a:t>
            </a:r>
          </a:p>
          <a:p>
            <a:pPr lvl="1" algn="just"/>
            <a:r>
              <a:rPr lang="tr-TR" sz="1600" dirty="0">
                <a:latin typeface="Segoe UI" panose="020B0502040204020203" pitchFamily="34" charset="0"/>
                <a:ea typeface="Calibri" panose="020F0502020204030204" pitchFamily="34" charset="0"/>
              </a:rPr>
              <a:t>İşle ilgili </a:t>
            </a:r>
          </a:p>
          <a:p>
            <a:pPr lvl="1" algn="just"/>
            <a:r>
              <a:rPr lang="tr-TR" sz="1600" dirty="0">
                <a:latin typeface="Segoe UI" panose="020B0502040204020203" pitchFamily="34" charset="0"/>
                <a:ea typeface="Calibri" panose="020F0502020204030204" pitchFamily="34" charset="0"/>
              </a:rPr>
              <a:t>Sosyal alanlarda etkiler</a:t>
            </a:r>
          </a:p>
        </p:txBody>
      </p:sp>
      <p:pic>
        <p:nvPicPr>
          <p:cNvPr id="4" name="Picture 24">
            <a:extLst>
              <a:ext uri="{FF2B5EF4-FFF2-40B4-BE49-F238E27FC236}">
                <a16:creationId xmlns:a16="http://schemas.microsoft.com/office/drawing/2014/main" id="{DEC923BB-0399-1E44-2543-E2B518C1B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565" y="3747168"/>
            <a:ext cx="1843562" cy="2075740"/>
          </a:xfrm>
          <a:prstGeom prst="rect">
            <a:avLst/>
          </a:prstGeom>
        </p:spPr>
      </p:pic>
      <p:sp>
        <p:nvSpPr>
          <p:cNvPr id="5" name="Metin kutusu 4">
            <a:extLst>
              <a:ext uri="{FF2B5EF4-FFF2-40B4-BE49-F238E27FC236}">
                <a16:creationId xmlns:a16="http://schemas.microsoft.com/office/drawing/2014/main" id="{C3145BBA-A6FC-B721-DDA9-C1F93B934D47}"/>
              </a:ext>
            </a:extLst>
          </p:cNvPr>
          <p:cNvSpPr txBox="1"/>
          <p:nvPr/>
        </p:nvSpPr>
        <p:spPr>
          <a:xfrm>
            <a:off x="6973436" y="2130862"/>
            <a:ext cx="4205841" cy="2554545"/>
          </a:xfrm>
          <a:prstGeom prst="rect">
            <a:avLst/>
          </a:prstGeom>
          <a:noFill/>
        </p:spPr>
        <p:txBody>
          <a:bodyPr wrap="square" rtlCol="0">
            <a:spAutoFit/>
          </a:bodyPr>
          <a:lstStyle/>
          <a:p>
            <a:pPr algn="just"/>
            <a:r>
              <a:rPr lang="en-US" sz="1600" b="1" dirty="0" err="1">
                <a:solidFill>
                  <a:srgbClr val="4472C4"/>
                </a:solidFill>
                <a:latin typeface="Segoe UI" panose="020B0502040204020203" pitchFamily="34" charset="0"/>
                <a:cs typeface="Times New Roman" panose="02020603050405020304" pitchFamily="18" charset="0"/>
              </a:rPr>
              <a:t>İkincil</a:t>
            </a:r>
            <a:r>
              <a:rPr lang="en-US" sz="1600" b="1" dirty="0">
                <a:solidFill>
                  <a:srgbClr val="4472C4"/>
                </a:solidFill>
                <a:latin typeface="Segoe UI" panose="020B0502040204020203" pitchFamily="34" charset="0"/>
                <a:cs typeface="Times New Roman" panose="02020603050405020304" pitchFamily="18" charset="0"/>
              </a:rPr>
              <a:t> </a:t>
            </a:r>
            <a:r>
              <a:rPr lang="en-US" sz="1600" b="1" dirty="0" err="1">
                <a:solidFill>
                  <a:srgbClr val="4472C4"/>
                </a:solidFill>
                <a:latin typeface="Segoe UI" panose="020B0502040204020203" pitchFamily="34" charset="0"/>
                <a:cs typeface="Times New Roman" panose="02020603050405020304" pitchFamily="18" charset="0"/>
              </a:rPr>
              <a:t>Travma</a:t>
            </a:r>
            <a:endParaRPr lang="en-US" sz="1600" b="1" dirty="0">
              <a:solidFill>
                <a:srgbClr val="4472C4"/>
              </a:solidFill>
              <a:latin typeface="Segoe UI" panose="020B0502040204020203" pitchFamily="34" charset="0"/>
              <a:cs typeface="Times New Roman" panose="02020603050405020304" pitchFamily="18" charset="0"/>
            </a:endParaRPr>
          </a:p>
          <a:p>
            <a:pPr algn="just"/>
            <a:endParaRPr lang="en-US" sz="1600" b="1" dirty="0">
              <a:solidFill>
                <a:srgbClr val="4472C4"/>
              </a:solidFill>
              <a:latin typeface="Segoe UI" panose="020B0502040204020203" pitchFamily="34" charset="0"/>
              <a:ea typeface="Calibri" panose="020F0502020204030204" pitchFamily="34" charset="0"/>
              <a:cs typeface="Times New Roman" panose="02020603050405020304" pitchFamily="18" charset="0"/>
            </a:endParaRPr>
          </a:p>
          <a:p>
            <a:pPr algn="just"/>
            <a:r>
              <a:rPr lang="tr-TR" sz="1600" dirty="0">
                <a:latin typeface="Segoe UI" panose="020B0502040204020203" pitchFamily="34" charset="0"/>
                <a:ea typeface="Calibri" panose="020F0502020204030204" pitchFamily="34" charset="0"/>
              </a:rPr>
              <a:t>B</a:t>
            </a:r>
            <a:r>
              <a:rPr lang="en-US" sz="1600" dirty="0" err="1">
                <a:latin typeface="Segoe UI" panose="020B0502040204020203" pitchFamily="34" charset="0"/>
                <a:ea typeface="Calibri" panose="020F0502020204030204" pitchFamily="34" charset="0"/>
              </a:rPr>
              <a:t>aşkalarının</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travmatik</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deneyimlerine</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maruz</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kalmanın</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bir</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sonucu</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olarak</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ortaya</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çıka</a:t>
            </a:r>
            <a:r>
              <a:rPr lang="tr-TR" sz="1600" dirty="0">
                <a:latin typeface="Segoe UI" panose="020B0502040204020203" pitchFamily="34" charset="0"/>
                <a:ea typeface="Calibri" panose="020F0502020204030204" pitchFamily="34" charset="0"/>
              </a:rPr>
              <a:t>r.</a:t>
            </a:r>
          </a:p>
          <a:p>
            <a:pPr algn="just"/>
            <a:endParaRPr lang="tr-TR" sz="1600" dirty="0">
              <a:latin typeface="Segoe UI" panose="020B0502040204020203" pitchFamily="34" charset="0"/>
              <a:ea typeface="Calibri" panose="020F0502020204030204" pitchFamily="34" charset="0"/>
            </a:endParaRPr>
          </a:p>
          <a:p>
            <a:pPr marL="285750" indent="-285750" algn="just">
              <a:buFont typeface="Arial" panose="020B0604020202020204" pitchFamily="34" charset="0"/>
              <a:buChar char="•"/>
            </a:pPr>
            <a:r>
              <a:rPr lang="en-US" sz="1600" dirty="0" err="1">
                <a:latin typeface="Segoe UI" panose="020B0502040204020203" pitchFamily="34" charset="0"/>
                <a:ea typeface="Calibri" panose="020F0502020204030204" pitchFamily="34" charset="0"/>
              </a:rPr>
              <a:t>Travmaya</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maruz</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kalmış</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kişilerle</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çalışan</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profesyoneller</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arasında</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sıkça</a:t>
            </a:r>
            <a:r>
              <a:rPr lang="en-US" sz="1600" dirty="0">
                <a:latin typeface="Segoe UI" panose="020B0502040204020203" pitchFamily="34" charset="0"/>
                <a:ea typeface="Calibri" panose="020F0502020204030204" pitchFamily="34" charset="0"/>
              </a:rPr>
              <a:t> </a:t>
            </a:r>
            <a:r>
              <a:rPr lang="tr-TR" sz="1600" dirty="0">
                <a:latin typeface="Segoe UI" panose="020B0502040204020203" pitchFamily="34" charset="0"/>
                <a:ea typeface="Calibri" panose="020F0502020204030204" pitchFamily="34" charset="0"/>
              </a:rPr>
              <a:t>görülür.</a:t>
            </a:r>
          </a:p>
          <a:p>
            <a:pPr algn="just"/>
            <a:endParaRPr lang="tr-TR" sz="1600" dirty="0">
              <a:latin typeface="Segoe UI" panose="020B0502040204020203" pitchFamily="34" charset="0"/>
              <a:ea typeface="Calibri" panose="020F0502020204030204" pitchFamily="34" charset="0"/>
            </a:endParaRPr>
          </a:p>
          <a:p>
            <a:pPr marL="285750" indent="-285750" algn="just">
              <a:buFont typeface="Arial" panose="020B0604020202020204" pitchFamily="34" charset="0"/>
              <a:buChar char="•"/>
            </a:pPr>
            <a:r>
              <a:rPr lang="tr-TR" sz="1600" dirty="0">
                <a:latin typeface="Segoe UI" panose="020B0502040204020203" pitchFamily="34" charset="0"/>
                <a:ea typeface="Calibri" panose="020F0502020204030204" pitchFamily="34" charset="0"/>
              </a:rPr>
              <a:t>T</a:t>
            </a:r>
            <a:r>
              <a:rPr lang="en-US" sz="1600" dirty="0" err="1">
                <a:latin typeface="Segoe UI" panose="020B0502040204020203" pitchFamily="34" charset="0"/>
                <a:ea typeface="Calibri" panose="020F0502020204030204" pitchFamily="34" charset="0"/>
              </a:rPr>
              <a:t>ravma</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sonrası</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stres</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bozukluğuna</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benzer</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semptomları</a:t>
            </a:r>
            <a:r>
              <a:rPr lang="en-US" sz="1600" dirty="0">
                <a:latin typeface="Segoe UI" panose="020B0502040204020203" pitchFamily="34" charset="0"/>
                <a:ea typeface="Calibri" panose="020F0502020204030204" pitchFamily="34" charset="0"/>
              </a:rPr>
              <a:t> </a:t>
            </a:r>
            <a:r>
              <a:rPr lang="en-US" sz="1600" dirty="0" err="1">
                <a:latin typeface="Segoe UI" panose="020B0502040204020203" pitchFamily="34" charset="0"/>
                <a:ea typeface="Calibri" panose="020F0502020204030204" pitchFamily="34" charset="0"/>
              </a:rPr>
              <a:t>içermektedir</a:t>
            </a:r>
            <a:r>
              <a:rPr lang="tr-TR" sz="1600" dirty="0">
                <a:effectLst/>
                <a:latin typeface="Segoe UI" panose="020B0502040204020203" pitchFamily="34" charset="0"/>
                <a:ea typeface="Calibri" panose="020F0502020204030204" pitchFamily="34" charset="0"/>
              </a:rPr>
              <a:t>.</a:t>
            </a:r>
            <a:r>
              <a:rPr lang="en-US" sz="1600" dirty="0">
                <a:effectLst/>
                <a:latin typeface="Segoe UI" panose="020B0502040204020203" pitchFamily="34" charset="0"/>
                <a:ea typeface="Calibri" panose="020F0502020204030204" pitchFamily="34" charset="0"/>
              </a:rPr>
              <a:t> </a:t>
            </a:r>
            <a:endParaRPr lang="tr-TR" sz="1600" dirty="0"/>
          </a:p>
        </p:txBody>
      </p:sp>
      <p:sp>
        <p:nvSpPr>
          <p:cNvPr id="6" name="Slide Number Placeholder 5">
            <a:extLst>
              <a:ext uri="{FF2B5EF4-FFF2-40B4-BE49-F238E27FC236}">
                <a16:creationId xmlns:a16="http://schemas.microsoft.com/office/drawing/2014/main" id="{76C6D0FE-4673-B589-AC00-8F0744D7D312}"/>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402146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B4DB6E-10A0-6130-EFD7-D1E4E3745F2C}"/>
              </a:ext>
            </a:extLst>
          </p:cNvPr>
          <p:cNvSpPr>
            <a:spLocks noGrp="1"/>
          </p:cNvSpPr>
          <p:nvPr>
            <p:ph type="title"/>
          </p:nvPr>
        </p:nvSpPr>
        <p:spPr>
          <a:xfrm>
            <a:off x="838200" y="10947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8" name="Metin kutusu 7">
            <a:extLst>
              <a:ext uri="{FF2B5EF4-FFF2-40B4-BE49-F238E27FC236}">
                <a16:creationId xmlns:a16="http://schemas.microsoft.com/office/drawing/2014/main" id="{12183621-E24E-DC95-BFB4-DDA9E5C80FB3}"/>
              </a:ext>
            </a:extLst>
          </p:cNvPr>
          <p:cNvSpPr txBox="1"/>
          <p:nvPr/>
        </p:nvSpPr>
        <p:spPr>
          <a:xfrm>
            <a:off x="838199" y="2274838"/>
            <a:ext cx="10515600" cy="1569660"/>
          </a:xfrm>
          <a:prstGeom prst="rect">
            <a:avLst/>
          </a:prstGeom>
          <a:noFill/>
        </p:spPr>
        <p:txBody>
          <a:bodyPr wrap="square" rtlCol="0">
            <a:spAutoFit/>
          </a:bodyPr>
          <a:lstStyle/>
          <a:p>
            <a:pPr algn="just"/>
            <a:r>
              <a:rPr lang="tr-TR" sz="2400" dirty="0">
                <a:effectLst/>
                <a:latin typeface="Segoe UI" panose="020B0502040204020203" pitchFamily="34" charset="0"/>
                <a:ea typeface="Calibri" panose="020F0502020204030204" pitchFamily="34" charset="0"/>
                <a:cs typeface="Segoe UI" panose="020B0502040204020203" pitchFamily="34" charset="0"/>
              </a:rPr>
              <a:t>Travmaya maruz kalmış kişilerle çalışmak, olumsuz tepkilere neden olabileceği gibi olumlu tepkilere de neden olabilir:</a:t>
            </a:r>
          </a:p>
          <a:p>
            <a:pPr algn="just"/>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algn="just"/>
            <a:endParaRPr lang="tr-TR" sz="2400" b="1" dirty="0">
              <a:solidFill>
                <a:srgbClr val="0070C0"/>
              </a:solidFill>
              <a:effectLst/>
              <a:latin typeface="Segoe UI" panose="020B0502040204020203" pitchFamily="34" charset="0"/>
              <a:ea typeface="Quattrocento Sans" panose="020B05020500000200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CDB08769-F05E-B8AB-611C-F7F81432DE48}"/>
              </a:ext>
            </a:extLst>
          </p:cNvPr>
          <p:cNvSpPr>
            <a:spLocks noGrp="1"/>
          </p:cNvSpPr>
          <p:nvPr>
            <p:ph type="sldNum" sz="quarter" idx="12"/>
          </p:nvPr>
        </p:nvSpPr>
        <p:spPr/>
        <p:txBody>
          <a:bodyPr/>
          <a:lstStyle/>
          <a:p>
            <a:fld id="{0BE68271-D1D7-4240-9CAF-7A57D75CD8A1}" type="slidenum">
              <a:rPr lang="en-US" smtClean="0"/>
              <a:t>33</a:t>
            </a:fld>
            <a:endParaRPr lang="en-US"/>
          </a:p>
        </p:txBody>
      </p:sp>
      <p:pic>
        <p:nvPicPr>
          <p:cNvPr id="5" name="Resim 4">
            <a:extLst>
              <a:ext uri="{FF2B5EF4-FFF2-40B4-BE49-F238E27FC236}">
                <a16:creationId xmlns:a16="http://schemas.microsoft.com/office/drawing/2014/main" id="{C4AAD720-6B92-80ED-C11F-34630A1B2E3A}"/>
              </a:ext>
            </a:extLst>
          </p:cNvPr>
          <p:cNvPicPr>
            <a:picLocks noChangeAspect="1"/>
          </p:cNvPicPr>
          <p:nvPr/>
        </p:nvPicPr>
        <p:blipFill>
          <a:blip r:embed="rId3"/>
          <a:stretch>
            <a:fillRect/>
          </a:stretch>
        </p:blipFill>
        <p:spPr>
          <a:xfrm>
            <a:off x="1925099" y="3099987"/>
            <a:ext cx="5948900" cy="3001167"/>
          </a:xfrm>
          <a:prstGeom prst="rect">
            <a:avLst/>
          </a:prstGeom>
        </p:spPr>
      </p:pic>
    </p:spTree>
    <p:extLst>
      <p:ext uri="{BB962C8B-B14F-4D97-AF65-F5344CB8AC3E}">
        <p14:creationId xmlns:p14="http://schemas.microsoft.com/office/powerpoint/2010/main" val="2756658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BBDC56-8C1D-56F2-B894-4A2EFA4A78CB}"/>
              </a:ext>
            </a:extLst>
          </p:cNvPr>
          <p:cNvSpPr>
            <a:spLocks noGrp="1"/>
          </p:cNvSpPr>
          <p:nvPr>
            <p:ph type="title"/>
          </p:nvPr>
        </p:nvSpPr>
        <p:spPr/>
        <p:txBody>
          <a:bodyPr/>
          <a:lstStyle/>
          <a:p>
            <a:r>
              <a:rPr lang="tr-TR" b="1" dirty="0">
                <a:solidFill>
                  <a:srgbClr val="FF0000"/>
                </a:solidFill>
              </a:rPr>
              <a:t>Grup Çalışması (4 grup, hazırlık 10 dk, sunum 3 dk)</a:t>
            </a:r>
          </a:p>
        </p:txBody>
      </p:sp>
      <p:sp>
        <p:nvSpPr>
          <p:cNvPr id="3" name="İçerik Yer Tutucusu 2">
            <a:extLst>
              <a:ext uri="{FF2B5EF4-FFF2-40B4-BE49-F238E27FC236}">
                <a16:creationId xmlns:a16="http://schemas.microsoft.com/office/drawing/2014/main" id="{20835E48-FCA8-F423-B9B8-0F995661DE83}"/>
              </a:ext>
            </a:extLst>
          </p:cNvPr>
          <p:cNvSpPr>
            <a:spLocks noGrp="1"/>
          </p:cNvSpPr>
          <p:nvPr>
            <p:ph idx="1"/>
          </p:nvPr>
        </p:nvSpPr>
        <p:spPr>
          <a:xfrm>
            <a:off x="1003300" y="3035859"/>
            <a:ext cx="10515600" cy="2851892"/>
          </a:xfrm>
        </p:spPr>
        <p:txBody>
          <a:bodyPr>
            <a:normAutofit fontScale="92500" lnSpcReduction="20000"/>
          </a:bodyPr>
          <a:lstStyle/>
          <a:p>
            <a:pPr marL="514350" indent="-514350">
              <a:buFont typeface="+mj-lt"/>
              <a:buAutoNum type="arabicPeriod"/>
            </a:pPr>
            <a:r>
              <a:rPr lang="tr-TR" dirty="0">
                <a:latin typeface="Segoe UI" panose="020B0502040204020203" pitchFamily="34" charset="0"/>
                <a:ea typeface="Calibri" panose="020F0502020204030204" pitchFamily="34" charset="0"/>
                <a:cs typeface="Segoe UI" panose="020B0502040204020203" pitchFamily="34" charset="0"/>
              </a:rPr>
              <a:t>Dolaylı ve İkincil Travma riskini </a:t>
            </a:r>
            <a:r>
              <a:rPr lang="tr-TR" b="1" dirty="0">
                <a:latin typeface="Segoe UI" panose="020B0502040204020203" pitchFamily="34" charset="0"/>
                <a:ea typeface="Calibri" panose="020F0502020204030204" pitchFamily="34" charset="0"/>
                <a:cs typeface="Segoe UI" panose="020B0502040204020203" pitchFamily="34" charset="0"/>
              </a:rPr>
              <a:t>artıran</a:t>
            </a:r>
            <a:r>
              <a:rPr lang="tr-TR" dirty="0">
                <a:latin typeface="Segoe UI" panose="020B0502040204020203" pitchFamily="34" charset="0"/>
                <a:ea typeface="Calibri" panose="020F0502020204030204" pitchFamily="34" charset="0"/>
                <a:cs typeface="Segoe UI" panose="020B0502040204020203" pitchFamily="34" charset="0"/>
              </a:rPr>
              <a:t> faktörler neler olabilir (bireysel veya işle ilgili)?</a:t>
            </a:r>
          </a:p>
          <a:p>
            <a:pPr marL="514350" indent="-514350">
              <a:buFont typeface="+mj-lt"/>
              <a:buAutoNum type="arabicPeriod"/>
            </a:pPr>
            <a:r>
              <a:rPr lang="tr-TR" dirty="0">
                <a:latin typeface="Segoe UI" panose="020B0502040204020203" pitchFamily="34" charset="0"/>
                <a:ea typeface="Calibri" panose="020F0502020204030204" pitchFamily="34" charset="0"/>
                <a:cs typeface="Segoe UI" panose="020B0502040204020203" pitchFamily="34" charset="0"/>
              </a:rPr>
              <a:t>Dolaylı ve İkincil Travma riskini</a:t>
            </a:r>
            <a:r>
              <a:rPr lang="tr-TR" b="1" dirty="0">
                <a:latin typeface="Segoe UI" panose="020B0502040204020203" pitchFamily="34" charset="0"/>
                <a:ea typeface="Calibri" panose="020F0502020204030204" pitchFamily="34" charset="0"/>
                <a:cs typeface="Segoe UI" panose="020B0502040204020203" pitchFamily="34" charset="0"/>
              </a:rPr>
              <a:t> azaltan </a:t>
            </a:r>
            <a:r>
              <a:rPr lang="tr-TR" dirty="0">
                <a:latin typeface="Segoe UI" panose="020B0502040204020203" pitchFamily="34" charset="0"/>
                <a:ea typeface="Calibri" panose="020F0502020204030204" pitchFamily="34" charset="0"/>
                <a:cs typeface="Segoe UI" panose="020B0502040204020203" pitchFamily="34" charset="0"/>
              </a:rPr>
              <a:t>koruyucu faktörler neler olabilir (bireysel veya işle ilgili)?</a:t>
            </a:r>
          </a:p>
          <a:p>
            <a:pPr marL="514350" indent="-514350">
              <a:buFont typeface="+mj-lt"/>
              <a:buAutoNum type="arabicPeriod"/>
            </a:pPr>
            <a:r>
              <a:rPr lang="tr-TR" dirty="0">
                <a:latin typeface="Segoe UI" panose="020B0502040204020203" pitchFamily="34" charset="0"/>
                <a:ea typeface="Calibri" panose="020F0502020204030204" pitchFamily="34" charset="0"/>
                <a:cs typeface="Segoe UI" panose="020B0502040204020203" pitchFamily="34" charset="0"/>
              </a:rPr>
              <a:t>Travmanın olumsuz etkilerini azaltmak ve olumlu tepkileri artırmak için </a:t>
            </a:r>
            <a:r>
              <a:rPr lang="tr-TR" b="1" dirty="0">
                <a:latin typeface="Segoe UI" panose="020B0502040204020203" pitchFamily="34" charset="0"/>
                <a:ea typeface="Calibri" panose="020F0502020204030204" pitchFamily="34" charset="0"/>
                <a:cs typeface="Segoe UI" panose="020B0502040204020203" pitchFamily="34" charset="0"/>
              </a:rPr>
              <a:t>bireysel seviyede </a:t>
            </a:r>
            <a:r>
              <a:rPr lang="tr-TR" dirty="0">
                <a:latin typeface="Segoe UI" panose="020B0502040204020203" pitchFamily="34" charset="0"/>
                <a:ea typeface="Calibri" panose="020F0502020204030204" pitchFamily="34" charset="0"/>
                <a:cs typeface="Segoe UI" panose="020B0502040204020203" pitchFamily="34" charset="0"/>
              </a:rPr>
              <a:t>alınabilecek önlemler neler olabilir?</a:t>
            </a:r>
          </a:p>
          <a:p>
            <a:pPr marL="514350" indent="-514350">
              <a:buFont typeface="+mj-lt"/>
              <a:buAutoNum type="arabicPeriod"/>
            </a:pPr>
            <a:r>
              <a:rPr lang="tr-TR" dirty="0">
                <a:latin typeface="Segoe UI" panose="020B0502040204020203" pitchFamily="34" charset="0"/>
                <a:ea typeface="Calibri" panose="020F0502020204030204" pitchFamily="34" charset="0"/>
                <a:cs typeface="Segoe UI" panose="020B0502040204020203" pitchFamily="34" charset="0"/>
              </a:rPr>
              <a:t>Travmanın olumsuz etkilerini azaltmak ve olumlu tepkileri artırmak için </a:t>
            </a:r>
            <a:r>
              <a:rPr lang="tr-TR" b="1" dirty="0">
                <a:latin typeface="Segoe UI" panose="020B0502040204020203" pitchFamily="34" charset="0"/>
                <a:ea typeface="Calibri" panose="020F0502020204030204" pitchFamily="34" charset="0"/>
                <a:cs typeface="Segoe UI" panose="020B0502040204020203" pitchFamily="34" charset="0"/>
              </a:rPr>
              <a:t>kurumsal seviyede </a:t>
            </a:r>
            <a:r>
              <a:rPr lang="tr-TR" dirty="0">
                <a:latin typeface="Segoe UI" panose="020B0502040204020203" pitchFamily="34" charset="0"/>
                <a:ea typeface="Calibri" panose="020F0502020204030204" pitchFamily="34" charset="0"/>
                <a:cs typeface="Segoe UI" panose="020B0502040204020203" pitchFamily="34" charset="0"/>
              </a:rPr>
              <a:t>alınabilecek önlemler neler olabilir?</a:t>
            </a:r>
          </a:p>
          <a:p>
            <a:endParaRPr lang="tr-TR" dirty="0"/>
          </a:p>
        </p:txBody>
      </p:sp>
      <p:sp>
        <p:nvSpPr>
          <p:cNvPr id="4" name="Slayt Numarası Yer Tutucusu 3">
            <a:extLst>
              <a:ext uri="{FF2B5EF4-FFF2-40B4-BE49-F238E27FC236}">
                <a16:creationId xmlns:a16="http://schemas.microsoft.com/office/drawing/2014/main" id="{A2B4D6FC-9642-ACB4-2BE2-FD9951284829}"/>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291185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B4DB6E-10A0-6130-EFD7-D1E4E3745F2C}"/>
              </a:ext>
            </a:extLst>
          </p:cNvPr>
          <p:cNvSpPr>
            <a:spLocks noGrp="1"/>
          </p:cNvSpPr>
          <p:nvPr>
            <p:ph type="title"/>
          </p:nvPr>
        </p:nvSpPr>
        <p:spPr>
          <a:xfrm>
            <a:off x="838200" y="10947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3" name="Slide Number Placeholder 2">
            <a:extLst>
              <a:ext uri="{FF2B5EF4-FFF2-40B4-BE49-F238E27FC236}">
                <a16:creationId xmlns:a16="http://schemas.microsoft.com/office/drawing/2014/main" id="{CDB08769-F05E-B8AB-611C-F7F81432DE48}"/>
              </a:ext>
            </a:extLst>
          </p:cNvPr>
          <p:cNvSpPr>
            <a:spLocks noGrp="1"/>
          </p:cNvSpPr>
          <p:nvPr>
            <p:ph type="sldNum" sz="quarter" idx="12"/>
          </p:nvPr>
        </p:nvSpPr>
        <p:spPr/>
        <p:txBody>
          <a:bodyPr/>
          <a:lstStyle/>
          <a:p>
            <a:fld id="{0BE68271-D1D7-4240-9CAF-7A57D75CD8A1}" type="slidenum">
              <a:rPr lang="en-US" smtClean="0"/>
              <a:t>35</a:t>
            </a:fld>
            <a:endParaRPr lang="en-US"/>
          </a:p>
        </p:txBody>
      </p:sp>
      <p:graphicFrame>
        <p:nvGraphicFramePr>
          <p:cNvPr id="4" name="Tablo 3">
            <a:extLst>
              <a:ext uri="{FF2B5EF4-FFF2-40B4-BE49-F238E27FC236}">
                <a16:creationId xmlns:a16="http://schemas.microsoft.com/office/drawing/2014/main" id="{43C38752-E1C6-FD7B-B1B4-63482333AB24}"/>
              </a:ext>
            </a:extLst>
          </p:cNvPr>
          <p:cNvGraphicFramePr>
            <a:graphicFrameLocks noGrp="1"/>
          </p:cNvGraphicFramePr>
          <p:nvPr>
            <p:extLst>
              <p:ext uri="{D42A27DB-BD31-4B8C-83A1-F6EECF244321}">
                <p14:modId xmlns:p14="http://schemas.microsoft.com/office/powerpoint/2010/main" val="559358479"/>
              </p:ext>
            </p:extLst>
          </p:nvPr>
        </p:nvGraphicFramePr>
        <p:xfrm>
          <a:off x="571500" y="2702936"/>
          <a:ext cx="11049000" cy="2940944"/>
        </p:xfrm>
        <a:graphic>
          <a:graphicData uri="http://schemas.openxmlformats.org/drawingml/2006/table">
            <a:tbl>
              <a:tblPr firstRow="1" firstCol="1" bandRow="1">
                <a:tableStyleId>{F2DE63D5-997A-4646-A377-4702673A728D}</a:tableStyleId>
              </a:tblPr>
              <a:tblGrid>
                <a:gridCol w="5181600">
                  <a:extLst>
                    <a:ext uri="{9D8B030D-6E8A-4147-A177-3AD203B41FA5}">
                      <a16:colId xmlns:a16="http://schemas.microsoft.com/office/drawing/2014/main" val="3488966495"/>
                    </a:ext>
                  </a:extLst>
                </a:gridCol>
                <a:gridCol w="5867400">
                  <a:extLst>
                    <a:ext uri="{9D8B030D-6E8A-4147-A177-3AD203B41FA5}">
                      <a16:colId xmlns:a16="http://schemas.microsoft.com/office/drawing/2014/main" val="2071193663"/>
                    </a:ext>
                  </a:extLst>
                </a:gridCol>
              </a:tblGrid>
              <a:tr h="0">
                <a:tc>
                  <a:txBody>
                    <a:bodyPr/>
                    <a:lstStyle/>
                    <a:p>
                      <a:pPr marL="112395" algn="l">
                        <a:lnSpc>
                          <a:spcPct val="100000"/>
                        </a:lnSpc>
                        <a:spcAft>
                          <a:spcPts val="800"/>
                        </a:spcAft>
                      </a:pPr>
                      <a:r>
                        <a:rPr lang="da-DK" sz="1800" dirty="0">
                          <a:ln>
                            <a:noFill/>
                          </a:ln>
                          <a:effectLst/>
                          <a:uFill>
                            <a:solidFill>
                              <a:srgbClr val="000000"/>
                            </a:solidFill>
                          </a:uFill>
                        </a:rPr>
                        <a:t>Risk Fakt</a:t>
                      </a:r>
                      <a:r>
                        <a:rPr lang="tr-TR" sz="1800" dirty="0" err="1">
                          <a:ln>
                            <a:noFill/>
                          </a:ln>
                          <a:effectLst/>
                          <a:uFill>
                            <a:solidFill>
                              <a:srgbClr val="000000"/>
                            </a:solidFill>
                          </a:uFill>
                        </a:rPr>
                        <a:t>örleri</a:t>
                      </a:r>
                      <a:endParaRPr lang="tr-TR"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34196" marR="34196" marT="34196" marB="34196"/>
                </a:tc>
                <a:tc>
                  <a:txBody>
                    <a:bodyPr/>
                    <a:lstStyle/>
                    <a:p>
                      <a:pPr marL="100330" algn="l">
                        <a:lnSpc>
                          <a:spcPct val="100000"/>
                        </a:lnSpc>
                        <a:spcAft>
                          <a:spcPts val="800"/>
                        </a:spcAft>
                      </a:pPr>
                      <a:endParaRPr lang="tr-TR"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34196" marR="34196" marT="34196" marB="34196"/>
                </a:tc>
                <a:extLst>
                  <a:ext uri="{0D108BD9-81ED-4DB2-BD59-A6C34878D82A}">
                    <a16:rowId xmlns:a16="http://schemas.microsoft.com/office/drawing/2014/main" val="477147608"/>
                  </a:ext>
                </a:extLst>
              </a:tr>
              <a:tr h="1916189">
                <a:tc>
                  <a:txBody>
                    <a:bodyPr/>
                    <a:lstStyle/>
                    <a:p>
                      <a:pPr marL="112395" algn="l">
                        <a:lnSpc>
                          <a:spcPct val="100000"/>
                        </a:lnSpc>
                        <a:spcAft>
                          <a:spcPts val="800"/>
                        </a:spcAft>
                      </a:pPr>
                      <a:r>
                        <a:rPr lang="tr-TR" sz="1800" dirty="0">
                          <a:ln>
                            <a:noFill/>
                          </a:ln>
                          <a:effectLst/>
                          <a:uFill>
                            <a:solidFill>
                              <a:srgbClr val="000000"/>
                            </a:solidFill>
                          </a:uFill>
                        </a:rPr>
                        <a:t>Kişisel travma öyküsü</a:t>
                      </a:r>
                    </a:p>
                    <a:p>
                      <a:pPr marL="112395" algn="l">
                        <a:lnSpc>
                          <a:spcPct val="100000"/>
                        </a:lnSpc>
                        <a:spcAft>
                          <a:spcPts val="800"/>
                        </a:spcAft>
                      </a:pPr>
                      <a:r>
                        <a:rPr lang="tr-TR" sz="1800" dirty="0">
                          <a:ln>
                            <a:noFill/>
                          </a:ln>
                          <a:effectLst/>
                          <a:uFill>
                            <a:solidFill>
                              <a:srgbClr val="000000"/>
                            </a:solidFill>
                          </a:uFill>
                        </a:rPr>
                        <a:t>İş yükü</a:t>
                      </a:r>
                    </a:p>
                    <a:p>
                      <a:pPr marL="112395" algn="l">
                        <a:lnSpc>
                          <a:spcPct val="100000"/>
                        </a:lnSpc>
                        <a:spcAft>
                          <a:spcPts val="800"/>
                        </a:spcAft>
                      </a:pPr>
                      <a:r>
                        <a:rPr lang="tr-TR" sz="1800" dirty="0">
                          <a:ln>
                            <a:noFill/>
                          </a:ln>
                          <a:effectLst/>
                          <a:uFill>
                            <a:solidFill>
                              <a:srgbClr val="000000"/>
                            </a:solidFill>
                          </a:uFill>
                        </a:rPr>
                        <a:t>İş-aile çatış</a:t>
                      </a:r>
                      <a:r>
                        <a:rPr lang="en-US" sz="1800" dirty="0">
                          <a:ln>
                            <a:noFill/>
                          </a:ln>
                          <a:effectLst/>
                          <a:uFill>
                            <a:solidFill>
                              <a:srgbClr val="000000"/>
                            </a:solidFill>
                          </a:uFill>
                        </a:rPr>
                        <a:t>mas</a:t>
                      </a:r>
                      <a:r>
                        <a:rPr lang="tr-TR" sz="1800" dirty="0">
                          <a:ln>
                            <a:noFill/>
                          </a:ln>
                          <a:effectLst/>
                          <a:uFill>
                            <a:solidFill>
                              <a:srgbClr val="000000"/>
                            </a:solidFill>
                          </a:uFill>
                        </a:rPr>
                        <a:t>ı</a:t>
                      </a:r>
                    </a:p>
                    <a:p>
                      <a:pPr marL="112395" algn="l">
                        <a:lnSpc>
                          <a:spcPct val="100000"/>
                        </a:lnSpc>
                        <a:spcAft>
                          <a:spcPts val="800"/>
                        </a:spcAft>
                      </a:pPr>
                      <a:r>
                        <a:rPr lang="tr-TR" sz="1800" dirty="0">
                          <a:ln>
                            <a:noFill/>
                          </a:ln>
                          <a:effectLst/>
                          <a:uFill>
                            <a:solidFill>
                              <a:srgbClr val="000000"/>
                            </a:solidFill>
                          </a:uFill>
                        </a:rPr>
                        <a:t>Travmaya maruz kalan kişilerle uzun süre çalışma</a:t>
                      </a:r>
                    </a:p>
                    <a:p>
                      <a:pPr marL="112395" algn="l">
                        <a:lnSpc>
                          <a:spcPct val="100000"/>
                        </a:lnSpc>
                        <a:spcAft>
                          <a:spcPts val="800"/>
                        </a:spcAft>
                      </a:pPr>
                      <a:r>
                        <a:rPr lang="tr-TR" sz="1800" dirty="0">
                          <a:ln>
                            <a:noFill/>
                          </a:ln>
                          <a:effectLst/>
                          <a:uFill>
                            <a:solidFill>
                              <a:srgbClr val="000000"/>
                            </a:solidFill>
                          </a:uFill>
                        </a:rPr>
                        <a:t>Rahatsız edici medyaya maruz kalma</a:t>
                      </a:r>
                    </a:p>
                    <a:p>
                      <a:pPr marL="112395" algn="l">
                        <a:lnSpc>
                          <a:spcPct val="100000"/>
                        </a:lnSpc>
                        <a:spcAft>
                          <a:spcPts val="800"/>
                        </a:spcAft>
                      </a:pPr>
                      <a:r>
                        <a:rPr lang="tr-TR" sz="1800" dirty="0">
                          <a:ln>
                            <a:noFill/>
                          </a:ln>
                          <a:effectLst/>
                          <a:uFill>
                            <a:solidFill>
                              <a:srgbClr val="000000"/>
                            </a:solidFill>
                          </a:uFill>
                        </a:rPr>
                        <a:t>Rol belirsizliği</a:t>
                      </a:r>
                    </a:p>
                    <a:p>
                      <a:pPr marL="112395" algn="l">
                        <a:lnSpc>
                          <a:spcPct val="100000"/>
                        </a:lnSpc>
                        <a:spcAft>
                          <a:spcPts val="800"/>
                        </a:spcAft>
                      </a:pPr>
                      <a:r>
                        <a:rPr lang="tr-TR" sz="1800" dirty="0">
                          <a:ln>
                            <a:noFill/>
                          </a:ln>
                          <a:effectLst/>
                          <a:uFill>
                            <a:solidFill>
                              <a:srgbClr val="000000"/>
                            </a:solidFill>
                          </a:uFill>
                        </a:rPr>
                        <a:t>Zorba/baskıcı yönetici</a:t>
                      </a:r>
                    </a:p>
                  </a:txBody>
                  <a:tcPr marL="34196" marR="34196" marT="34196" marB="34196"/>
                </a:tc>
                <a:tc>
                  <a:txBody>
                    <a:bodyPr/>
                    <a:lstStyle/>
                    <a:p>
                      <a:pPr marL="112395" algn="l">
                        <a:lnSpc>
                          <a:spcPct val="100000"/>
                        </a:lnSpc>
                        <a:spcAft>
                          <a:spcPts val="800"/>
                        </a:spcAft>
                      </a:pPr>
                      <a:r>
                        <a:rPr lang="tr-TR" sz="1800" dirty="0">
                          <a:ln>
                            <a:noFill/>
                          </a:ln>
                          <a:effectLst/>
                          <a:uFill>
                            <a:solidFill>
                              <a:srgbClr val="000000"/>
                            </a:solidFill>
                          </a:uFill>
                        </a:rPr>
                        <a:t>Profesyonel etkinlik/yeterlilik</a:t>
                      </a:r>
                    </a:p>
                    <a:p>
                      <a:pPr marL="112395" algn="l">
                        <a:lnSpc>
                          <a:spcPct val="100000"/>
                        </a:lnSpc>
                        <a:spcAft>
                          <a:spcPts val="800"/>
                        </a:spcAft>
                      </a:pPr>
                      <a:r>
                        <a:rPr lang="tr-TR" sz="1800" dirty="0">
                          <a:ln>
                            <a:noFill/>
                          </a:ln>
                          <a:effectLst/>
                          <a:uFill>
                            <a:solidFill>
                              <a:srgbClr val="000000"/>
                            </a:solidFill>
                          </a:uFill>
                        </a:rPr>
                        <a:t>Devam eden iş </a:t>
                      </a:r>
                      <a:r>
                        <a:rPr lang="fr-FR" sz="1800" dirty="0" err="1">
                          <a:ln>
                            <a:noFill/>
                          </a:ln>
                          <a:effectLst/>
                          <a:uFill>
                            <a:solidFill>
                              <a:srgbClr val="000000"/>
                            </a:solidFill>
                          </a:uFill>
                        </a:rPr>
                        <a:t>stres</a:t>
                      </a:r>
                      <a:r>
                        <a:rPr lang="tr-TR" sz="1800" dirty="0" err="1">
                          <a:ln>
                            <a:noFill/>
                          </a:ln>
                          <a:effectLst/>
                          <a:uFill>
                            <a:solidFill>
                              <a:srgbClr val="000000"/>
                            </a:solidFill>
                          </a:uFill>
                        </a:rPr>
                        <a:t>örleri</a:t>
                      </a:r>
                      <a:endParaRPr lang="tr-TR" sz="1800" dirty="0">
                        <a:ln>
                          <a:noFill/>
                        </a:ln>
                        <a:effectLst/>
                        <a:uFill>
                          <a:solidFill>
                            <a:srgbClr val="000000"/>
                          </a:solidFill>
                        </a:uFill>
                      </a:endParaRPr>
                    </a:p>
                    <a:p>
                      <a:pPr marL="112395" algn="l">
                        <a:lnSpc>
                          <a:spcPct val="100000"/>
                        </a:lnSpc>
                        <a:spcAft>
                          <a:spcPts val="800"/>
                        </a:spcAft>
                      </a:pPr>
                      <a:r>
                        <a:rPr lang="tr-TR" sz="1800" dirty="0">
                          <a:ln>
                            <a:noFill/>
                          </a:ln>
                          <a:effectLst/>
                          <a:uFill>
                            <a:solidFill>
                              <a:srgbClr val="000000"/>
                            </a:solidFill>
                          </a:uFill>
                        </a:rPr>
                        <a:t>Kurumdaki rol</a:t>
                      </a:r>
                    </a:p>
                    <a:p>
                      <a:pPr marL="112395" algn="l">
                        <a:lnSpc>
                          <a:spcPct val="100000"/>
                        </a:lnSpc>
                        <a:spcAft>
                          <a:spcPts val="800"/>
                        </a:spcAft>
                      </a:pPr>
                      <a:r>
                        <a:rPr lang="tr-TR" sz="1800" dirty="0">
                          <a:ln>
                            <a:noFill/>
                          </a:ln>
                          <a:effectLst/>
                          <a:uFill>
                            <a:solidFill>
                              <a:srgbClr val="000000"/>
                            </a:solidFill>
                          </a:uFill>
                        </a:rPr>
                        <a:t>Uyumsuz başa çıkma becerileri</a:t>
                      </a:r>
                    </a:p>
                    <a:p>
                      <a:pPr marL="112395" algn="l">
                        <a:lnSpc>
                          <a:spcPct val="100000"/>
                        </a:lnSpc>
                        <a:spcAft>
                          <a:spcPts val="800"/>
                        </a:spcAft>
                      </a:pPr>
                      <a:r>
                        <a:rPr lang="tr-TR" sz="1800" dirty="0">
                          <a:ln>
                            <a:noFill/>
                          </a:ln>
                          <a:effectLst/>
                          <a:uFill>
                            <a:solidFill>
                              <a:srgbClr val="000000"/>
                            </a:solidFill>
                          </a:uFill>
                        </a:rPr>
                        <a:t>Genç yaş </a:t>
                      </a:r>
                    </a:p>
                    <a:p>
                      <a:pPr marL="112395" algn="l">
                        <a:lnSpc>
                          <a:spcPct val="100000"/>
                        </a:lnSpc>
                        <a:spcAft>
                          <a:spcPts val="800"/>
                        </a:spcAft>
                      </a:pPr>
                      <a:r>
                        <a:rPr lang="tr-TR" sz="1800" dirty="0">
                          <a:ln>
                            <a:noFill/>
                          </a:ln>
                          <a:effectLst/>
                          <a:uFill>
                            <a:solidFill>
                              <a:srgbClr val="000000"/>
                            </a:solidFill>
                          </a:uFill>
                        </a:rPr>
                        <a:t>Daha az iş deneyimi</a:t>
                      </a:r>
                      <a:endParaRPr lang="tr-TR"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34196" marR="34196" marT="34196" marB="34196"/>
                </a:tc>
                <a:extLst>
                  <a:ext uri="{0D108BD9-81ED-4DB2-BD59-A6C34878D82A}">
                    <a16:rowId xmlns:a16="http://schemas.microsoft.com/office/drawing/2014/main" val="2296931929"/>
                  </a:ext>
                </a:extLst>
              </a:tr>
            </a:tbl>
          </a:graphicData>
        </a:graphic>
      </p:graphicFrame>
      <p:sp>
        <p:nvSpPr>
          <p:cNvPr id="5" name="Rectangle 1">
            <a:extLst>
              <a:ext uri="{FF2B5EF4-FFF2-40B4-BE49-F238E27FC236}">
                <a16:creationId xmlns:a16="http://schemas.microsoft.com/office/drawing/2014/main" id="{FD636386-6CFD-E3CB-A275-1F3F6BE88CF6}"/>
              </a:ext>
            </a:extLst>
          </p:cNvPr>
          <p:cNvSpPr>
            <a:spLocks noChangeArrowheads="1"/>
          </p:cNvSpPr>
          <p:nvPr/>
        </p:nvSpPr>
        <p:spPr bwMode="auto">
          <a:xfrm>
            <a:off x="838198" y="2143342"/>
            <a:ext cx="9664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effectLst/>
                <a:latin typeface="Segoe UI" panose="020B0502040204020203" pitchFamily="34" charset="0"/>
                <a:ea typeface="Quattrocento Sans" panose="020B0502050000020003" pitchFamily="34" charset="0"/>
                <a:cs typeface="Segoe UI" panose="020B0502040204020203" pitchFamily="34" charset="0"/>
              </a:rPr>
              <a:t>Dolaylı ve İkincil Travma-Risk Faktörleri</a:t>
            </a:r>
            <a:endParaRPr kumimoji="0" lang="tr-TR" altLang="tr-TR"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864509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2791-95F0-B61A-23EA-69D6FA37D78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87CC457-8F74-3DB3-46F0-D718601EF4EB}"/>
              </a:ext>
            </a:extLst>
          </p:cNvPr>
          <p:cNvSpPr>
            <a:spLocks noGrp="1"/>
          </p:cNvSpPr>
          <p:nvPr>
            <p:ph type="title"/>
          </p:nvPr>
        </p:nvSpPr>
        <p:spPr>
          <a:xfrm>
            <a:off x="838200" y="10947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3" name="Slide Number Placeholder 2">
            <a:extLst>
              <a:ext uri="{FF2B5EF4-FFF2-40B4-BE49-F238E27FC236}">
                <a16:creationId xmlns:a16="http://schemas.microsoft.com/office/drawing/2014/main" id="{87C73201-5765-35E6-1127-CCFBA6A70769}"/>
              </a:ext>
            </a:extLst>
          </p:cNvPr>
          <p:cNvSpPr>
            <a:spLocks noGrp="1"/>
          </p:cNvSpPr>
          <p:nvPr>
            <p:ph type="sldNum" sz="quarter" idx="12"/>
          </p:nvPr>
        </p:nvSpPr>
        <p:spPr/>
        <p:txBody>
          <a:bodyPr/>
          <a:lstStyle/>
          <a:p>
            <a:fld id="{0BE68271-D1D7-4240-9CAF-7A57D75CD8A1}" type="slidenum">
              <a:rPr lang="en-US" smtClean="0"/>
              <a:t>36</a:t>
            </a:fld>
            <a:endParaRPr lang="en-US"/>
          </a:p>
        </p:txBody>
      </p:sp>
      <p:graphicFrame>
        <p:nvGraphicFramePr>
          <p:cNvPr id="4" name="Tablo 3">
            <a:extLst>
              <a:ext uri="{FF2B5EF4-FFF2-40B4-BE49-F238E27FC236}">
                <a16:creationId xmlns:a16="http://schemas.microsoft.com/office/drawing/2014/main" id="{C8D0ED65-183C-CB6C-524C-C23DA61F7DB5}"/>
              </a:ext>
            </a:extLst>
          </p:cNvPr>
          <p:cNvGraphicFramePr>
            <a:graphicFrameLocks noGrp="1"/>
          </p:cNvGraphicFramePr>
          <p:nvPr>
            <p:extLst>
              <p:ext uri="{D42A27DB-BD31-4B8C-83A1-F6EECF244321}">
                <p14:modId xmlns:p14="http://schemas.microsoft.com/office/powerpoint/2010/main" val="3600265611"/>
              </p:ext>
            </p:extLst>
          </p:nvPr>
        </p:nvGraphicFramePr>
        <p:xfrm>
          <a:off x="571500" y="2702936"/>
          <a:ext cx="11049000" cy="3133474"/>
        </p:xfrm>
        <a:graphic>
          <a:graphicData uri="http://schemas.openxmlformats.org/drawingml/2006/table">
            <a:tbl>
              <a:tblPr firstRow="1" firstCol="1" bandRow="1">
                <a:tableStyleId>{F2DE63D5-997A-4646-A377-4702673A728D}</a:tableStyleId>
              </a:tblPr>
              <a:tblGrid>
                <a:gridCol w="5181600">
                  <a:extLst>
                    <a:ext uri="{9D8B030D-6E8A-4147-A177-3AD203B41FA5}">
                      <a16:colId xmlns:a16="http://schemas.microsoft.com/office/drawing/2014/main" val="3488966495"/>
                    </a:ext>
                  </a:extLst>
                </a:gridCol>
                <a:gridCol w="5867400">
                  <a:extLst>
                    <a:ext uri="{9D8B030D-6E8A-4147-A177-3AD203B41FA5}">
                      <a16:colId xmlns:a16="http://schemas.microsoft.com/office/drawing/2014/main" val="2071193663"/>
                    </a:ext>
                  </a:extLst>
                </a:gridCol>
              </a:tblGrid>
              <a:tr h="0">
                <a:tc>
                  <a:txBody>
                    <a:bodyPr/>
                    <a:lstStyle/>
                    <a:p>
                      <a:pPr marL="112395" algn="l">
                        <a:lnSpc>
                          <a:spcPct val="100000"/>
                        </a:lnSpc>
                        <a:spcAft>
                          <a:spcPts val="800"/>
                        </a:spcAft>
                      </a:pPr>
                      <a:r>
                        <a:rPr lang="tr-TR" sz="1800" dirty="0">
                          <a:ln>
                            <a:noFill/>
                          </a:ln>
                          <a:solidFill>
                            <a:srgbClr val="000000"/>
                          </a:solidFill>
                          <a:effectLst/>
                          <a:uFill>
                            <a:solidFill>
                              <a:srgbClr val="000000"/>
                            </a:solidFill>
                          </a:uFill>
                          <a:latin typeface="Calibri" panose="020F0502020204030204" pitchFamily="34" charset="0"/>
                          <a:ea typeface="Arial Unicode MS"/>
                          <a:cs typeface="Arial Unicode MS"/>
                        </a:rPr>
                        <a:t>Koruyucu Faktörler</a:t>
                      </a:r>
                    </a:p>
                  </a:txBody>
                  <a:tcPr marL="34196" marR="34196" marT="34196" marB="34196"/>
                </a:tc>
                <a:tc>
                  <a:txBody>
                    <a:bodyPr/>
                    <a:lstStyle/>
                    <a:p>
                      <a:pPr marL="100330" algn="l">
                        <a:lnSpc>
                          <a:spcPct val="100000"/>
                        </a:lnSpc>
                        <a:spcAft>
                          <a:spcPts val="800"/>
                        </a:spcAft>
                      </a:pPr>
                      <a:endParaRPr lang="tr-TR"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txBody>
                  <a:tcPr marL="34196" marR="34196" marT="34196" marB="34196"/>
                </a:tc>
                <a:extLst>
                  <a:ext uri="{0D108BD9-81ED-4DB2-BD59-A6C34878D82A}">
                    <a16:rowId xmlns:a16="http://schemas.microsoft.com/office/drawing/2014/main" val="477147608"/>
                  </a:ext>
                </a:extLst>
              </a:tr>
              <a:tr h="434485">
                <a:tc>
                  <a:txBody>
                    <a:bodyPr/>
                    <a:lstStyle/>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Yönetici desteği</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İş arkadaşı desteği</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Örgütsel memnuniyet</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İş yeri dışında pozitif sosyal destek</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İşle ilgili koruyucu faktörler</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Öz yeterlilik</a:t>
                      </a:r>
                    </a:p>
                    <a:p>
                      <a:pPr marL="100330" algn="l">
                        <a:lnSpc>
                          <a:spcPct val="115000"/>
                        </a:lnSpc>
                        <a:spcAft>
                          <a:spcPts val="800"/>
                        </a:spcAft>
                      </a:pPr>
                      <a:endPar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endParaRPr>
                    </a:p>
                  </a:txBody>
                  <a:tcPr marL="89535" marR="89535" marT="0" marB="0"/>
                </a:tc>
                <a:tc>
                  <a:txBody>
                    <a:bodyPr/>
                    <a:lstStyle/>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Daha fazla kontrol duygusu</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Sosyal beceriler</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Kişisel bakım</a:t>
                      </a:r>
                    </a:p>
                    <a:p>
                      <a:pPr marL="100330" algn="l">
                        <a:lnSpc>
                          <a:spcPct val="115000"/>
                        </a:lnSpc>
                        <a:spcAft>
                          <a:spcPts val="800"/>
                        </a:spcAft>
                      </a:pPr>
                      <a:r>
                        <a:rPr kumimoji="0" lang="tr-TR" sz="1800" b="0" i="0" u="none" strike="noStrike" kern="1200" cap="none" normalizeH="0" baseline="0" dirty="0">
                          <a:ln>
                            <a:noFill/>
                          </a:ln>
                          <a:solidFill>
                            <a:schemeClr val="tx1"/>
                          </a:solidFill>
                          <a:effectLst/>
                          <a:latin typeface="Segoe UI" panose="020B0502040204020203" pitchFamily="34" charset="0"/>
                          <a:ea typeface="Arial Unicode MS"/>
                          <a:cs typeface="Segoe UI" panose="020B0502040204020203" pitchFamily="34" charset="0"/>
                        </a:rPr>
                        <a:t>Manevi destek </a:t>
                      </a:r>
                    </a:p>
                  </a:txBody>
                  <a:tcPr marL="34196" marR="34196" marT="34196" marB="34196"/>
                </a:tc>
                <a:extLst>
                  <a:ext uri="{0D108BD9-81ED-4DB2-BD59-A6C34878D82A}">
                    <a16:rowId xmlns:a16="http://schemas.microsoft.com/office/drawing/2014/main" val="2296931929"/>
                  </a:ext>
                </a:extLst>
              </a:tr>
            </a:tbl>
          </a:graphicData>
        </a:graphic>
      </p:graphicFrame>
      <p:sp>
        <p:nvSpPr>
          <p:cNvPr id="5" name="Rectangle 1">
            <a:extLst>
              <a:ext uri="{FF2B5EF4-FFF2-40B4-BE49-F238E27FC236}">
                <a16:creationId xmlns:a16="http://schemas.microsoft.com/office/drawing/2014/main" id="{0BF90F3E-76E0-9C7B-CF2C-15D5EF39EEF0}"/>
              </a:ext>
            </a:extLst>
          </p:cNvPr>
          <p:cNvSpPr>
            <a:spLocks noChangeArrowheads="1"/>
          </p:cNvSpPr>
          <p:nvPr/>
        </p:nvSpPr>
        <p:spPr bwMode="auto">
          <a:xfrm>
            <a:off x="838198" y="2143342"/>
            <a:ext cx="9664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effectLst/>
                <a:latin typeface="Segoe UI" panose="020B0502040204020203" pitchFamily="34" charset="0"/>
                <a:ea typeface="Quattrocento Sans" panose="020B0502050000020003" pitchFamily="34" charset="0"/>
                <a:cs typeface="Segoe UI" panose="020B0502040204020203" pitchFamily="34" charset="0"/>
              </a:rPr>
              <a:t>Dolaylı ve İkincil Travma-Koruyucu Faktörler</a:t>
            </a:r>
            <a:endParaRPr kumimoji="0" lang="tr-TR" altLang="tr-TR"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488802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B4DB6E-10A0-6130-EFD7-D1E4E3745F2C}"/>
              </a:ext>
            </a:extLst>
          </p:cNvPr>
          <p:cNvSpPr>
            <a:spLocks noGrp="1"/>
          </p:cNvSpPr>
          <p:nvPr>
            <p:ph type="title"/>
          </p:nvPr>
        </p:nvSpPr>
        <p:spPr>
          <a:xfrm>
            <a:off x="838200" y="10947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8" name="Metin kutusu 7">
            <a:extLst>
              <a:ext uri="{FF2B5EF4-FFF2-40B4-BE49-F238E27FC236}">
                <a16:creationId xmlns:a16="http://schemas.microsoft.com/office/drawing/2014/main" id="{12183621-E24E-DC95-BFB4-DDA9E5C80FB3}"/>
              </a:ext>
            </a:extLst>
          </p:cNvPr>
          <p:cNvSpPr txBox="1"/>
          <p:nvPr/>
        </p:nvSpPr>
        <p:spPr>
          <a:xfrm>
            <a:off x="838199" y="2274838"/>
            <a:ext cx="10515600" cy="3420552"/>
          </a:xfrm>
          <a:prstGeom prst="rect">
            <a:avLst/>
          </a:prstGeom>
          <a:noFill/>
        </p:spPr>
        <p:txBody>
          <a:bodyPr wrap="square" rtlCol="0">
            <a:spAutoFit/>
          </a:bodyPr>
          <a:lstStyle/>
          <a:p>
            <a:r>
              <a:rPr lang="tr-TR" sz="2000" dirty="0">
                <a:latin typeface="Segoe UI" panose="020B0502040204020203" pitchFamily="34" charset="0"/>
                <a:ea typeface="Calibri" panose="020F0502020204030204" pitchFamily="34" charset="0"/>
                <a:cs typeface="Times New Roman" panose="02020603050405020304" pitchFamily="18" charset="0"/>
              </a:rPr>
              <a:t>Organizasyonel Seviyede:</a:t>
            </a:r>
          </a:p>
          <a:p>
            <a:endParaRPr lang="tr-TR" sz="2000" dirty="0">
              <a:latin typeface="Segoe UI" panose="020B0502040204020203"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İş akışlarını düzenlemek</a:t>
            </a: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İş yükünü adaletli dağıtmak </a:t>
            </a: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Kritik olaylar/vakalar hakkında zamanında/kapsamlı bilgilendirme sağlamak</a:t>
            </a: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Kişisel bakım gibi konularda hizmet içi eğitimler düzenlemek </a:t>
            </a: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Terapist desteği sağlamak</a:t>
            </a:r>
          </a:p>
          <a:p>
            <a:pPr marL="285750" indent="-285750">
              <a:lnSpc>
                <a:spcPct val="150000"/>
              </a:lnSpc>
              <a:buFont typeface="Arial" panose="020B0604020202020204" pitchFamily="34" charset="0"/>
              <a:buChar char="•"/>
            </a:pPr>
            <a:r>
              <a:rPr lang="tr-TR" sz="2000" dirty="0">
                <a:latin typeface="Segoe UI" panose="020B0502040204020203" pitchFamily="34" charset="0"/>
                <a:ea typeface="Calibri" panose="020F0502020204030204" pitchFamily="34" charset="0"/>
                <a:cs typeface="Times New Roman" panose="02020603050405020304" pitchFamily="18" charset="0"/>
              </a:rPr>
              <a:t>Ücretli/idari izinler, profesyonel eğitim ve seminer verme gibi fırsatları sağlamak</a:t>
            </a:r>
          </a:p>
        </p:txBody>
      </p:sp>
      <p:sp>
        <p:nvSpPr>
          <p:cNvPr id="3" name="Slide Number Placeholder 2">
            <a:extLst>
              <a:ext uri="{FF2B5EF4-FFF2-40B4-BE49-F238E27FC236}">
                <a16:creationId xmlns:a16="http://schemas.microsoft.com/office/drawing/2014/main" id="{CDB08769-F05E-B8AB-611C-F7F81432DE48}"/>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1396062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F478E-5162-DCF1-AE44-455087310FA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D04B267-D97C-785E-F11B-79BD59DF8A51}"/>
              </a:ext>
            </a:extLst>
          </p:cNvPr>
          <p:cNvSpPr>
            <a:spLocks noGrp="1"/>
          </p:cNvSpPr>
          <p:nvPr>
            <p:ph type="title"/>
          </p:nvPr>
        </p:nvSpPr>
        <p:spPr>
          <a:xfrm>
            <a:off x="838200" y="10947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DOLAYLI TRAVMA VE İKİNCİL TRAVMA</a:t>
            </a:r>
          </a:p>
        </p:txBody>
      </p:sp>
      <p:sp>
        <p:nvSpPr>
          <p:cNvPr id="8" name="Metin kutusu 7">
            <a:extLst>
              <a:ext uri="{FF2B5EF4-FFF2-40B4-BE49-F238E27FC236}">
                <a16:creationId xmlns:a16="http://schemas.microsoft.com/office/drawing/2014/main" id="{B01A5A77-7FEC-9C83-75BB-6D1880189BDD}"/>
              </a:ext>
            </a:extLst>
          </p:cNvPr>
          <p:cNvSpPr txBox="1"/>
          <p:nvPr/>
        </p:nvSpPr>
        <p:spPr>
          <a:xfrm>
            <a:off x="698498" y="2071638"/>
            <a:ext cx="11353801" cy="1631216"/>
          </a:xfrm>
          <a:prstGeom prst="rect">
            <a:avLst/>
          </a:prstGeom>
          <a:noFill/>
        </p:spPr>
        <p:txBody>
          <a:bodyPr wrap="square" rtlCol="0">
            <a:spAutoFit/>
          </a:bodyPr>
          <a:lstStyle/>
          <a:p>
            <a:r>
              <a:rPr lang="tr-TR" sz="2000" dirty="0">
                <a:latin typeface="Segoe UI" panose="020B0502040204020203" pitchFamily="34" charset="0"/>
                <a:ea typeface="Calibri" panose="020F0502020204030204" pitchFamily="34" charset="0"/>
                <a:cs typeface="Times New Roman" panose="02020603050405020304" pitchFamily="18" charset="0"/>
              </a:rPr>
              <a:t>Bireysel Seviyede:</a:t>
            </a:r>
          </a:p>
          <a:p>
            <a:endParaRPr lang="tr-TR" sz="2000" dirty="0">
              <a:latin typeface="Segoe UI" panose="020B0502040204020203" pitchFamily="34" charset="0"/>
              <a:ea typeface="Calibri" panose="020F0502020204030204" pitchFamily="34" charset="0"/>
              <a:cs typeface="Times New Roman" panose="02020603050405020304" pitchFamily="18" charset="0"/>
            </a:endParaRPr>
          </a:p>
          <a:p>
            <a:endParaRPr lang="tr-TR" sz="2000" dirty="0">
              <a:latin typeface="Segoe UI" panose="020B0502040204020203" pitchFamily="34" charset="0"/>
              <a:ea typeface="Calibri" panose="020F0502020204030204" pitchFamily="34" charset="0"/>
              <a:cs typeface="Times New Roman" panose="02020603050405020304" pitchFamily="18" charset="0"/>
            </a:endParaRPr>
          </a:p>
          <a:p>
            <a:endParaRPr lang="tr-TR" sz="2000" dirty="0">
              <a:latin typeface="Segoe UI" panose="020B0502040204020203" pitchFamily="34" charset="0"/>
              <a:ea typeface="Calibri" panose="020F0502020204030204" pitchFamily="34" charset="0"/>
              <a:cs typeface="Times New Roman" panose="02020603050405020304" pitchFamily="18" charset="0"/>
            </a:endParaRPr>
          </a:p>
          <a:p>
            <a:endParaRPr lang="tr-TR" sz="20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29EE8D6-342B-36F4-F5D1-2D51C82C37C1}"/>
              </a:ext>
            </a:extLst>
          </p:cNvPr>
          <p:cNvSpPr>
            <a:spLocks noGrp="1"/>
          </p:cNvSpPr>
          <p:nvPr>
            <p:ph type="sldNum" sz="quarter" idx="12"/>
          </p:nvPr>
        </p:nvSpPr>
        <p:spPr/>
        <p:txBody>
          <a:bodyPr/>
          <a:lstStyle/>
          <a:p>
            <a:fld id="{0BE68271-D1D7-4240-9CAF-7A57D75CD8A1}" type="slidenum">
              <a:rPr lang="en-US" smtClean="0"/>
              <a:t>38</a:t>
            </a:fld>
            <a:endParaRPr lang="en-US"/>
          </a:p>
        </p:txBody>
      </p:sp>
      <p:graphicFrame>
        <p:nvGraphicFramePr>
          <p:cNvPr id="4" name="Tablo 3">
            <a:extLst>
              <a:ext uri="{FF2B5EF4-FFF2-40B4-BE49-F238E27FC236}">
                <a16:creationId xmlns:a16="http://schemas.microsoft.com/office/drawing/2014/main" id="{515ED220-3E09-E764-DCB5-DC04A3AE9289}"/>
              </a:ext>
            </a:extLst>
          </p:cNvPr>
          <p:cNvGraphicFramePr>
            <a:graphicFrameLocks noGrp="1"/>
          </p:cNvGraphicFramePr>
          <p:nvPr>
            <p:extLst>
              <p:ext uri="{D42A27DB-BD31-4B8C-83A1-F6EECF244321}">
                <p14:modId xmlns:p14="http://schemas.microsoft.com/office/powerpoint/2010/main" val="1582471209"/>
              </p:ext>
            </p:extLst>
          </p:nvPr>
        </p:nvGraphicFramePr>
        <p:xfrm>
          <a:off x="838200" y="2791965"/>
          <a:ext cx="10401300" cy="3703638"/>
        </p:xfrm>
        <a:graphic>
          <a:graphicData uri="http://schemas.openxmlformats.org/drawingml/2006/table">
            <a:tbl>
              <a:tblPr firstRow="1" bandRow="1">
                <a:tableStyleId>{8799B23B-EC83-4686-B30A-512413B5E67A}</a:tableStyleId>
              </a:tblPr>
              <a:tblGrid>
                <a:gridCol w="5200650">
                  <a:extLst>
                    <a:ext uri="{9D8B030D-6E8A-4147-A177-3AD203B41FA5}">
                      <a16:colId xmlns:a16="http://schemas.microsoft.com/office/drawing/2014/main" val="24809658"/>
                    </a:ext>
                  </a:extLst>
                </a:gridCol>
                <a:gridCol w="5200650">
                  <a:extLst>
                    <a:ext uri="{9D8B030D-6E8A-4147-A177-3AD203B41FA5}">
                      <a16:colId xmlns:a16="http://schemas.microsoft.com/office/drawing/2014/main" val="3419249769"/>
                    </a:ext>
                  </a:extLst>
                </a:gridCol>
              </a:tblGrid>
              <a:tr h="3009938">
                <a:tc>
                  <a:txBody>
                    <a:bodyPr/>
                    <a:lstStyle/>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Dolaylı</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travma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belirtileri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için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kendini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gözlemlemek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Genel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fiziksel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zihinsel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esenliğe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katkıda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bulunan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sağlıklı</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bir</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iş</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özel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yaşam</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dengesini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sürdürmek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İş</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özel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yaşamda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gerçekçi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hedefler</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sorumluluklar</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oluşturmak</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bunları</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takip</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etmek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İyileşme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sorumluluklarını</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üstlenmek</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yerine</a:t>
                      </a:r>
                      <a:r>
                        <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hizmet</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sunulan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kişileri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kaynaklar</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araçlarla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güçlendirmek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a:lnSpc>
                          <a:spcPct val="150000"/>
                        </a:lnSpc>
                      </a:pP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txBody>
                  <a:tcPr/>
                </a:tc>
                <a:tc>
                  <a:txBody>
                    <a:bodyPr/>
                    <a:lstStyle/>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İş</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yükünün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dengelenmesi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daha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az</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travma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geçirmiş</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kişilerin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dahil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edilmesi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Akran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destek</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sistemi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eğitim</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gibi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olanaklardan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yararlanmak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Meslektaşlar</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veya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aile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üyelerinden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sosyal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destek</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almak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İşkoliklikten</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uzak</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durmak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Hobilere</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zaman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ayırmak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marL="285750" marR="93345" lvl="0" indent="-285750">
                        <a:lnSpc>
                          <a:spcPct val="150000"/>
                        </a:lnSpc>
                        <a:spcAft>
                          <a:spcPts val="0"/>
                        </a:spcAft>
                        <a:buClr>
                          <a:srgbClr val="0070C0"/>
                        </a:buClr>
                        <a:buSzPts val="1200"/>
                        <a:buFont typeface="Arial" panose="020B0604020202020204" pitchFamily="34" charset="0"/>
                        <a:buChar char="•"/>
                      </a:pP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İhtiyaç</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duyulursa</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bireysel</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terapi</a:t>
                      </a:r>
                      <a:r>
                        <a:rPr lang="en-US"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rPr>
                        <a:t> </a:t>
                      </a:r>
                      <a:r>
                        <a:rPr lang="en-US" sz="1600" b="0" kern="1200" dirty="0" err="1">
                          <a:solidFill>
                            <a:schemeClr val="tx1"/>
                          </a:solidFill>
                          <a:latin typeface="Segoe UI" panose="020B0502040204020203" pitchFamily="34" charset="0"/>
                          <a:ea typeface="Calibri" panose="020F0502020204030204" pitchFamily="34" charset="0"/>
                          <a:cs typeface="Times New Roman" panose="02020603050405020304" pitchFamily="18" charset="0"/>
                        </a:rPr>
                        <a:t>almak</a:t>
                      </a: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p>
                      <a:pPr>
                        <a:lnSpc>
                          <a:spcPct val="150000"/>
                        </a:lnSpc>
                      </a:pPr>
                      <a:endParaRPr lang="tr-TR" sz="1600" b="0" kern="1200" dirty="0">
                        <a:solidFill>
                          <a:schemeClr val="tx1"/>
                        </a:solidFill>
                        <a:latin typeface="Segoe UI" panose="020B0502040204020203"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28521125"/>
                  </a:ext>
                </a:extLst>
              </a:tr>
            </a:tbl>
          </a:graphicData>
        </a:graphic>
      </p:graphicFrame>
    </p:spTree>
    <p:extLst>
      <p:ext uri="{BB962C8B-B14F-4D97-AF65-F5344CB8AC3E}">
        <p14:creationId xmlns:p14="http://schemas.microsoft.com/office/powerpoint/2010/main" val="243542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39</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483637" y="1245953"/>
            <a:ext cx="10870163"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NEDİR?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83637" y="2383561"/>
            <a:ext cx="8753669" cy="3152000"/>
          </a:xfrm>
        </p:spPr>
        <p:txBody>
          <a:bodyPr/>
          <a:lstStyle/>
          <a:p>
            <a:r>
              <a:rPr lang="tr-TR" dirty="0">
                <a:latin typeface="Segoe UI" panose="020B0502040204020203" pitchFamily="34" charset="0"/>
                <a:cs typeface="Segoe UI" panose="020B0502040204020203" pitchFamily="34" charset="0"/>
              </a:rPr>
              <a:t>Çevresel bir olay</a:t>
            </a:r>
          </a:p>
          <a:p>
            <a:r>
              <a:rPr lang="tr-TR" dirty="0">
                <a:latin typeface="Segoe UI" panose="020B0502040204020203" pitchFamily="34" charset="0"/>
                <a:cs typeface="Segoe UI" panose="020B0502040204020203" pitchFamily="34" charset="0"/>
              </a:rPr>
              <a:t>Kendini yetersiz görme ve bu olayı zorlayıcı ya da tehdit edici algılama</a:t>
            </a:r>
          </a:p>
          <a:p>
            <a:r>
              <a:rPr lang="tr-TR" dirty="0">
                <a:latin typeface="Segoe UI" panose="020B0502040204020203" pitchFamily="34" charset="0"/>
                <a:cs typeface="Segoe UI" panose="020B0502040204020203" pitchFamily="34" charset="0"/>
              </a:rPr>
              <a:t>Psikolojik ve fizyolojik boyutları </a:t>
            </a:r>
          </a:p>
          <a:p>
            <a:pPr lvl="1">
              <a:buFont typeface="Courier New" panose="02070309020205020404" pitchFamily="49" charset="0"/>
              <a:buChar char="o"/>
            </a:pPr>
            <a:r>
              <a:rPr lang="en-US" sz="2000" dirty="0">
                <a:latin typeface="Segoe UI" panose="020B0502040204020203" pitchFamily="34" charset="0"/>
                <a:ea typeface="Calibri" panose="020F0502020204030204" pitchFamily="34" charset="0"/>
                <a:cs typeface="Segoe UI" panose="020B0502040204020203" pitchFamily="34" charset="0"/>
              </a:rPr>
              <a:t>H</a:t>
            </a:r>
            <a:r>
              <a:rPr lang="tr-TR" sz="2000" dirty="0">
                <a:effectLst/>
                <a:latin typeface="Segoe UI" panose="020B0502040204020203" pitchFamily="34" charset="0"/>
                <a:ea typeface="Calibri" panose="020F0502020204030204" pitchFamily="34" charset="0"/>
                <a:cs typeface="Segoe UI" panose="020B0502040204020203" pitchFamily="34" charset="0"/>
              </a:rPr>
              <a:t>astalık (fiziksel), hüzün ve keder gibi (duygusal)</a:t>
            </a:r>
            <a:endParaRPr lang="tr-TR" sz="3600" dirty="0">
              <a:latin typeface="Segoe UI" panose="020B0502040204020203" pitchFamily="34" charset="0"/>
              <a:cs typeface="Segoe UI" panose="020B0502040204020203" pitchFamily="34" charset="0"/>
            </a:endParaRPr>
          </a:p>
        </p:txBody>
      </p:sp>
      <p:pic>
        <p:nvPicPr>
          <p:cNvPr id="4" name="Picture 1">
            <a:extLst>
              <a:ext uri="{FF2B5EF4-FFF2-40B4-BE49-F238E27FC236}">
                <a16:creationId xmlns:a16="http://schemas.microsoft.com/office/drawing/2014/main" id="{C7334C3D-BFF2-0712-BBA4-FE074F58A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19" y="2941854"/>
            <a:ext cx="3460844" cy="2297612"/>
          </a:xfrm>
          <a:prstGeom prst="rect">
            <a:avLst/>
          </a:prstGeom>
        </p:spPr>
      </p:pic>
      <p:sp>
        <p:nvSpPr>
          <p:cNvPr id="5" name="Slide Number Placeholder 4">
            <a:extLst>
              <a:ext uri="{FF2B5EF4-FFF2-40B4-BE49-F238E27FC236}">
                <a16:creationId xmlns:a16="http://schemas.microsoft.com/office/drawing/2014/main" id="{4D10EC1B-9514-E2C7-595A-EB6175C4D5F9}"/>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5907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49710" y="1260741"/>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FAKTÖRLERİ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49710" y="2322580"/>
            <a:ext cx="10515600" cy="2851892"/>
          </a:xfrm>
        </p:spPr>
        <p:txBody>
          <a:bodyPr>
            <a:normAutofit/>
          </a:bodyPr>
          <a:lstStyle/>
          <a:p>
            <a:pPr algn="just">
              <a:lnSpc>
                <a:spcPct val="115000"/>
              </a:lnSpc>
              <a:spcAft>
                <a:spcPts val="300"/>
              </a:spcAft>
              <a:buClr>
                <a:srgbClr val="0070C0"/>
              </a:buClr>
            </a:pPr>
            <a:r>
              <a:rPr lang="en-US" dirty="0" err="1">
                <a:latin typeface="Segoe UI" panose="020B0502040204020203" pitchFamily="34" charset="0"/>
                <a:cs typeface="Segoe UI" panose="020B0502040204020203" pitchFamily="34" charset="0"/>
              </a:rPr>
              <a:t>Fiziksel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Stres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Faktörleri</a:t>
            </a:r>
            <a:endParaRPr lang="tr-TR" dirty="0">
              <a:latin typeface="Segoe UI" panose="020B0502040204020203" pitchFamily="34" charset="0"/>
              <a:cs typeface="Segoe UI" panose="020B0502040204020203" pitchFamily="34" charset="0"/>
            </a:endParaRPr>
          </a:p>
          <a:p>
            <a:pPr algn="just">
              <a:lnSpc>
                <a:spcPct val="115000"/>
              </a:lnSpc>
              <a:spcAft>
                <a:spcPts val="300"/>
              </a:spcAft>
              <a:buClr>
                <a:srgbClr val="0070C0"/>
              </a:buClr>
            </a:pPr>
            <a:r>
              <a:rPr lang="en-US" dirty="0" err="1">
                <a:latin typeface="Segoe UI" panose="020B0502040204020203" pitchFamily="34" charset="0"/>
                <a:cs typeface="Segoe UI" panose="020B0502040204020203" pitchFamily="34" charset="0"/>
              </a:rPr>
              <a:t>Sosyal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Ekonomik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Faktörler</a:t>
            </a:r>
            <a:endParaRPr lang="tr-TR" dirty="0">
              <a:latin typeface="Segoe UI" panose="020B0502040204020203" pitchFamily="34" charset="0"/>
              <a:cs typeface="Segoe UI" panose="020B0502040204020203" pitchFamily="34" charset="0"/>
            </a:endParaRPr>
          </a:p>
          <a:p>
            <a:pPr algn="just">
              <a:lnSpc>
                <a:spcPct val="115000"/>
              </a:lnSpc>
              <a:spcAft>
                <a:spcPts val="300"/>
              </a:spcAft>
              <a:buClr>
                <a:srgbClr val="0070C0"/>
              </a:buClr>
            </a:pPr>
            <a:r>
              <a:rPr lang="en-US" dirty="0" err="1">
                <a:latin typeface="Segoe UI" panose="020B0502040204020203" pitchFamily="34" charset="0"/>
                <a:cs typeface="Segoe UI" panose="020B0502040204020203" pitchFamily="34" charset="0"/>
              </a:rPr>
              <a:t>Bireysel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Psikolojik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Stres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Faktörleri</a:t>
            </a:r>
            <a:endParaRPr lang="tr-TR" dirty="0">
              <a:latin typeface="Segoe UI" panose="020B0502040204020203" pitchFamily="34" charset="0"/>
              <a:cs typeface="Segoe UI" panose="020B0502040204020203" pitchFamily="34" charset="0"/>
            </a:endParaRPr>
          </a:p>
          <a:p>
            <a:pPr algn="just">
              <a:lnSpc>
                <a:spcPct val="115000"/>
              </a:lnSpc>
              <a:spcAft>
                <a:spcPts val="300"/>
              </a:spcAft>
              <a:buClr>
                <a:srgbClr val="0070C0"/>
              </a:buClr>
            </a:pPr>
            <a:r>
              <a:rPr lang="en-US" dirty="0" err="1">
                <a:latin typeface="Segoe UI" panose="020B0502040204020203" pitchFamily="34" charset="0"/>
                <a:cs typeface="Segoe UI" panose="020B0502040204020203" pitchFamily="34" charset="0"/>
              </a:rPr>
              <a:t>İşle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İlgili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Stres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Faktörleri</a:t>
            </a:r>
            <a:r>
              <a:rPr lang="en-US" dirty="0">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778F642-73AF-8970-158D-CE5FF174CEF5}"/>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5006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65110" y="115951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TEPKİLERİ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00010"/>
            <a:ext cx="6816712" cy="2851892"/>
          </a:xfrm>
        </p:spPr>
        <p:txBody>
          <a:bodyPr/>
          <a:lstStyle/>
          <a:p>
            <a:pPr marL="0" indent="0">
              <a:buNone/>
            </a:pPr>
            <a:r>
              <a:rPr lang="nn-NO" dirty="0">
                <a:latin typeface="Segoe UI" panose="020B0502040204020203" pitchFamily="34" charset="0"/>
                <a:cs typeface="Segoe UI" panose="020B0502040204020203" pitchFamily="34" charset="0"/>
              </a:rPr>
              <a:t>Strese verilen olumsuz tepkiler</a:t>
            </a:r>
            <a:r>
              <a:rPr lang="tr-TR" dirty="0">
                <a:latin typeface="Segoe UI" panose="020B0502040204020203" pitchFamily="34" charset="0"/>
                <a:cs typeface="Segoe UI" panose="020B0502040204020203" pitchFamily="34" charset="0"/>
              </a:rPr>
              <a:t>i</a:t>
            </a:r>
            <a:r>
              <a:rPr lang="nn-NO" dirty="0">
                <a:latin typeface="Segoe UI" panose="020B0502040204020203" pitchFamily="34" charset="0"/>
                <a:cs typeface="Segoe UI" panose="020B0502040204020203" pitchFamily="34" charset="0"/>
              </a:rPr>
              <a:t> ve stresin etkisi</a:t>
            </a:r>
            <a:r>
              <a:rPr lang="tr-TR" dirty="0" err="1">
                <a:latin typeface="Segoe UI" panose="020B0502040204020203" pitchFamily="34" charset="0"/>
                <a:cs typeface="Segoe UI" panose="020B0502040204020203" pitchFamily="34" charset="0"/>
              </a:rPr>
              <a:t>ni</a:t>
            </a:r>
            <a:r>
              <a:rPr lang="tr-TR" dirty="0">
                <a:latin typeface="Segoe UI" panose="020B0502040204020203" pitchFamily="34" charset="0"/>
                <a:cs typeface="Segoe UI" panose="020B0502040204020203" pitchFamily="34" charset="0"/>
              </a:rPr>
              <a:t> şekillendiren</a:t>
            </a:r>
            <a:r>
              <a:rPr lang="nn-NO" dirty="0">
                <a:latin typeface="Segoe UI" panose="020B0502040204020203" pitchFamily="34" charset="0"/>
                <a:cs typeface="Segoe UI" panose="020B0502040204020203" pitchFamily="34" charset="0"/>
              </a:rPr>
              <a:t> faktörler</a:t>
            </a:r>
            <a:r>
              <a:rPr lang="tr-TR" dirty="0">
                <a:latin typeface="Segoe UI" panose="020B0502040204020203" pitchFamily="34" charset="0"/>
                <a:cs typeface="Segoe UI" panose="020B0502040204020203" pitchFamily="34" charset="0"/>
              </a:rPr>
              <a:t>:</a:t>
            </a:r>
          </a:p>
          <a:p>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Durum üzerinde ne kadar kontrol hissedildiği </a:t>
            </a:r>
          </a:p>
          <a:p>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 etkeninin ne kadar öngörülebilir olduğu</a:t>
            </a:r>
          </a:p>
          <a:p>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 etkeninin ne kadar yoğun olduğu </a:t>
            </a:r>
          </a:p>
          <a:p>
            <a:r>
              <a:rPr lang="tr-TR" sz="1800" b="1" dirty="0">
                <a:solidFill>
                  <a:srgbClr val="0070C0"/>
                </a:solidFill>
                <a:effectLst/>
                <a:latin typeface="Segoe UI" panose="020B0502040204020203" pitchFamily="34" charset="0"/>
                <a:ea typeface="Calibri" panose="020F0502020204030204" pitchFamily="34" charset="0"/>
                <a:cs typeface="Segoe UI" panose="020B0502040204020203" pitchFamily="34" charset="0"/>
              </a:rPr>
              <a:t>Strese yönelik bireysel bakış açısı </a:t>
            </a:r>
            <a:endParaRPr lang="tr-TR" b="1" dirty="0">
              <a:latin typeface="Segoe UI" panose="020B0502040204020203" pitchFamily="34" charset="0"/>
              <a:cs typeface="Segoe UI" panose="020B0502040204020203" pitchFamily="34" charset="0"/>
            </a:endParaRPr>
          </a:p>
          <a:p>
            <a:pPr marL="0" indent="0">
              <a:buNone/>
            </a:pPr>
            <a:endParaRPr lang="tr-TR" dirty="0">
              <a:latin typeface="Segoe UI" panose="020B0502040204020203" pitchFamily="34" charset="0"/>
              <a:cs typeface="Segoe UI" panose="020B0502040204020203" pitchFamily="34" charset="0"/>
            </a:endParaRPr>
          </a:p>
        </p:txBody>
      </p:sp>
      <p:pic>
        <p:nvPicPr>
          <p:cNvPr id="4" name="Picture 2">
            <a:extLst>
              <a:ext uri="{FF2B5EF4-FFF2-40B4-BE49-F238E27FC236}">
                <a16:creationId xmlns:a16="http://schemas.microsoft.com/office/drawing/2014/main" id="{21FACFD9-1E33-384D-8B86-AB289680F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822" y="1939979"/>
            <a:ext cx="3077650" cy="2969577"/>
          </a:xfrm>
          <a:prstGeom prst="rect">
            <a:avLst/>
          </a:prstGeom>
        </p:spPr>
      </p:pic>
      <p:sp>
        <p:nvSpPr>
          <p:cNvPr id="5" name="Slide Number Placeholder 4">
            <a:extLst>
              <a:ext uri="{FF2B5EF4-FFF2-40B4-BE49-F238E27FC236}">
                <a16:creationId xmlns:a16="http://schemas.microsoft.com/office/drawing/2014/main" id="{19891793-EE37-C260-9A81-D333BFEB9B6F}"/>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200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8F03-96B7-6BDD-67D3-64C9246EF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9019F-CCC8-4414-1038-6DBC362653C4}"/>
              </a:ext>
            </a:extLst>
          </p:cNvPr>
          <p:cNvSpPr>
            <a:spLocks noGrp="1"/>
          </p:cNvSpPr>
          <p:nvPr>
            <p:ph type="title"/>
          </p:nvPr>
        </p:nvSpPr>
        <p:spPr>
          <a:xfrm>
            <a:off x="765110" y="115951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TEPKİLERİ</a:t>
            </a:r>
          </a:p>
        </p:txBody>
      </p:sp>
      <p:sp>
        <p:nvSpPr>
          <p:cNvPr id="3" name="Content Placeholder 2">
            <a:extLst>
              <a:ext uri="{FF2B5EF4-FFF2-40B4-BE49-F238E27FC236}">
                <a16:creationId xmlns:a16="http://schemas.microsoft.com/office/drawing/2014/main" id="{25D3AAAE-0FC1-B8B6-8411-6F5BA7E9B66C}"/>
              </a:ext>
            </a:extLst>
          </p:cNvPr>
          <p:cNvSpPr>
            <a:spLocks noGrp="1"/>
          </p:cNvSpPr>
          <p:nvPr>
            <p:ph idx="1"/>
          </p:nvPr>
        </p:nvSpPr>
        <p:spPr>
          <a:xfrm>
            <a:off x="694405" y="2332675"/>
            <a:ext cx="7191310" cy="3668393"/>
          </a:xfrm>
        </p:spPr>
        <p:txBody>
          <a:bodyPr>
            <a:normAutofit/>
          </a:bodyPr>
          <a:lstStyle/>
          <a:p>
            <a:pPr marL="0" indent="0">
              <a:buNone/>
            </a:pPr>
            <a:r>
              <a:rPr lang="tr-TR" sz="2400" dirty="0">
                <a:effectLst/>
                <a:latin typeface="Segoe UI" panose="020B0502040204020203" pitchFamily="34" charset="0"/>
                <a:ea typeface="Calibri" panose="020F0502020204030204" pitchFamily="34" charset="0"/>
              </a:rPr>
              <a:t>Kısa süreli stresle ilişkili duygular:</a:t>
            </a:r>
          </a:p>
          <a:p>
            <a:r>
              <a:rPr lang="tr-TR" sz="2400" dirty="0">
                <a:latin typeface="Segoe UI" panose="020B0502040204020203" pitchFamily="34" charset="0"/>
                <a:ea typeface="Calibri" panose="020F0502020204030204" pitchFamily="34" charset="0"/>
              </a:rPr>
              <a:t>K</a:t>
            </a:r>
            <a:r>
              <a:rPr lang="tr-TR" sz="2400" dirty="0">
                <a:effectLst/>
                <a:latin typeface="Segoe UI" panose="020B0502040204020203" pitchFamily="34" charset="0"/>
                <a:ea typeface="Calibri" panose="020F0502020204030204" pitchFamily="34" charset="0"/>
              </a:rPr>
              <a:t>aygı</a:t>
            </a:r>
          </a:p>
          <a:p>
            <a:r>
              <a:rPr lang="tr-TR" sz="2400" dirty="0">
                <a:effectLst/>
                <a:latin typeface="Segoe UI" panose="020B0502040204020203" pitchFamily="34" charset="0"/>
                <a:ea typeface="Calibri" panose="020F0502020204030204" pitchFamily="34" charset="0"/>
              </a:rPr>
              <a:t>Sinirlilik</a:t>
            </a:r>
          </a:p>
          <a:p>
            <a:r>
              <a:rPr lang="tr-TR" sz="2400" dirty="0">
                <a:effectLst/>
                <a:latin typeface="Segoe UI" panose="020B0502040204020203" pitchFamily="34" charset="0"/>
                <a:ea typeface="Calibri" panose="020F0502020204030204" pitchFamily="34" charset="0"/>
              </a:rPr>
              <a:t>Dikkat dağınıklığı</a:t>
            </a:r>
          </a:p>
          <a:p>
            <a:r>
              <a:rPr lang="tr-TR" sz="2400" dirty="0">
                <a:effectLst/>
                <a:latin typeface="Segoe UI" panose="020B0502040204020203" pitchFamily="34" charset="0"/>
                <a:ea typeface="Calibri" panose="020F0502020204030204" pitchFamily="34" charset="0"/>
              </a:rPr>
              <a:t>Endişe</a:t>
            </a:r>
          </a:p>
          <a:p>
            <a:r>
              <a:rPr lang="tr-TR" sz="2400" dirty="0">
                <a:latin typeface="Segoe UI" panose="020B0502040204020203" pitchFamily="34" charset="0"/>
                <a:ea typeface="Calibri" panose="020F0502020204030204" pitchFamily="34" charset="0"/>
              </a:rPr>
              <a:t>B</a:t>
            </a:r>
            <a:r>
              <a:rPr lang="tr-TR" sz="2400" dirty="0">
                <a:effectLst/>
                <a:latin typeface="Segoe UI" panose="020B0502040204020203" pitchFamily="34" charset="0"/>
                <a:ea typeface="Calibri" panose="020F0502020204030204" pitchFamily="34" charset="0"/>
              </a:rPr>
              <a:t>askı</a:t>
            </a:r>
            <a:endParaRPr lang="tr-TR" sz="3600" dirty="0">
              <a:latin typeface="Segoe UI" panose="020B0502040204020203" pitchFamily="34" charset="0"/>
              <a:cs typeface="Segoe UI" panose="020B0502040204020203" pitchFamily="34" charset="0"/>
            </a:endParaRPr>
          </a:p>
        </p:txBody>
      </p:sp>
      <p:pic>
        <p:nvPicPr>
          <p:cNvPr id="4" name="Picture 2">
            <a:extLst>
              <a:ext uri="{FF2B5EF4-FFF2-40B4-BE49-F238E27FC236}">
                <a16:creationId xmlns:a16="http://schemas.microsoft.com/office/drawing/2014/main" id="{2BB51DCE-7952-02DA-7C47-321AF604F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206679"/>
            <a:ext cx="3077650" cy="2969577"/>
          </a:xfrm>
          <a:prstGeom prst="rect">
            <a:avLst/>
          </a:prstGeom>
        </p:spPr>
      </p:pic>
      <p:sp>
        <p:nvSpPr>
          <p:cNvPr id="5" name="Slide Number Placeholder 4">
            <a:extLst>
              <a:ext uri="{FF2B5EF4-FFF2-40B4-BE49-F238E27FC236}">
                <a16:creationId xmlns:a16="http://schemas.microsoft.com/office/drawing/2014/main" id="{44471E07-037A-9AFB-49CD-AC81AA263FF5}"/>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31718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DB8BE-6BF0-0F35-29E3-258B22DEB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80720-6D47-504F-2C14-E8F856E6B75E}"/>
              </a:ext>
            </a:extLst>
          </p:cNvPr>
          <p:cNvSpPr>
            <a:spLocks noGrp="1"/>
          </p:cNvSpPr>
          <p:nvPr>
            <p:ph type="title"/>
          </p:nvPr>
        </p:nvSpPr>
        <p:spPr>
          <a:xfrm>
            <a:off x="765110" y="115951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TEPKİLERİ</a:t>
            </a:r>
          </a:p>
        </p:txBody>
      </p:sp>
      <p:sp>
        <p:nvSpPr>
          <p:cNvPr id="3" name="Content Placeholder 2">
            <a:extLst>
              <a:ext uri="{FF2B5EF4-FFF2-40B4-BE49-F238E27FC236}">
                <a16:creationId xmlns:a16="http://schemas.microsoft.com/office/drawing/2014/main" id="{17C11256-064B-E7CC-6FD4-DF3F1DFEBC4E}"/>
              </a:ext>
            </a:extLst>
          </p:cNvPr>
          <p:cNvSpPr>
            <a:spLocks noGrp="1"/>
          </p:cNvSpPr>
          <p:nvPr>
            <p:ph idx="1"/>
          </p:nvPr>
        </p:nvSpPr>
        <p:spPr>
          <a:xfrm>
            <a:off x="694405" y="2332675"/>
            <a:ext cx="7191310" cy="3668393"/>
          </a:xfrm>
        </p:spPr>
        <p:txBody>
          <a:bodyPr>
            <a:normAutofit fontScale="85000" lnSpcReduction="10000"/>
          </a:bodyPr>
          <a:lstStyle/>
          <a:p>
            <a:pPr marL="0" indent="0">
              <a:buNone/>
            </a:pPr>
            <a:r>
              <a:rPr lang="tr-TR" sz="2400" dirty="0">
                <a:latin typeface="Segoe UI" panose="020B0502040204020203" pitchFamily="34" charset="0"/>
                <a:cs typeface="Segoe UI" panose="020B0502040204020203" pitchFamily="34" charset="0"/>
              </a:rPr>
              <a:t>Stres, uzun süreli ise fiziksel tepkiler vücudun tüm sistemlerini etkileyebilir</a:t>
            </a:r>
            <a:r>
              <a:rPr lang="tr-TR" dirty="0">
                <a:latin typeface="Segoe UI" panose="020B0502040204020203" pitchFamily="34" charset="0"/>
                <a:cs typeface="Segoe UI" panose="020B0502040204020203" pitchFamily="34" charset="0"/>
              </a:rPr>
              <a:t>:</a:t>
            </a:r>
          </a:p>
          <a:p>
            <a:pPr marL="0" indent="0">
              <a:buNone/>
            </a:pPr>
            <a:endParaRPr lang="tr-TR" sz="1200" dirty="0">
              <a:latin typeface="Segoe UI" panose="020B0502040204020203" pitchFamily="34" charset="0"/>
              <a:cs typeface="Segoe UI" panose="020B0502040204020203" pitchFamily="34" charset="0"/>
            </a:endParaRPr>
          </a:p>
          <a:p>
            <a:r>
              <a:rPr lang="tr-TR" sz="1800" b="1" dirty="0">
                <a:solidFill>
                  <a:srgbClr val="0070C0"/>
                </a:solidFill>
                <a:effectLst/>
                <a:latin typeface="Segoe UI" panose="020B0502040204020203" pitchFamily="34" charset="0"/>
                <a:ea typeface="Calibri" panose="020F0502020204030204" pitchFamily="34" charset="0"/>
              </a:rPr>
              <a:t>Sindirim sistemi: </a:t>
            </a:r>
            <a:r>
              <a:rPr lang="tr-TR" sz="1800" dirty="0">
                <a:effectLst/>
                <a:latin typeface="Segoe UI" panose="020B0502040204020203" pitchFamily="34" charset="0"/>
                <a:ea typeface="Calibri" panose="020F0502020204030204" pitchFamily="34" charset="0"/>
              </a:rPr>
              <a:t>Mide ağrısı ve ishal görülebilir veya iştah artışı ve kilo alımı</a:t>
            </a:r>
            <a:endParaRPr lang="tr-TR" sz="1800" b="1" dirty="0">
              <a:solidFill>
                <a:srgbClr val="0070C0"/>
              </a:solidFill>
              <a:effectLst/>
              <a:latin typeface="Segoe UI" panose="020B0502040204020203" pitchFamily="34" charset="0"/>
              <a:ea typeface="Calibri" panose="020F0502020204030204" pitchFamily="34" charset="0"/>
            </a:endParaRPr>
          </a:p>
          <a:p>
            <a:r>
              <a:rPr lang="tr-TR" sz="1800" b="1" dirty="0">
                <a:solidFill>
                  <a:srgbClr val="0070C0"/>
                </a:solidFill>
                <a:effectLst/>
                <a:latin typeface="Segoe UI" panose="020B0502040204020203" pitchFamily="34" charset="0"/>
                <a:ea typeface="Calibri" panose="020F0502020204030204" pitchFamily="34" charset="0"/>
              </a:rPr>
              <a:t>Bağışıklık sistemi</a:t>
            </a:r>
            <a:r>
              <a:rPr lang="tr-TR" sz="1800" dirty="0">
                <a:latin typeface="Segoe UI" panose="020B0502040204020203" pitchFamily="34" charset="0"/>
                <a:ea typeface="Calibri" panose="020F0502020204030204" pitchFamily="34" charset="0"/>
              </a:rPr>
              <a:t>: B. sisteminin zayıflaması ile soğuk algınlığı ve diğer enfeksiyonlara yakalanma </a:t>
            </a:r>
          </a:p>
          <a:p>
            <a:r>
              <a:rPr lang="tr-TR" sz="1800" b="1" dirty="0">
                <a:solidFill>
                  <a:srgbClr val="0070C0"/>
                </a:solidFill>
                <a:effectLst/>
                <a:latin typeface="Segoe UI" panose="020B0502040204020203" pitchFamily="34" charset="0"/>
                <a:ea typeface="Calibri" panose="020F0502020204030204" pitchFamily="34" charset="0"/>
              </a:rPr>
              <a:t>Sinir sistemi: </a:t>
            </a:r>
            <a:r>
              <a:rPr lang="tr-TR" sz="1800" dirty="0">
                <a:latin typeface="Segoe UI" panose="020B0502040204020203" pitchFamily="34" charset="0"/>
                <a:ea typeface="Calibri" panose="020F0502020204030204" pitchFamily="34" charset="0"/>
              </a:rPr>
              <a:t>Uyku</a:t>
            </a:r>
            <a:r>
              <a:rPr lang="tr-TR" sz="1800" dirty="0">
                <a:effectLst/>
                <a:latin typeface="Segoe UI" panose="020B0502040204020203" pitchFamily="34" charset="0"/>
                <a:ea typeface="Calibri" panose="020F0502020204030204" pitchFamily="34" charset="0"/>
              </a:rPr>
              <a:t> bozuklukları, bellek problemleri ve karar vermede zorluk </a:t>
            </a:r>
            <a:endParaRPr lang="tr-TR" sz="1800" b="1" dirty="0">
              <a:solidFill>
                <a:srgbClr val="0070C0"/>
              </a:solidFill>
              <a:effectLst/>
              <a:latin typeface="Segoe UI" panose="020B0502040204020203" pitchFamily="34" charset="0"/>
              <a:ea typeface="Calibri" panose="020F0502020204030204" pitchFamily="34" charset="0"/>
            </a:endParaRPr>
          </a:p>
          <a:p>
            <a:r>
              <a:rPr lang="tr-TR" sz="1800" b="1" dirty="0">
                <a:solidFill>
                  <a:srgbClr val="0070C0"/>
                </a:solidFill>
                <a:effectLst/>
                <a:latin typeface="Segoe UI" panose="020B0502040204020203" pitchFamily="34" charset="0"/>
                <a:ea typeface="Calibri" panose="020F0502020204030204" pitchFamily="34" charset="0"/>
              </a:rPr>
              <a:t>Kardiyovasküler sistem: </a:t>
            </a:r>
            <a:r>
              <a:rPr lang="tr-TR" sz="1800" dirty="0">
                <a:latin typeface="Segoe UI" panose="020B0502040204020203" pitchFamily="34" charset="0"/>
                <a:ea typeface="Calibri" panose="020F0502020204030204" pitchFamily="34" charset="0"/>
              </a:rPr>
              <a:t>Kan basıncında</a:t>
            </a:r>
            <a:r>
              <a:rPr lang="tr-TR" sz="1800" dirty="0">
                <a:effectLst/>
                <a:latin typeface="Segoe UI" panose="020B0502040204020203" pitchFamily="34" charset="0"/>
                <a:ea typeface="Calibri" panose="020F0502020204030204" pitchFamily="34" charset="0"/>
              </a:rPr>
              <a:t>, kalp atış hızında, kan yağlarında artış </a:t>
            </a:r>
            <a:endParaRPr lang="tr-TR" sz="1800" b="1" dirty="0">
              <a:solidFill>
                <a:srgbClr val="0070C0"/>
              </a:solidFill>
              <a:effectLst/>
              <a:latin typeface="Segoe UI" panose="020B0502040204020203" pitchFamily="34" charset="0"/>
              <a:ea typeface="Calibri" panose="020F0502020204030204" pitchFamily="34" charset="0"/>
            </a:endParaRPr>
          </a:p>
          <a:p>
            <a:r>
              <a:rPr lang="tr-TR" sz="1800" b="1" dirty="0">
                <a:solidFill>
                  <a:srgbClr val="0070C0"/>
                </a:solidFill>
                <a:effectLst/>
                <a:latin typeface="Segoe UI" panose="020B0502040204020203" pitchFamily="34" charset="0"/>
                <a:ea typeface="Calibri" panose="020F0502020204030204" pitchFamily="34" charset="0"/>
              </a:rPr>
              <a:t>Üreme sistemi: </a:t>
            </a:r>
            <a:r>
              <a:rPr lang="tr-TR" sz="1800" dirty="0">
                <a:effectLst/>
                <a:latin typeface="Segoe UI" panose="020B0502040204020203" pitchFamily="34" charset="0"/>
                <a:ea typeface="Calibri" panose="020F0502020204030204" pitchFamily="34" charset="0"/>
              </a:rPr>
              <a:t>cinsel isteği, sperm üretimini/olgunlaşmasını, hamileliği olumsuz etkileyebilir ve adet dönemi düzensizlikler</a:t>
            </a:r>
            <a:endParaRPr lang="tr-TR" sz="1800" b="1" dirty="0">
              <a:solidFill>
                <a:srgbClr val="0070C0"/>
              </a:solidFill>
              <a:effectLst/>
              <a:latin typeface="Segoe UI" panose="020B0502040204020203" pitchFamily="34" charset="0"/>
              <a:ea typeface="Calibri" panose="020F0502020204030204" pitchFamily="34" charset="0"/>
            </a:endParaRPr>
          </a:p>
          <a:p>
            <a:r>
              <a:rPr lang="tr-TR" sz="1800" b="1" dirty="0">
                <a:solidFill>
                  <a:srgbClr val="0070C0"/>
                </a:solidFill>
                <a:effectLst/>
                <a:latin typeface="Segoe UI" panose="020B0502040204020203" pitchFamily="34" charset="0"/>
                <a:ea typeface="Calibri" panose="020F0502020204030204" pitchFamily="34" charset="0"/>
              </a:rPr>
              <a:t>Solunum sistemi: </a:t>
            </a:r>
            <a:r>
              <a:rPr lang="tr-TR" sz="1800" dirty="0">
                <a:effectLst/>
                <a:latin typeface="Segoe UI" panose="020B0502040204020203" pitchFamily="34" charset="0"/>
                <a:ea typeface="Calibri" panose="020F0502020204030204" pitchFamily="34" charset="0"/>
              </a:rPr>
              <a:t>Akut stres hava yolunu daraltarak nefes darlığına ve hızlı nefes almaya yol açar.</a:t>
            </a:r>
            <a:endParaRPr lang="tr-TR" dirty="0">
              <a:latin typeface="Segoe UI" panose="020B0502040204020203" pitchFamily="34" charset="0"/>
              <a:cs typeface="Segoe UI" panose="020B0502040204020203" pitchFamily="34" charset="0"/>
            </a:endParaRPr>
          </a:p>
        </p:txBody>
      </p:sp>
      <p:pic>
        <p:nvPicPr>
          <p:cNvPr id="4" name="Picture 2">
            <a:extLst>
              <a:ext uri="{FF2B5EF4-FFF2-40B4-BE49-F238E27FC236}">
                <a16:creationId xmlns:a16="http://schemas.microsoft.com/office/drawing/2014/main" id="{EDB52575-1509-7A83-D363-CD5EF6FE8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206679"/>
            <a:ext cx="3077650" cy="2969577"/>
          </a:xfrm>
          <a:prstGeom prst="rect">
            <a:avLst/>
          </a:prstGeom>
        </p:spPr>
      </p:pic>
      <p:sp>
        <p:nvSpPr>
          <p:cNvPr id="5" name="Slide Number Placeholder 4">
            <a:extLst>
              <a:ext uri="{FF2B5EF4-FFF2-40B4-BE49-F238E27FC236}">
                <a16:creationId xmlns:a16="http://schemas.microsoft.com/office/drawing/2014/main" id="{9E5CF832-F822-8CC1-D709-59225E54269D}"/>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378791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0775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STRES VE BAŞ </a:t>
            </a:r>
            <a:r>
              <a:rPr lang="en-US" sz="3200" b="1" kern="1400" spc="-50" dirty="0">
                <a:solidFill>
                  <a:srgbClr val="002060"/>
                </a:solidFill>
                <a:latin typeface="Segoe UI" panose="020B0502040204020203" pitchFamily="34" charset="0"/>
                <a:cs typeface="Segoe UI" panose="020B0502040204020203" pitchFamily="34" charset="0"/>
              </a:rPr>
              <a:t>ETME</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457200" y="2247900"/>
            <a:ext cx="11303000" cy="3771900"/>
          </a:xfrm>
        </p:spPr>
        <p:txBody>
          <a:bodyPr>
            <a:normAutofit fontScale="85000" lnSpcReduction="20000"/>
          </a:bodyPr>
          <a:lstStyle/>
          <a:p>
            <a:pPr marL="0" indent="0">
              <a:buNone/>
            </a:pPr>
            <a:r>
              <a:rPr lang="tr-TR" dirty="0">
                <a:latin typeface="Segoe UI" panose="020B0502040204020203" pitchFamily="34" charset="0"/>
                <a:ea typeface="Calibri" panose="020F0502020204030204" pitchFamily="34" charset="0"/>
                <a:cs typeface="Segoe UI" panose="020B0502040204020203" pitchFamily="34" charset="0"/>
              </a:rPr>
              <a:t>B</a:t>
            </a:r>
            <a:r>
              <a:rPr lang="tr-TR" dirty="0">
                <a:effectLst/>
                <a:latin typeface="Segoe UI" panose="020B0502040204020203" pitchFamily="34" charset="0"/>
                <a:ea typeface="Calibri" panose="020F0502020204030204" pitchFamily="34" charset="0"/>
                <a:cs typeface="Segoe UI" panose="020B0502040204020203" pitchFamily="34" charset="0"/>
              </a:rPr>
              <a:t>aş etme stratejileri çeşitli şekillerde sınıflandırılır.</a:t>
            </a:r>
          </a:p>
          <a:p>
            <a:pPr marL="0" indent="0">
              <a:buNone/>
            </a:pPr>
            <a:endParaRPr lang="tr-TR" sz="4000" dirty="0">
              <a:latin typeface="Segoe UI" panose="020B0502040204020203" pitchFamily="34" charset="0"/>
              <a:cs typeface="Segoe UI" panose="020B0502040204020203" pitchFamily="34" charset="0"/>
            </a:endParaRPr>
          </a:p>
          <a:p>
            <a:pPr marL="0" indent="0">
              <a:buNone/>
            </a:pPr>
            <a:r>
              <a:rPr lang="tr-TR" sz="1800" dirty="0">
                <a:effectLst/>
                <a:latin typeface="Segoe UI" panose="020B0502040204020203" pitchFamily="34" charset="0"/>
                <a:ea typeface="Calibri" panose="020F0502020204030204" pitchFamily="34" charset="0"/>
              </a:rPr>
              <a:t>Çevre ve birey arasındaki ilişki strese sebep olabilir (Lazarus ve </a:t>
            </a:r>
            <a:r>
              <a:rPr lang="tr-TR" sz="1800" dirty="0" err="1">
                <a:effectLst/>
                <a:latin typeface="Segoe UI" panose="020B0502040204020203" pitchFamily="34" charset="0"/>
                <a:ea typeface="Calibri" panose="020F0502020204030204" pitchFamily="34" charset="0"/>
              </a:rPr>
              <a:t>Folkman</a:t>
            </a:r>
            <a:r>
              <a:rPr lang="tr-TR" sz="1800" dirty="0">
                <a:effectLst/>
                <a:latin typeface="Segoe UI" panose="020B0502040204020203" pitchFamily="34" charset="0"/>
                <a:ea typeface="Calibri" panose="020F0502020204030204" pitchFamily="34" charset="0"/>
              </a:rPr>
              <a:t>, 1984). Eğer birey, çevreden gelen talepleri, tehdit edici olarak değerlendirir ve bu taleplere cevap verebilecek baş etme kaynaklarına sahip olmadığını düşünürse stres oluşur.</a:t>
            </a:r>
          </a:p>
          <a:p>
            <a:pPr marL="0" indent="0">
              <a:buNone/>
            </a:pPr>
            <a:endParaRPr lang="tr-TR" sz="1800" dirty="0">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17000"/>
              </a:lnSpc>
              <a:buClr>
                <a:srgbClr val="0070C0"/>
              </a:buClr>
              <a:buSzPts val="1200"/>
              <a:buFont typeface="Courier New" panose="02070309020205020404" pitchFamily="49" charset="0"/>
              <a:buChar char="o"/>
            </a:pPr>
            <a:r>
              <a:rPr lang="tr-TR" sz="1800" b="1" dirty="0">
                <a:solidFill>
                  <a:srgbClr val="0070C0"/>
                </a:solidFill>
                <a:effectLst/>
                <a:latin typeface="Segoe UI" panose="020B0502040204020203" pitchFamily="34" charset="0"/>
                <a:ea typeface="Times New Roman" panose="02020603050405020304" pitchFamily="18" charset="0"/>
                <a:cs typeface="Segoe UI Historic" panose="020B0502040204020203" pitchFamily="34" charset="0"/>
              </a:rPr>
              <a:t>Problem odaklı başa çıkma: </a:t>
            </a:r>
            <a:r>
              <a:rPr lang="tr-TR" sz="1800" b="1" dirty="0">
                <a:effectLst/>
                <a:latin typeface="Segoe UI" panose="020B0502040204020203" pitchFamily="34" charset="0"/>
                <a:ea typeface="Times New Roman" panose="02020603050405020304" pitchFamily="18" charset="0"/>
                <a:cs typeface="Segoe UI Historic" panose="020B0502040204020203" pitchFamily="34" charset="0"/>
              </a:rPr>
              <a:t>Problem çözme, karar verme ve/veya doğrudan eylem yoluyla stresli durumları değiştirmek için çaba sarf edilir. Durumun değiştirilebileceği varsayılır. Genellikle kontrol duygusunu artırır. Stresi ve olumsuz sonuçlarını azaltır.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indent="0" algn="just">
              <a:lnSpc>
                <a:spcPct val="117000"/>
              </a:lnSpc>
              <a:buNone/>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7000"/>
              </a:lnSpc>
              <a:buClr>
                <a:srgbClr val="0070C0"/>
              </a:buClr>
              <a:buSzPts val="1200"/>
              <a:buFont typeface="Courier New" panose="02070309020205020404" pitchFamily="49" charset="0"/>
              <a:buChar char="o"/>
            </a:pPr>
            <a:r>
              <a:rPr lang="tr-TR" sz="1800" b="1" dirty="0">
                <a:solidFill>
                  <a:srgbClr val="0070C0"/>
                </a:solidFill>
                <a:effectLst/>
                <a:latin typeface="Segoe UI" panose="020B0502040204020203" pitchFamily="34" charset="0"/>
                <a:ea typeface="Times New Roman" panose="02020603050405020304" pitchFamily="18" charset="0"/>
                <a:cs typeface="Segoe UI Historic" panose="020B0502040204020203" pitchFamily="34" charset="0"/>
              </a:rPr>
              <a:t>Duygu odaklı başa çıkma: </a:t>
            </a:r>
            <a:r>
              <a:rPr lang="tr-TR" sz="1800" b="1" dirty="0">
                <a:effectLst/>
                <a:latin typeface="Segoe UI" panose="020B0502040204020203" pitchFamily="34" charset="0"/>
                <a:ea typeface="Times New Roman" panose="02020603050405020304" pitchFamily="18" charset="0"/>
                <a:cs typeface="Segoe UI Historic" panose="020B0502040204020203" pitchFamily="34" charset="0"/>
              </a:rPr>
              <a:t>Durumu fiilen değiştirmeden stresli durumun anlamını bilişsel olarak değiştirerek, rahatsız edici duyguyu düzenlemeye yönelik girişimlerde bulunulur. Duruma olan bakış açısı değiştirilerek stres azaltılır (</a:t>
            </a:r>
            <a:r>
              <a:rPr lang="tr-TR" sz="1800" b="1" dirty="0" err="1">
                <a:effectLst/>
                <a:latin typeface="Segoe UI" panose="020B0502040204020203" pitchFamily="34" charset="0"/>
                <a:ea typeface="Times New Roman" panose="02020603050405020304" pitchFamily="18" charset="0"/>
                <a:cs typeface="Segoe UI Historic" panose="020B0502040204020203" pitchFamily="34" charset="0"/>
              </a:rPr>
              <a:t>Baqutayan</a:t>
            </a:r>
            <a:r>
              <a:rPr lang="tr-TR" sz="1800" b="1" dirty="0">
                <a:effectLst/>
                <a:latin typeface="Segoe UI" panose="020B0502040204020203" pitchFamily="34" charset="0"/>
                <a:ea typeface="Times New Roman" panose="02020603050405020304" pitchFamily="18" charset="0"/>
                <a:cs typeface="Segoe UI Historic" panose="020B0502040204020203" pitchFamily="34" charset="0"/>
              </a:rPr>
              <a:t>, 2015).</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indent="0">
              <a:buNone/>
            </a:pPr>
            <a:endParaRPr lang="tr-TR" sz="4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8442C02-ED6C-7A3A-87E2-2D2F043D967E}"/>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39284133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009F9AA9525E4FA6EF37ED12AE9CA6" ma:contentTypeVersion="18" ma:contentTypeDescription="Create a new document." ma:contentTypeScope="" ma:versionID="957868bfab915f7c72693c7b4e6a0e66">
  <xsd:schema xmlns:xsd="http://www.w3.org/2001/XMLSchema" xmlns:xs="http://www.w3.org/2001/XMLSchema" xmlns:p="http://schemas.microsoft.com/office/2006/metadata/properties" xmlns:ns2="14bfee33-8991-448a-935d-d31d10ce035c" xmlns:ns3="981856ac-4200-4117-959e-14ff693142c2" targetNamespace="http://schemas.microsoft.com/office/2006/metadata/properties" ma:root="true" ma:fieldsID="9852a806f2ccb044f3cfbd39c0568971" ns2:_="" ns3:_="">
    <xsd:import namespace="14bfee33-8991-448a-935d-d31d10ce035c"/>
    <xsd:import namespace="981856ac-4200-4117-959e-14ff693142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fee33-8991-448a-935d-d31d10ce035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575ec5-6251-4a15-9c31-6c2f4a4e11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1856ac-4200-4117-959e-14ff693142c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bc99303-a934-44c7-9b34-6c0d0fada6de}" ma:internalName="TaxCatchAll" ma:showField="CatchAllData" ma:web="981856ac-4200-4117-959e-14ff69314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bfee33-8991-448a-935d-d31d10ce035c">
      <Terms xmlns="http://schemas.microsoft.com/office/infopath/2007/PartnerControls"/>
    </lcf76f155ced4ddcb4097134ff3c332f>
    <TaxCatchAll xmlns="981856ac-4200-4117-959e-14ff693142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760354-CE19-43B7-BC3F-8BF12D23903C}"/>
</file>

<file path=customXml/itemProps2.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1920</TotalTime>
  <Words>4946</Words>
  <Application>Microsoft Office PowerPoint</Application>
  <PresentationFormat>Geniş ekran</PresentationFormat>
  <Paragraphs>541</Paragraphs>
  <Slides>39</Slides>
  <Notes>33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Calibri</vt:lpstr>
      <vt:lpstr>Calibri Light</vt:lpstr>
      <vt:lpstr>Cambria</vt:lpstr>
      <vt:lpstr>Courier New</vt:lpstr>
      <vt:lpstr>Segoe UI</vt:lpstr>
      <vt:lpstr>Symbol</vt:lpstr>
      <vt:lpstr>Office Teması</vt:lpstr>
      <vt:lpstr>TÜKENMİŞLİK VE STRES YÖNETİMİ</vt:lpstr>
      <vt:lpstr>SUNUM PLANI</vt:lpstr>
      <vt:lpstr>STRES NEDİR?</vt:lpstr>
      <vt:lpstr>STRES NEDİR?</vt:lpstr>
      <vt:lpstr>STRES FAKTÖRLERİ</vt:lpstr>
      <vt:lpstr>STRES TEPKİLERİ</vt:lpstr>
      <vt:lpstr>STRES TEPKİLERİ</vt:lpstr>
      <vt:lpstr>STRES TEPKİLERİ</vt:lpstr>
      <vt:lpstr>STRES VE BAŞ ETME</vt:lpstr>
      <vt:lpstr>STRES VE BAŞ ETME</vt:lpstr>
      <vt:lpstr>STRES VE BAŞ ETME</vt:lpstr>
      <vt:lpstr>STRES VE BAŞ ETME</vt:lpstr>
      <vt:lpstr>STRES VE BAŞ ETME</vt:lpstr>
      <vt:lpstr>TÜKENMİŞLİK NEDİR?</vt:lpstr>
      <vt:lpstr>TÜKENMİŞLİK NEDİR?</vt:lpstr>
      <vt:lpstr>TÜKENMİŞLİĞİN BOYUTLARI</vt:lpstr>
      <vt:lpstr>TÜKENMİŞLİĞİN BOYUTLARI</vt:lpstr>
      <vt:lpstr>TÜKENMİŞLİĞİN BOYUTLARI</vt:lpstr>
      <vt:lpstr>TÜKENMİŞLİĞİN AŞAMALARI</vt:lpstr>
      <vt:lpstr>TÜKENMİŞLİĞİN RİSK FAKTÖRLERİ</vt:lpstr>
      <vt:lpstr>Grup Çalışması (5 Grup- 10 dk hazırlık-3 dk sunum) </vt:lpstr>
      <vt:lpstr>TÜKENMİŞLİĞİN RİSK FAKTÖRLERİ</vt:lpstr>
      <vt:lpstr>TÜKENMİŞLİĞİN BELİRTİLERİ</vt:lpstr>
      <vt:lpstr>TÜKENMİŞLİĞİN SONUÇLARI</vt:lpstr>
      <vt:lpstr>PowerPoint Sunusu</vt:lpstr>
      <vt:lpstr>STRES İLE TÜKENMİŞLİK FARKI </vt:lpstr>
      <vt:lpstr>TÜKENMİŞLİK VE STRES İLE MÜCADELE </vt:lpstr>
      <vt:lpstr>GRUP ÇALIŞMASI (5 grup, hazırlık 15 dk, sunum 3-5 dk)</vt:lpstr>
      <vt:lpstr>TÜKENMİŞLİK VE STRES İLE MÜCADELE </vt:lpstr>
      <vt:lpstr>TÜKENMİŞLİK VE STRES İLE MÜCADELE </vt:lpstr>
      <vt:lpstr>TÜKENMİŞLİK VE STRES İLE MÜCADELE </vt:lpstr>
      <vt:lpstr>DOLAYLI TRAVMA VE İKİNCİL TRAVMA</vt:lpstr>
      <vt:lpstr>DOLAYLI TRAVMA VE İKİNCİL TRAVMA</vt:lpstr>
      <vt:lpstr>Grup Çalışması (4 grup, hazırlık 10 dk, sunum 3 dk)</vt:lpstr>
      <vt:lpstr>DOLAYLI TRAVMA VE İKİNCİL TRAVMA</vt:lpstr>
      <vt:lpstr>DOLAYLI TRAVMA VE İKİNCİL TRAVMA</vt:lpstr>
      <vt:lpstr>DOLAYLI TRAVMA VE İKİNCİL TRAVMA</vt:lpstr>
      <vt:lpstr>DOLAYLI TRAVMA VE İKİNCİL TRAVMA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rabia yıldız</cp:lastModifiedBy>
  <cp:revision>61</cp:revision>
  <dcterms:created xsi:type="dcterms:W3CDTF">2021-12-13T18:17:25Z</dcterms:created>
  <dcterms:modified xsi:type="dcterms:W3CDTF">2024-02-16T11:50:18Z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0x01010075009F9AA9525E4FA6EF37ED12AE9CA6</vt:lpwstr>
  </property>
</Properties>
</file>