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71" r:id="rId6"/>
    <p:sldId id="273" r:id="rId7"/>
    <p:sldId id="274" r:id="rId8"/>
    <p:sldId id="296" r:id="rId9"/>
    <p:sldId id="294" r:id="rId10"/>
    <p:sldId id="297" r:id="rId11"/>
    <p:sldId id="275" r:id="rId12"/>
    <p:sldId id="276" r:id="rId13"/>
    <p:sldId id="279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5" r:id="rId23"/>
    <p:sldId id="278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5214" autoAdjust="0"/>
  </p:normalViewPr>
  <p:slideViewPr>
    <p:cSldViewPr snapToGrid="0">
      <p:cViewPr varScale="1">
        <p:scale>
          <a:sx n="82" d="100"/>
          <a:sy n="82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79F40-7FB4-4A3E-8AB4-11E3172E6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7951-E20F-4A73-AF85-10537F5733B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045258"/>
            <a:ext cx="9144000" cy="1655762"/>
          </a:xfrm>
        </p:spPr>
        <p:txBody>
          <a:bodyPr/>
          <a:lstStyle/>
          <a:p>
            <a:r>
              <a:rPr lang="tr-TR" b="1" dirty="0"/>
              <a:t>Anahtar Sözcükler:</a:t>
            </a:r>
          </a:p>
          <a:p>
            <a:pPr>
              <a:lnSpc>
                <a:spcPct val="115000"/>
              </a:lnSpc>
            </a:pP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Oyun, oyuncak, çocuk, oyun </a:t>
            </a:r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t</a:t>
            </a: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erapisi, oyunla </a:t>
            </a:r>
            <a:r>
              <a:rPr lang="tr-TR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</a:t>
            </a:r>
            <a:r>
              <a:rPr lang="tr-TR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üdahale.</a:t>
            </a:r>
            <a:r>
              <a:rPr lang="tr-TR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</a:t>
            </a:r>
            <a:endParaRPr lang="tr-TR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4036" y="1667019"/>
            <a:ext cx="9023928" cy="1938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0" y="1667019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+mj-lt"/>
                <a:ea typeface="+mj-ea"/>
                <a:cs typeface="+mj-cs"/>
              </a:rPr>
              <a:t>OYUNLA MÜDAHALE YÖNTEM VE TEKNİKLERİ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4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3" y="3065591"/>
            <a:ext cx="6380747" cy="377611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 yolu ile çocuk değerlendirme tekniklerine konuyla ilgili temel kitaplarda genişçe yer verilmiş olup çeşitli teknik ve testler mevcuttur.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 korkuları, çocuğun benlik algısı, çocuğun aile algısı, çocuğun kaygı düzeyi hakkında bilgi almak için ilgili kitaplardan yararlanabilirsiniz. </a:t>
            </a:r>
            <a:endParaRPr lang="tr-TR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FA73DA-CF34-EC22-3767-CB62C288E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9"/>
            <a:ext cx="3958389" cy="2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46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716" y="2679032"/>
            <a:ext cx="7652084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Hayvan Ailesi Çiz Testi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Bu test çocuğun aile algısını değerlendirmek amaçlı uygulanır.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Bu test bize çocuğun ailesindeki bireyleri nasıl algıladığı hakkında ipucu verir.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Bu testte çocuk çizdiği resme, aile bireylerinin aile içerisindeki rolü, aralarındaki duygusal yakınlığı, aile içindeki çatışmaları yansıtabilir.</a:t>
            </a:r>
            <a:endParaRPr lang="tr-TR" sz="1900" b="1" u="sng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7.png" descr="A group of drawings of animals and birds&#10;&#10;Description automatically generated">
            <a:extLst>
              <a:ext uri="{FF2B5EF4-FFF2-40B4-BE49-F238E27FC236}">
                <a16:creationId xmlns:a16="http://schemas.microsoft.com/office/drawing/2014/main" id="{58C0A5F3-DDB5-D4FE-9545-FE3CD357BE6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1526" y="2679032"/>
            <a:ext cx="2626895" cy="243932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0220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382"/>
            <a:ext cx="105155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221" y="2535819"/>
            <a:ext cx="7840578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Süpermen ile Görüşme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Bu yöntem oyun yolu ile çocuğun iç dünyası hakkında bilgi almak için uygulanır.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Çocuğun ifade edemediği korku ve kaygıları, istek ve arzuları, baş etmekte zorlandığı yaşam öyküleri, kafasını karıştıran sorular gibi bilgiler bu oyun yolu ile alınabilir.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Rol yapma oyunu şeklinde </a:t>
            </a:r>
            <a:r>
              <a:rPr lang="tr-TR" sz="1900" dirty="0" err="1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projektif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bir tekniktir.</a:t>
            </a:r>
            <a:endParaRPr lang="tr-TR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9.png">
            <a:extLst>
              <a:ext uri="{FF2B5EF4-FFF2-40B4-BE49-F238E27FC236}">
                <a16:creationId xmlns:a16="http://schemas.microsoft.com/office/drawing/2014/main" id="{3B674D2A-5A9B-016C-ABC6-8E3F701B7F5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9863" y="3080084"/>
            <a:ext cx="2675021" cy="20124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4891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8" y="3015917"/>
            <a:ext cx="7022431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Çocuk İle Röportaj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Amaç, çocuğun aile algısı hakkında bilgi almak.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Bu oyun sayesinde aile bireyleri arasındaki duygusal bağın düzeyi, çocuğun aile içerisinde kendini nasıl algıladığı ile ilgili bilgiler alınabilir</a:t>
            </a:r>
            <a:r>
              <a:rPr lang="tr-TR" sz="19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image10.jpg" descr="A child holding a teddy bear&#10;&#10;Description automatically generated">
            <a:extLst>
              <a:ext uri="{FF2B5EF4-FFF2-40B4-BE49-F238E27FC236}">
                <a16:creationId xmlns:a16="http://schemas.microsoft.com/office/drawing/2014/main" id="{57BB13F4-B73D-4C97-7618-3986A246CD1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1396" y="3015917"/>
            <a:ext cx="3357257" cy="2152288"/>
          </a:xfrm>
          <a:prstGeom prst="rect">
            <a:avLst/>
          </a:prstGeom>
          <a:ln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F3A62D-5D98-0B0D-D121-1A73435DE1DA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  <a:endParaRPr lang="tr-TR" sz="4000" b="1" dirty="0">
              <a:solidFill>
                <a:srgbClr val="4472C4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9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3081881"/>
            <a:ext cx="7086599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‘Ne yapardın’ Çocuk ile Görüşme Tekniği</a:t>
            </a: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Amaç, </a:t>
            </a:r>
            <a:r>
              <a:rPr lang="tr-TR" sz="19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ocuğun yakınları ile olan ilişkisi ve iletişimi hakkında bilgi almak.</a:t>
            </a: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Uygulama: Çocuktan günlük hayatta karşılaşabileceği 6 farklı olay hakkında görüşü istenir. Olaylar çocuğu ikilemde bırakan olaylardır.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650BD6-1AFF-BDB0-16AB-A8DF94A0C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" y="3299803"/>
            <a:ext cx="3368842" cy="194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9071C83-C99A-1DF9-1FB2-B8FB423EEE5A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  <a:endParaRPr lang="tr-TR" sz="4000" b="1" dirty="0">
              <a:solidFill>
                <a:srgbClr val="4472C4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2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58" y="2583945"/>
            <a:ext cx="7102641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tr-TR" sz="24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Merdiven’ Değerlendirme Oyunu </a:t>
            </a:r>
            <a:endParaRPr lang="tr-TR" sz="2400" b="1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“Bu merdiven ‘iyi kalplilik’ merdivenidir. 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En alt merdivende ‘iyi kalpli’ olmayanlar durur. 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Merdiven yükseldikçe iyi kalpli olanlar durur. 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En üst merdivende de en iyi kalpliler durur. </a:t>
            </a:r>
            <a:endParaRPr lang="tr-TR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4.png" descr="A black and white stairs&#10;&#10;Description automatically generated">
            <a:extLst>
              <a:ext uri="{FF2B5EF4-FFF2-40B4-BE49-F238E27FC236}">
                <a16:creationId xmlns:a16="http://schemas.microsoft.com/office/drawing/2014/main" id="{03E0ADBB-67BA-6F07-AC62-B0FF4F33BE2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768" y="3212578"/>
            <a:ext cx="3015916" cy="2065298"/>
          </a:xfrm>
          <a:prstGeom prst="rect">
            <a:avLst/>
          </a:prstGeom>
          <a:ln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AFA87B-7745-C5D9-C8B5-CCE0B3A85B06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</p:spTree>
    <p:extLst>
      <p:ext uri="{BB962C8B-B14F-4D97-AF65-F5344CB8AC3E}">
        <p14:creationId xmlns:p14="http://schemas.microsoft.com/office/powerpoint/2010/main" val="176538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726" y="2728324"/>
            <a:ext cx="7648073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tr-TR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tr-TR" sz="2800" b="1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İyi Kalpliler Evi’ Değerlendirme Oyunu</a:t>
            </a:r>
          </a:p>
          <a:p>
            <a:pPr algn="just">
              <a:lnSpc>
                <a:spcPct val="115000"/>
              </a:lnSpc>
            </a:pPr>
            <a:r>
              <a:rPr lang="tr-TR" sz="1900" b="1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“</a:t>
            </a:r>
            <a:r>
              <a:rPr lang="tr-TR" sz="1900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Bu ev iyi kalpliler evi. En üst katta en iyi kalpli insanlar yaşar.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En altta ise daha az iyi kalpli olanlar yaşarmış.</a:t>
            </a:r>
            <a:r>
              <a:rPr lang="tr-TR" sz="1900" b="1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Şimdi senden ailendekileri bu eve yerleştirmeni istiyorum.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Bunun için her bir pencereye birinin resmini çizebilirsin.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ea typeface="Quattrocento Sans" panose="020B0502050000020003" pitchFamily="34" charset="0"/>
                <a:cs typeface="Quattrocento Sans" panose="020B0502050000020003" pitchFamily="34" charset="0"/>
              </a:rPr>
              <a:t>Unutma en üst tarafta en iyi kalpliler, en alt tarafta ise daha az iyi kalpli olanlar olacak.” </a:t>
            </a:r>
            <a:endParaRPr lang="tr-TR" sz="1900" b="1" dirty="0">
              <a:solidFill>
                <a:srgbClr val="000000"/>
              </a:solidFill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44C0658E-25E6-1C92-C09D-A74922CF94A3}"/>
              </a:ext>
            </a:extLst>
          </p:cNvPr>
          <p:cNvPicPr/>
          <p:nvPr/>
        </p:nvPicPr>
        <p:blipFill>
          <a:blip r:embed="rId2"/>
          <a:srcRect r="10473"/>
          <a:stretch>
            <a:fillRect/>
          </a:stretch>
        </p:blipFill>
        <p:spPr>
          <a:xfrm>
            <a:off x="1160220" y="2734498"/>
            <a:ext cx="1899285" cy="3079115"/>
          </a:xfrm>
          <a:prstGeom prst="rect">
            <a:avLst/>
          </a:prstGeom>
          <a:ln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6D007B-1CA5-DA36-2020-1E5FB3F33A57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  <a:endParaRPr lang="tr-TR" sz="4000" b="1" dirty="0">
              <a:solidFill>
                <a:srgbClr val="4472C4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0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67" y="2760408"/>
            <a:ext cx="7632032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‘Kendini Çiz’ Resim Testi</a:t>
            </a:r>
            <a:endParaRPr lang="tr-TR" sz="28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“Kendini çiz” </a:t>
            </a:r>
            <a:r>
              <a:rPr lang="tr-TR" sz="1900" dirty="0" err="1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projektif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resim testi, 5–7 yaş arası çocukların benlik algılarını ve özdeğer düzeylerini belirleme amacıyla geliştirilmiştir.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Test, grup ve bireysel olarak uygulanabilir. 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Grup halinde uygulanırken çocukların birbirlerinden etkilenmelerini önlemek için uygun mesafede oturtmak gereklidir. </a:t>
            </a:r>
          </a:p>
          <a:p>
            <a:pPr algn="just">
              <a:lnSpc>
                <a:spcPct val="115000"/>
              </a:lnSpc>
            </a:pPr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13.jpg">
            <a:extLst>
              <a:ext uri="{FF2B5EF4-FFF2-40B4-BE49-F238E27FC236}">
                <a16:creationId xmlns:a16="http://schemas.microsoft.com/office/drawing/2014/main" id="{03E02AAE-F7DB-89C6-0494-C8513BB3B7A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3389" y="3090410"/>
            <a:ext cx="3015664" cy="1930769"/>
          </a:xfrm>
          <a:prstGeom prst="rect">
            <a:avLst/>
          </a:prstGeom>
          <a:ln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5A17B3-063A-CE75-3849-BA4A76D2C178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</p:spTree>
    <p:extLst>
      <p:ext uri="{BB962C8B-B14F-4D97-AF65-F5344CB8AC3E}">
        <p14:creationId xmlns:p14="http://schemas.microsoft.com/office/powerpoint/2010/main" val="153529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894" y="2881059"/>
            <a:ext cx="7202905" cy="37761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tr-TR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tr-TR" sz="28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</a:t>
            </a:r>
            <a:r>
              <a:rPr lang="tr-TR" sz="2800" b="1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Greef</a:t>
            </a:r>
            <a:r>
              <a:rPr lang="tr-TR" sz="28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Denemesi’ Değerlendirme  Tekniği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İlkokul çocuklarının benlik algısını değerlendirmek için Fransız uzman De </a:t>
            </a:r>
            <a:r>
              <a:rPr lang="tr-TR" sz="1900" dirty="0" err="1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Greef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tarafından geliştirilmiştir.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Oldukça basit ama etkili bir tekniktir (</a:t>
            </a:r>
            <a:r>
              <a:rPr lang="tr-TR" sz="1900" dirty="0" err="1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Biryukevich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, 2001).</a:t>
            </a:r>
          </a:p>
        </p:txBody>
      </p:sp>
      <p:pic>
        <p:nvPicPr>
          <p:cNvPr id="5" name="image2.jpg">
            <a:extLst>
              <a:ext uri="{FF2B5EF4-FFF2-40B4-BE49-F238E27FC236}">
                <a16:creationId xmlns:a16="http://schemas.microsoft.com/office/drawing/2014/main" id="{E00F7A6D-5714-383C-B0AE-4AC0A158FF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3080084"/>
            <a:ext cx="2675021" cy="1906945"/>
          </a:xfrm>
          <a:prstGeom prst="rect">
            <a:avLst/>
          </a:prstGeom>
          <a:ln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B7EAC8-753F-7E12-B708-721398898151}"/>
              </a:ext>
            </a:extLst>
          </p:cNvPr>
          <p:cNvSpPr txBox="1">
            <a:spLocks/>
          </p:cNvSpPr>
          <p:nvPr/>
        </p:nvSpPr>
        <p:spPr>
          <a:xfrm>
            <a:off x="838200" y="1258382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 </a:t>
            </a:r>
          </a:p>
        </p:txBody>
      </p:sp>
    </p:spTree>
    <p:extLst>
      <p:ext uri="{BB962C8B-B14F-4D97-AF65-F5344CB8AC3E}">
        <p14:creationId xmlns:p14="http://schemas.microsoft.com/office/powerpoint/2010/main" val="13289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0256"/>
            <a:ext cx="1051507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Terapötik Oyun Geliştirme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9ECE2D0-AAC5-814A-A511-65BD278F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89" y="3007130"/>
            <a:ext cx="7775884" cy="3339232"/>
          </a:xfrm>
        </p:spPr>
        <p:txBody>
          <a:bodyPr>
            <a:normAutofit/>
          </a:bodyPr>
          <a:lstStyle/>
          <a:p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Model alarak öğrenme tekniğine göre oyun geliştirme,</a:t>
            </a:r>
          </a:p>
          <a:p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Sistematik duyarsızlaşma tekniğine göre oyun geliştirme,</a:t>
            </a:r>
          </a:p>
          <a:p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Taşırma tekniğine göre oyun geliştirme,</a:t>
            </a:r>
          </a:p>
          <a:p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Yönlendirilmiş keşif tekniği kullanarak oyun geliştirme,</a:t>
            </a:r>
          </a:p>
          <a:p>
            <a:r>
              <a:rPr lang="tr-TR" sz="1900" dirty="0">
                <a:latin typeface="Segoe UI" panose="020B0502040204020203" pitchFamily="34" charset="0"/>
                <a:cs typeface="Segoe UI" panose="020B0502040204020203" pitchFamily="34" charset="0"/>
              </a:rPr>
              <a:t>Aşamalı görevler oluşturma tekniği kullanarak oyun geliştirme.</a:t>
            </a:r>
          </a:p>
          <a:p>
            <a:endParaRPr lang="tr-TR" sz="1900" dirty="0"/>
          </a:p>
        </p:txBody>
      </p:sp>
      <p:pic>
        <p:nvPicPr>
          <p:cNvPr id="10" name="image1.jpg" descr="A person showing a picture to a child&#10;&#10;Description automatically generated">
            <a:extLst>
              <a:ext uri="{FF2B5EF4-FFF2-40B4-BE49-F238E27FC236}">
                <a16:creationId xmlns:a16="http://schemas.microsoft.com/office/drawing/2014/main" id="{12B39ACE-580A-1D24-600D-FD64643416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198" y="2535819"/>
            <a:ext cx="2501787" cy="1463171"/>
          </a:xfrm>
          <a:prstGeom prst="rect">
            <a:avLst/>
          </a:prstGeom>
          <a:ln/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71B5EBE-AB75-D7D2-328C-F6E230E6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175786"/>
            <a:ext cx="2498560" cy="141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28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/>
              <a:t>Sunum Planı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2385850"/>
            <a:ext cx="10515600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Giriş</a:t>
            </a:r>
          </a:p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Oyun Çeşitleri</a:t>
            </a:r>
          </a:p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Oyunun Terapötik Gücü</a:t>
            </a:r>
          </a:p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Oyun Terapisinde Kuramsal Yaklaşımlar</a:t>
            </a:r>
          </a:p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Oyun Yolu ile Çocuk Değerlendirme Teknikleri</a:t>
            </a:r>
          </a:p>
          <a:p>
            <a:r>
              <a:rPr lang="tr-TR" sz="2400" dirty="0">
                <a:latin typeface="Segoe UI" panose="020B0502040204020203" pitchFamily="34" charset="0"/>
                <a:cs typeface="Times New Roman" panose="02020603050405020304" pitchFamily="18" charset="0"/>
              </a:rPr>
              <a:t>Neler Öğrendik?</a:t>
            </a:r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28" y="123873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28" y="2564296"/>
            <a:ext cx="10515600" cy="3310755"/>
          </a:xfrm>
        </p:spPr>
        <p:txBody>
          <a:bodyPr>
            <a:noAutofit/>
          </a:bodyPr>
          <a:lstStyle/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Oyunun alt kategorilerinden biri olan hayali oyunların, oyun terapisindeki yeri ve bu terapiye etkileri ilgili bölümde atıflarla tartışılmıştır. </a:t>
            </a:r>
            <a:endParaRPr lang="tr-TR" sz="1900" dirty="0"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Bölümün ana teması olan oyun terapisinin teorik boyutu detaylı bir şekilde ele alınmış, içerisinde psikoterapinin oyun üzerindeki etkilerine de değinilmiştir. </a:t>
            </a: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 temelli terapinin öncesinde yapılması gereken değerlendirme süreci tanımlanmış ve sürecin detayları aktarılmıştır. </a:t>
            </a:r>
            <a:endParaRPr lang="tr-TR" sz="1900" dirty="0"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Çocukların oyun yoluyla değerlendirilmesine yönelik çeşitli teknikler ve testler tanımlanmış ve bu teknik ve testlerin uygulanış şekilleri anlatılmıştır.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3252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>
                <a:latin typeface="+mj-lt"/>
              </a:rPr>
              <a:t>“Bu </a:t>
            </a:r>
            <a:r>
              <a:rPr lang="en-US" sz="1600" dirty="0" err="1">
                <a:latin typeface="+mj-lt"/>
              </a:rPr>
              <a:t>doküman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Avrupa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Birliği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desteği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oluşturulmuştur</a:t>
            </a:r>
            <a:r>
              <a:rPr lang="en-US" sz="1600" dirty="0">
                <a:latin typeface="+mj-lt"/>
              </a:rPr>
              <a:t>. Bu </a:t>
            </a:r>
            <a:r>
              <a:rPr lang="en-US" sz="1600" dirty="0" err="1">
                <a:latin typeface="+mj-lt"/>
              </a:rPr>
              <a:t>yayının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içeriğinden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yalnızca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WEglobal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liderliğindeki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konsorsiyum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sorumludur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hiçbir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şekilde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Avrupa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Birliğinin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görüşlerini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yansıtmamaktadır</a:t>
            </a:r>
            <a:r>
              <a:rPr lang="en-US" sz="1600" dirty="0">
                <a:latin typeface="+mj-lt"/>
              </a:rPr>
              <a:t>.”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6A240-119A-386F-7E0F-9DD38813405E}"/>
              </a:ext>
            </a:extLst>
          </p:cNvPr>
          <p:cNvSpPr txBox="1"/>
          <p:nvPr/>
        </p:nvSpPr>
        <p:spPr>
          <a:xfrm>
            <a:off x="4645891" y="3131128"/>
            <a:ext cx="2751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200">
                <a:latin typeface="+mj-lt"/>
              </a:defRPr>
            </a:lvl1pPr>
          </a:lstStyle>
          <a:p>
            <a:r>
              <a:rPr lang="en-US" dirty="0" err="1"/>
              <a:t>Teşekkürle</a:t>
            </a:r>
            <a:r>
              <a:rPr lang="tr-TR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1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064"/>
            <a:ext cx="10515600" cy="326680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Oyunun insanlık tarihi kadar eski olduğu yönünde görüşler vardır. </a:t>
            </a:r>
          </a:p>
          <a:p>
            <a:pPr algn="just">
              <a:lnSpc>
                <a:spcPct val="115000"/>
              </a:lnSpc>
            </a:pPr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Oyunun bilimsel olarak ele alınması da oldukça eskilere dayanır. </a:t>
            </a:r>
          </a:p>
          <a:p>
            <a:pPr algn="just">
              <a:lnSpc>
                <a:spcPct val="115000"/>
              </a:lnSpc>
            </a:pPr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Oyun; çocuğun yaşamının merkezinde yer alır ve çocuk için vazgeçilmezdir. </a:t>
            </a:r>
          </a:p>
          <a:p>
            <a:pPr algn="just">
              <a:lnSpc>
                <a:spcPct val="115000"/>
              </a:lnSpc>
            </a:pPr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 oyun oynayarak kendi kendini eğitir.</a:t>
            </a:r>
            <a:endParaRPr lang="tr-TR" sz="1900" dirty="0"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4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Giriş</a:t>
            </a:r>
            <a:endParaRPr lang="tr-TR" sz="4000" b="1" dirty="0">
              <a:solidFill>
                <a:srgbClr val="4472C4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119421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Çeşitleri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19777"/>
            <a:ext cx="5340928" cy="3587054"/>
          </a:xfrm>
        </p:spPr>
        <p:txBody>
          <a:bodyPr>
            <a:noAutofit/>
          </a:bodyPr>
          <a:lstStyle/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Oyunun her bir çeşidi kendi çapında çocuğun gelişimini etkiler. </a:t>
            </a:r>
          </a:p>
          <a:p>
            <a:pPr algn="just"/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Gelişim çağındaki bir çocuk bu oyun çeşitlerinin hepsini oynamalıdır.</a:t>
            </a:r>
          </a:p>
          <a:p>
            <a:pPr algn="just"/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yun üç alt grupta toplamak mümkündür. Bunlar hareketli oyunlar, masa başı oyunlar ve sözel oyunlardır.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0627C8-B47E-FF1B-7C7D-7041C7B9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8" y="2519777"/>
            <a:ext cx="4917998" cy="295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21025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Çeşitleri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253" y="2671288"/>
            <a:ext cx="8292674" cy="3587054"/>
          </a:xfrm>
        </p:spPr>
        <p:txBody>
          <a:bodyPr>
            <a:noAutofit/>
          </a:bodyPr>
          <a:lstStyle/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Hareketli oyunlar;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ebeleme, yakar top, yerden yüksek gibi oyunlar örnek verilebilir.</a:t>
            </a:r>
          </a:p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Masa başı oyunlar</a:t>
            </a:r>
            <a:r>
              <a:rPr lang="tr-TR" sz="1900" b="1" dirty="0"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;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 belli kuralları olan ve oynamak için özel malzemelere ihtiyaç duyulan oyunlardır.</a:t>
            </a:r>
          </a:p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Sözel oyunlar;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fazla hareket gerektirmeyen, daha çok sözel içerikli oyunlardır.  </a:t>
            </a:r>
          </a:p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 oyunları yapılarına göre iki grupta sınıflandırılabilir. Bunlar kurallı oyunlar ve hayali oyunlardır.</a:t>
            </a:r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Kurallı oyunlar;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en az iki kişi ile oynanan ve belirli kuralları olan oyunlardır. </a:t>
            </a:r>
          </a:p>
          <a:p>
            <a:pPr lvl="1" algn="just"/>
            <a:r>
              <a:rPr lang="tr-TR" sz="1900" b="1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Hayali oyunlar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ise, çocuğun hayal gücü ile oynanan oyunlardır.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3.jpg">
            <a:extLst>
              <a:ext uri="{FF2B5EF4-FFF2-40B4-BE49-F238E27FC236}">
                <a16:creationId xmlns:a16="http://schemas.microsoft.com/office/drawing/2014/main" id="{A9E84E2A-BE7D-0B88-DCC4-F0C6666E54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8547" y="3148162"/>
            <a:ext cx="3320715" cy="200135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051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272FA-47EC-207F-174F-197D8D2D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3" y="121025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Oyunun Terapötik Gücü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507768-6CD7-4919-6EFD-E72AEFB9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05" y="2584027"/>
            <a:ext cx="5979167" cy="3818835"/>
          </a:xfrm>
        </p:spPr>
        <p:txBody>
          <a:bodyPr>
            <a:normAutofit/>
          </a:bodyPr>
          <a:lstStyle/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Kendini ifade etme: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 belirli yaşlarda duygu ve düşüncelerini ifade etme konusunda yetersizdirler.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Bilinç dışına erişim: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 oyuncaklar, oyunlar ve diğer malzemeler aracılığıyla, bilinç dışı arzu ve dürtülerini bilinç düzeyine getirebilmektedirler.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Doğrudan ve dolaylı öğrenim: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Çocuklar, yeni bilgi ve becerileri oyun yolu ile daha kolay öğrenebilmektedirler.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8B209B3D-B91E-CA7F-7CF4-9BA48C914D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98227" y="2423524"/>
            <a:ext cx="4022951" cy="28461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3113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272FA-47EC-207F-174F-197D8D2D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3" y="121025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Oyunun Terapötik Gücü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507768-6CD7-4919-6EFD-E72AEFB9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73" y="2535819"/>
            <a:ext cx="10515600" cy="3818835"/>
          </a:xfrm>
        </p:spPr>
        <p:txBody>
          <a:bodyPr>
            <a:normAutofit/>
          </a:bodyPr>
          <a:lstStyle/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Duygusal boşalma: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Çocuklar, herhangi bir sebepten dolayı içe atılan “gerilim kalıntılarını” oyun yolu ile daha kolay dışa vurabilirler.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Stres aşılama: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Gelecekte olması beklenen stres verici olay ve yaşantılar, oyun yolu ile canlandırılarak stres azaltılabilmektedir.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Empati: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Canlandırma veya evcilik oyunları sayesinde çocuklar farklı karakterlere bürünebilmektedirler.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Yeterlilik ve öz denetim: </a:t>
            </a: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Çocuklar gerçekte yapamayacakları, başaramayacakları ama hep arzuladıkları yetkinlikleri oyun yolu ile elde edebilirler. 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6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Oyun Terapisinde Kuramsal Yaklaşımlar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224" y="2535819"/>
            <a:ext cx="9943552" cy="2694149"/>
          </a:xfrm>
        </p:spPr>
        <p:txBody>
          <a:bodyPr>
            <a:normAutofit/>
          </a:bodyPr>
          <a:lstStyle/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Psikoanalitik kuramdan esinlenerek geliştirilen teknikler</a:t>
            </a:r>
          </a:p>
          <a:p>
            <a:pPr algn="just"/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Hümanist yaklaşımdan etkilenen teknikler</a:t>
            </a:r>
            <a:endParaRPr lang="tr-TR" sz="1900" dirty="0"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Sistematik modeller kapsamında geliştirilen teknikler</a:t>
            </a:r>
          </a:p>
          <a:p>
            <a:pPr algn="just"/>
            <a:endParaRPr lang="tr-TR" sz="1900" dirty="0">
              <a:effectLst/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/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Gelişmekte olan modeller</a:t>
            </a:r>
            <a:endParaRPr lang="tr-TR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8000"/>
              </a:lnSpc>
              <a:buClr>
                <a:schemeClr val="accent5">
                  <a:lumMod val="75000"/>
                </a:schemeClr>
              </a:buClr>
            </a:pPr>
            <a:endParaRPr lang="tr-TR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947" y="2535819"/>
            <a:ext cx="5658853" cy="31909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Oyun terapisine başlamadan önce çocuk değerlendirilir. </a:t>
            </a: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Değerlendirme sırasında uzman, çeşitli görüşme teknikleri, testler veya oyun teknikleri kullanarak çocuğu (objektif olarak) tanımaya çalışır. </a:t>
            </a:r>
            <a:endParaRPr lang="tr-TR" sz="1900" dirty="0">
              <a:latin typeface="Segoe UI" panose="020B0502040204020203" pitchFamily="34" charset="0"/>
              <a:ea typeface="Quattrocento Sans" panose="020B05020500000200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1900" dirty="0">
                <a:effectLst/>
                <a:latin typeface="Segoe UI" panose="020B0502040204020203" pitchFamily="34" charset="0"/>
                <a:ea typeface="Quattrocento Sans" panose="020B0502050000020003" pitchFamily="34" charset="0"/>
                <a:cs typeface="Segoe UI" panose="020B0502040204020203" pitchFamily="34" charset="0"/>
              </a:rPr>
              <a:t>Çocuğa uygun program geliştirmek için çocuğu doğru tanımak ve değerlendirmek gereklidir. </a:t>
            </a:r>
            <a:endParaRPr lang="tr-TR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endParaRPr lang="tr-TR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5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000" b="1" dirty="0">
                <a:solidFill>
                  <a:srgbClr val="4472C4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İlk Görüşme</a:t>
            </a:r>
          </a:p>
        </p:txBody>
      </p:sp>
      <p:pic>
        <p:nvPicPr>
          <p:cNvPr id="4" name="image12.png">
            <a:extLst>
              <a:ext uri="{FF2B5EF4-FFF2-40B4-BE49-F238E27FC236}">
                <a16:creationId xmlns:a16="http://schemas.microsoft.com/office/drawing/2014/main" id="{61187DB2-CCD9-FF67-676E-FC4C1ADA957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2769856"/>
            <a:ext cx="4503821" cy="25648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3161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0727A0-46F2-4277-A59D-A2A7261C37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342784a-e01b-4ab4-be58-4ffd26e754a4"/>
    <ds:schemaRef ds:uri="5726cd14-229d-4391-ac5c-01df225691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1007</Words>
  <Application>Microsoft Office PowerPoint</Application>
  <PresentationFormat>Widescreen</PresentationFormat>
  <Paragraphs>109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Office Teması</vt:lpstr>
      <vt:lpstr>PowerPoint Presentation</vt:lpstr>
      <vt:lpstr>Sunum Planı</vt:lpstr>
      <vt:lpstr>Giriş</vt:lpstr>
      <vt:lpstr>Oyun Çeşitleri</vt:lpstr>
      <vt:lpstr>Oyun Çeşitleri</vt:lpstr>
      <vt:lpstr>Oyunun Terapötik Gücü</vt:lpstr>
      <vt:lpstr>Oyunun Terapötik Gücü</vt:lpstr>
      <vt:lpstr>Oyun Terapisinde Kuramsal Yaklaşımlar</vt:lpstr>
      <vt:lpstr>İlk Görüşme</vt:lpstr>
      <vt:lpstr>Oyun Yolu ile Çocuk Değerlendirme Teknikleri </vt:lpstr>
      <vt:lpstr>Oyun Yolu ile Çocuk Değerlendirme Teknikleri </vt:lpstr>
      <vt:lpstr>Oyun Yolu ile Çocuk Değerlendirme Teknikleri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Terapötik Oyun Geliştirme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Öykü Gül</cp:lastModifiedBy>
  <cp:revision>38</cp:revision>
  <dcterms:created xsi:type="dcterms:W3CDTF">2021-12-13T18:17:25Z</dcterms:created>
  <dcterms:modified xsi:type="dcterms:W3CDTF">2023-11-20T11:50:02Z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