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70" r:id="rId5"/>
    <p:sldId id="271" r:id="rId6"/>
    <p:sldId id="273" r:id="rId7"/>
    <p:sldId id="274" r:id="rId8"/>
    <p:sldId id="294" r:id="rId9"/>
    <p:sldId id="275" r:id="rId10"/>
    <p:sldId id="276" r:id="rId11"/>
    <p:sldId id="279" r:id="rId12"/>
    <p:sldId id="295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78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A612-5CA9-48F1-97C6-6CBDD211BA9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9F40-7FB4-4A3E-8AB4-11E3172E6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93669"/>
            <a:ext cx="9144000" cy="209917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329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3023159"/>
            <a:ext cx="10515600" cy="285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7951-E20F-4A73-AF85-10537F5733BE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8AEEE-D2E4-67F0-B988-44C1162E2B8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26859" y="6004398"/>
            <a:ext cx="1228103" cy="596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69A47D-8685-0547-C5CA-BF525E1723A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09772" y="6252720"/>
            <a:ext cx="965200" cy="2032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93BB0D2-B936-48A5-D908-6EF16490F3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54" y="235881"/>
            <a:ext cx="2736493" cy="105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2B68E-DA3F-A7E6-AD1D-FD7561DA2A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992" y="5733756"/>
            <a:ext cx="1069284" cy="10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/>
              <a:t>Anahtar Sözcükler</a:t>
            </a:r>
          </a:p>
          <a:p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Resim, resim analizi, çocuk, resim testleri, </a:t>
            </a:r>
            <a:r>
              <a:rPr lang="tr-TR" sz="1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projektif</a:t>
            </a: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testler, temel kavramlar</a:t>
            </a:r>
            <a:endParaRPr lang="tr-TR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1524000" y="2182153"/>
            <a:ext cx="9023928" cy="1311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22814" y="2499380"/>
            <a:ext cx="82308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800" b="1" dirty="0"/>
              <a:t>RESİM ANALİZİNDE TEMEL KAVRAMLAR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28226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56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ECAF19"/>
                </a:solidFill>
                <a:latin typeface="+mn-lt"/>
              </a:rPr>
              <a:t>Çocuk Resimleri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91" y="2289424"/>
            <a:ext cx="7843982" cy="2458068"/>
          </a:xfrm>
        </p:spPr>
        <p:txBody>
          <a:bodyPr>
            <a:normAutofit/>
          </a:bodyPr>
          <a:lstStyle/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Resim çizme, çocuklar ve yetişkinler için iletişimi kolaylaştıran, zenginleştiren ya da kendini ifade etmeyi güçlendiren bir araç olarak tanımlanabilir. </a:t>
            </a:r>
          </a:p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Özellikle çocuklar, sözel olarak ifade edemedikleri duygu ve düşüncelerini çizdikleri resimler yoluyla yansıtırlar. </a:t>
            </a:r>
          </a:p>
        </p:txBody>
      </p:sp>
      <p:pic>
        <p:nvPicPr>
          <p:cNvPr id="4" name="Picture 4" descr="A child painting on a canvas&#10;&#10;Description automatically generated">
            <a:extLst>
              <a:ext uri="{FF2B5EF4-FFF2-40B4-BE49-F238E27FC236}">
                <a16:creationId xmlns:a16="http://schemas.microsoft.com/office/drawing/2014/main" id="{9F68EAB9-301A-7B36-DD41-1FF8FA34D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24" y="2076547"/>
            <a:ext cx="2599414" cy="2244108"/>
          </a:xfrm>
          <a:prstGeom prst="rect">
            <a:avLst/>
          </a:prstGeom>
        </p:spPr>
      </p:pic>
      <p:cxnSp>
        <p:nvCxnSpPr>
          <p:cNvPr id="5" name="Düz Bağlayıcı 4"/>
          <p:cNvCxnSpPr/>
          <p:nvPr/>
        </p:nvCxnSpPr>
        <p:spPr>
          <a:xfrm>
            <a:off x="4719782" y="1873038"/>
            <a:ext cx="6633491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93619" y="4522508"/>
            <a:ext cx="10198728" cy="855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Çizilen resimler üzerinde yapılan görüşmeler yoluyla da bu duygu ve düşünceleri daha iyi anlaşılır. </a:t>
            </a:r>
          </a:p>
        </p:txBody>
      </p:sp>
    </p:spTree>
    <p:extLst>
      <p:ext uri="{BB962C8B-B14F-4D97-AF65-F5344CB8AC3E}">
        <p14:creationId xmlns:p14="http://schemas.microsoft.com/office/powerpoint/2010/main" val="392841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56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ECAF19"/>
                </a:solidFill>
                <a:latin typeface="+mn-lt"/>
              </a:rPr>
              <a:t>Çocuklarda Çizimlerin Gelişim Dönemleri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407"/>
            <a:ext cx="7206673" cy="2019381"/>
          </a:xfrm>
        </p:spPr>
        <p:txBody>
          <a:bodyPr>
            <a:normAutofit/>
          </a:bodyPr>
          <a:lstStyle/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Her çocuğun bedensel ve zihinsel gelişimi farklıdır.</a:t>
            </a:r>
          </a:p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Çocuğun bedensel ve zihinsel gelişimine paralel olarak sanat faaliyetlerinde de belirgin bir değişim oluşmaktadır.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5151B33-74C5-7163-CD87-28005D136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55" y="2204406"/>
            <a:ext cx="2969692" cy="194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Düz Bağlayıcı 4"/>
          <p:cNvCxnSpPr/>
          <p:nvPr/>
        </p:nvCxnSpPr>
        <p:spPr>
          <a:xfrm>
            <a:off x="8709891" y="1873038"/>
            <a:ext cx="2643382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17619" y="4196080"/>
            <a:ext cx="10446328" cy="963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Kâğıda yapılan ilk işaret ve çizgi, giderek birer sanat evresine dönüşerek ergenlik dönemine kadar gelişimini sürdürür (Yavuzer, 1992). 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1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2269078"/>
            <a:ext cx="10515600" cy="9295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</a:t>
            </a:r>
            <a:r>
              <a:rPr lang="tr-TR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apılan tüm çalışmalarda, çocukların resim çizmedeki gelişimi beş evrede incelenmektedir (Yavuzer, 1992):</a:t>
            </a:r>
            <a:endParaRPr lang="tr-TR" sz="22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algn="just">
              <a:lnSpc>
                <a:spcPct val="115000"/>
              </a:lnSpc>
            </a:pPr>
            <a:endParaRPr lang="tr-TR" sz="2200" i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tr-T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6" descr="A group of people drawing on a white surface&#10;&#10;Description automatically generated">
            <a:extLst>
              <a:ext uri="{FF2B5EF4-FFF2-40B4-BE49-F238E27FC236}">
                <a16:creationId xmlns:a16="http://schemas.microsoft.com/office/drawing/2014/main" id="{8F3CF103-BCFF-3C30-43C7-B8A4D78D5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r="17450"/>
          <a:stretch/>
        </p:blipFill>
        <p:spPr>
          <a:xfrm>
            <a:off x="7961745" y="2878122"/>
            <a:ext cx="3722256" cy="19672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 txBox="1">
            <a:spLocks/>
          </p:cNvSpPr>
          <p:nvPr/>
        </p:nvSpPr>
        <p:spPr>
          <a:xfrm>
            <a:off x="838200" y="12102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rgbClr val="ECAF19"/>
                </a:solidFill>
                <a:latin typeface="+mn-lt"/>
              </a:rPr>
              <a:t>Çocuklarda Çizimlerin Gelişim Dönemleri</a:t>
            </a:r>
          </a:p>
        </p:txBody>
      </p:sp>
      <p:cxnSp>
        <p:nvCxnSpPr>
          <p:cNvPr id="7" name="Düz Bağlayıcı 4"/>
          <p:cNvCxnSpPr/>
          <p:nvPr/>
        </p:nvCxnSpPr>
        <p:spPr>
          <a:xfrm>
            <a:off x="8709891" y="1873038"/>
            <a:ext cx="2643382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6227" y="3144863"/>
            <a:ext cx="7538028" cy="288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2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Karalama Dönemi: 2-4 yaşlarında görülür.</a:t>
            </a:r>
            <a:endParaRPr lang="tr-TR" sz="22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2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Şema Öncesi Dönem: 4-7 yaşlarında görülür.</a:t>
            </a:r>
            <a:endParaRPr lang="tr-TR" sz="22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2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Şematik Dönem (İlkokula Başlama Dönemi): 7-9 yaşlarında görülür.</a:t>
            </a:r>
          </a:p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2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Gerçekçilik Dönemi: 9-12 yaşlarında görülür.</a:t>
            </a:r>
            <a:endParaRPr lang="tr-TR" sz="22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2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Görünürde Doğalcılık Dönemi: 12-14 yaşlarında görülür.</a:t>
            </a:r>
            <a:endParaRPr lang="tr-TR" sz="22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5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56"/>
            <a:ext cx="10515600" cy="1325563"/>
          </a:xfrm>
        </p:spPr>
        <p:txBody>
          <a:bodyPr>
            <a:normAutofit/>
          </a:bodyPr>
          <a:lstStyle/>
          <a:p>
            <a:r>
              <a:rPr lang="tr-TR" sz="3800" b="1" dirty="0">
                <a:solidFill>
                  <a:srgbClr val="ECAF19"/>
                </a:solidFill>
                <a:latin typeface="+mn-lt"/>
              </a:rPr>
              <a:t>Çocuk Resimleri Analizinde Temel İlkeler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344" y="2275013"/>
            <a:ext cx="10402455" cy="2851892"/>
          </a:xfrm>
        </p:spPr>
        <p:txBody>
          <a:bodyPr/>
          <a:lstStyle/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Resim testlerinin yaygınlaşması ve hemen hemen her yerde ulaşılabilir olması, çocuk resimlerini “analiz” eden uzman olmayan kişilerin artmasına da sebep olmaktadır.</a:t>
            </a:r>
          </a:p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Çocuk resimlerine bakarak çocuğun duygu durumu, iletişim becerileri, iç çatışmaları, aile problemleri ve hatta zekâ durumu hakkında bilgiler veren birçok kaynak bulmak mümkündür.</a:t>
            </a:r>
          </a:p>
          <a:p>
            <a:endParaRPr lang="tr-TR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cxnSp>
        <p:nvCxnSpPr>
          <p:cNvPr id="4" name="Düz Bağlayıcı 4"/>
          <p:cNvCxnSpPr/>
          <p:nvPr/>
        </p:nvCxnSpPr>
        <p:spPr>
          <a:xfrm>
            <a:off x="9079345" y="1873038"/>
            <a:ext cx="2273928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555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55" y="2267010"/>
            <a:ext cx="10515600" cy="3962747"/>
          </a:xfrm>
        </p:spPr>
        <p:txBody>
          <a:bodyPr>
            <a:noAutofit/>
          </a:bodyPr>
          <a:lstStyle/>
          <a:p>
            <a:pPr marL="0" indent="0">
              <a:lnSpc>
                <a:spcPct val="118000"/>
              </a:lnSpc>
              <a:buNone/>
            </a:pPr>
            <a:r>
              <a:rPr lang="tr-TR" sz="24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</a:t>
            </a:r>
            <a:r>
              <a:rPr lang="tr-TR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ocuk resimleri aşağıdaki özellikler kapsamında değerlendirilmelidir;</a:t>
            </a:r>
            <a:endParaRPr lang="tr-T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Renk seçimi</a:t>
            </a:r>
          </a:p>
          <a:p>
            <a:pPr lvl="1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Çizgilere göre değerlendirme</a:t>
            </a:r>
          </a:p>
          <a:p>
            <a:pPr lvl="1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Resimlerin boyutu</a:t>
            </a:r>
          </a:p>
          <a:p>
            <a:pPr lvl="1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Resmin kağıt üzerindeki yerleşimi</a:t>
            </a:r>
          </a:p>
          <a:p>
            <a:pPr lvl="1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Çocuğun resim çizim temposu</a:t>
            </a:r>
          </a:p>
          <a:p>
            <a:pPr>
              <a:lnSpc>
                <a:spcPct val="118000"/>
              </a:lnSpc>
            </a:pPr>
            <a:endParaRPr lang="tr-TR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tr-TR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tr-TR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 descr="A child holding a paint brush and a palette&#10;&#10;Description automatically generated">
            <a:extLst>
              <a:ext uri="{FF2B5EF4-FFF2-40B4-BE49-F238E27FC236}">
                <a16:creationId xmlns:a16="http://schemas.microsoft.com/office/drawing/2014/main" id="{1318B1BE-AAB1-3BE2-282E-3B2186ECD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28" y="2528178"/>
            <a:ext cx="1702148" cy="1668490"/>
          </a:xfrm>
          <a:prstGeom prst="rect">
            <a:avLst/>
          </a:prstGeom>
        </p:spPr>
      </p:pic>
      <p:pic>
        <p:nvPicPr>
          <p:cNvPr id="5" name="Picture 10" descr="A child painting on a easel&#10;&#10;Description automatically generated">
            <a:extLst>
              <a:ext uri="{FF2B5EF4-FFF2-40B4-BE49-F238E27FC236}">
                <a16:creationId xmlns:a16="http://schemas.microsoft.com/office/drawing/2014/main" id="{B063A9D5-2F2C-8D37-439F-445B4CDCC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17" y="2715376"/>
            <a:ext cx="1479538" cy="1351931"/>
          </a:xfrm>
          <a:prstGeom prst="rect">
            <a:avLst/>
          </a:prstGeom>
        </p:spPr>
      </p:pic>
      <p:pic>
        <p:nvPicPr>
          <p:cNvPr id="6" name="Picture 8" descr="A child holding a piece of paper and a bag&#10;&#10;Description automatically generated">
            <a:extLst>
              <a:ext uri="{FF2B5EF4-FFF2-40B4-BE49-F238E27FC236}">
                <a16:creationId xmlns:a16="http://schemas.microsoft.com/office/drawing/2014/main" id="{E4123B62-89BB-7699-E78F-DA2DB3F0A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04" y="4022930"/>
            <a:ext cx="1365250" cy="1428115"/>
          </a:xfrm>
          <a:prstGeom prst="rect">
            <a:avLst/>
          </a:prstGeom>
        </p:spPr>
      </p:pic>
      <p:pic>
        <p:nvPicPr>
          <p:cNvPr id="7" name="Picture 12" descr="A child holding a painting&#10;&#10;Description automatically generated">
            <a:extLst>
              <a:ext uri="{FF2B5EF4-FFF2-40B4-BE49-F238E27FC236}">
                <a16:creationId xmlns:a16="http://schemas.microsoft.com/office/drawing/2014/main" id="{5DB97D48-011D-2C9D-A1E9-65B4D87580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17" y="3875260"/>
            <a:ext cx="1366201" cy="15757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56"/>
            <a:ext cx="10515600" cy="1325563"/>
          </a:xfrm>
        </p:spPr>
        <p:txBody>
          <a:bodyPr>
            <a:normAutofit/>
          </a:bodyPr>
          <a:lstStyle/>
          <a:p>
            <a:r>
              <a:rPr lang="tr-TR" sz="3800" b="1" dirty="0">
                <a:solidFill>
                  <a:srgbClr val="ECAF19"/>
                </a:solidFill>
                <a:latin typeface="+mn-lt"/>
              </a:rPr>
              <a:t>Çocuk Resimleri Analizinde Temel İlkeler</a:t>
            </a:r>
          </a:p>
        </p:txBody>
      </p:sp>
      <p:cxnSp>
        <p:nvCxnSpPr>
          <p:cNvPr id="10" name="Düz Bağlayıcı 4"/>
          <p:cNvCxnSpPr/>
          <p:nvPr/>
        </p:nvCxnSpPr>
        <p:spPr>
          <a:xfrm>
            <a:off x="9042400" y="1873038"/>
            <a:ext cx="2310873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5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997"/>
            <a:ext cx="10515600" cy="1505751"/>
          </a:xfrm>
        </p:spPr>
        <p:txBody>
          <a:bodyPr>
            <a:normAutofit/>
          </a:bodyPr>
          <a:lstStyle/>
          <a:p>
            <a:r>
              <a:rPr lang="tr-TR" sz="3800" b="1" dirty="0">
                <a:solidFill>
                  <a:srgbClr val="ECAF19"/>
                </a:solidFill>
                <a:effectLst/>
                <a:latin typeface="+mn-lt"/>
                <a:ea typeface="Calibri" panose="020F0502020204030204" pitchFamily="34" charset="0"/>
              </a:rPr>
              <a:t>Çocuk Resimleri Yorumlanırken Uzmanların Dikkat Etmeleri Gereken Bazı İlkeler</a:t>
            </a:r>
            <a:endParaRPr lang="tr-TR" sz="3800" b="1" dirty="0">
              <a:solidFill>
                <a:srgbClr val="ECAF19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345" y="2502653"/>
            <a:ext cx="10307782" cy="3417856"/>
          </a:xfrm>
        </p:spPr>
        <p:txBody>
          <a:bodyPr numCol="2" spcCol="274320">
            <a:noAutofit/>
          </a:bodyPr>
          <a:lstStyle/>
          <a:p>
            <a:pPr marL="342900" lvl="0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Resmin çocuğun gelişim düzeyine ve zekâ seviyesine uygunluğuna bakılmalı,</a:t>
            </a:r>
            <a:endParaRPr lang="tr-TR" sz="1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Çocuk resimlerini analiz eden uzman resmin sadece yaşa uygunluğunu değil bazı özellikli (spesifik) belirtilerini de fark edebilmeli,</a:t>
            </a:r>
            <a:endParaRPr lang="tr-TR" sz="1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Okul öncesi dönemdeki çocuklara resim yaptırma aşamasında aşırı kuralcı olmamaya dikkat edilmeli; resim çizme işi oyun havasında olmalı ve kıyaslama, puanlama gibi çocuğu kaygılandıracak durumlara dikkat edilmeli,</a:t>
            </a:r>
            <a:endParaRPr lang="tr-TR" sz="1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Çocuğun kendi bedensel gelişimine yönelik zihinsel şema oluşturma düzeyinin çizdiği insan figürü ile doğrudan alakalı olduğu bilinmeli, </a:t>
            </a:r>
            <a:endParaRPr lang="tr-TR" sz="1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Çocuğun görsel algı durumu hakkında ön bilgiye sahip olunmalı, </a:t>
            </a:r>
            <a:endParaRPr lang="tr-TR" sz="1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Resmin, çocuğun sanatsal yeteneğini gösterdiği gibi bazı patolojik süreçleri de gösterdiği unutulmamalı,</a:t>
            </a:r>
            <a:r>
              <a:rPr lang="tr-TR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tr-TR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Resim hiçbir zaman tanı koyma amacıyla tek başına kullanılmamalı, </a:t>
            </a:r>
            <a:endParaRPr lang="tr-TR" sz="1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Resim yoluyla elde edilen bilgiler, başka testlerin sonuçları, anne-baba ile görüşme gibi diğer yollarla alınan bilgilerle karşılaştırılmalı ve desteklenmeli,</a:t>
            </a:r>
            <a:endParaRPr lang="tr-TR" sz="1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Değerlendirme sırasında resimdeki belirtileri abartmanın, belirtileri görememekten daha fazla hataya yol açacağı bilinmelidir (</a:t>
            </a:r>
            <a:r>
              <a:rPr lang="tr-TR" sz="14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Shvansara</a:t>
            </a:r>
            <a:r>
              <a:rPr lang="tr-TR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1978).</a:t>
            </a:r>
            <a:endParaRPr lang="tr-TR" sz="1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Düz Bağlayıcı 4"/>
          <p:cNvCxnSpPr/>
          <p:nvPr/>
        </p:nvCxnSpPr>
        <p:spPr>
          <a:xfrm>
            <a:off x="6797964" y="2251729"/>
            <a:ext cx="4461163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74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73" y="1168716"/>
            <a:ext cx="10515600" cy="1325563"/>
          </a:xfrm>
        </p:spPr>
        <p:txBody>
          <a:bodyPr>
            <a:noAutofit/>
          </a:bodyPr>
          <a:lstStyle/>
          <a:p>
            <a:pPr marL="90170">
              <a:lnSpc>
                <a:spcPct val="115000"/>
              </a:lnSpc>
            </a:pPr>
            <a:r>
              <a:rPr lang="tr-TR" sz="2800" b="1" kern="0" dirty="0">
                <a:solidFill>
                  <a:srgbClr val="ECAF19"/>
                </a:solidFill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Psikososyal Değerlendirmede Kullanılan Resim Testleri Örnekleri</a:t>
            </a:r>
            <a:endParaRPr lang="tr-TR" sz="2800" b="1" kern="0" dirty="0">
              <a:solidFill>
                <a:srgbClr val="ECAF19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692" y="2208246"/>
            <a:ext cx="6994236" cy="3472118"/>
          </a:xfrm>
        </p:spPr>
        <p:txBody>
          <a:bodyPr>
            <a:noAutofit/>
          </a:bodyPr>
          <a:lstStyle/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Çocuk ve yetişkinler için geliştirilmiş birçok resim testi mevcuttur. </a:t>
            </a:r>
          </a:p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Bu testlerin hangi amaçla kullanılacağı ise uzmanın yetişkin ve çocuk hakkında ne gibi bilgileri almak isteyeceği ile ilgilidir.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DE2B056-F9E9-45CD-0BCE-E24DDE3D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74" y="2219116"/>
            <a:ext cx="3059018" cy="2035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Düz Bağlayıcı 4"/>
          <p:cNvCxnSpPr/>
          <p:nvPr/>
        </p:nvCxnSpPr>
        <p:spPr>
          <a:xfrm>
            <a:off x="10566400" y="1873038"/>
            <a:ext cx="786873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41584" y="4254752"/>
            <a:ext cx="10196945" cy="785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Resim testleri uygulanırken bireyin etrafında resmi anımsatacak uyaranların olmamasına dikkat edilmelidir. </a:t>
            </a:r>
            <a:endParaRPr lang="tr-T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53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092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ECAF19"/>
                </a:solidFill>
                <a:latin typeface="+mn-lt"/>
              </a:rPr>
              <a:t>Bir İnsan Çiz Testi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8905"/>
            <a:ext cx="10679545" cy="3673204"/>
          </a:xfrm>
        </p:spPr>
        <p:txBody>
          <a:bodyPr>
            <a:normAutofit/>
          </a:bodyPr>
          <a:lstStyle/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Standartlaştırılmış ilk resim testini Amerikalı Uzman </a:t>
            </a:r>
            <a:r>
              <a:rPr lang="tr-TR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Goodenough</a:t>
            </a:r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1926 yılında geliştirmiştir.</a:t>
            </a:r>
          </a:p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Amerikalı Uzman Harris tarafından güncellenen bu test, “Harris-</a:t>
            </a:r>
            <a:r>
              <a:rPr lang="tr-TR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Goodenough</a:t>
            </a:r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Bir İnsan Çiz </a:t>
            </a:r>
            <a:r>
              <a:rPr lang="tr-TR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Testi”dir</a:t>
            </a:r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</a:p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 testin amacı bireylerin zihinsel gelişimlerini ölçmektir. 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11" descr="A child drawing a picture on a easel&#10;&#10;Description automatically generated">
            <a:extLst>
              <a:ext uri="{FF2B5EF4-FFF2-40B4-BE49-F238E27FC236}">
                <a16:creationId xmlns:a16="http://schemas.microsoft.com/office/drawing/2014/main" id="{6157C87B-5D94-5A47-207A-5CAD3F86A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00" y="3944597"/>
            <a:ext cx="1691863" cy="1706711"/>
          </a:xfrm>
          <a:prstGeom prst="rect">
            <a:avLst/>
          </a:prstGeom>
        </p:spPr>
      </p:pic>
      <p:cxnSp>
        <p:nvCxnSpPr>
          <p:cNvPr id="5" name="Düz Bağlayıcı 4"/>
          <p:cNvCxnSpPr/>
          <p:nvPr/>
        </p:nvCxnSpPr>
        <p:spPr>
          <a:xfrm>
            <a:off x="4775200" y="1873038"/>
            <a:ext cx="6578073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73" y="1210256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ECAF19"/>
                </a:solidFill>
                <a:latin typeface="+mn-lt"/>
              </a:rPr>
              <a:t>Aile Resmi Testi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59993"/>
            <a:ext cx="8259618" cy="2154989"/>
          </a:xfrm>
        </p:spPr>
        <p:txBody>
          <a:bodyPr>
            <a:normAutofit/>
          </a:bodyPr>
          <a:lstStyle/>
          <a:p>
            <a:pPr algn="just">
              <a:lnSpc>
                <a:spcPct val="128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Maurice </a:t>
            </a:r>
            <a:r>
              <a:rPr lang="tr-TR" sz="24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Porot</a:t>
            </a:r>
            <a:r>
              <a:rPr lang="tr-TR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tarafından geliştirilen ve </a:t>
            </a:r>
            <a:r>
              <a:rPr lang="tr-TR" sz="24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psikanalitik</a:t>
            </a:r>
            <a:r>
              <a:rPr lang="tr-TR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verilere dayanan </a:t>
            </a:r>
            <a:r>
              <a:rPr lang="tr-TR" sz="24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projektif</a:t>
            </a:r>
            <a:r>
              <a:rPr lang="tr-TR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bir resim testidir. </a:t>
            </a:r>
          </a:p>
          <a:p>
            <a:pPr algn="just">
              <a:lnSpc>
                <a:spcPct val="128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Temel amaç, çocuğun ailesiyle olan çatışmalarını açığa çıkarmaktır.</a:t>
            </a:r>
          </a:p>
        </p:txBody>
      </p:sp>
      <p:pic>
        <p:nvPicPr>
          <p:cNvPr id="4" name="Picture 14" descr="A child painting on a black board&#10;&#10;Description automatically generated">
            <a:extLst>
              <a:ext uri="{FF2B5EF4-FFF2-40B4-BE49-F238E27FC236}">
                <a16:creationId xmlns:a16="http://schemas.microsoft.com/office/drawing/2014/main" id="{99D29D62-B994-DDC5-B81A-1A3C34A84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1" y="2108759"/>
            <a:ext cx="2174930" cy="2375350"/>
          </a:xfrm>
          <a:prstGeom prst="rect">
            <a:avLst/>
          </a:prstGeom>
        </p:spPr>
      </p:pic>
      <p:cxnSp>
        <p:nvCxnSpPr>
          <p:cNvPr id="5" name="Düz Bağlayıcı 4"/>
          <p:cNvCxnSpPr/>
          <p:nvPr/>
        </p:nvCxnSpPr>
        <p:spPr>
          <a:xfrm>
            <a:off x="4341091" y="1873038"/>
            <a:ext cx="7012182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37673" y="4405746"/>
            <a:ext cx="10244910" cy="51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8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Test için gerekli olan malzemeler; kâğıt, kalem, silgi ve boya kalemleridir. 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1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8" y="123873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ECAF19"/>
                </a:solidFill>
                <a:latin typeface="+mn-lt"/>
              </a:rPr>
              <a:t>ÖZET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236" y="2324151"/>
            <a:ext cx="10069946" cy="3310755"/>
          </a:xfrm>
        </p:spPr>
        <p:txBody>
          <a:bodyPr>
            <a:noAutofit/>
          </a:bodyPr>
          <a:lstStyle/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Resim, çocuğu tanımak, onun iç dünyası ve yakın çevresiyle olan ilişkileri hakkında bilgi edinmek için önemli bir araçtır. </a:t>
            </a:r>
          </a:p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 resim etkinliklerini değerlendirirken yapılan çizimlerdeki obje ve figürlerin anlamsal karşılığını öğrenmek ve anlamak sağlıklı bir değerlendirme açısından gereklidir.</a:t>
            </a:r>
          </a:p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Bu bakımdan, bu modülde kullanılan tekniklerin neler olduğu ve bu tekniklerdeki figürlerin ne anlama geldiği anlatılmaya çalışılmıştır.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	</a:t>
            </a:r>
            <a:endParaRPr lang="en-US" sz="2400" dirty="0"/>
          </a:p>
        </p:txBody>
      </p:sp>
      <p:cxnSp>
        <p:nvCxnSpPr>
          <p:cNvPr id="4" name="Düz Bağlayıcı 4"/>
          <p:cNvCxnSpPr/>
          <p:nvPr/>
        </p:nvCxnSpPr>
        <p:spPr>
          <a:xfrm>
            <a:off x="2503055" y="1873038"/>
            <a:ext cx="8850218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4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3255-1694-60FF-C4F1-4575B29F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57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ECAF19"/>
                </a:solidFill>
                <a:latin typeface="+mn-lt"/>
              </a:rPr>
              <a:t>Sunum Planı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B2B5-600D-E25C-A419-B7CB973C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91" y="2385850"/>
            <a:ext cx="10515600" cy="2851892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2600" dirty="0">
                <a:latin typeface="Segoe UI" panose="020B0502040204020203" pitchFamily="34" charset="0"/>
                <a:cs typeface="Segoe UI" panose="020B0502040204020203" pitchFamily="34" charset="0"/>
              </a:rPr>
              <a:t>Giriş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2600" dirty="0">
                <a:latin typeface="Segoe UI" panose="020B0502040204020203" pitchFamily="34" charset="0"/>
                <a:cs typeface="Segoe UI" panose="020B0502040204020203" pitchFamily="34" charset="0"/>
              </a:rPr>
              <a:t>Resmin Artan İşlevi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2600" dirty="0">
                <a:latin typeface="Segoe UI" panose="020B0502040204020203" pitchFamily="34" charset="0"/>
                <a:cs typeface="Segoe UI" panose="020B0502040204020203" pitchFamily="34" charset="0"/>
              </a:rPr>
              <a:t>Resimlerin Analizi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2600" dirty="0">
                <a:latin typeface="Segoe UI" panose="020B0502040204020203" pitchFamily="34" charset="0"/>
                <a:cs typeface="Segoe UI" panose="020B0502040204020203" pitchFamily="34" charset="0"/>
              </a:rPr>
              <a:t>Çocuk Resimleri Analizinde Temel İlkeler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2600" dirty="0">
                <a:latin typeface="Segoe UI" panose="020B0502040204020203" pitchFamily="34" charset="0"/>
                <a:cs typeface="Segoe UI" panose="020B0502040204020203" pitchFamily="34" charset="0"/>
              </a:rPr>
              <a:t>Psikososyal Değerlendirmede Kullanılan Resim Testleri Örnekleri</a:t>
            </a:r>
          </a:p>
        </p:txBody>
      </p:sp>
      <p:cxnSp>
        <p:nvCxnSpPr>
          <p:cNvPr id="6" name="Düz Bağlayıcı 4"/>
          <p:cNvCxnSpPr/>
          <p:nvPr/>
        </p:nvCxnSpPr>
        <p:spPr>
          <a:xfrm>
            <a:off x="3886069" y="1873038"/>
            <a:ext cx="7467204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8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82" y="4793673"/>
            <a:ext cx="10515600" cy="11360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dirty="0">
                <a:latin typeface="+mj-lt"/>
              </a:rPr>
              <a:t>“Bu </a:t>
            </a:r>
            <a:r>
              <a:rPr lang="en-US" sz="1600" dirty="0" err="1">
                <a:latin typeface="+mj-lt"/>
              </a:rPr>
              <a:t>doküman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Avrupa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Birliği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desteği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ile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oluşturulmuştur</a:t>
            </a:r>
            <a:r>
              <a:rPr lang="en-US" sz="1600" dirty="0">
                <a:latin typeface="+mj-lt"/>
              </a:rPr>
              <a:t>. Bu </a:t>
            </a:r>
            <a:r>
              <a:rPr lang="en-US" sz="1600" dirty="0" err="1">
                <a:latin typeface="+mj-lt"/>
              </a:rPr>
              <a:t>yayının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içeriğinden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yalnızca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WEglobal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liderliğindeki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konsorsiyum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sorumludur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hiçbir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şekilde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Avrupa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Birliğinin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görüşlerini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yansıtmamaktadır</a:t>
            </a:r>
            <a:r>
              <a:rPr lang="en-US" sz="1600" dirty="0">
                <a:latin typeface="+mj-lt"/>
              </a:rPr>
              <a:t>.”</a:t>
            </a:r>
          </a:p>
          <a:p>
            <a:pPr algn="ctr">
              <a:lnSpc>
                <a:spcPct val="150000"/>
              </a:lnSpc>
            </a:pPr>
            <a:endParaRPr 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6A240-119A-386F-7E0F-9DD38813405E}"/>
              </a:ext>
            </a:extLst>
          </p:cNvPr>
          <p:cNvSpPr txBox="1"/>
          <p:nvPr/>
        </p:nvSpPr>
        <p:spPr>
          <a:xfrm>
            <a:off x="4645891" y="3131128"/>
            <a:ext cx="31341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/>
              <a:t>Teşekkürler</a:t>
            </a:r>
            <a:r>
              <a:rPr lang="en-US" sz="42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3921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5014"/>
            <a:ext cx="10515600" cy="326680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Resim, insanın iç dünyasının yansıması olarak düşünülebilir.  </a:t>
            </a:r>
          </a:p>
          <a:p>
            <a:pPr algn="just">
              <a:lnSpc>
                <a:spcPct val="115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Resim, bireyin iç dünyasının ifade biçimi ve zihinsel yapısının yansıması olarak kabul edilebilir. </a:t>
            </a:r>
          </a:p>
          <a:p>
            <a:pPr algn="just">
              <a:lnSpc>
                <a:spcPct val="115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Bireyi incelemek konusunda oldukça faydalı olan resimler aynı zamanda konu ve figür seçiminde rol oynayan kültürel ve sosyal belirleyicileri değerlendirme olanağı da vermektedir.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143255-1694-60FF-C4F1-4575B29F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5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ECAF19"/>
                </a:solidFill>
                <a:latin typeface="+mn-lt"/>
              </a:rPr>
              <a:t>Giriş</a:t>
            </a:r>
            <a:endParaRPr lang="tr-TR" b="1" dirty="0">
              <a:solidFill>
                <a:srgbClr val="ECAF19"/>
              </a:solidFill>
              <a:latin typeface="+mn-lt"/>
            </a:endParaRPr>
          </a:p>
        </p:txBody>
      </p:sp>
      <p:cxnSp>
        <p:nvCxnSpPr>
          <p:cNvPr id="6" name="Düz Bağlayıcı 4"/>
          <p:cNvCxnSpPr/>
          <p:nvPr/>
        </p:nvCxnSpPr>
        <p:spPr>
          <a:xfrm>
            <a:off x="2087418" y="1873038"/>
            <a:ext cx="9265855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7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7" y="1210256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ECAF19"/>
                </a:solidFill>
                <a:latin typeface="+mn-lt"/>
              </a:rPr>
              <a:t>Resmin Artan İşlevi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2252271"/>
            <a:ext cx="6505633" cy="2212545"/>
          </a:xfrm>
        </p:spPr>
        <p:txBody>
          <a:bodyPr>
            <a:noAutofit/>
          </a:bodyPr>
          <a:lstStyle/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Başlangıçta resim testleri, kişilik testi değil, daha çok zekâ testlerine yardımcı test olarak kullanılmıştır.</a:t>
            </a:r>
          </a:p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Çocukların tüm çizimleri, gündelik yaşamını ve davranışlarını anlamlandırmanın bir aracıdır.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D0627C8-B47E-FF1B-7C7D-7041C7B90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2252270"/>
            <a:ext cx="3687574" cy="2212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Düz Bağlayıcı 4"/>
          <p:cNvCxnSpPr/>
          <p:nvPr/>
        </p:nvCxnSpPr>
        <p:spPr>
          <a:xfrm>
            <a:off x="5606473" y="1873038"/>
            <a:ext cx="5746800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01006" y="4474975"/>
            <a:ext cx="10396407" cy="129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Çocuk resimleri, çocukları ilk tanıma aşaması olan çocukla görüşme esnasında kullanılabileceği gibi süreç içerisinde değişen duygu durumlarını anlamlandırma adına da kullanılabilmektedir. 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50061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B272FA-47EC-207F-174F-197D8D2D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73" y="1210256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ECAF19"/>
                </a:solidFill>
                <a:latin typeface="+mn-lt"/>
              </a:rPr>
              <a:t>Resmin Artan İşlevi</a:t>
            </a:r>
            <a:endParaRPr lang="tr-TR" dirty="0">
              <a:solidFill>
                <a:srgbClr val="ECAF19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507768-6CD7-4919-6EFD-E72AEFB93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73" y="2258691"/>
            <a:ext cx="10515600" cy="381883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38000"/>
              </a:lnSpc>
              <a:buClr>
                <a:schemeClr val="accent5">
                  <a:lumMod val="75000"/>
                </a:schemeClr>
              </a:buClr>
            </a:pPr>
            <a:r>
              <a:rPr lang="tr-TR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Çizimlerde çocuklar hakkında bilgi edinmek için, çocuğa çeşitli sorular yöneltilebilir: </a:t>
            </a:r>
            <a:endParaRPr lang="tr-TR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algn="just">
              <a:lnSpc>
                <a:spcPct val="138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tr-T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Onu mutlu eden ya da mutsuz eden neler olabilir? </a:t>
            </a:r>
          </a:p>
          <a:p>
            <a:pPr lvl="1" algn="just">
              <a:lnSpc>
                <a:spcPct val="138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tr-T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Çizdiğin kişi ya da kişiler ne düşünüyor olabilir? </a:t>
            </a:r>
          </a:p>
          <a:p>
            <a:pPr lvl="1" algn="just">
              <a:lnSpc>
                <a:spcPct val="138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tr-T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Çizdiğin kişi ya da kişiler ne hissediyor olabilir? </a:t>
            </a:r>
          </a:p>
          <a:p>
            <a:pPr lvl="1" algn="just">
              <a:lnSpc>
                <a:spcPct val="138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tr-T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Çizdiğin kişinin en sevdiği şey ne olabilir? </a:t>
            </a:r>
          </a:p>
          <a:p>
            <a:pPr lvl="1" algn="just">
              <a:lnSpc>
                <a:spcPct val="138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tr-T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Anne ve babasıyla ilgili ne düşünüyor olabilir? </a:t>
            </a:r>
          </a:p>
          <a:p>
            <a:pPr lvl="1" algn="just">
              <a:lnSpc>
                <a:spcPct val="138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tr-T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 tarz soruların sorulması çocuk resimlerinin analiz edilmesinde yardımcı olabilmektedir.</a:t>
            </a:r>
            <a:endParaRPr lang="tr-TR" sz="2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Düz Bağlayıcı 4"/>
          <p:cNvCxnSpPr/>
          <p:nvPr/>
        </p:nvCxnSpPr>
        <p:spPr>
          <a:xfrm>
            <a:off x="5514109" y="1873038"/>
            <a:ext cx="5839164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13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56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ECAF19"/>
                </a:solidFill>
                <a:latin typeface="+mn-lt"/>
              </a:rPr>
              <a:t>Resimlerin Analizi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37" y="2191887"/>
            <a:ext cx="7280563" cy="269414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Resim yorumlama dikkat isteyen bir uğraştır. </a:t>
            </a:r>
          </a:p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Resim analizinde, bastırma, yansıtma, yer değiştirme gibi temel savunma mekanizmaları başta olmak üzere id, ego, süper ego ve diğer savunma mekanizmaları konusunda da bilgi birikimine sahip olunmalıdır. </a:t>
            </a:r>
          </a:p>
        </p:txBody>
      </p:sp>
      <p:pic>
        <p:nvPicPr>
          <p:cNvPr id="4" name="Picture 3" descr="A child painting on a canvas&#10;&#10;Description automatically generated">
            <a:extLst>
              <a:ext uri="{FF2B5EF4-FFF2-40B4-BE49-F238E27FC236}">
                <a16:creationId xmlns:a16="http://schemas.microsoft.com/office/drawing/2014/main" id="{C84AD9D3-2770-6BB4-1368-3BD4E0DD1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7" y="2191887"/>
            <a:ext cx="2816350" cy="2335292"/>
          </a:xfrm>
          <a:prstGeom prst="rect">
            <a:avLst/>
          </a:prstGeom>
        </p:spPr>
      </p:pic>
      <p:cxnSp>
        <p:nvCxnSpPr>
          <p:cNvPr id="5" name="Düz Bağlayıcı 4"/>
          <p:cNvCxnSpPr/>
          <p:nvPr/>
        </p:nvCxnSpPr>
        <p:spPr>
          <a:xfrm>
            <a:off x="5218545" y="1873038"/>
            <a:ext cx="6134728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93616" y="4677627"/>
            <a:ext cx="10217200" cy="924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Resim çizme sırasındaki tutumlar bireyden bireye değişir hatta aynı bireyin farklı zamanlarda, resim çizimleri değişebilmektedir. 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6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55" y="2247305"/>
            <a:ext cx="9247909" cy="64367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0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İyi bir resim analizi yapabilmek için:</a:t>
            </a:r>
          </a:p>
          <a:p>
            <a:pPr algn="just">
              <a:lnSpc>
                <a:spcPct val="115000"/>
              </a:lnSpc>
            </a:pPr>
            <a:endParaRPr lang="tr-TR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FE88B82-39D7-118F-A8C4-7EFDCE0D1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617" y="2379291"/>
            <a:ext cx="2471003" cy="19965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56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ECAF19"/>
                </a:solidFill>
                <a:latin typeface="+mn-lt"/>
              </a:rPr>
              <a:t>Resimlerin Analizi</a:t>
            </a:r>
          </a:p>
        </p:txBody>
      </p:sp>
      <p:cxnSp>
        <p:nvCxnSpPr>
          <p:cNvPr id="7" name="Düz Bağlayıcı 4"/>
          <p:cNvCxnSpPr/>
          <p:nvPr/>
        </p:nvCxnSpPr>
        <p:spPr>
          <a:xfrm>
            <a:off x="5200073" y="1873038"/>
            <a:ext cx="6153200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9509" y="2607708"/>
            <a:ext cx="80748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Geliştirilmiş standart projektif resim testleri hakkında bilgi sahibi olmak,</a:t>
            </a:r>
            <a:endParaRPr lang="en-US" sz="20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Resmin gizemli dünyasını anlayabilmek için tüm olanakları kullanmak, resim ayrıntılarının vereceği küçük ipuçlarını yorumlama gücünü tüm sınırlarıyla kullanmak,</a:t>
            </a:r>
            <a:endParaRPr lang="en-US" sz="2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981" y="4431278"/>
            <a:ext cx="10894291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Resim değerlendirme sırasında karşılaşılan tüm çelişkileri değerlendirmek, tüm yeniliklere ve öğrenmeye açık olmak,</a:t>
            </a:r>
            <a:endParaRPr lang="en-US" sz="2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Birey hakkında elde edilen bütün verileri ve bilgileri birleştirebilmek ve bu bilgilerle resim arasındaki bağları fark edebilmek gerekmektedir.</a:t>
            </a:r>
            <a:endParaRPr lang="tr-TR" sz="20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1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56"/>
            <a:ext cx="7114309" cy="1325563"/>
          </a:xfrm>
        </p:spPr>
        <p:txBody>
          <a:bodyPr>
            <a:normAutofit/>
          </a:bodyPr>
          <a:lstStyle/>
          <a:p>
            <a:r>
              <a:rPr lang="tr-TR" sz="3000" b="1" dirty="0">
                <a:solidFill>
                  <a:srgbClr val="ECAF19"/>
                </a:solidFill>
                <a:latin typeface="+mn-lt"/>
              </a:rPr>
              <a:t>Sağlıklı Bireyin Çizdiği Resimlerin Özellikleri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862"/>
            <a:ext cx="10515600" cy="37761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8000"/>
              </a:lnSpc>
              <a:buNone/>
            </a:pP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Ruhsal olarak sağlıklı olan bireyler, yaşamlarını iyi organize etmiş olmaları yönünden ayırt edilebilirler. Bu bireyler:</a:t>
            </a:r>
            <a:endParaRPr lang="tr-TR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Psikolojik ihtiyaçlarının doğru ve yeterli derecede farkında olan ve bunları sağlıklı bir şekilde kabul edebilen, </a:t>
            </a:r>
            <a:endParaRPr lang="tr-TR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Kendine yönelik olumlu yönde hislere sahip olan, </a:t>
            </a:r>
            <a:endParaRPr lang="tr-TR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Duygularının, düşüncelerinin farkında olan ve dışa vurabilen, kendini doğru ifade edebilen, </a:t>
            </a:r>
            <a:endParaRPr lang="tr-TR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Yaşamını denetleyebilen, hayatında gerekli değişiklikleri yapabilen, </a:t>
            </a:r>
            <a:endParaRPr lang="tr-TR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tr-T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Karşılaştığı problemleri ve yaşadığı psikolojik çatışmaları çözebilecek güce sahip olan kişilerdir.</a:t>
            </a:r>
            <a:endParaRPr lang="tr-TR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Düz Bağlayıcı 4"/>
          <p:cNvCxnSpPr>
            <a:stCxn id="2" idx="3"/>
          </p:cNvCxnSpPr>
          <p:nvPr/>
        </p:nvCxnSpPr>
        <p:spPr>
          <a:xfrm>
            <a:off x="7952509" y="1873038"/>
            <a:ext cx="3400764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04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2982375"/>
            <a:ext cx="6763327" cy="2353720"/>
          </a:xfrm>
        </p:spPr>
        <p:txBody>
          <a:bodyPr>
            <a:noAutofit/>
          </a:bodyPr>
          <a:lstStyle/>
          <a:p>
            <a:pPr lvl="1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Özsaygı</a:t>
            </a:r>
          </a:p>
          <a:p>
            <a:pPr lvl="1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Pozitif ilişki</a:t>
            </a:r>
          </a:p>
          <a:p>
            <a:pPr lvl="1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Açıklık</a:t>
            </a:r>
          </a:p>
          <a:p>
            <a:pPr lvl="1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İyi organize edilmiş ve istikrarlı olma</a:t>
            </a:r>
          </a:p>
          <a:p>
            <a:pPr lvl="1"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r>
              <a:rPr lang="tr-TR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Uygun cinsiyet farkı</a:t>
            </a:r>
            <a:endParaRPr lang="tr-TR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8000"/>
              </a:lnSpc>
            </a:pPr>
            <a:endParaRPr lang="tr-TR" sz="1800" dirty="0">
              <a:effectLst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BDCFBA5-75C9-99A7-818C-0F2D6E3F2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79" y="3080502"/>
            <a:ext cx="3432313" cy="2359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56"/>
            <a:ext cx="7040418" cy="1325563"/>
          </a:xfrm>
        </p:spPr>
        <p:txBody>
          <a:bodyPr>
            <a:normAutofit/>
          </a:bodyPr>
          <a:lstStyle/>
          <a:p>
            <a:r>
              <a:rPr lang="tr-TR" sz="3000" b="1" dirty="0">
                <a:solidFill>
                  <a:srgbClr val="ECAF19"/>
                </a:solidFill>
                <a:latin typeface="+mn-lt"/>
              </a:rPr>
              <a:t>Sağlıklı Bireyin Çizdiği Resimlerin Özellikleri</a:t>
            </a:r>
          </a:p>
        </p:txBody>
      </p:sp>
      <p:cxnSp>
        <p:nvCxnSpPr>
          <p:cNvPr id="7" name="Düz Bağlayıcı 4"/>
          <p:cNvCxnSpPr>
            <a:stCxn id="6" idx="3"/>
          </p:cNvCxnSpPr>
          <p:nvPr/>
        </p:nvCxnSpPr>
        <p:spPr>
          <a:xfrm>
            <a:off x="7878618" y="1873038"/>
            <a:ext cx="3474655" cy="0"/>
          </a:xfrm>
          <a:prstGeom prst="line">
            <a:avLst/>
          </a:prstGeom>
          <a:ln w="38100">
            <a:solidFill>
              <a:srgbClr val="ECA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38199" y="2163689"/>
            <a:ext cx="10515073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8000"/>
              </a:lnSpc>
            </a:pPr>
            <a:r>
              <a:rPr lang="tr-TR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Sechenov’a (1996) göre tüm bu psikolojik özellikler bireyin çizdiği resme yansımaktadır. Bu yansımaları aşağıdaki karakteristik özellikler ile tanımlamak mümkündür;</a:t>
            </a:r>
          </a:p>
        </p:txBody>
      </p:sp>
    </p:spTree>
    <p:extLst>
      <p:ext uri="{BB962C8B-B14F-4D97-AF65-F5344CB8AC3E}">
        <p14:creationId xmlns:p14="http://schemas.microsoft.com/office/powerpoint/2010/main" val="131328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26cd14-229d-4391-ac5c-01df225691e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E3DA9ED086F4EB1B4A9FF7AED393D" ma:contentTypeVersion="16" ma:contentTypeDescription="Create a new document." ma:contentTypeScope="" ma:versionID="388932c76dad3fd8dc309f63fd6e62b0">
  <xsd:schema xmlns:xsd="http://www.w3.org/2001/XMLSchema" xmlns:xs="http://www.w3.org/2001/XMLSchema" xmlns:p="http://schemas.microsoft.com/office/2006/metadata/properties" xmlns:ns3="c342784a-e01b-4ab4-be58-4ffd26e754a4" xmlns:ns4="5726cd14-229d-4391-ac5c-01df225691e2" targetNamespace="http://schemas.microsoft.com/office/2006/metadata/properties" ma:root="true" ma:fieldsID="0f3cc91951c261681591755272dbc693" ns3:_="" ns4:_="">
    <xsd:import namespace="c342784a-e01b-4ab4-be58-4ffd26e754a4"/>
    <xsd:import namespace="5726cd14-229d-4391-ac5c-01df225691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2784a-e01b-4ab4-be58-4ffd26e754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6cd14-229d-4391-ac5c-01df22569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0727A0-46F2-4277-A59D-A2A7261C37E0}">
  <ds:schemaRefs>
    <ds:schemaRef ds:uri="5726cd14-229d-4391-ac5c-01df225691e2"/>
    <ds:schemaRef ds:uri="http://schemas.openxmlformats.org/package/2006/metadata/core-properties"/>
    <ds:schemaRef ds:uri="http://schemas.microsoft.com/office/2006/documentManagement/types"/>
    <ds:schemaRef ds:uri="c342784a-e01b-4ab4-be58-4ffd26e754a4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F149106-8DD1-4187-A676-0ADAE6859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2784a-e01b-4ab4-be58-4ffd26e754a4"/>
    <ds:schemaRef ds:uri="5726cd14-229d-4391-ac5c-01df22569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30A087-72B4-4BEA-9A04-F943295C64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1109</Words>
  <Application>Microsoft Macintosh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Wingdings</vt:lpstr>
      <vt:lpstr>Office Teması</vt:lpstr>
      <vt:lpstr>PowerPoint Presentation</vt:lpstr>
      <vt:lpstr>Sunum Planı</vt:lpstr>
      <vt:lpstr>Giriş</vt:lpstr>
      <vt:lpstr>Resmin Artan İşlevi</vt:lpstr>
      <vt:lpstr>Resmin Artan İşlevi</vt:lpstr>
      <vt:lpstr>Resimlerin Analizi</vt:lpstr>
      <vt:lpstr>Resimlerin Analizi</vt:lpstr>
      <vt:lpstr>Sağlıklı Bireyin Çizdiği Resimlerin Özellikleri</vt:lpstr>
      <vt:lpstr>Sağlıklı Bireyin Çizdiği Resimlerin Özellikleri</vt:lpstr>
      <vt:lpstr>Çocuk Resimleri</vt:lpstr>
      <vt:lpstr>Çocuklarda Çizimlerin Gelişim Dönemleri</vt:lpstr>
      <vt:lpstr>PowerPoint Presentation</vt:lpstr>
      <vt:lpstr>Çocuk Resimleri Analizinde Temel İlkeler</vt:lpstr>
      <vt:lpstr>Çocuk Resimleri Analizinde Temel İlkeler</vt:lpstr>
      <vt:lpstr>Çocuk Resimleri Yorumlanırken Uzmanların Dikkat Etmeleri Gereken Bazı İlkeler</vt:lpstr>
      <vt:lpstr>Psikososyal Değerlendirmede Kullanılan Resim Testleri Örnekleri</vt:lpstr>
      <vt:lpstr>Bir İnsan Çiz Testi</vt:lpstr>
      <vt:lpstr>Aile Resmi Testi</vt:lpstr>
      <vt:lpstr>ÖZET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İrem Hatipoğlu Koca</dc:creator>
  <cp:lastModifiedBy>Tuncay</cp:lastModifiedBy>
  <cp:revision>35</cp:revision>
  <dcterms:created xsi:type="dcterms:W3CDTF">2021-12-13T18:17:25Z</dcterms:created>
  <dcterms:modified xsi:type="dcterms:W3CDTF">2023-10-30T16:49:04Z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0x010100627E3DA9ED086F4EB1B4A9FF7AED393D</vt:lpwstr>
  </property>
</Properties>
</file>