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70" r:id="rId5"/>
    <p:sldId id="271" r:id="rId6"/>
    <p:sldId id="273" r:id="rId7"/>
    <p:sldId id="274" r:id="rId8"/>
    <p:sldId id="295" r:id="rId9"/>
    <p:sldId id="27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4" r:id="rId18"/>
    <p:sldId id="305" r:id="rId19"/>
    <p:sldId id="306" r:id="rId20"/>
    <p:sldId id="307" r:id="rId21"/>
    <p:sldId id="308" r:id="rId22"/>
    <p:sldId id="309" r:id="rId23"/>
    <p:sldId id="278" r:id="rId24"/>
    <p:sldId id="31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Koyu Stil 2 - Vurgu 3/Vurgu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107766-2A3A-4648-93BE-89955DE719C8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244D1F3F-CA66-4639-BBB1-5BEB55894A15}">
      <dgm:prSet phldrT="[Metin]" custT="1"/>
      <dgm:spPr/>
      <dgm:t>
        <a:bodyPr/>
        <a:lstStyle/>
        <a:p>
          <a:r>
            <a:rPr lang="tr-TR" sz="2000" dirty="0">
              <a:latin typeface="Segoe UI" panose="020B0502040204020203" pitchFamily="34" charset="0"/>
              <a:cs typeface="Segoe UI" panose="020B0502040204020203" pitchFamily="34" charset="0"/>
            </a:rPr>
            <a:t>Acil temas sağlama</a:t>
          </a:r>
        </a:p>
      </dgm:t>
    </dgm:pt>
    <dgm:pt modelId="{EE9A8A5D-80A4-4754-8DB9-3F9966904D3A}" type="parTrans" cxnId="{73C92F12-9620-4A66-B1B7-D873D4FE95A0}">
      <dgm:prSet/>
      <dgm:spPr/>
      <dgm:t>
        <a:bodyPr/>
        <a:lstStyle/>
        <a:p>
          <a:endParaRPr lang="tr-TR" sz="20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9F90C63-8C24-4473-BDFD-33D0E5AC436E}" type="sibTrans" cxnId="{73C92F12-9620-4A66-B1B7-D873D4FE95A0}">
      <dgm:prSet/>
      <dgm:spPr/>
      <dgm:t>
        <a:bodyPr/>
        <a:lstStyle/>
        <a:p>
          <a:endParaRPr lang="tr-TR" sz="20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B75AE31-A8A3-4829-8A61-D30E437234B6}">
      <dgm:prSet phldrT="[Metin]" custT="1"/>
      <dgm:spPr/>
      <dgm:t>
        <a:bodyPr anchor="t"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000" dirty="0">
              <a:latin typeface="Segoe UI" panose="020B0502040204020203" pitchFamily="34" charset="0"/>
              <a:cs typeface="Segoe UI" panose="020B0502040204020203" pitchFamily="34" charset="0"/>
            </a:rPr>
            <a:t>Yanında bulunma/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000" dirty="0">
              <a:latin typeface="Segoe UI" panose="020B0502040204020203" pitchFamily="34" charset="0"/>
              <a:cs typeface="Segoe UI" panose="020B0502040204020203" pitchFamily="34" charset="0"/>
            </a:rPr>
            <a:t>Erişilebilir olma</a:t>
          </a:r>
        </a:p>
        <a:p>
          <a:pPr marL="0" lvl="0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028D1CC-EC72-46C4-A0AA-D63E2B67AAF6}" type="parTrans" cxnId="{DC300A21-C3C2-4CAF-95CA-25EDFBBEBD3C}">
      <dgm:prSet/>
      <dgm:spPr/>
      <dgm:t>
        <a:bodyPr/>
        <a:lstStyle/>
        <a:p>
          <a:endParaRPr lang="tr-TR" sz="20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F7F8A59-A7C4-4E55-8DCD-D8FDD6DC1DAB}" type="sibTrans" cxnId="{DC300A21-C3C2-4CAF-95CA-25EDFBBEBD3C}">
      <dgm:prSet/>
      <dgm:spPr/>
      <dgm:t>
        <a:bodyPr/>
        <a:lstStyle/>
        <a:p>
          <a:endParaRPr lang="tr-TR" sz="20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D6672DB-9806-4932-8CD6-2DFCB6C66A04}">
      <dgm:prSet phldrT="[Metin]" custT="1"/>
      <dgm:spPr/>
      <dgm:t>
        <a:bodyPr/>
        <a:lstStyle/>
        <a:p>
          <a:r>
            <a:rPr lang="tr-TR" sz="2000" dirty="0">
              <a:latin typeface="Segoe UI" panose="020B0502040204020203" pitchFamily="34" charset="0"/>
              <a:cs typeface="Segoe UI" panose="020B0502040204020203" pitchFamily="34" charset="0"/>
            </a:rPr>
            <a:t>Aktif dinleme</a:t>
          </a:r>
        </a:p>
      </dgm:t>
    </dgm:pt>
    <dgm:pt modelId="{4702AD4B-A525-446A-92B1-11972FD9C569}" type="parTrans" cxnId="{F09B3A69-B06C-4FF8-873A-CF44CC2BC4B0}">
      <dgm:prSet/>
      <dgm:spPr/>
      <dgm:t>
        <a:bodyPr/>
        <a:lstStyle/>
        <a:p>
          <a:endParaRPr lang="tr-TR" sz="20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3461AFA-1462-462E-84CC-05F654ED2653}" type="sibTrans" cxnId="{F09B3A69-B06C-4FF8-873A-CF44CC2BC4B0}">
      <dgm:prSet/>
      <dgm:spPr/>
      <dgm:t>
        <a:bodyPr/>
        <a:lstStyle/>
        <a:p>
          <a:endParaRPr lang="tr-TR" sz="20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6CF18B7-6D6F-4D1E-B8CC-D332370A3D55}">
      <dgm:prSet phldrT="[Metin]" custT="1"/>
      <dgm:spPr/>
      <dgm:t>
        <a:bodyPr/>
        <a:lstStyle/>
        <a:p>
          <a:r>
            <a:rPr lang="tr-TR" sz="2000" dirty="0">
              <a:latin typeface="Segoe UI" panose="020B0502040204020203" pitchFamily="34" charset="0"/>
              <a:cs typeface="Segoe UI" panose="020B0502040204020203" pitchFamily="34" charset="0"/>
            </a:rPr>
            <a:t>Kritik sorunları belirleme</a:t>
          </a:r>
        </a:p>
      </dgm:t>
    </dgm:pt>
    <dgm:pt modelId="{A723FCA5-F29D-4711-9A43-A48C041CF2D8}" type="parTrans" cxnId="{4B992F25-A020-44F0-AB19-64056763F16A}">
      <dgm:prSet/>
      <dgm:spPr/>
      <dgm:t>
        <a:bodyPr/>
        <a:lstStyle/>
        <a:p>
          <a:endParaRPr lang="tr-TR" sz="20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AD47DDA-F2BD-4AF4-B52E-DF07A8908874}" type="sibTrans" cxnId="{4B992F25-A020-44F0-AB19-64056763F16A}">
      <dgm:prSet/>
      <dgm:spPr/>
      <dgm:t>
        <a:bodyPr/>
        <a:lstStyle/>
        <a:p>
          <a:endParaRPr lang="tr-TR" sz="20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0FE7E39-B4FF-4BD6-95F4-0B62EBB69F7F}">
      <dgm:prSet phldrT="[Metin]" custT="1"/>
      <dgm:spPr/>
      <dgm:t>
        <a:bodyPr/>
        <a:lstStyle/>
        <a:p>
          <a:r>
            <a:rPr lang="tr-TR" sz="2000" dirty="0">
              <a:latin typeface="Segoe UI" panose="020B0502040204020203" pitchFamily="34" charset="0"/>
              <a:cs typeface="Segoe UI" panose="020B0502040204020203" pitchFamily="34" charset="0"/>
            </a:rPr>
            <a:t>Somut hizmetler sunma</a:t>
          </a:r>
        </a:p>
      </dgm:t>
    </dgm:pt>
    <dgm:pt modelId="{3348C757-36B7-4055-85B3-C6B403672312}" type="parTrans" cxnId="{F1B4707F-452D-407F-9C99-7408B8F18525}">
      <dgm:prSet/>
      <dgm:spPr/>
      <dgm:t>
        <a:bodyPr/>
        <a:lstStyle/>
        <a:p>
          <a:endParaRPr lang="tr-TR" sz="20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B1CCFC2-E889-493E-8E6A-11EAADA68CF9}" type="sibTrans" cxnId="{F1B4707F-452D-407F-9C99-7408B8F18525}">
      <dgm:prSet/>
      <dgm:spPr/>
      <dgm:t>
        <a:bodyPr/>
        <a:lstStyle/>
        <a:p>
          <a:endParaRPr lang="tr-TR" sz="20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709A2AD-3BA4-417D-8718-FCD8349CA0E6}">
      <dgm:prSet custT="1"/>
      <dgm:spPr/>
      <dgm:t>
        <a:bodyPr/>
        <a:lstStyle/>
        <a:p>
          <a:r>
            <a:rPr lang="tr-TR" sz="2000" dirty="0">
              <a:latin typeface="Segoe UI" panose="020B0502040204020203" pitchFamily="34" charset="0"/>
              <a:cs typeface="Segoe UI" panose="020B0502040204020203" pitchFamily="34" charset="0"/>
            </a:rPr>
            <a:t>Yönlendirme yapma</a:t>
          </a:r>
        </a:p>
      </dgm:t>
    </dgm:pt>
    <dgm:pt modelId="{2D5D35EE-8E5D-4370-A39F-C6517429D89F}" type="parTrans" cxnId="{8144ED0F-8A2C-49A1-A21A-F3969809B070}">
      <dgm:prSet/>
      <dgm:spPr/>
      <dgm:t>
        <a:bodyPr/>
        <a:lstStyle/>
        <a:p>
          <a:endParaRPr lang="tr-TR" sz="20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6B47004-AD55-414E-B5A0-68CC33470D9D}" type="sibTrans" cxnId="{8144ED0F-8A2C-49A1-A21A-F3969809B070}">
      <dgm:prSet/>
      <dgm:spPr/>
      <dgm:t>
        <a:bodyPr/>
        <a:lstStyle/>
        <a:p>
          <a:endParaRPr lang="tr-TR" sz="20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22BC645-4731-46B5-899C-F1358F2B2BC1}">
      <dgm:prSet custT="1"/>
      <dgm:spPr/>
      <dgm:t>
        <a:bodyPr/>
        <a:lstStyle/>
        <a:p>
          <a:r>
            <a:rPr lang="tr-TR" sz="2000" dirty="0">
              <a:latin typeface="Segoe UI" panose="020B0502040204020203" pitchFamily="34" charset="0"/>
              <a:cs typeface="Segoe UI" panose="020B0502040204020203" pitchFamily="34" charset="0"/>
            </a:rPr>
            <a:t>Zaman sınırını kabullenme</a:t>
          </a:r>
        </a:p>
      </dgm:t>
    </dgm:pt>
    <dgm:pt modelId="{2A0C8A29-34EA-429C-89EB-4C74C30E77C4}" type="parTrans" cxnId="{2772784F-97FC-4F9A-B65D-5EA2AA78A9F9}">
      <dgm:prSet/>
      <dgm:spPr/>
      <dgm:t>
        <a:bodyPr/>
        <a:lstStyle/>
        <a:p>
          <a:endParaRPr lang="tr-TR" sz="20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24C16D2-6612-47AA-B99D-74EDC8C7E50C}" type="sibTrans" cxnId="{2772784F-97FC-4F9A-B65D-5EA2AA78A9F9}">
      <dgm:prSet/>
      <dgm:spPr/>
      <dgm:t>
        <a:bodyPr/>
        <a:lstStyle/>
        <a:p>
          <a:endParaRPr lang="tr-TR" sz="20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93F0DBB-19EC-40E8-8EEE-DE30D02A8A79}" type="pres">
      <dgm:prSet presAssocID="{60107766-2A3A-4648-93BE-89955DE719C8}" presName="diagram" presStyleCnt="0">
        <dgm:presLayoutVars>
          <dgm:dir/>
          <dgm:resizeHandles val="exact"/>
        </dgm:presLayoutVars>
      </dgm:prSet>
      <dgm:spPr/>
    </dgm:pt>
    <dgm:pt modelId="{38E8E822-7D4D-4A6B-A1B5-AAB3333622C9}" type="pres">
      <dgm:prSet presAssocID="{244D1F3F-CA66-4639-BBB1-5BEB55894A15}" presName="node" presStyleLbl="node1" presStyleIdx="0" presStyleCnt="7">
        <dgm:presLayoutVars>
          <dgm:bulletEnabled val="1"/>
        </dgm:presLayoutVars>
      </dgm:prSet>
      <dgm:spPr/>
    </dgm:pt>
    <dgm:pt modelId="{F63221D0-1DC8-4005-8EE8-4C06204E3EF2}" type="pres">
      <dgm:prSet presAssocID="{A9F90C63-8C24-4473-BDFD-33D0E5AC436E}" presName="sibTrans" presStyleCnt="0"/>
      <dgm:spPr/>
    </dgm:pt>
    <dgm:pt modelId="{04D4D7EC-7FE3-46CB-9EDC-5E5D3D84B974}" type="pres">
      <dgm:prSet presAssocID="{EB75AE31-A8A3-4829-8A61-D30E437234B6}" presName="node" presStyleLbl="node1" presStyleIdx="1" presStyleCnt="7" custLinFactNeighborX="-851" custLinFactNeighborY="-96">
        <dgm:presLayoutVars>
          <dgm:bulletEnabled val="1"/>
        </dgm:presLayoutVars>
      </dgm:prSet>
      <dgm:spPr/>
    </dgm:pt>
    <dgm:pt modelId="{87B01930-0644-48D0-A64E-B81E056416A3}" type="pres">
      <dgm:prSet presAssocID="{BF7F8A59-A7C4-4E55-8DCD-D8FDD6DC1DAB}" presName="sibTrans" presStyleCnt="0"/>
      <dgm:spPr/>
    </dgm:pt>
    <dgm:pt modelId="{66DF9EE2-8E21-4603-9BE5-B019235E8128}" type="pres">
      <dgm:prSet presAssocID="{ED6672DB-9806-4932-8CD6-2DFCB6C66A04}" presName="node" presStyleLbl="node1" presStyleIdx="2" presStyleCnt="7">
        <dgm:presLayoutVars>
          <dgm:bulletEnabled val="1"/>
        </dgm:presLayoutVars>
      </dgm:prSet>
      <dgm:spPr/>
    </dgm:pt>
    <dgm:pt modelId="{4DCD9F00-6C61-4364-86BE-AB0E8ECD4F6A}" type="pres">
      <dgm:prSet presAssocID="{23461AFA-1462-462E-84CC-05F654ED2653}" presName="sibTrans" presStyleCnt="0"/>
      <dgm:spPr/>
    </dgm:pt>
    <dgm:pt modelId="{A05909CE-8426-4D8E-89B1-66871D25378A}" type="pres">
      <dgm:prSet presAssocID="{A6CF18B7-6D6F-4D1E-B8CC-D332370A3D55}" presName="node" presStyleLbl="node1" presStyleIdx="3" presStyleCnt="7">
        <dgm:presLayoutVars>
          <dgm:bulletEnabled val="1"/>
        </dgm:presLayoutVars>
      </dgm:prSet>
      <dgm:spPr/>
    </dgm:pt>
    <dgm:pt modelId="{E4CB5D77-ACC3-4709-AA7E-DD3D9251C14B}" type="pres">
      <dgm:prSet presAssocID="{2AD47DDA-F2BD-4AF4-B52E-DF07A8908874}" presName="sibTrans" presStyleCnt="0"/>
      <dgm:spPr/>
    </dgm:pt>
    <dgm:pt modelId="{B8532835-5017-483C-BA35-D3FDC4FC7DBE}" type="pres">
      <dgm:prSet presAssocID="{222BC645-4731-46B5-899C-F1358F2B2BC1}" presName="node" presStyleLbl="node1" presStyleIdx="4" presStyleCnt="7">
        <dgm:presLayoutVars>
          <dgm:bulletEnabled val="1"/>
        </dgm:presLayoutVars>
      </dgm:prSet>
      <dgm:spPr/>
    </dgm:pt>
    <dgm:pt modelId="{F88BB8C5-EEAD-4C7D-9DD7-A6D532CDD0B4}" type="pres">
      <dgm:prSet presAssocID="{F24C16D2-6612-47AA-B99D-74EDC8C7E50C}" presName="sibTrans" presStyleCnt="0"/>
      <dgm:spPr/>
    </dgm:pt>
    <dgm:pt modelId="{D9F50E5A-E953-414A-BEC9-5197C8DD07A1}" type="pres">
      <dgm:prSet presAssocID="{80FE7E39-B4FF-4BD6-95F4-0B62EBB69F7F}" presName="node" presStyleLbl="node1" presStyleIdx="5" presStyleCnt="7">
        <dgm:presLayoutVars>
          <dgm:bulletEnabled val="1"/>
        </dgm:presLayoutVars>
      </dgm:prSet>
      <dgm:spPr/>
    </dgm:pt>
    <dgm:pt modelId="{05CCE597-FF23-4326-A17B-ABE110C7E56C}" type="pres">
      <dgm:prSet presAssocID="{9B1CCFC2-E889-493E-8E6A-11EAADA68CF9}" presName="sibTrans" presStyleCnt="0"/>
      <dgm:spPr/>
    </dgm:pt>
    <dgm:pt modelId="{E2DEE1CA-D47A-455A-80FC-6D3E3DE90B04}" type="pres">
      <dgm:prSet presAssocID="{E709A2AD-3BA4-417D-8718-FCD8349CA0E6}" presName="node" presStyleLbl="node1" presStyleIdx="6" presStyleCnt="7">
        <dgm:presLayoutVars>
          <dgm:bulletEnabled val="1"/>
        </dgm:presLayoutVars>
      </dgm:prSet>
      <dgm:spPr/>
    </dgm:pt>
  </dgm:ptLst>
  <dgm:cxnLst>
    <dgm:cxn modelId="{B518F604-C1EB-4D51-ADE7-3926DDAB5DF8}" type="presOf" srcId="{E709A2AD-3BA4-417D-8718-FCD8349CA0E6}" destId="{E2DEE1CA-D47A-455A-80FC-6D3E3DE90B04}" srcOrd="0" destOrd="0" presId="urn:microsoft.com/office/officeart/2005/8/layout/default"/>
    <dgm:cxn modelId="{8144ED0F-8A2C-49A1-A21A-F3969809B070}" srcId="{60107766-2A3A-4648-93BE-89955DE719C8}" destId="{E709A2AD-3BA4-417D-8718-FCD8349CA0E6}" srcOrd="6" destOrd="0" parTransId="{2D5D35EE-8E5D-4370-A39F-C6517429D89F}" sibTransId="{C6B47004-AD55-414E-B5A0-68CC33470D9D}"/>
    <dgm:cxn modelId="{73C92F12-9620-4A66-B1B7-D873D4FE95A0}" srcId="{60107766-2A3A-4648-93BE-89955DE719C8}" destId="{244D1F3F-CA66-4639-BBB1-5BEB55894A15}" srcOrd="0" destOrd="0" parTransId="{EE9A8A5D-80A4-4754-8DB9-3F9966904D3A}" sibTransId="{A9F90C63-8C24-4473-BDFD-33D0E5AC436E}"/>
    <dgm:cxn modelId="{EAB08A1C-E0B3-4B7F-ABA5-816C481C4F7D}" type="presOf" srcId="{ED6672DB-9806-4932-8CD6-2DFCB6C66A04}" destId="{66DF9EE2-8E21-4603-9BE5-B019235E8128}" srcOrd="0" destOrd="0" presId="urn:microsoft.com/office/officeart/2005/8/layout/default"/>
    <dgm:cxn modelId="{DC300A21-C3C2-4CAF-95CA-25EDFBBEBD3C}" srcId="{60107766-2A3A-4648-93BE-89955DE719C8}" destId="{EB75AE31-A8A3-4829-8A61-D30E437234B6}" srcOrd="1" destOrd="0" parTransId="{1028D1CC-EC72-46C4-A0AA-D63E2B67AAF6}" sibTransId="{BF7F8A59-A7C4-4E55-8DCD-D8FDD6DC1DAB}"/>
    <dgm:cxn modelId="{4B992F25-A020-44F0-AB19-64056763F16A}" srcId="{60107766-2A3A-4648-93BE-89955DE719C8}" destId="{A6CF18B7-6D6F-4D1E-B8CC-D332370A3D55}" srcOrd="3" destOrd="0" parTransId="{A723FCA5-F29D-4711-9A43-A48C041CF2D8}" sibTransId="{2AD47DDA-F2BD-4AF4-B52E-DF07A8908874}"/>
    <dgm:cxn modelId="{F09B3A69-B06C-4FF8-873A-CF44CC2BC4B0}" srcId="{60107766-2A3A-4648-93BE-89955DE719C8}" destId="{ED6672DB-9806-4932-8CD6-2DFCB6C66A04}" srcOrd="2" destOrd="0" parTransId="{4702AD4B-A525-446A-92B1-11972FD9C569}" sibTransId="{23461AFA-1462-462E-84CC-05F654ED2653}"/>
    <dgm:cxn modelId="{2772784F-97FC-4F9A-B65D-5EA2AA78A9F9}" srcId="{60107766-2A3A-4648-93BE-89955DE719C8}" destId="{222BC645-4731-46B5-899C-F1358F2B2BC1}" srcOrd="4" destOrd="0" parTransId="{2A0C8A29-34EA-429C-89EB-4C74C30E77C4}" sibTransId="{F24C16D2-6612-47AA-B99D-74EDC8C7E50C}"/>
    <dgm:cxn modelId="{F1B4707F-452D-407F-9C99-7408B8F18525}" srcId="{60107766-2A3A-4648-93BE-89955DE719C8}" destId="{80FE7E39-B4FF-4BD6-95F4-0B62EBB69F7F}" srcOrd="5" destOrd="0" parTransId="{3348C757-36B7-4055-85B3-C6B403672312}" sibTransId="{9B1CCFC2-E889-493E-8E6A-11EAADA68CF9}"/>
    <dgm:cxn modelId="{C532EF86-8E8B-4EA6-84D2-3FE30619E86D}" type="presOf" srcId="{EB75AE31-A8A3-4829-8A61-D30E437234B6}" destId="{04D4D7EC-7FE3-46CB-9EDC-5E5D3D84B974}" srcOrd="0" destOrd="0" presId="urn:microsoft.com/office/officeart/2005/8/layout/default"/>
    <dgm:cxn modelId="{55D9589B-AC88-4098-986B-6FB539C0314F}" type="presOf" srcId="{80FE7E39-B4FF-4BD6-95F4-0B62EBB69F7F}" destId="{D9F50E5A-E953-414A-BEC9-5197C8DD07A1}" srcOrd="0" destOrd="0" presId="urn:microsoft.com/office/officeart/2005/8/layout/default"/>
    <dgm:cxn modelId="{4CD52EC7-2A43-4BA8-A334-0DC3438ED6E1}" type="presOf" srcId="{244D1F3F-CA66-4639-BBB1-5BEB55894A15}" destId="{38E8E822-7D4D-4A6B-A1B5-AAB3333622C9}" srcOrd="0" destOrd="0" presId="urn:microsoft.com/office/officeart/2005/8/layout/default"/>
    <dgm:cxn modelId="{361725CF-E963-4915-B163-FCAD9DBD7ACD}" type="presOf" srcId="{222BC645-4731-46B5-899C-F1358F2B2BC1}" destId="{B8532835-5017-483C-BA35-D3FDC4FC7DBE}" srcOrd="0" destOrd="0" presId="urn:microsoft.com/office/officeart/2005/8/layout/default"/>
    <dgm:cxn modelId="{F7704CE8-5D2D-49CB-89AD-D3FC76AD52B7}" type="presOf" srcId="{60107766-2A3A-4648-93BE-89955DE719C8}" destId="{693F0DBB-19EC-40E8-8EEE-DE30D02A8A79}" srcOrd="0" destOrd="0" presId="urn:microsoft.com/office/officeart/2005/8/layout/default"/>
    <dgm:cxn modelId="{576A78F5-0CCD-44BB-9C06-17CE11396046}" type="presOf" srcId="{A6CF18B7-6D6F-4D1E-B8CC-D332370A3D55}" destId="{A05909CE-8426-4D8E-89B1-66871D25378A}" srcOrd="0" destOrd="0" presId="urn:microsoft.com/office/officeart/2005/8/layout/default"/>
    <dgm:cxn modelId="{49BC17FC-FB6F-46AF-8589-FBABA46C76B7}" type="presParOf" srcId="{693F0DBB-19EC-40E8-8EEE-DE30D02A8A79}" destId="{38E8E822-7D4D-4A6B-A1B5-AAB3333622C9}" srcOrd="0" destOrd="0" presId="urn:microsoft.com/office/officeart/2005/8/layout/default"/>
    <dgm:cxn modelId="{E03B8415-E698-4A36-BA29-8A59A88B9EA1}" type="presParOf" srcId="{693F0DBB-19EC-40E8-8EEE-DE30D02A8A79}" destId="{F63221D0-1DC8-4005-8EE8-4C06204E3EF2}" srcOrd="1" destOrd="0" presId="urn:microsoft.com/office/officeart/2005/8/layout/default"/>
    <dgm:cxn modelId="{AED60A32-C5C2-49E5-8E48-C33D1FB04517}" type="presParOf" srcId="{693F0DBB-19EC-40E8-8EEE-DE30D02A8A79}" destId="{04D4D7EC-7FE3-46CB-9EDC-5E5D3D84B974}" srcOrd="2" destOrd="0" presId="urn:microsoft.com/office/officeart/2005/8/layout/default"/>
    <dgm:cxn modelId="{D5F22D7D-FE6B-44A5-9214-30403DECB32A}" type="presParOf" srcId="{693F0DBB-19EC-40E8-8EEE-DE30D02A8A79}" destId="{87B01930-0644-48D0-A64E-B81E056416A3}" srcOrd="3" destOrd="0" presId="urn:microsoft.com/office/officeart/2005/8/layout/default"/>
    <dgm:cxn modelId="{D84D27C5-6A44-47DD-89DB-9508128696EC}" type="presParOf" srcId="{693F0DBB-19EC-40E8-8EEE-DE30D02A8A79}" destId="{66DF9EE2-8E21-4603-9BE5-B019235E8128}" srcOrd="4" destOrd="0" presId="urn:microsoft.com/office/officeart/2005/8/layout/default"/>
    <dgm:cxn modelId="{60E64B73-30E3-4417-B874-B8613805594F}" type="presParOf" srcId="{693F0DBB-19EC-40E8-8EEE-DE30D02A8A79}" destId="{4DCD9F00-6C61-4364-86BE-AB0E8ECD4F6A}" srcOrd="5" destOrd="0" presId="urn:microsoft.com/office/officeart/2005/8/layout/default"/>
    <dgm:cxn modelId="{E4479543-49C4-4144-9DA4-31B1E7140AD9}" type="presParOf" srcId="{693F0DBB-19EC-40E8-8EEE-DE30D02A8A79}" destId="{A05909CE-8426-4D8E-89B1-66871D25378A}" srcOrd="6" destOrd="0" presId="urn:microsoft.com/office/officeart/2005/8/layout/default"/>
    <dgm:cxn modelId="{6CF3AF87-384F-4347-89F6-EA6551A99123}" type="presParOf" srcId="{693F0DBB-19EC-40E8-8EEE-DE30D02A8A79}" destId="{E4CB5D77-ACC3-4709-AA7E-DD3D9251C14B}" srcOrd="7" destOrd="0" presId="urn:microsoft.com/office/officeart/2005/8/layout/default"/>
    <dgm:cxn modelId="{BD9A3F61-4B7A-488F-8085-F8DF34A50021}" type="presParOf" srcId="{693F0DBB-19EC-40E8-8EEE-DE30D02A8A79}" destId="{B8532835-5017-483C-BA35-D3FDC4FC7DBE}" srcOrd="8" destOrd="0" presId="urn:microsoft.com/office/officeart/2005/8/layout/default"/>
    <dgm:cxn modelId="{B1B8B55B-8CFA-4019-A518-7F7FB014D4CC}" type="presParOf" srcId="{693F0DBB-19EC-40E8-8EEE-DE30D02A8A79}" destId="{F88BB8C5-EEAD-4C7D-9DD7-A6D532CDD0B4}" srcOrd="9" destOrd="0" presId="urn:microsoft.com/office/officeart/2005/8/layout/default"/>
    <dgm:cxn modelId="{C84DDE24-31CD-44E4-B529-6444A06FFE3C}" type="presParOf" srcId="{693F0DBB-19EC-40E8-8EEE-DE30D02A8A79}" destId="{D9F50E5A-E953-414A-BEC9-5197C8DD07A1}" srcOrd="10" destOrd="0" presId="urn:microsoft.com/office/officeart/2005/8/layout/default"/>
    <dgm:cxn modelId="{C06384B6-DEE3-4660-A026-C0AE39018D9B}" type="presParOf" srcId="{693F0DBB-19EC-40E8-8EEE-DE30D02A8A79}" destId="{05CCE597-FF23-4326-A17B-ABE110C7E56C}" srcOrd="11" destOrd="0" presId="urn:microsoft.com/office/officeart/2005/8/layout/default"/>
    <dgm:cxn modelId="{59DFF2BE-FC25-47ED-A877-6B75D25EC580}" type="presParOf" srcId="{693F0DBB-19EC-40E8-8EEE-DE30D02A8A79}" destId="{E2DEE1CA-D47A-455A-80FC-6D3E3DE90B04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8E822-7D4D-4A6B-A1B5-AAB3333622C9}">
      <dsp:nvSpPr>
        <dsp:cNvPr id="0" name=""/>
        <dsp:cNvSpPr/>
      </dsp:nvSpPr>
      <dsp:spPr>
        <a:xfrm>
          <a:off x="544007" y="1269"/>
          <a:ext cx="2192461" cy="13154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Segoe UI" panose="020B0502040204020203" pitchFamily="34" charset="0"/>
              <a:cs typeface="Segoe UI" panose="020B0502040204020203" pitchFamily="34" charset="0"/>
            </a:rPr>
            <a:t>Acil temas sağlama</a:t>
          </a:r>
        </a:p>
      </dsp:txBody>
      <dsp:txXfrm>
        <a:off x="544007" y="1269"/>
        <a:ext cx="2192461" cy="1315476"/>
      </dsp:txXfrm>
    </dsp:sp>
    <dsp:sp modelId="{04D4D7EC-7FE3-46CB-9EDC-5E5D3D84B974}">
      <dsp:nvSpPr>
        <dsp:cNvPr id="0" name=""/>
        <dsp:cNvSpPr/>
      </dsp:nvSpPr>
      <dsp:spPr>
        <a:xfrm>
          <a:off x="2937057" y="6"/>
          <a:ext cx="2192461" cy="1315476"/>
        </a:xfrm>
        <a:prstGeom prst="rect">
          <a:avLst/>
        </a:prstGeom>
        <a:solidFill>
          <a:schemeClr val="accent5">
            <a:hueOff val="-1225557"/>
            <a:satOff val="-1705"/>
            <a:lumOff val="-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000" kern="1200" dirty="0">
              <a:latin typeface="Segoe UI" panose="020B0502040204020203" pitchFamily="34" charset="0"/>
              <a:cs typeface="Segoe UI" panose="020B0502040204020203" pitchFamily="34" charset="0"/>
            </a:rPr>
            <a:t>Yanında bulunma/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000" kern="1200" dirty="0">
              <a:latin typeface="Segoe UI" panose="020B0502040204020203" pitchFamily="34" charset="0"/>
              <a:cs typeface="Segoe UI" panose="020B0502040204020203" pitchFamily="34" charset="0"/>
            </a:rPr>
            <a:t>Erişilebilir olma</a:t>
          </a:r>
        </a:p>
        <a:p>
          <a:pPr marL="0"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937057" y="6"/>
        <a:ext cx="2192461" cy="1315476"/>
      </dsp:txXfrm>
    </dsp:sp>
    <dsp:sp modelId="{66DF9EE2-8E21-4603-9BE5-B019235E8128}">
      <dsp:nvSpPr>
        <dsp:cNvPr id="0" name=""/>
        <dsp:cNvSpPr/>
      </dsp:nvSpPr>
      <dsp:spPr>
        <a:xfrm>
          <a:off x="5367422" y="1269"/>
          <a:ext cx="2192461" cy="1315476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Segoe UI" panose="020B0502040204020203" pitchFamily="34" charset="0"/>
              <a:cs typeface="Segoe UI" panose="020B0502040204020203" pitchFamily="34" charset="0"/>
            </a:rPr>
            <a:t>Aktif dinleme</a:t>
          </a:r>
        </a:p>
      </dsp:txBody>
      <dsp:txXfrm>
        <a:off x="5367422" y="1269"/>
        <a:ext cx="2192461" cy="1315476"/>
      </dsp:txXfrm>
    </dsp:sp>
    <dsp:sp modelId="{A05909CE-8426-4D8E-89B1-66871D25378A}">
      <dsp:nvSpPr>
        <dsp:cNvPr id="0" name=""/>
        <dsp:cNvSpPr/>
      </dsp:nvSpPr>
      <dsp:spPr>
        <a:xfrm>
          <a:off x="7779130" y="1269"/>
          <a:ext cx="2192461" cy="1315476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Segoe UI" panose="020B0502040204020203" pitchFamily="34" charset="0"/>
              <a:cs typeface="Segoe UI" panose="020B0502040204020203" pitchFamily="34" charset="0"/>
            </a:rPr>
            <a:t>Kritik sorunları belirleme</a:t>
          </a:r>
        </a:p>
      </dsp:txBody>
      <dsp:txXfrm>
        <a:off x="7779130" y="1269"/>
        <a:ext cx="2192461" cy="1315476"/>
      </dsp:txXfrm>
    </dsp:sp>
    <dsp:sp modelId="{B8532835-5017-483C-BA35-D3FDC4FC7DBE}">
      <dsp:nvSpPr>
        <dsp:cNvPr id="0" name=""/>
        <dsp:cNvSpPr/>
      </dsp:nvSpPr>
      <dsp:spPr>
        <a:xfrm>
          <a:off x="1749861" y="1535992"/>
          <a:ext cx="2192461" cy="1315476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Segoe UI" panose="020B0502040204020203" pitchFamily="34" charset="0"/>
              <a:cs typeface="Segoe UI" panose="020B0502040204020203" pitchFamily="34" charset="0"/>
            </a:rPr>
            <a:t>Zaman sınırını kabullenme</a:t>
          </a:r>
        </a:p>
      </dsp:txBody>
      <dsp:txXfrm>
        <a:off x="1749861" y="1535992"/>
        <a:ext cx="2192461" cy="1315476"/>
      </dsp:txXfrm>
    </dsp:sp>
    <dsp:sp modelId="{D9F50E5A-E953-414A-BEC9-5197C8DD07A1}">
      <dsp:nvSpPr>
        <dsp:cNvPr id="0" name=""/>
        <dsp:cNvSpPr/>
      </dsp:nvSpPr>
      <dsp:spPr>
        <a:xfrm>
          <a:off x="4161568" y="1535992"/>
          <a:ext cx="2192461" cy="1315476"/>
        </a:xfrm>
        <a:prstGeom prst="rect">
          <a:avLst/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Segoe UI" panose="020B0502040204020203" pitchFamily="34" charset="0"/>
              <a:cs typeface="Segoe UI" panose="020B0502040204020203" pitchFamily="34" charset="0"/>
            </a:rPr>
            <a:t>Somut hizmetler sunma</a:t>
          </a:r>
        </a:p>
      </dsp:txBody>
      <dsp:txXfrm>
        <a:off x="4161568" y="1535992"/>
        <a:ext cx="2192461" cy="1315476"/>
      </dsp:txXfrm>
    </dsp:sp>
    <dsp:sp modelId="{E2DEE1CA-D47A-455A-80FC-6D3E3DE90B04}">
      <dsp:nvSpPr>
        <dsp:cNvPr id="0" name=""/>
        <dsp:cNvSpPr/>
      </dsp:nvSpPr>
      <dsp:spPr>
        <a:xfrm>
          <a:off x="6573276" y="1535992"/>
          <a:ext cx="2192461" cy="1315476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Segoe UI" panose="020B0502040204020203" pitchFamily="34" charset="0"/>
              <a:cs typeface="Segoe UI" panose="020B0502040204020203" pitchFamily="34" charset="0"/>
            </a:rPr>
            <a:t>Yönlendirme yapma</a:t>
          </a:r>
        </a:p>
      </dsp:txBody>
      <dsp:txXfrm>
        <a:off x="6573276" y="1535992"/>
        <a:ext cx="2192461" cy="1315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3A612-5CA9-48F1-97C6-6CBDD211BA95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79F40-7FB4-4A3E-8AB4-11E3172E6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593669"/>
            <a:ext cx="9144000" cy="209917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932964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E146-92B5-4A47-B04F-C246B1B501C3}" type="datetime1">
              <a:rPr lang="en-US" smtClean="0"/>
              <a:t>12/25/2023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41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C5FF-A812-4DF6-A0F1-770EFF1435C3}" type="datetime1">
              <a:rPr lang="en-US" smtClean="0"/>
              <a:t>12/25/2023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70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664A2-36B6-4427-8CD4-3985E5E39E8A}" type="datetime1">
              <a:rPr lang="en-US" smtClean="0"/>
              <a:t>12/25/2023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63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168A-5564-41BB-AC26-D056A7529236}" type="datetime1">
              <a:rPr lang="en-US" smtClean="0"/>
              <a:t>12/25/2023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2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2DE4-3826-43AB-969F-C66097E3C250}" type="datetime1">
              <a:rPr lang="en-US" smtClean="0"/>
              <a:t>12/25/2023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67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D4D8-DAC2-43D6-A6DD-FCA5D9B8B850}" type="datetime1">
              <a:rPr lang="en-US" smtClean="0"/>
              <a:t>12/25/2023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7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A8D5B-AEF3-4849-A6FB-40ECB8126FE1}" type="datetime1">
              <a:rPr lang="en-US" smtClean="0"/>
              <a:t>12/25/2023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93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7CA5-03B7-4795-A9D7-89F168B7905D}" type="datetime1">
              <a:rPr lang="en-US" smtClean="0"/>
              <a:t>12/25/2023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C4B4-A1F4-4B60-98B5-530561C892E3}" type="datetime1">
              <a:rPr lang="en-US" smtClean="0"/>
              <a:t>12/25/2023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8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F88C-25F0-4E4C-8F89-AFE6002D9F81}" type="datetime1">
              <a:rPr lang="en-US" smtClean="0"/>
              <a:t>12/25/2023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3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5F10-0165-42C8-9EA9-8317CABBBCBA}" type="datetime1">
              <a:rPr lang="en-US" smtClean="0"/>
              <a:t>12/25/2023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8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15372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3023159"/>
            <a:ext cx="10515600" cy="2851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96A5D-BB97-4DE3-B49E-7A47B22E08DF}" type="datetime1">
              <a:rPr lang="en-US" smtClean="0"/>
              <a:t>12/25/2023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68271-D1D7-4240-9CAF-7A57D75CD8A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C8AEEE-D2E4-67F0-B988-44C1162E2B8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126859" y="6004398"/>
            <a:ext cx="1228103" cy="5961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C69A47D-8685-0547-C5CA-BF525E1723A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609772" y="6252720"/>
            <a:ext cx="965200" cy="203200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93BB0D2-B936-48A5-D908-6EF16490F31C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754" y="235881"/>
            <a:ext cx="2736493" cy="10584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B2B68E-DA3F-A7E6-AD1D-FD7561DA2A8E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992" y="5733756"/>
            <a:ext cx="1069284" cy="106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0" y="1884784"/>
            <a:ext cx="9144000" cy="1447841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tr-TR" sz="4800" b="1" dirty="0"/>
              <a:t>AFET VE ACİL DURUMLARDA ÇALIŞMA BECERİLERİ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dirty="0">
                <a:latin typeface="Segoe UI" panose="020B0502040204020203" pitchFamily="34" charset="0"/>
                <a:cs typeface="Segoe UI" panose="020B0502040204020203" pitchFamily="34" charset="0"/>
              </a:rPr>
              <a:t>Anahtar Sözcükler: 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Afet,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cil durum,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ç</a:t>
            </a: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alışma becerileri,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fetten etkilenen çocuklar,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fetlerde psikososyal müdahaleler	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BFCD8D-19B6-8E86-E4CB-09BE2B951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39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Afet ve Acil Durumlardan Etkilenen Çocuklar İçin Psikososyal Müdahale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5167"/>
            <a:ext cx="7139472" cy="2851892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Anlık ihtiyaçları karşılama</a:t>
            </a:r>
          </a:p>
          <a:p>
            <a:r>
              <a:rPr lang="tr-T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Afetin psikososyal etkilerini hafifletecek destek mekanizması oluşturma</a:t>
            </a:r>
          </a:p>
          <a:p>
            <a:pPr lvl="1"/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İhtiyaç ve kaynakların tespiti</a:t>
            </a:r>
          </a:p>
          <a:p>
            <a:pPr lvl="1"/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Psikolojik ilk yardım</a:t>
            </a:r>
          </a:p>
          <a:p>
            <a:pPr lvl="1"/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Kaynaklara yönlendirme</a:t>
            </a:r>
            <a:endParaRPr lang="tr-TR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tr-T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074" name="Picture 2" descr="Coping with Tragic Events - Wellness Every Day">
            <a:extLst>
              <a:ext uri="{FF2B5EF4-FFF2-40B4-BE49-F238E27FC236}">
                <a16:creationId xmlns:a16="http://schemas.microsoft.com/office/drawing/2014/main" id="{A5B05677-6004-C722-FC51-EF857F173F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2" r="26014"/>
          <a:stretch/>
        </p:blipFill>
        <p:spPr bwMode="auto">
          <a:xfrm>
            <a:off x="8108303" y="2886119"/>
            <a:ext cx="3357283" cy="276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773E6-FB03-D22D-53B9-F407D499C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54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Çocuklar İçin Psikososyal Müdahale</a:t>
            </a:r>
            <a:b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İhtiyaç ve Kaynak Tespitleri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62792"/>
            <a:ext cx="10515600" cy="2851892"/>
          </a:xfrm>
        </p:spPr>
        <p:txBody>
          <a:bodyPr>
            <a:normAutofit/>
          </a:bodyPr>
          <a:lstStyle/>
          <a:p>
            <a:r>
              <a:rPr lang="tr-TR" b="1" dirty="0">
                <a:latin typeface="Segoe UI" panose="020B0502040204020203" pitchFamily="34" charset="0"/>
                <a:cs typeface="Segoe UI" panose="020B0502040204020203" pitchFamily="34" charset="0"/>
              </a:rPr>
              <a:t>Afet sonrasında yapılan ilk müdahaledir.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Çocuklar için o an en iyi yardımın ne olduğunun belirlenmesine yöneliktir.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Başlangıçta hızlı ve temel tespitler, sonra daha detaylı tespit yapılabilir.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Müdahale süreci boyunca tespitler devam etmelidir.</a:t>
            </a:r>
          </a:p>
          <a:p>
            <a:endParaRPr lang="tr-T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01EB1-1246-A474-2C75-C6E428940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33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3294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Çocuklar İçin Psikososyal Müdahale</a:t>
            </a:r>
            <a:b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Psikolojik İlk Yardım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8857"/>
            <a:ext cx="10769082" cy="2851892"/>
          </a:xfrm>
        </p:spPr>
        <p:txBody>
          <a:bodyPr>
            <a:normAutofit/>
          </a:bodyPr>
          <a:lstStyle/>
          <a:p>
            <a:r>
              <a:rPr lang="tr-TR" b="1" dirty="0"/>
              <a:t>Çözüm odaklı olarak bireylerin güçlenmesine yardım etmektir.</a:t>
            </a:r>
          </a:p>
          <a:p>
            <a:r>
              <a:rPr lang="tr-TR" dirty="0"/>
              <a:t>İhtiyaç ve kaynak tespiti ile birlikte veya bunun hemen ardından başlatılabilir. </a:t>
            </a:r>
          </a:p>
          <a:p>
            <a:r>
              <a:rPr lang="tr-TR" dirty="0"/>
              <a:t>Afetten etkilenenlerin yanında bulunarak onlara destek olan birinin varlığı önemlidir. </a:t>
            </a:r>
          </a:p>
          <a:p>
            <a:r>
              <a:rPr lang="tr-TR" b="1" dirty="0"/>
              <a:t>İzle</a:t>
            </a:r>
            <a:r>
              <a:rPr lang="tr-TR" dirty="0"/>
              <a:t>, </a:t>
            </a:r>
            <a:r>
              <a:rPr lang="tr-TR" b="1" dirty="0"/>
              <a:t>dinle</a:t>
            </a:r>
            <a:r>
              <a:rPr lang="tr-TR" dirty="0"/>
              <a:t> ve </a:t>
            </a:r>
            <a:r>
              <a:rPr lang="tr-TR" b="1" dirty="0"/>
              <a:t>bağla</a:t>
            </a:r>
            <a:r>
              <a:rPr lang="tr-TR" dirty="0"/>
              <a:t> olarak adlandırılan üç ilkeye dayanır.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EE76F-FB51-8926-F25E-068E855E2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55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89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Psikolojik İlk Yardımın İlkeleri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995167"/>
            <a:ext cx="8212495" cy="2851892"/>
          </a:xfrm>
        </p:spPr>
        <p:txBody>
          <a:bodyPr>
            <a:normAutofit/>
          </a:bodyPr>
          <a:lstStyle/>
          <a:p>
            <a:r>
              <a:rPr lang="tr-T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İzle: </a:t>
            </a:r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Çocukların acil temel ihtiyaçlarını ve güvenlik koşullarını sürekli takip et.</a:t>
            </a:r>
          </a:p>
          <a:p>
            <a:r>
              <a:rPr lang="tr-T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Dinle: </a:t>
            </a:r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Çocukların ihtiyaçlarına duyarlı ol, onları dinle ve sakinleşmelerine yardımcı ol.</a:t>
            </a:r>
          </a:p>
          <a:p>
            <a:r>
              <a:rPr lang="tr-T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Bağla: </a:t>
            </a:r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Kaynaklar hakkında bilgi topla ve yönlendirme yap.</a:t>
            </a:r>
          </a:p>
          <a:p>
            <a:endParaRPr lang="tr-T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Grafik 4" descr="Göz">
            <a:extLst>
              <a:ext uri="{FF2B5EF4-FFF2-40B4-BE49-F238E27FC236}">
                <a16:creationId xmlns:a16="http://schemas.microsoft.com/office/drawing/2014/main" id="{390B1C70-928F-F2B9-D435-2BE6A4C70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34142" y="1885627"/>
            <a:ext cx="1525514" cy="1525514"/>
          </a:xfrm>
          <a:prstGeom prst="rect">
            <a:avLst/>
          </a:prstGeom>
        </p:spPr>
      </p:pic>
      <p:pic>
        <p:nvPicPr>
          <p:cNvPr id="7" name="Grafik 6" descr="Kulak">
            <a:extLst>
              <a:ext uri="{FF2B5EF4-FFF2-40B4-BE49-F238E27FC236}">
                <a16:creationId xmlns:a16="http://schemas.microsoft.com/office/drawing/2014/main" id="{F2F71902-A16E-3C4F-2AAB-0D16B93599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6486" y="2615727"/>
            <a:ext cx="1525514" cy="1525514"/>
          </a:xfrm>
          <a:prstGeom prst="rect">
            <a:avLst/>
          </a:prstGeom>
        </p:spPr>
      </p:pic>
      <p:pic>
        <p:nvPicPr>
          <p:cNvPr id="9" name="Grafik 8" descr="Sosyal ağ">
            <a:extLst>
              <a:ext uri="{FF2B5EF4-FFF2-40B4-BE49-F238E27FC236}">
                <a16:creationId xmlns:a16="http://schemas.microsoft.com/office/drawing/2014/main" id="{0430EF00-AE8A-A9D1-F108-1103AE84AC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68884" y="4520681"/>
            <a:ext cx="1326378" cy="1326378"/>
          </a:xfrm>
          <a:prstGeom prst="rect">
            <a:avLst/>
          </a:prstGeom>
        </p:spPr>
      </p:pic>
      <p:pic>
        <p:nvPicPr>
          <p:cNvPr id="15" name="Grafik 14" descr="Geri dönüşüm işareti">
            <a:extLst>
              <a:ext uri="{FF2B5EF4-FFF2-40B4-BE49-F238E27FC236}">
                <a16:creationId xmlns:a16="http://schemas.microsoft.com/office/drawing/2014/main" id="{3AAC80D3-5BFE-54A0-3772-EBA0F5B1A3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9415995">
            <a:off x="8971617" y="2682679"/>
            <a:ext cx="1990024" cy="199002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B7E7F-334D-88FE-AB2B-5E29FB79A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6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Afet ve Acil Durumlarda Çocukla Çalışma Becerileri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200"/>
            <a:ext cx="10515599" cy="3131851"/>
          </a:xfrm>
        </p:spPr>
        <p:txBody>
          <a:bodyPr>
            <a:normAutofit/>
          </a:bodyPr>
          <a:lstStyle/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Psikolojik ilk yardım becerilerini sergileme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Güvenlik, gizlilik ve haklara saygıyı temin etme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Rekreasyonel faaliyet gerçekleştirme becerileri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Çocuklarla ve aileleriyle uygun iletişim ve etkileşimi sürdürme</a:t>
            </a:r>
          </a:p>
          <a:p>
            <a:pPr lvl="1"/>
            <a:endParaRPr lang="tr-TR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tr-TR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tr-T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23CD9-1415-855D-C6A0-EB5C3FFC6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61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417637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Afet ve Acil Durumlarda Çocukla Çalışma</a:t>
            </a:r>
            <a:b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Psikolojik İlk Yardım Becerilerini Sergileme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743200"/>
            <a:ext cx="9798698" cy="3131851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İzle, dinle ve bağla ilkelerini sürdürme</a:t>
            </a:r>
          </a:p>
          <a:p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Psikolojik ilişki kurma</a:t>
            </a:r>
          </a:p>
          <a:p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Problemin boyutlarını öğrenme</a:t>
            </a:r>
          </a:p>
          <a:p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Olası çözümleri belirleme</a:t>
            </a:r>
          </a:p>
          <a:p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Acil ihtiyaçların giderilmesine çalışma</a:t>
            </a:r>
          </a:p>
          <a:p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Acil hedeflerin gerçekleşmesini izleme</a:t>
            </a:r>
          </a:p>
          <a:p>
            <a:endParaRPr lang="tr-T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tr-T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tr-TR" sz="2400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tr-T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BFFCFB-ABC3-005D-F4D3-D5FA37683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25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Afet ve Acil Durumlarda Çocukla Çalışma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9893"/>
            <a:ext cx="9798698" cy="3131851"/>
          </a:xfrm>
        </p:spPr>
        <p:txBody>
          <a:bodyPr>
            <a:normAutofit/>
          </a:bodyPr>
          <a:lstStyle/>
          <a:p>
            <a:r>
              <a:rPr lang="tr-TR" sz="2400" b="1" kern="1400" spc="-50" dirty="0">
                <a:latin typeface="Segoe UI" panose="020B0502040204020203" pitchFamily="34" charset="0"/>
                <a:cs typeface="Segoe UI" panose="020B0502040204020203" pitchFamily="34" charset="0"/>
              </a:rPr>
              <a:t>Güvenlik, gizlilik ve haklara saygıyı temin etme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«Önce zarar verme» ilkesine uygun davran</a:t>
            </a:r>
          </a:p>
          <a:p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Mahremiyet ve özel yaşamın gizliliğine önem göster</a:t>
            </a:r>
          </a:p>
          <a:p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Yerel ve kültürel dinamiklere uygun davran</a:t>
            </a:r>
          </a:p>
          <a:p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Yapılanlar için minnettarlık bekleme</a:t>
            </a:r>
          </a:p>
          <a:p>
            <a:pPr lvl="1"/>
            <a:endParaRPr lang="tr-T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tr-T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tr-T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ED659-9470-D583-4DAF-3BFDDE774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94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417637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Afet ve Acil Durumlarda Çocukla Çalışma</a:t>
            </a:r>
            <a:b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Çocuklar İçin Rekreasyonel Faaliyetler Gerçekleştirme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743200"/>
            <a:ext cx="10890379" cy="3131851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Çocukların eğlenceli vakit geçirebileceği ve yaşlarına uygun etkinliklere dahil edilmesi önemlidir.</a:t>
            </a:r>
          </a:p>
          <a:p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Çocuklarla oyun oynamak onlarla iletişim kurmanın en kolay yollarından biridir. </a:t>
            </a:r>
          </a:p>
          <a:p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Gönüllülerin desteği alınacaksa çocukla iletişim ve etkileşim konularında bilgi ve beceriye sahip kişiler seçilmelidir. </a:t>
            </a:r>
          </a:p>
          <a:p>
            <a:endParaRPr lang="tr-T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tr-T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tr-T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tr-T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tr-T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tr-TR" sz="2400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tr-T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2C1F28-9F49-D564-61F3-705659254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03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Afet ve Acil Durumlarda Çocukla Çalışma</a:t>
            </a:r>
            <a:b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Çocuklarla Yapılabilecek Faaliyetler</a:t>
            </a:r>
          </a:p>
        </p:txBody>
      </p:sp>
      <p:graphicFrame>
        <p:nvGraphicFramePr>
          <p:cNvPr id="8" name="İçerik Yer Tutucusu 7">
            <a:extLst>
              <a:ext uri="{FF2B5EF4-FFF2-40B4-BE49-F238E27FC236}">
                <a16:creationId xmlns:a16="http://schemas.microsoft.com/office/drawing/2014/main" id="{FFE1D6D9-8C48-9D23-5A6D-2F95C6A4FE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092773"/>
              </p:ext>
            </p:extLst>
          </p:nvPr>
        </p:nvGraphicFramePr>
        <p:xfrm>
          <a:off x="838199" y="2733351"/>
          <a:ext cx="10515599" cy="31047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4280">
                  <a:extLst>
                    <a:ext uri="{9D8B030D-6E8A-4147-A177-3AD203B41FA5}">
                      <a16:colId xmlns:a16="http://schemas.microsoft.com/office/drawing/2014/main" val="2214673852"/>
                    </a:ext>
                  </a:extLst>
                </a:gridCol>
                <a:gridCol w="8071319">
                  <a:extLst>
                    <a:ext uri="{9D8B030D-6E8A-4147-A177-3AD203B41FA5}">
                      <a16:colId xmlns:a16="http://schemas.microsoft.com/office/drawing/2014/main" val="200933416"/>
                    </a:ext>
                  </a:extLst>
                </a:gridCol>
              </a:tblGrid>
              <a:tr h="326244"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20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Gelişim Dönemi</a:t>
                      </a:r>
                      <a:endParaRPr lang="tr-TR" sz="20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6815" marR="568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2000" b="1" kern="1200" dirty="0">
                          <a:solidFill>
                            <a:schemeClr val="lt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Aktiviteler</a:t>
                      </a:r>
                    </a:p>
                  </a:txBody>
                  <a:tcPr marL="56815" marR="56815" marT="0" marB="0"/>
                </a:tc>
                <a:extLst>
                  <a:ext uri="{0D108BD9-81ED-4DB2-BD59-A6C34878D82A}">
                    <a16:rowId xmlns:a16="http://schemas.microsoft.com/office/drawing/2014/main" val="734683032"/>
                  </a:ext>
                </a:extLst>
              </a:tr>
              <a:tr h="604801">
                <a:tc>
                  <a:txBody>
                    <a:bodyPr/>
                    <a:lstStyle/>
                    <a:p>
                      <a:pPr algn="just">
                        <a:lnSpc>
                          <a:spcPct val="117000"/>
                        </a:lnSpc>
                      </a:pPr>
                      <a:r>
                        <a:rPr lang="tr-TR" sz="20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Okul öncesi</a:t>
                      </a:r>
                      <a:endParaRPr lang="tr-TR" sz="20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6815" marR="5681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7000"/>
                        </a:lnSpc>
                      </a:pPr>
                      <a:r>
                        <a:rPr lang="tr-TR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Canlandırma, Resim yapma, Hikâye okuma</a:t>
                      </a:r>
                    </a:p>
                    <a:p>
                      <a:pPr algn="l">
                        <a:lnSpc>
                          <a:spcPct val="117000"/>
                        </a:lnSpc>
                      </a:pPr>
                      <a:r>
                        <a:rPr lang="tr-TR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Fiziksel hareketler (Oynama, zıplama, müzik eşliğinde dans etme vb.)</a:t>
                      </a:r>
                      <a:endParaRPr lang="tr-TR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6815" marR="56815" marT="0" marB="0"/>
                </a:tc>
                <a:extLst>
                  <a:ext uri="{0D108BD9-81ED-4DB2-BD59-A6C34878D82A}">
                    <a16:rowId xmlns:a16="http://schemas.microsoft.com/office/drawing/2014/main" val="393532410"/>
                  </a:ext>
                </a:extLst>
              </a:tr>
              <a:tr h="917792">
                <a:tc>
                  <a:txBody>
                    <a:bodyPr/>
                    <a:lstStyle/>
                    <a:p>
                      <a:pPr algn="just">
                        <a:lnSpc>
                          <a:spcPct val="117000"/>
                        </a:lnSpc>
                      </a:pPr>
                      <a:r>
                        <a:rPr lang="tr-TR" sz="2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Okul çağı</a:t>
                      </a:r>
                      <a:endParaRPr lang="tr-TR" sz="20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6815" marR="5681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7000"/>
                        </a:lnSpc>
                      </a:pPr>
                      <a:r>
                        <a:rPr lang="tr-TR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Kukla oyunları, Sanat çalışmaları</a:t>
                      </a:r>
                    </a:p>
                    <a:p>
                      <a:pPr algn="just">
                        <a:lnSpc>
                          <a:spcPct val="117000"/>
                        </a:lnSpc>
                      </a:pPr>
                      <a:r>
                        <a:rPr lang="tr-TR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Tartışma grupları, Beyin fırtınası</a:t>
                      </a:r>
                    </a:p>
                    <a:p>
                      <a:pPr algn="just">
                        <a:lnSpc>
                          <a:spcPct val="117000"/>
                        </a:lnSpc>
                      </a:pPr>
                      <a:r>
                        <a:rPr lang="tr-TR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Yazma ödevleri, Dinlenme egzersizleri</a:t>
                      </a:r>
                      <a:endParaRPr lang="tr-TR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6815" marR="56815" marT="0" marB="0"/>
                </a:tc>
                <a:extLst>
                  <a:ext uri="{0D108BD9-81ED-4DB2-BD59-A6C34878D82A}">
                    <a16:rowId xmlns:a16="http://schemas.microsoft.com/office/drawing/2014/main" val="1631646819"/>
                  </a:ext>
                </a:extLst>
              </a:tr>
              <a:tr h="1230783">
                <a:tc>
                  <a:txBody>
                    <a:bodyPr/>
                    <a:lstStyle/>
                    <a:p>
                      <a:pPr algn="just">
                        <a:lnSpc>
                          <a:spcPct val="11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20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Ergenlik dönemi </a:t>
                      </a:r>
                      <a:endParaRPr lang="tr-TR" sz="20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56815" marR="5681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7000"/>
                        </a:lnSpc>
                      </a:pPr>
                      <a:r>
                        <a:rPr lang="tr-TR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Grup çalışmaları, Sınıf projesi</a:t>
                      </a:r>
                    </a:p>
                    <a:p>
                      <a:pPr algn="just">
                        <a:lnSpc>
                          <a:spcPct val="117000"/>
                        </a:lnSpc>
                      </a:pPr>
                      <a:r>
                        <a:rPr lang="tr-TR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Hikâye ya da roman okuma</a:t>
                      </a:r>
                    </a:p>
                    <a:p>
                      <a:pPr algn="just">
                        <a:lnSpc>
                          <a:spcPct val="117000"/>
                        </a:lnSpc>
                      </a:pPr>
                      <a:r>
                        <a:rPr lang="tr-TR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Bilgilendirme, Sanatsal aktiviteler</a:t>
                      </a:r>
                    </a:p>
                  </a:txBody>
                  <a:tcPr marL="56815" marR="56815" marT="0" marB="0"/>
                </a:tc>
                <a:extLst>
                  <a:ext uri="{0D108BD9-81ED-4DB2-BD59-A6C34878D82A}">
                    <a16:rowId xmlns:a16="http://schemas.microsoft.com/office/drawing/2014/main" val="3282404508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6C4EFA-20A6-0EEC-8859-D53B5F429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66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47191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Afet ve Acil Durumlarda Çocukla Çalışma</a:t>
            </a:r>
            <a:b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Çocuklarla Uygun İletişim ve Etkileşimi Sürdürmek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0784"/>
            <a:ext cx="10515599" cy="1631845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Çocukla görüşme ve iletişim süreçlerinde “</a:t>
            </a:r>
            <a:r>
              <a:rPr lang="tr-T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şimdi ve burada</a:t>
            </a:r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”ya odaklan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tr-T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Çocuğun duygularını ifade etmesine olanak tanı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tr-T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Ebeveynleri çocukla destekleyici iletişim konusunda bilgilendir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tr-T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tr-T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tr-T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tr-T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tr-T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tr-T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tr-TR" sz="2400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tr-T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16D00-4B8C-E477-1135-78DD953B5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27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43255-1694-60FF-C4F1-4575B29F0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SUNUM PLANI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7B2B5-600D-E25C-A419-B7CB973C9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62792"/>
            <a:ext cx="10125270" cy="2851892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Afet ve Acil Durumların Çocuklar Üzerindeki Etkileri</a:t>
            </a:r>
          </a:p>
          <a:p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Afet ve Acil Durumlarda Çocuklara Yönelik Kriz Müdahalesi</a:t>
            </a:r>
          </a:p>
          <a:p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Afet ve Acil Durumlardan Etkilenen Çocuklar için Psikososyal Müdahale</a:t>
            </a:r>
          </a:p>
          <a:p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Afet ve Acil Durumlarda Çocukla Çalışma Becerileri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3F5BD-D29C-A409-C4B7-CCF296F41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ÖZET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87216"/>
            <a:ext cx="10515600" cy="3187835"/>
          </a:xfrm>
        </p:spPr>
        <p:txBody>
          <a:bodyPr/>
          <a:lstStyle/>
          <a:p>
            <a:pPr marL="0" indent="0">
              <a:buNone/>
            </a:pPr>
            <a:r>
              <a:rPr lang="tr-TR" b="1" dirty="0">
                <a:latin typeface="Segoe UI" panose="020B0502040204020203" pitchFamily="34" charset="0"/>
                <a:cs typeface="Segoe UI" panose="020B0502040204020203" pitchFamily="34" charset="0"/>
              </a:rPr>
              <a:t>Neler Öğrendik?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Afetlerin çocuklar üzerindeki etkileri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Afet sonrası süreçte yapılacak kriz müdahalesinin ilkeleri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Afet sonrası psikososyal müdahalelerin temel ilkeleri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Psikososyal müdahalelerde başvurulacak uygulama becerileri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45AA2-24EF-ED27-11BB-6AD3B53CB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42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411934"/>
            <a:ext cx="10515600" cy="113607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1600" dirty="0">
                <a:latin typeface="+mj-lt"/>
              </a:rPr>
              <a:t>“Bu doküman Avrupa Birliği mali desteği ile oluşturulmuştur. Bu yayının içeriğinden yalnızca </a:t>
            </a:r>
            <a:r>
              <a:rPr lang="tr-TR" sz="1600" dirty="0" err="1">
                <a:latin typeface="+mj-lt"/>
              </a:rPr>
              <a:t>WEglobal</a:t>
            </a:r>
            <a:r>
              <a:rPr lang="tr-TR" sz="1600" dirty="0">
                <a:latin typeface="+mj-lt"/>
              </a:rPr>
              <a:t> liderliğindeki konsorsiyum sorumludur ve hiçbir şekilde Avrupa Birliğinin görüşlerini yansıtmamaktadır.”</a:t>
            </a:r>
          </a:p>
          <a:p>
            <a:pPr algn="ctr">
              <a:lnSpc>
                <a:spcPct val="150000"/>
              </a:lnSpc>
            </a:pPr>
            <a:endParaRPr lang="tr-TR" sz="1600" dirty="0">
              <a:latin typeface="+mj-lt"/>
            </a:endParaRP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60E1F64F-A0A5-FB73-17B5-65594660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21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CCDA61-085C-15C7-99C5-690B494C8E15}"/>
              </a:ext>
            </a:extLst>
          </p:cNvPr>
          <p:cNvSpPr txBox="1"/>
          <p:nvPr/>
        </p:nvSpPr>
        <p:spPr>
          <a:xfrm>
            <a:off x="4645891" y="3059668"/>
            <a:ext cx="26479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200" dirty="0">
                <a:latin typeface="+mj-lt"/>
              </a:rPr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4202603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Afet ve Acil Durumların Çocuklar Üzerindeki Etkileri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1656"/>
            <a:ext cx="8053873" cy="2851892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Afetlerin hassas gruplar üzerindeki etkileri daha büyüktür.</a:t>
            </a:r>
          </a:p>
          <a:p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Çocuklar afetlerden en çok etkilenen gruplar arasındadır.</a:t>
            </a:r>
          </a:p>
          <a:p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Afetler çocukları fiziksel, psikolojik ve sosyal olarak derinden etkileyebilir.</a:t>
            </a:r>
          </a:p>
          <a:p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Afetin çocuklar üzerindeki etkileri gelişim dönemlerine göre farklılaşır.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097245B-1EBA-2071-D09E-D194D23974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1" r="31418"/>
          <a:stretch/>
        </p:blipFill>
        <p:spPr bwMode="auto">
          <a:xfrm>
            <a:off x="9106675" y="2704171"/>
            <a:ext cx="2491275" cy="280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BFE87E-C415-2B37-B8E9-9D8BF873B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9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7229"/>
            <a:ext cx="10515600" cy="6647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Afet ve Acil Durumların Çocuklar Üzerindeki Etkileri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130" y="5613871"/>
            <a:ext cx="10305661" cy="339059"/>
          </a:xfrm>
        </p:spPr>
        <p:txBody>
          <a:bodyPr>
            <a:normAutofit/>
          </a:bodyPr>
          <a:lstStyle/>
          <a:p>
            <a:pPr algn="r"/>
            <a:r>
              <a:rPr lang="tr-TR" sz="1400" i="1" dirty="0">
                <a:solidFill>
                  <a:srgbClr val="0070C0"/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</a:rPr>
              <a:t>Kaynak: Karabulut ve Bekler, 2019</a:t>
            </a:r>
            <a:endParaRPr lang="tr-TR" sz="2000" i="1" dirty="0"/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8A9723E1-41DA-E04C-3632-6E6BC4E371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278772"/>
              </p:ext>
            </p:extLst>
          </p:nvPr>
        </p:nvGraphicFramePr>
        <p:xfrm>
          <a:off x="905068" y="2202024"/>
          <a:ext cx="10515599" cy="3411848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1986918">
                  <a:extLst>
                    <a:ext uri="{9D8B030D-6E8A-4147-A177-3AD203B41FA5}">
                      <a16:colId xmlns:a16="http://schemas.microsoft.com/office/drawing/2014/main" val="305682051"/>
                    </a:ext>
                  </a:extLst>
                </a:gridCol>
                <a:gridCol w="8528681">
                  <a:extLst>
                    <a:ext uri="{9D8B030D-6E8A-4147-A177-3AD203B41FA5}">
                      <a16:colId xmlns:a16="http://schemas.microsoft.com/office/drawing/2014/main" val="2897152793"/>
                    </a:ext>
                  </a:extLst>
                </a:gridCol>
              </a:tblGrid>
              <a:tr h="1833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Etki boyutu</a:t>
                      </a:r>
                      <a:endParaRPr lang="tr-TR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685" marR="24685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Etkiler</a:t>
                      </a:r>
                      <a:endParaRPr lang="tr-TR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685" marR="24685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980366"/>
                  </a:ext>
                </a:extLst>
              </a:tr>
              <a:tr h="94296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Fiziksel Etkiler</a:t>
                      </a:r>
                      <a:endParaRPr lang="tr-TR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685" marR="24685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200"/>
                        <a:buFont typeface="Courier New" panose="02070309020205020404" pitchFamily="49" charset="0"/>
                        <a:buChar char="o"/>
                      </a:pPr>
                      <a:r>
                        <a:rPr lang="tr-TR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Hijyen, barınma, temiz su ve gıda sorunu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200"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tr-TR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Kas iskelet sorunları, organ rahatsızlıkları, sindirim sistemi sorunları, yumuşak doku yaralanmaları, kırıklar ve burkulmalar, uzuv kaybı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200"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tr-TR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Enfeksiyonlar, bulaşıcı hastalıklar, bağışıklık sistemi sorunları</a:t>
                      </a:r>
                    </a:p>
                  </a:txBody>
                  <a:tcPr marL="24685" marR="24685" marT="0" marB="0"/>
                </a:tc>
                <a:extLst>
                  <a:ext uri="{0D108BD9-81ED-4DB2-BD59-A6C34878D82A}">
                    <a16:rowId xmlns:a16="http://schemas.microsoft.com/office/drawing/2014/main" val="1986258153"/>
                  </a:ext>
                </a:extLst>
              </a:tr>
              <a:tr h="94296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Psikolojik Etkiler</a:t>
                      </a:r>
                      <a:endParaRPr lang="tr-TR" sz="18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685" marR="24685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200"/>
                        <a:buFont typeface="Courier New" panose="02070309020205020404" pitchFamily="49" charset="0"/>
                        <a:buChar char="o"/>
                      </a:pPr>
                      <a:r>
                        <a:rPr lang="tr-TR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Uyum sorunları, şaşkınlık, şok, endişe, korku, güvensizlik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200"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tr-TR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Yaşananları sürekli hatırlama, içe kapanma, çökkünlük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200"/>
                        <a:buFont typeface="Courier New" panose="02070309020205020404" pitchFamily="49" charset="0"/>
                        <a:buChar char="o"/>
                      </a:pPr>
                      <a:r>
                        <a:rPr lang="tr-TR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Uyku bozuklukları, travma sonrası stres bozukluğu, patolojik yas tepkileri</a:t>
                      </a:r>
                      <a:endParaRPr lang="tr-TR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685" marR="24685" marT="0" marB="0"/>
                </a:tc>
                <a:extLst>
                  <a:ext uri="{0D108BD9-81ED-4DB2-BD59-A6C34878D82A}">
                    <a16:rowId xmlns:a16="http://schemas.microsoft.com/office/drawing/2014/main" val="2612788406"/>
                  </a:ext>
                </a:extLst>
              </a:tr>
              <a:tr h="94296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Sosyal Etkiler</a:t>
                      </a:r>
                      <a:endParaRPr lang="tr-TR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685" marR="24685" marT="0" marB="0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200"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tr-TR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Aile bireylerinin ve yakınların kaybı, sosyal destek eksikliği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200"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tr-TR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Göç ve sosyal çevrenin değişmesi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200"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tr-TR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Ekonomik sorunlar, eğitim yaşamının aksaması</a:t>
                      </a:r>
                      <a:endParaRPr lang="tr-TR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200"/>
                        <a:buFont typeface="Courier New" panose="02070309020205020404" pitchFamily="49" charset="0"/>
                        <a:buChar char="o"/>
                      </a:pPr>
                      <a:endParaRPr lang="tr-TR" sz="18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4685" marR="24685" marT="0" marB="0"/>
                </a:tc>
                <a:extLst>
                  <a:ext uri="{0D108BD9-81ED-4DB2-BD59-A6C34878D82A}">
                    <a16:rowId xmlns:a16="http://schemas.microsoft.com/office/drawing/2014/main" val="2435831205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C51C49-D816-7382-8C8B-17FEAFBE1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13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7229"/>
            <a:ext cx="10515600" cy="6647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Afet ve Acil Durumların Çocuklar Üzerindeki Etkileri</a:t>
            </a:r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8A9723E1-41DA-E04C-3632-6E6BC4E371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077630"/>
              </p:ext>
            </p:extLst>
          </p:nvPr>
        </p:nvGraphicFramePr>
        <p:xfrm>
          <a:off x="905068" y="2202024"/>
          <a:ext cx="10515599" cy="3420137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1986918">
                  <a:extLst>
                    <a:ext uri="{9D8B030D-6E8A-4147-A177-3AD203B41FA5}">
                      <a16:colId xmlns:a16="http://schemas.microsoft.com/office/drawing/2014/main" val="305682051"/>
                    </a:ext>
                  </a:extLst>
                </a:gridCol>
                <a:gridCol w="8528681">
                  <a:extLst>
                    <a:ext uri="{9D8B030D-6E8A-4147-A177-3AD203B41FA5}">
                      <a16:colId xmlns:a16="http://schemas.microsoft.com/office/drawing/2014/main" val="2897152793"/>
                    </a:ext>
                  </a:extLst>
                </a:gridCol>
              </a:tblGrid>
              <a:tr h="2668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Gelişim Dönemi</a:t>
                      </a:r>
                      <a:endParaRPr lang="tr-TR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685" marR="24685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Etkiler</a:t>
                      </a:r>
                      <a:endParaRPr lang="tr-TR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685" marR="24685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980366"/>
                  </a:ext>
                </a:extLst>
              </a:tr>
              <a:tr h="6587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Bebeklik Dönemi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(0-2 yaş)</a:t>
                      </a:r>
                    </a:p>
                  </a:txBody>
                  <a:tcPr marL="24685" marR="24685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200"/>
                        <a:buFont typeface="Courier New" panose="02070309020205020404" pitchFamily="49" charset="0"/>
                        <a:buChar char="o"/>
                      </a:pPr>
                      <a:r>
                        <a:rPr lang="tr-TR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Ebeveynlerinin kaygılı tutumları, anneyle ilişkinin sınırlanması, bakım ve beslenme zorlukları bebek için güven duygusunu zedeleyebilir.</a:t>
                      </a:r>
                    </a:p>
                  </a:txBody>
                  <a:tcPr marL="24685" marR="24685" marT="0" marB="0"/>
                </a:tc>
                <a:extLst>
                  <a:ext uri="{0D108BD9-81ED-4DB2-BD59-A6C34878D82A}">
                    <a16:rowId xmlns:a16="http://schemas.microsoft.com/office/drawing/2014/main" val="1986258153"/>
                  </a:ext>
                </a:extLst>
              </a:tr>
              <a:tr h="8290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b="1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Okul Öncesi Dönem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b="1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(3-5 yaş)</a:t>
                      </a:r>
                    </a:p>
                  </a:txBody>
                  <a:tcPr marL="24685" marR="24685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200"/>
                        <a:buFont typeface="Courier New" panose="02070309020205020404" pitchFamily="49" charset="0"/>
                        <a:buChar char="o"/>
                      </a:pPr>
                      <a:r>
                        <a:rPr lang="tr-TR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Korku, şaşkınlık ve güvensizlik duyguları görülür. 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200"/>
                        <a:buFont typeface="Courier New" panose="02070309020205020404" pitchFamily="49" charset="0"/>
                        <a:buChar char="o"/>
                      </a:pPr>
                      <a:r>
                        <a:rPr lang="tr-TR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Oyunlar aracılığıyla duygusal tepkilerini ifade edebilirler.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200"/>
                        <a:buFont typeface="Courier New" panose="02070309020205020404" pitchFamily="49" charset="0"/>
                        <a:buChar char="o"/>
                      </a:pPr>
                      <a:r>
                        <a:rPr lang="tr-TR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Konuşma bozuklukları ve sağlık sorunları ortaya çıkabilir.</a:t>
                      </a:r>
                      <a:endParaRPr lang="tr-TR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685" marR="24685" marT="0" marB="0"/>
                </a:tc>
                <a:extLst>
                  <a:ext uri="{0D108BD9-81ED-4DB2-BD59-A6C34878D82A}">
                    <a16:rowId xmlns:a16="http://schemas.microsoft.com/office/drawing/2014/main" val="2612788406"/>
                  </a:ext>
                </a:extLst>
              </a:tr>
              <a:tr h="8290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b="1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Okul Çağı Dönemi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b="1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(6-11 yaş)</a:t>
                      </a:r>
                    </a:p>
                  </a:txBody>
                  <a:tcPr marL="24685" marR="24685" marT="0" marB="0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200"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tr-TR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Afetin yarattığı etkileri anlayabilirler.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200"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tr-TR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Akran ilişkilerinin zedelenmesi çocuklar için zorlayıcıdır.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200"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tr-TR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Yetişkinlerin savunmasızlığı, çocuklarda güven kaybına neden olabilir.</a:t>
                      </a:r>
                    </a:p>
                  </a:txBody>
                  <a:tcPr marL="24685" marR="24685" marT="0" marB="0"/>
                </a:tc>
                <a:extLst>
                  <a:ext uri="{0D108BD9-81ED-4DB2-BD59-A6C34878D82A}">
                    <a16:rowId xmlns:a16="http://schemas.microsoft.com/office/drawing/2014/main" val="2435831205"/>
                  </a:ext>
                </a:extLst>
              </a:tr>
              <a:tr h="8290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b="1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Ergenlik Dönemi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b="1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(10-19 yaş)</a:t>
                      </a:r>
                    </a:p>
                  </a:txBody>
                  <a:tcPr marL="24685" marR="24685" marT="0" marB="0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200"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tr-TR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Afetin etkileri, olumsuz duygudurum ve travma tepkilerine yol açabilir.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200"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tr-TR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Uyku bozuklukları, intihar eğilimi ve yalnızlık belirtileri görülebilir.</a:t>
                      </a:r>
                    </a:p>
                  </a:txBody>
                  <a:tcPr marL="24685" marR="24685" marT="0" marB="0"/>
                </a:tc>
                <a:extLst>
                  <a:ext uri="{0D108BD9-81ED-4DB2-BD59-A6C34878D82A}">
                    <a16:rowId xmlns:a16="http://schemas.microsoft.com/office/drawing/2014/main" val="308563418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4C6F66-3EEE-2086-D445-0C33AE555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01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Afet ve Acil Durumlarda Çocuklara Yönelik Kriz Müdahalesi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75" y="2862792"/>
            <a:ext cx="7046167" cy="2976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Krize Yönelik Müdahaleler</a:t>
            </a:r>
          </a:p>
          <a:p>
            <a:pPr lvl="1"/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Krizin etkilerini ortadan kaldırmak/azaltmak amaçlanır.</a:t>
            </a:r>
          </a:p>
          <a:p>
            <a:pPr lvl="1"/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Kısa süreli uygulamalardır.</a:t>
            </a:r>
          </a:p>
          <a:p>
            <a:pPr lvl="1"/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İlerleyen süreçte işlevselliği kriz öncesi duruma getirmeye katkı sağlar.</a:t>
            </a:r>
          </a:p>
        </p:txBody>
      </p:sp>
      <p:pic>
        <p:nvPicPr>
          <p:cNvPr id="1026" name="Picture 2" descr="People rushing to work running person Royalty Free Vector">
            <a:extLst>
              <a:ext uri="{FF2B5EF4-FFF2-40B4-BE49-F238E27FC236}">
                <a16:creationId xmlns:a16="http://schemas.microsoft.com/office/drawing/2014/main" id="{F3F9A9A8-5B8C-01BA-625A-69E30DA742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" t="17687" r="1957" b="24919"/>
          <a:stretch/>
        </p:blipFill>
        <p:spPr bwMode="auto">
          <a:xfrm>
            <a:off x="7511142" y="2862792"/>
            <a:ext cx="4152122" cy="223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ACEC2-A654-3A27-8FCF-F7836ACF3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68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Afet ve Acil Durumlarda Çocuklara Yönelik Kriz Müdahalesi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62792"/>
            <a:ext cx="10515599" cy="2851892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Çocuklar için krize müdahalenin öncelikli unsurlarından biri çocuğun güvenliğidir.</a:t>
            </a:r>
          </a:p>
          <a:p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Krize müdahale esnek ve danışan odaklı bir yaklaşımla gerçekleştirilir. </a:t>
            </a:r>
          </a:p>
          <a:p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Krize müdahale şu üç temel bileşeni içerir:</a:t>
            </a:r>
          </a:p>
          <a:p>
            <a:pPr lvl="1"/>
            <a:r>
              <a:rPr lang="tr-TR" sz="2000" dirty="0">
                <a:latin typeface="Segoe UI" panose="020B0502040204020203" pitchFamily="34" charset="0"/>
                <a:cs typeface="Segoe UI" panose="020B0502040204020203" pitchFamily="34" charset="0"/>
              </a:rPr>
              <a:t>İlişki Kurma ve Sürdürme</a:t>
            </a:r>
          </a:p>
          <a:p>
            <a:pPr lvl="1"/>
            <a:r>
              <a:rPr lang="tr-TR" sz="2000" dirty="0">
                <a:latin typeface="Segoe UI" panose="020B0502040204020203" pitchFamily="34" charset="0"/>
                <a:cs typeface="Segoe UI" panose="020B0502040204020203" pitchFamily="34" charset="0"/>
              </a:rPr>
              <a:t>Problemi Tanımlama</a:t>
            </a:r>
          </a:p>
          <a:p>
            <a:pPr lvl="1"/>
            <a:r>
              <a:rPr lang="tr-TR" sz="2000" dirty="0">
                <a:latin typeface="Segoe UI" panose="020B0502040204020203" pitchFamily="34" charset="0"/>
                <a:cs typeface="Segoe UI" panose="020B0502040204020203" pitchFamily="34" charset="0"/>
              </a:rPr>
              <a:t>Başa Çıkma Kapasitesini Artırma</a:t>
            </a:r>
          </a:p>
          <a:p>
            <a:pPr lvl="1"/>
            <a:endParaRPr lang="tr-T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tr-TR" sz="2400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tr-T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29007-69A6-D34A-A751-7E98DF81B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72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7431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Çocuklara Yönelik Kriz Müdahalesi</a:t>
            </a:r>
            <a:b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İlişki Kurma ve Sürdürme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158-857C-1445-9927-75C73CCC6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8677"/>
            <a:ext cx="7447384" cy="2851892"/>
          </a:xfrm>
        </p:spPr>
        <p:txBody>
          <a:bodyPr>
            <a:normAutofit/>
          </a:bodyPr>
          <a:lstStyle/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İlişki kurma ve sürdürme konusunda temel katılım becerileri sergilenir.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Sorunun temeline ilişkin bilgi edinme ve yorumlama çabası güdülmez.</a:t>
            </a:r>
          </a:p>
          <a:p>
            <a:r>
              <a:rPr lang="tr-TR" dirty="0">
                <a:latin typeface="Segoe UI" panose="020B0502040204020203" pitchFamily="34" charset="0"/>
                <a:cs typeface="Segoe UI" panose="020B0502040204020203" pitchFamily="34" charset="0"/>
              </a:rPr>
              <a:t>Temel psikososyal müdahale ve çocuklarla çalışma becerilerinden yararlanılır.</a:t>
            </a:r>
          </a:p>
          <a:p>
            <a:endParaRPr lang="tr-TR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tr-T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50" name="Picture 2" descr="The Generalist Social Work Practice: Engaging the Client">
            <a:extLst>
              <a:ext uri="{FF2B5EF4-FFF2-40B4-BE49-F238E27FC236}">
                <a16:creationId xmlns:a16="http://schemas.microsoft.com/office/drawing/2014/main" id="{AD4C62F3-BDEE-C43F-2C5D-89BD43F3DD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6"/>
          <a:stretch/>
        </p:blipFill>
        <p:spPr bwMode="auto">
          <a:xfrm>
            <a:off x="8610600" y="2205247"/>
            <a:ext cx="3125756" cy="366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C1600E-0A50-2788-51F3-2A1E5F97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96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EACB-C61D-DCD3-C5C7-66E81E5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6531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Çocuklara Yönelik Kriz Müdahalesi</a:t>
            </a:r>
            <a:b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tr-TR" sz="3200" b="1" kern="1400" spc="-5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Başa Çıkma Kapasitesini Artırma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869EFCFF-9970-CF6A-E978-20CF230486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6902312"/>
              </p:ext>
            </p:extLst>
          </p:nvPr>
        </p:nvGraphicFramePr>
        <p:xfrm>
          <a:off x="838201" y="2782094"/>
          <a:ext cx="10515599" cy="2852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C7B593-D286-B844-0F35-D08AB649F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8271-D1D7-4240-9CAF-7A57D75CD8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88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7E3DA9ED086F4EB1B4A9FF7AED393D" ma:contentTypeVersion="16" ma:contentTypeDescription="Create a new document." ma:contentTypeScope="" ma:versionID="388932c76dad3fd8dc309f63fd6e62b0">
  <xsd:schema xmlns:xsd="http://www.w3.org/2001/XMLSchema" xmlns:xs="http://www.w3.org/2001/XMLSchema" xmlns:p="http://schemas.microsoft.com/office/2006/metadata/properties" xmlns:ns3="c342784a-e01b-4ab4-be58-4ffd26e754a4" xmlns:ns4="5726cd14-229d-4391-ac5c-01df225691e2" targetNamespace="http://schemas.microsoft.com/office/2006/metadata/properties" ma:root="true" ma:fieldsID="0f3cc91951c261681591755272dbc693" ns3:_="" ns4:_="">
    <xsd:import namespace="c342784a-e01b-4ab4-be58-4ffd26e754a4"/>
    <xsd:import namespace="5726cd14-229d-4391-ac5c-01df225691e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DateTaken" minOccurs="0"/>
                <xsd:element ref="ns4:MediaServiceLocation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2784a-e01b-4ab4-be58-4ffd26e754a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26cd14-229d-4391-ac5c-01df225691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726cd14-229d-4391-ac5c-01df225691e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149106-8DD1-4187-A676-0ADAE68597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2784a-e01b-4ab4-be58-4ffd26e754a4"/>
    <ds:schemaRef ds:uri="5726cd14-229d-4391-ac5c-01df225691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0727A0-46F2-4277-A59D-A2A7261C37E0}">
  <ds:schemaRefs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c342784a-e01b-4ab4-be58-4ffd26e754a4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5726cd14-229d-4391-ac5c-01df225691e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C30A087-72B4-4BEA-9A04-F943295C64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2613</TotalTime>
  <Words>987</Words>
  <Application>Microsoft Office PowerPoint</Application>
  <PresentationFormat>Widescreen</PresentationFormat>
  <Paragraphs>179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Segoe UI</vt:lpstr>
      <vt:lpstr>Segoe UI Semibold</vt:lpstr>
      <vt:lpstr>Office Teması</vt:lpstr>
      <vt:lpstr>AFET VE ACİL DURUMLARDA ÇALIŞMA BECERİLERİ</vt:lpstr>
      <vt:lpstr>SUNUM PLANI</vt:lpstr>
      <vt:lpstr>Afet ve Acil Durumların Çocuklar Üzerindeki Etkileri</vt:lpstr>
      <vt:lpstr>Afet ve Acil Durumların Çocuklar Üzerindeki Etkileri</vt:lpstr>
      <vt:lpstr>Afet ve Acil Durumların Çocuklar Üzerindeki Etkileri</vt:lpstr>
      <vt:lpstr>Afet ve Acil Durumlarda Çocuklara Yönelik Kriz Müdahalesi</vt:lpstr>
      <vt:lpstr>Afet ve Acil Durumlarda Çocuklara Yönelik Kriz Müdahalesi</vt:lpstr>
      <vt:lpstr>Çocuklara Yönelik Kriz Müdahalesi İlişki Kurma ve Sürdürme</vt:lpstr>
      <vt:lpstr>Çocuklara Yönelik Kriz Müdahalesi Başa Çıkma Kapasitesini Artırma</vt:lpstr>
      <vt:lpstr>Afet ve Acil Durumlardan Etkilenen Çocuklar İçin Psikososyal Müdahale</vt:lpstr>
      <vt:lpstr>Çocuklar İçin Psikososyal Müdahale İhtiyaç ve Kaynak Tespitleri</vt:lpstr>
      <vt:lpstr>Çocuklar İçin Psikososyal Müdahale Psikolojik İlk Yardım</vt:lpstr>
      <vt:lpstr>Psikolojik İlk Yardımın İlkeleri</vt:lpstr>
      <vt:lpstr>Afet ve Acil Durumlarda Çocukla Çalışma Becerileri</vt:lpstr>
      <vt:lpstr>Afet ve Acil Durumlarda Çocukla Çalışma Psikolojik İlk Yardım Becerilerini Sergileme </vt:lpstr>
      <vt:lpstr>Afet ve Acil Durumlarda Çocukla Çalışma</vt:lpstr>
      <vt:lpstr>Afet ve Acil Durumlarda Çocukla Çalışma Çocuklar İçin Rekreasyonel Faaliyetler Gerçekleştirme</vt:lpstr>
      <vt:lpstr>Afet ve Acil Durumlarda Çocukla Çalışma Çocuklarla Yapılabilecek Faaliyetler</vt:lpstr>
      <vt:lpstr>Afet ve Acil Durumlarda Çocukla Çalışma Çocuklarla Uygun İletişim ve Etkileşimi Sürdürmek</vt:lpstr>
      <vt:lpstr>ÖZET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İrem Hatipoğlu Koca</dc:creator>
  <cp:lastModifiedBy>Melek Topal</cp:lastModifiedBy>
  <cp:revision>45</cp:revision>
  <dcterms:created xsi:type="dcterms:W3CDTF">2021-12-13T18:17:25Z</dcterms:created>
  <dcterms:modified xsi:type="dcterms:W3CDTF">2023-12-25T12:37:32Z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0x010100627E3DA9ED086F4EB1B4A9FF7AED393D</vt:lpwstr>
  </property>
</Properties>
</file>