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0" r:id="rId5"/>
    <p:sldId id="271" r:id="rId6"/>
    <p:sldId id="273" r:id="rId7"/>
    <p:sldId id="274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75" r:id="rId19"/>
    <p:sldId id="278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44C94-73D7-4089-A121-1447310C86F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</dgm:pt>
    <dgm:pt modelId="{17F1678C-1095-4628-BFE1-2F469801E37F}">
      <dgm:prSet phldrT="[Metin]" custT="1"/>
      <dgm:spPr/>
      <dgm:t>
        <a:bodyPr/>
        <a:lstStyle/>
        <a:p>
          <a:r>
            <a:rPr lang="tr-TR" sz="2000" dirty="0"/>
            <a:t>Bireysel</a:t>
          </a:r>
        </a:p>
      </dgm:t>
    </dgm:pt>
    <dgm:pt modelId="{57A43E92-7592-4D43-BBB9-6C9D19EF90C9}" type="parTrans" cxnId="{D0EEB9B7-71A7-427C-AC2C-9EE5B4ADDE6E}">
      <dgm:prSet/>
      <dgm:spPr/>
      <dgm:t>
        <a:bodyPr/>
        <a:lstStyle/>
        <a:p>
          <a:endParaRPr lang="tr-TR" sz="2000"/>
        </a:p>
      </dgm:t>
    </dgm:pt>
    <dgm:pt modelId="{420D3A14-C265-4233-BCE0-56F1A3F4CB32}" type="sibTrans" cxnId="{D0EEB9B7-71A7-427C-AC2C-9EE5B4ADDE6E}">
      <dgm:prSet/>
      <dgm:spPr/>
      <dgm:t>
        <a:bodyPr/>
        <a:lstStyle/>
        <a:p>
          <a:endParaRPr lang="tr-TR" sz="2000"/>
        </a:p>
      </dgm:t>
    </dgm:pt>
    <dgm:pt modelId="{B46F4F3E-6C71-4C07-A8A8-E3DFCA1273D4}">
      <dgm:prSet phldrT="[Metin]" custT="1"/>
      <dgm:spPr/>
      <dgm:t>
        <a:bodyPr/>
        <a:lstStyle/>
        <a:p>
          <a:r>
            <a:rPr lang="tr-TR" sz="2000" dirty="0"/>
            <a:t>Ailesel</a:t>
          </a:r>
        </a:p>
      </dgm:t>
    </dgm:pt>
    <dgm:pt modelId="{82292277-4825-4198-A75A-6B7D3739F9C1}" type="parTrans" cxnId="{2E78A93D-2921-4B54-919B-692E1F8E4E70}">
      <dgm:prSet/>
      <dgm:spPr/>
      <dgm:t>
        <a:bodyPr/>
        <a:lstStyle/>
        <a:p>
          <a:endParaRPr lang="tr-TR" sz="2000"/>
        </a:p>
      </dgm:t>
    </dgm:pt>
    <dgm:pt modelId="{068E3F1D-D32B-489B-9733-87B13681EE37}" type="sibTrans" cxnId="{2E78A93D-2921-4B54-919B-692E1F8E4E70}">
      <dgm:prSet/>
      <dgm:spPr/>
      <dgm:t>
        <a:bodyPr/>
        <a:lstStyle/>
        <a:p>
          <a:endParaRPr lang="tr-TR" sz="2000"/>
        </a:p>
      </dgm:t>
    </dgm:pt>
    <dgm:pt modelId="{B792C143-D6D1-4CA3-91CF-18A459D99FF8}">
      <dgm:prSet phldrT="[Metin]" custT="1"/>
      <dgm:spPr/>
      <dgm:t>
        <a:bodyPr/>
        <a:lstStyle/>
        <a:p>
          <a:r>
            <a:rPr lang="tr-TR" sz="2000" dirty="0"/>
            <a:t>Yapısal sorunlar/</a:t>
          </a:r>
        </a:p>
        <a:p>
          <a:r>
            <a:rPr lang="tr-TR" sz="1800" dirty="0"/>
            <a:t>Eşitsizlikler</a:t>
          </a:r>
        </a:p>
      </dgm:t>
    </dgm:pt>
    <dgm:pt modelId="{29E23F67-8803-4982-BE6B-27B43E618FB5}" type="parTrans" cxnId="{30BBE8F5-E060-40D7-BB25-2FE4AB46A011}">
      <dgm:prSet/>
      <dgm:spPr/>
      <dgm:t>
        <a:bodyPr/>
        <a:lstStyle/>
        <a:p>
          <a:endParaRPr lang="tr-TR" sz="2000"/>
        </a:p>
      </dgm:t>
    </dgm:pt>
    <dgm:pt modelId="{C37670E5-84DC-435E-BB81-0D833650C8F1}" type="sibTrans" cxnId="{30BBE8F5-E060-40D7-BB25-2FE4AB46A011}">
      <dgm:prSet/>
      <dgm:spPr/>
      <dgm:t>
        <a:bodyPr/>
        <a:lstStyle/>
        <a:p>
          <a:endParaRPr lang="tr-TR" sz="2000"/>
        </a:p>
      </dgm:t>
    </dgm:pt>
    <dgm:pt modelId="{F425D45A-8268-4F21-8B87-82DB146854F6}">
      <dgm:prSet custT="1"/>
      <dgm:spPr/>
      <dgm:t>
        <a:bodyPr/>
        <a:lstStyle/>
        <a:p>
          <a:r>
            <a:rPr lang="tr-TR" sz="2000" dirty="0"/>
            <a:t>Sosyal çevre</a:t>
          </a:r>
        </a:p>
      </dgm:t>
    </dgm:pt>
    <dgm:pt modelId="{8A20A927-D779-42F8-99BE-CD295B7AA5D2}" type="parTrans" cxnId="{2CDD5284-6081-401C-9028-7B8E2044C462}">
      <dgm:prSet/>
      <dgm:spPr/>
      <dgm:t>
        <a:bodyPr/>
        <a:lstStyle/>
        <a:p>
          <a:endParaRPr lang="tr-TR" sz="2000"/>
        </a:p>
      </dgm:t>
    </dgm:pt>
    <dgm:pt modelId="{E525C6FE-1F1E-4925-A4F7-5BDEDF5A9008}" type="sibTrans" cxnId="{2CDD5284-6081-401C-9028-7B8E2044C462}">
      <dgm:prSet/>
      <dgm:spPr/>
      <dgm:t>
        <a:bodyPr/>
        <a:lstStyle/>
        <a:p>
          <a:endParaRPr lang="tr-TR" sz="2000"/>
        </a:p>
      </dgm:t>
    </dgm:pt>
    <dgm:pt modelId="{2C90795A-C219-499E-A11E-ACFE3D2E01EA}">
      <dgm:prSet custT="1"/>
      <dgm:spPr/>
      <dgm:t>
        <a:bodyPr/>
        <a:lstStyle/>
        <a:p>
          <a:r>
            <a:rPr lang="tr-TR" sz="2000" dirty="0"/>
            <a:t>Okul ortamı</a:t>
          </a:r>
        </a:p>
      </dgm:t>
    </dgm:pt>
    <dgm:pt modelId="{3D07DB64-909E-4F3D-90E7-22A64AE9031E}" type="parTrans" cxnId="{A63EF671-749D-44FD-A506-9C287E88D3BB}">
      <dgm:prSet/>
      <dgm:spPr/>
      <dgm:t>
        <a:bodyPr/>
        <a:lstStyle/>
        <a:p>
          <a:endParaRPr lang="tr-TR" sz="2000"/>
        </a:p>
      </dgm:t>
    </dgm:pt>
    <dgm:pt modelId="{AEDD8939-1F02-4568-9863-DC9F80181B96}" type="sibTrans" cxnId="{A63EF671-749D-44FD-A506-9C287E88D3BB}">
      <dgm:prSet/>
      <dgm:spPr/>
      <dgm:t>
        <a:bodyPr/>
        <a:lstStyle/>
        <a:p>
          <a:endParaRPr lang="tr-TR" sz="2000"/>
        </a:p>
      </dgm:t>
    </dgm:pt>
    <dgm:pt modelId="{82DAFDA8-3C1B-410B-9D7B-0972AD501614}">
      <dgm:prSet custT="1"/>
      <dgm:spPr/>
      <dgm:t>
        <a:bodyPr/>
        <a:lstStyle/>
        <a:p>
          <a:r>
            <a:rPr lang="tr-TR" sz="2000" dirty="0"/>
            <a:t>Akran grubu</a:t>
          </a:r>
        </a:p>
      </dgm:t>
    </dgm:pt>
    <dgm:pt modelId="{E4188012-B40F-436D-9201-DF7AD9AF66E0}" type="parTrans" cxnId="{E09274F5-08FB-4432-A2BA-CDD3436D8448}">
      <dgm:prSet/>
      <dgm:spPr/>
      <dgm:t>
        <a:bodyPr/>
        <a:lstStyle/>
        <a:p>
          <a:endParaRPr lang="tr-TR" sz="2000"/>
        </a:p>
      </dgm:t>
    </dgm:pt>
    <dgm:pt modelId="{42CA2BB8-063D-4ECF-9004-234A8649E218}" type="sibTrans" cxnId="{E09274F5-08FB-4432-A2BA-CDD3436D8448}">
      <dgm:prSet/>
      <dgm:spPr/>
      <dgm:t>
        <a:bodyPr/>
        <a:lstStyle/>
        <a:p>
          <a:endParaRPr lang="tr-TR" sz="2000"/>
        </a:p>
      </dgm:t>
    </dgm:pt>
    <dgm:pt modelId="{E155BB29-D7BD-4860-9483-5CC450A028EB}">
      <dgm:prSet custT="1"/>
      <dgm:spPr/>
      <dgm:t>
        <a:bodyPr/>
        <a:lstStyle/>
        <a:p>
          <a:r>
            <a:rPr lang="tr-TR" sz="2000" dirty="0"/>
            <a:t>Göç</a:t>
          </a:r>
        </a:p>
      </dgm:t>
    </dgm:pt>
    <dgm:pt modelId="{3E72847B-D0F7-45C0-A009-0CC0D4BD6B99}" type="parTrans" cxnId="{B4986049-3869-4981-9680-62680AA48505}">
      <dgm:prSet/>
      <dgm:spPr/>
      <dgm:t>
        <a:bodyPr/>
        <a:lstStyle/>
        <a:p>
          <a:endParaRPr lang="tr-TR" sz="2000"/>
        </a:p>
      </dgm:t>
    </dgm:pt>
    <dgm:pt modelId="{B66DE650-B87A-4750-AAD4-C33E497EF680}" type="sibTrans" cxnId="{B4986049-3869-4981-9680-62680AA48505}">
      <dgm:prSet/>
      <dgm:spPr/>
      <dgm:t>
        <a:bodyPr/>
        <a:lstStyle/>
        <a:p>
          <a:endParaRPr lang="tr-TR" sz="2000"/>
        </a:p>
      </dgm:t>
    </dgm:pt>
    <dgm:pt modelId="{0F55134C-11E7-4D2D-810C-4D9A55BE865F}" type="pres">
      <dgm:prSet presAssocID="{BAC44C94-73D7-4089-A121-1447310C86FC}" presName="Name0" presStyleCnt="0">
        <dgm:presLayoutVars>
          <dgm:dir/>
          <dgm:resizeHandles val="exact"/>
        </dgm:presLayoutVars>
      </dgm:prSet>
      <dgm:spPr/>
    </dgm:pt>
    <dgm:pt modelId="{5D4F0E44-22B2-43E4-B58F-1308FD20DE76}" type="pres">
      <dgm:prSet presAssocID="{17F1678C-1095-4628-BFE1-2F469801E37F}" presName="Name5" presStyleLbl="vennNode1" presStyleIdx="0" presStyleCnt="7">
        <dgm:presLayoutVars>
          <dgm:bulletEnabled val="1"/>
        </dgm:presLayoutVars>
      </dgm:prSet>
      <dgm:spPr/>
    </dgm:pt>
    <dgm:pt modelId="{84860762-BB87-4C8D-9434-F25C3187B2BE}" type="pres">
      <dgm:prSet presAssocID="{420D3A14-C265-4233-BCE0-56F1A3F4CB32}" presName="space" presStyleCnt="0"/>
      <dgm:spPr/>
    </dgm:pt>
    <dgm:pt modelId="{8E6CFE5A-E0D8-458C-B2A5-49C01512768B}" type="pres">
      <dgm:prSet presAssocID="{B46F4F3E-6C71-4C07-A8A8-E3DFCA1273D4}" presName="Name5" presStyleLbl="vennNode1" presStyleIdx="1" presStyleCnt="7">
        <dgm:presLayoutVars>
          <dgm:bulletEnabled val="1"/>
        </dgm:presLayoutVars>
      </dgm:prSet>
      <dgm:spPr/>
    </dgm:pt>
    <dgm:pt modelId="{6E46BFF3-4752-4596-A071-325FC39B9142}" type="pres">
      <dgm:prSet presAssocID="{068E3F1D-D32B-489B-9733-87B13681EE37}" presName="space" presStyleCnt="0"/>
      <dgm:spPr/>
    </dgm:pt>
    <dgm:pt modelId="{3A45F270-9A09-46F7-ADF8-CDB0135AA323}" type="pres">
      <dgm:prSet presAssocID="{82DAFDA8-3C1B-410B-9D7B-0972AD501614}" presName="Name5" presStyleLbl="vennNode1" presStyleIdx="2" presStyleCnt="7">
        <dgm:presLayoutVars>
          <dgm:bulletEnabled val="1"/>
        </dgm:presLayoutVars>
      </dgm:prSet>
      <dgm:spPr/>
    </dgm:pt>
    <dgm:pt modelId="{EDBD107C-1D73-4EC5-A54E-41FE1E9D2509}" type="pres">
      <dgm:prSet presAssocID="{42CA2BB8-063D-4ECF-9004-234A8649E218}" presName="space" presStyleCnt="0"/>
      <dgm:spPr/>
    </dgm:pt>
    <dgm:pt modelId="{C993532E-9C27-4BD2-A4AE-4E13841F2952}" type="pres">
      <dgm:prSet presAssocID="{2C90795A-C219-499E-A11E-ACFE3D2E01EA}" presName="Name5" presStyleLbl="vennNode1" presStyleIdx="3" presStyleCnt="7">
        <dgm:presLayoutVars>
          <dgm:bulletEnabled val="1"/>
        </dgm:presLayoutVars>
      </dgm:prSet>
      <dgm:spPr/>
    </dgm:pt>
    <dgm:pt modelId="{43B816D3-C77C-49BE-9DBC-0AC471527DDB}" type="pres">
      <dgm:prSet presAssocID="{AEDD8939-1F02-4568-9863-DC9F80181B96}" presName="space" presStyleCnt="0"/>
      <dgm:spPr/>
    </dgm:pt>
    <dgm:pt modelId="{B7C3458E-7188-45A2-9BDB-B15E8C6DC5BA}" type="pres">
      <dgm:prSet presAssocID="{F425D45A-8268-4F21-8B87-82DB146854F6}" presName="Name5" presStyleLbl="vennNode1" presStyleIdx="4" presStyleCnt="7">
        <dgm:presLayoutVars>
          <dgm:bulletEnabled val="1"/>
        </dgm:presLayoutVars>
      </dgm:prSet>
      <dgm:spPr/>
    </dgm:pt>
    <dgm:pt modelId="{9A8FFCDF-DBF6-4205-9CDA-64BB3E19FA8B}" type="pres">
      <dgm:prSet presAssocID="{E525C6FE-1F1E-4925-A4F7-5BDEDF5A9008}" presName="space" presStyleCnt="0"/>
      <dgm:spPr/>
    </dgm:pt>
    <dgm:pt modelId="{B194A143-302D-4DF0-BA0B-F8AB758F0FDB}" type="pres">
      <dgm:prSet presAssocID="{E155BB29-D7BD-4860-9483-5CC450A028EB}" presName="Name5" presStyleLbl="vennNode1" presStyleIdx="5" presStyleCnt="7">
        <dgm:presLayoutVars>
          <dgm:bulletEnabled val="1"/>
        </dgm:presLayoutVars>
      </dgm:prSet>
      <dgm:spPr/>
    </dgm:pt>
    <dgm:pt modelId="{7B1A115B-9968-4BE6-A978-34EA03D626D8}" type="pres">
      <dgm:prSet presAssocID="{B66DE650-B87A-4750-AAD4-C33E497EF680}" presName="space" presStyleCnt="0"/>
      <dgm:spPr/>
    </dgm:pt>
    <dgm:pt modelId="{B4963BC3-D556-4EDD-A0E9-92C7D2EA62EE}" type="pres">
      <dgm:prSet presAssocID="{B792C143-D6D1-4CA3-91CF-18A459D99FF8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43FFDF0F-B1F5-4330-B849-7749C90F229E}" type="presOf" srcId="{BAC44C94-73D7-4089-A121-1447310C86FC}" destId="{0F55134C-11E7-4D2D-810C-4D9A55BE865F}" srcOrd="0" destOrd="0" presId="urn:microsoft.com/office/officeart/2005/8/layout/venn3"/>
    <dgm:cxn modelId="{2E78A93D-2921-4B54-919B-692E1F8E4E70}" srcId="{BAC44C94-73D7-4089-A121-1447310C86FC}" destId="{B46F4F3E-6C71-4C07-A8A8-E3DFCA1273D4}" srcOrd="1" destOrd="0" parTransId="{82292277-4825-4198-A75A-6B7D3739F9C1}" sibTransId="{068E3F1D-D32B-489B-9733-87B13681EE37}"/>
    <dgm:cxn modelId="{DB694748-B2CE-466F-BA64-E441C91ACDAF}" type="presOf" srcId="{E155BB29-D7BD-4860-9483-5CC450A028EB}" destId="{B194A143-302D-4DF0-BA0B-F8AB758F0FDB}" srcOrd="0" destOrd="0" presId="urn:microsoft.com/office/officeart/2005/8/layout/venn3"/>
    <dgm:cxn modelId="{B4986049-3869-4981-9680-62680AA48505}" srcId="{BAC44C94-73D7-4089-A121-1447310C86FC}" destId="{E155BB29-D7BD-4860-9483-5CC450A028EB}" srcOrd="5" destOrd="0" parTransId="{3E72847B-D0F7-45C0-A009-0CC0D4BD6B99}" sibTransId="{B66DE650-B87A-4750-AAD4-C33E497EF680}"/>
    <dgm:cxn modelId="{C345774D-C2A8-4661-9916-D3B3A2B7332A}" type="presOf" srcId="{2C90795A-C219-499E-A11E-ACFE3D2E01EA}" destId="{C993532E-9C27-4BD2-A4AE-4E13841F2952}" srcOrd="0" destOrd="0" presId="urn:microsoft.com/office/officeart/2005/8/layout/venn3"/>
    <dgm:cxn modelId="{9D2BFD6F-A944-4224-AFD6-A7854BD11177}" type="presOf" srcId="{F425D45A-8268-4F21-8B87-82DB146854F6}" destId="{B7C3458E-7188-45A2-9BDB-B15E8C6DC5BA}" srcOrd="0" destOrd="0" presId="urn:microsoft.com/office/officeart/2005/8/layout/venn3"/>
    <dgm:cxn modelId="{CF902D51-12C9-4D6A-91C8-8B99474E7C9A}" type="presOf" srcId="{82DAFDA8-3C1B-410B-9D7B-0972AD501614}" destId="{3A45F270-9A09-46F7-ADF8-CDB0135AA323}" srcOrd="0" destOrd="0" presId="urn:microsoft.com/office/officeart/2005/8/layout/venn3"/>
    <dgm:cxn modelId="{A63EF671-749D-44FD-A506-9C287E88D3BB}" srcId="{BAC44C94-73D7-4089-A121-1447310C86FC}" destId="{2C90795A-C219-499E-A11E-ACFE3D2E01EA}" srcOrd="3" destOrd="0" parTransId="{3D07DB64-909E-4F3D-90E7-22A64AE9031E}" sibTransId="{AEDD8939-1F02-4568-9863-DC9F80181B96}"/>
    <dgm:cxn modelId="{2CDD5284-6081-401C-9028-7B8E2044C462}" srcId="{BAC44C94-73D7-4089-A121-1447310C86FC}" destId="{F425D45A-8268-4F21-8B87-82DB146854F6}" srcOrd="4" destOrd="0" parTransId="{8A20A927-D779-42F8-99BE-CD295B7AA5D2}" sibTransId="{E525C6FE-1F1E-4925-A4F7-5BDEDF5A9008}"/>
    <dgm:cxn modelId="{1D19EDB0-481C-4C93-ADF5-F661798C0E63}" type="presOf" srcId="{B792C143-D6D1-4CA3-91CF-18A459D99FF8}" destId="{B4963BC3-D556-4EDD-A0E9-92C7D2EA62EE}" srcOrd="0" destOrd="0" presId="urn:microsoft.com/office/officeart/2005/8/layout/venn3"/>
    <dgm:cxn modelId="{D0EEB9B7-71A7-427C-AC2C-9EE5B4ADDE6E}" srcId="{BAC44C94-73D7-4089-A121-1447310C86FC}" destId="{17F1678C-1095-4628-BFE1-2F469801E37F}" srcOrd="0" destOrd="0" parTransId="{57A43E92-7592-4D43-BBB9-6C9D19EF90C9}" sibTransId="{420D3A14-C265-4233-BCE0-56F1A3F4CB32}"/>
    <dgm:cxn modelId="{398E0CD5-4E6E-438A-A9E7-315DBE536A89}" type="presOf" srcId="{17F1678C-1095-4628-BFE1-2F469801E37F}" destId="{5D4F0E44-22B2-43E4-B58F-1308FD20DE76}" srcOrd="0" destOrd="0" presId="urn:microsoft.com/office/officeart/2005/8/layout/venn3"/>
    <dgm:cxn modelId="{91C647EE-A78D-475B-BA12-2408A3C8E11D}" type="presOf" srcId="{B46F4F3E-6C71-4C07-A8A8-E3DFCA1273D4}" destId="{8E6CFE5A-E0D8-458C-B2A5-49C01512768B}" srcOrd="0" destOrd="0" presId="urn:microsoft.com/office/officeart/2005/8/layout/venn3"/>
    <dgm:cxn modelId="{E09274F5-08FB-4432-A2BA-CDD3436D8448}" srcId="{BAC44C94-73D7-4089-A121-1447310C86FC}" destId="{82DAFDA8-3C1B-410B-9D7B-0972AD501614}" srcOrd="2" destOrd="0" parTransId="{E4188012-B40F-436D-9201-DF7AD9AF66E0}" sibTransId="{42CA2BB8-063D-4ECF-9004-234A8649E218}"/>
    <dgm:cxn modelId="{30BBE8F5-E060-40D7-BB25-2FE4AB46A011}" srcId="{BAC44C94-73D7-4089-A121-1447310C86FC}" destId="{B792C143-D6D1-4CA3-91CF-18A459D99FF8}" srcOrd="6" destOrd="0" parTransId="{29E23F67-8803-4982-BE6B-27B43E618FB5}" sibTransId="{C37670E5-84DC-435E-BB81-0D833650C8F1}"/>
    <dgm:cxn modelId="{47C9E796-465A-4370-9A9A-54C8BD4CB5E8}" type="presParOf" srcId="{0F55134C-11E7-4D2D-810C-4D9A55BE865F}" destId="{5D4F0E44-22B2-43E4-B58F-1308FD20DE76}" srcOrd="0" destOrd="0" presId="urn:microsoft.com/office/officeart/2005/8/layout/venn3"/>
    <dgm:cxn modelId="{3C46FE6C-4129-47B1-BBB6-42E425AAC704}" type="presParOf" srcId="{0F55134C-11E7-4D2D-810C-4D9A55BE865F}" destId="{84860762-BB87-4C8D-9434-F25C3187B2BE}" srcOrd="1" destOrd="0" presId="urn:microsoft.com/office/officeart/2005/8/layout/venn3"/>
    <dgm:cxn modelId="{A4209459-AE79-49EF-9B04-C18A3C329DAA}" type="presParOf" srcId="{0F55134C-11E7-4D2D-810C-4D9A55BE865F}" destId="{8E6CFE5A-E0D8-458C-B2A5-49C01512768B}" srcOrd="2" destOrd="0" presId="urn:microsoft.com/office/officeart/2005/8/layout/venn3"/>
    <dgm:cxn modelId="{7D7158A1-FA25-4747-9E95-5DC96639D224}" type="presParOf" srcId="{0F55134C-11E7-4D2D-810C-4D9A55BE865F}" destId="{6E46BFF3-4752-4596-A071-325FC39B9142}" srcOrd="3" destOrd="0" presId="urn:microsoft.com/office/officeart/2005/8/layout/venn3"/>
    <dgm:cxn modelId="{CCD58373-0E5A-48D5-91CD-6A646D05D116}" type="presParOf" srcId="{0F55134C-11E7-4D2D-810C-4D9A55BE865F}" destId="{3A45F270-9A09-46F7-ADF8-CDB0135AA323}" srcOrd="4" destOrd="0" presId="urn:microsoft.com/office/officeart/2005/8/layout/venn3"/>
    <dgm:cxn modelId="{1F37DAA6-A8F5-40A6-8BC2-FE7552B19E65}" type="presParOf" srcId="{0F55134C-11E7-4D2D-810C-4D9A55BE865F}" destId="{EDBD107C-1D73-4EC5-A54E-41FE1E9D2509}" srcOrd="5" destOrd="0" presId="urn:microsoft.com/office/officeart/2005/8/layout/venn3"/>
    <dgm:cxn modelId="{6F611ED9-F1F5-4243-9E37-95FF446DE464}" type="presParOf" srcId="{0F55134C-11E7-4D2D-810C-4D9A55BE865F}" destId="{C993532E-9C27-4BD2-A4AE-4E13841F2952}" srcOrd="6" destOrd="0" presId="urn:microsoft.com/office/officeart/2005/8/layout/venn3"/>
    <dgm:cxn modelId="{D674E3A5-3044-45AC-A915-A6905AD336FD}" type="presParOf" srcId="{0F55134C-11E7-4D2D-810C-4D9A55BE865F}" destId="{43B816D3-C77C-49BE-9DBC-0AC471527DDB}" srcOrd="7" destOrd="0" presId="urn:microsoft.com/office/officeart/2005/8/layout/venn3"/>
    <dgm:cxn modelId="{295DE413-BFD8-4488-8D46-FD76AA2CA6FA}" type="presParOf" srcId="{0F55134C-11E7-4D2D-810C-4D9A55BE865F}" destId="{B7C3458E-7188-45A2-9BDB-B15E8C6DC5BA}" srcOrd="8" destOrd="0" presId="urn:microsoft.com/office/officeart/2005/8/layout/venn3"/>
    <dgm:cxn modelId="{7676F790-3790-4E76-8907-F6F939CF26F1}" type="presParOf" srcId="{0F55134C-11E7-4D2D-810C-4D9A55BE865F}" destId="{9A8FFCDF-DBF6-4205-9CDA-64BB3E19FA8B}" srcOrd="9" destOrd="0" presId="urn:microsoft.com/office/officeart/2005/8/layout/venn3"/>
    <dgm:cxn modelId="{0B0A799D-AC6F-4FA5-BC47-F31CEE9B4B95}" type="presParOf" srcId="{0F55134C-11E7-4D2D-810C-4D9A55BE865F}" destId="{B194A143-302D-4DF0-BA0B-F8AB758F0FDB}" srcOrd="10" destOrd="0" presId="urn:microsoft.com/office/officeart/2005/8/layout/venn3"/>
    <dgm:cxn modelId="{6CCC5C22-EE99-4528-80CF-02A3D4E2434E}" type="presParOf" srcId="{0F55134C-11E7-4D2D-810C-4D9A55BE865F}" destId="{7B1A115B-9968-4BE6-A978-34EA03D626D8}" srcOrd="11" destOrd="0" presId="urn:microsoft.com/office/officeart/2005/8/layout/venn3"/>
    <dgm:cxn modelId="{F9F70AC5-127C-4F3A-BC7F-BB4472C7EC57}" type="presParOf" srcId="{0F55134C-11E7-4D2D-810C-4D9A55BE865F}" destId="{B4963BC3-D556-4EDD-A0E9-92C7D2EA62EE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F0E44-22B2-43E4-B58F-1308FD20DE76}">
      <dsp:nvSpPr>
        <dsp:cNvPr id="0" name=""/>
        <dsp:cNvSpPr/>
      </dsp:nvSpPr>
      <dsp:spPr>
        <a:xfrm>
          <a:off x="1540" y="600021"/>
          <a:ext cx="1812503" cy="18125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748" tIns="25400" rIns="9974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Bireysel</a:t>
          </a:r>
        </a:p>
      </dsp:txBody>
      <dsp:txXfrm>
        <a:off x="266975" y="865456"/>
        <a:ext cx="1281633" cy="1281633"/>
      </dsp:txXfrm>
    </dsp:sp>
    <dsp:sp modelId="{8E6CFE5A-E0D8-458C-B2A5-49C01512768B}">
      <dsp:nvSpPr>
        <dsp:cNvPr id="0" name=""/>
        <dsp:cNvSpPr/>
      </dsp:nvSpPr>
      <dsp:spPr>
        <a:xfrm>
          <a:off x="1451543" y="600021"/>
          <a:ext cx="1812503" cy="18125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748" tIns="25400" rIns="9974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Ailesel</a:t>
          </a:r>
        </a:p>
      </dsp:txBody>
      <dsp:txXfrm>
        <a:off x="1716978" y="865456"/>
        <a:ext cx="1281633" cy="1281633"/>
      </dsp:txXfrm>
    </dsp:sp>
    <dsp:sp modelId="{3A45F270-9A09-46F7-ADF8-CDB0135AA323}">
      <dsp:nvSpPr>
        <dsp:cNvPr id="0" name=""/>
        <dsp:cNvSpPr/>
      </dsp:nvSpPr>
      <dsp:spPr>
        <a:xfrm>
          <a:off x="2901545" y="600021"/>
          <a:ext cx="1812503" cy="18125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748" tIns="25400" rIns="9974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Akran grubu</a:t>
          </a:r>
        </a:p>
      </dsp:txBody>
      <dsp:txXfrm>
        <a:off x="3166980" y="865456"/>
        <a:ext cx="1281633" cy="1281633"/>
      </dsp:txXfrm>
    </dsp:sp>
    <dsp:sp modelId="{C993532E-9C27-4BD2-A4AE-4E13841F2952}">
      <dsp:nvSpPr>
        <dsp:cNvPr id="0" name=""/>
        <dsp:cNvSpPr/>
      </dsp:nvSpPr>
      <dsp:spPr>
        <a:xfrm>
          <a:off x="4351548" y="600021"/>
          <a:ext cx="1812503" cy="18125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748" tIns="25400" rIns="9974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Okul ortamı</a:t>
          </a:r>
        </a:p>
      </dsp:txBody>
      <dsp:txXfrm>
        <a:off x="4616983" y="865456"/>
        <a:ext cx="1281633" cy="1281633"/>
      </dsp:txXfrm>
    </dsp:sp>
    <dsp:sp modelId="{B7C3458E-7188-45A2-9BDB-B15E8C6DC5BA}">
      <dsp:nvSpPr>
        <dsp:cNvPr id="0" name=""/>
        <dsp:cNvSpPr/>
      </dsp:nvSpPr>
      <dsp:spPr>
        <a:xfrm>
          <a:off x="5801550" y="600021"/>
          <a:ext cx="1812503" cy="181250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748" tIns="25400" rIns="9974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Sosyal çevre</a:t>
          </a:r>
        </a:p>
      </dsp:txBody>
      <dsp:txXfrm>
        <a:off x="6066985" y="865456"/>
        <a:ext cx="1281633" cy="1281633"/>
      </dsp:txXfrm>
    </dsp:sp>
    <dsp:sp modelId="{B194A143-302D-4DF0-BA0B-F8AB758F0FDB}">
      <dsp:nvSpPr>
        <dsp:cNvPr id="0" name=""/>
        <dsp:cNvSpPr/>
      </dsp:nvSpPr>
      <dsp:spPr>
        <a:xfrm>
          <a:off x="7251553" y="600021"/>
          <a:ext cx="1812503" cy="18125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748" tIns="25400" rIns="9974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Göç</a:t>
          </a:r>
        </a:p>
      </dsp:txBody>
      <dsp:txXfrm>
        <a:off x="7516988" y="865456"/>
        <a:ext cx="1281633" cy="1281633"/>
      </dsp:txXfrm>
    </dsp:sp>
    <dsp:sp modelId="{B4963BC3-D556-4EDD-A0E9-92C7D2EA62EE}">
      <dsp:nvSpPr>
        <dsp:cNvPr id="0" name=""/>
        <dsp:cNvSpPr/>
      </dsp:nvSpPr>
      <dsp:spPr>
        <a:xfrm>
          <a:off x="8701556" y="600021"/>
          <a:ext cx="1812503" cy="18125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748" tIns="25400" rIns="9974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Yapısal sorunlar/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Eşitsizlikler</a:t>
          </a:r>
        </a:p>
      </dsp:txBody>
      <dsp:txXfrm>
        <a:off x="8966991" y="865456"/>
        <a:ext cx="1281633" cy="1281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9BE2-C0C0-4384-8740-81D5A4D9CC38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33EF-9CFC-4DE0-8597-1AB9799BDA09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F3C0-3723-4C8E-BBE3-E9C64BBC3C15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65C-0012-4311-A4DF-4655EEBBB91A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F388-A67E-4636-B951-D90E188B7286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80D5-7C4D-44FF-8A4B-4B54BFD10D5F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D974-D732-4264-88DE-A51F52C415DD}" type="datetime1">
              <a:rPr lang="en-US" smtClean="0"/>
              <a:t>12/25/2023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C2AC-0EEA-4FFD-BAA0-2CEC618CC598}" type="datetime1">
              <a:rPr lang="en-US" smtClean="0"/>
              <a:t>12/25/2023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E17D-C42A-47B3-8C67-7386D7FAB319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8749-45C6-4095-A7C9-119BBDC42C1D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7E7F-4C7C-4099-B470-C7784A593120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3D29-D952-4DE3-8D97-6FE9EEC636B0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576874"/>
            <a:ext cx="9144000" cy="222546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5400" b="1" dirty="0"/>
              <a:t>HASSAS GRUPLARLA ÇALIŞMA BECERİLERİ</a:t>
            </a:r>
            <a:endParaRPr lang="tr-TR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044932"/>
            <a:ext cx="9144000" cy="1655762"/>
          </a:xfrm>
        </p:spPr>
        <p:txBody>
          <a:bodyPr/>
          <a:lstStyle/>
          <a:p>
            <a:r>
              <a:rPr lang="tr-TR" b="1" dirty="0"/>
              <a:t>Anahtar Sözcükler: </a:t>
            </a:r>
            <a:endParaRPr lang="en-US" b="1" dirty="0"/>
          </a:p>
          <a:p>
            <a:r>
              <a:rPr lang="tr-TR" dirty="0"/>
              <a:t>Hassas koşullar altındaki çocuk, </a:t>
            </a:r>
            <a:r>
              <a:rPr lang="en-US" dirty="0"/>
              <a:t>k</a:t>
            </a:r>
            <a:r>
              <a:rPr lang="tr-TR" dirty="0"/>
              <a:t>orunma ihtiyacı olan çocuk, </a:t>
            </a:r>
            <a:r>
              <a:rPr lang="en-US" dirty="0"/>
              <a:t>ç</a:t>
            </a:r>
            <a:r>
              <a:rPr lang="tr-TR" dirty="0"/>
              <a:t>ocukla görüşme becerileri, </a:t>
            </a:r>
            <a:r>
              <a:rPr lang="en-US" dirty="0"/>
              <a:t>d</a:t>
            </a:r>
            <a:r>
              <a:rPr lang="tr-TR" dirty="0"/>
              <a:t>eğerlendirme becerileri, </a:t>
            </a:r>
            <a:r>
              <a:rPr lang="en-US" dirty="0"/>
              <a:t>m</a:t>
            </a:r>
            <a:r>
              <a:rPr lang="tr-TR" dirty="0"/>
              <a:t>üdahale becerileri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33789-0547-2C96-E249-37233761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30"/>
            <a:ext cx="10515600" cy="646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Çocuklarla Çalışmada Görüşme Becerileri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49BCA54E-38FC-AC78-CCDE-53798D4C1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062385"/>
              </p:ext>
            </p:extLst>
          </p:nvPr>
        </p:nvGraphicFramePr>
        <p:xfrm>
          <a:off x="3216785" y="2286000"/>
          <a:ext cx="8455811" cy="362893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4102084">
                  <a:extLst>
                    <a:ext uri="{9D8B030D-6E8A-4147-A177-3AD203B41FA5}">
                      <a16:colId xmlns:a16="http://schemas.microsoft.com/office/drawing/2014/main" val="482471618"/>
                    </a:ext>
                  </a:extLst>
                </a:gridCol>
                <a:gridCol w="4353727">
                  <a:extLst>
                    <a:ext uri="{9D8B030D-6E8A-4147-A177-3AD203B41FA5}">
                      <a16:colId xmlns:a16="http://schemas.microsoft.com/office/drawing/2014/main" val="451816876"/>
                    </a:ext>
                  </a:extLst>
                </a:gridCol>
              </a:tblGrid>
              <a:tr h="377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Beklenen Özellikler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Uygun Olmayan Özellikler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410277"/>
                  </a:ext>
                </a:extLst>
              </a:tr>
              <a:tr h="323378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Nazik, destekleyici, şefkatli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İlgi gösteren, empatik, anlayışlı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Çocukların söyledikleri, hissettikleri veya yaptıkları konusunda rahat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Açık ve dürüst, öğrenmeye açık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Kabul eden ve yargılamayan yaklaşıma sahip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Çocuklara karşı saygılı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Erişilebilir ve ulaşılabilir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Tutarlı ve güvenilir</a:t>
                      </a:r>
                      <a:endParaRPr lang="tr-TR" sz="1700" b="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Neyin en iyi olduğunu kendisi bilen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Dinlemeyen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Çocuğun görüşünü almak için gayret göstermeyen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Çocuğun anlayabileceği şekilde konuşmayan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İlgili olmayan, gülümsemeyen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 yaptığını çocuğa açıklamayan, bilgi vermeyen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Yanına yaklaşılmayan, kaba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Yaptığı işe yeterli zaman ayırmayan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602396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65A311EA-20D9-9DD6-D9D1-DB9D34187C3D}"/>
              </a:ext>
            </a:extLst>
          </p:cNvPr>
          <p:cNvSpPr txBox="1"/>
          <p:nvPr/>
        </p:nvSpPr>
        <p:spPr>
          <a:xfrm>
            <a:off x="519404" y="2951946"/>
            <a:ext cx="2608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Görüşmecinin özellikleri</a:t>
            </a:r>
          </a:p>
        </p:txBody>
      </p:sp>
      <p:pic>
        <p:nvPicPr>
          <p:cNvPr id="10" name="Grafik 9" descr="Toplantı Odası">
            <a:extLst>
              <a:ext uri="{FF2B5EF4-FFF2-40B4-BE49-F238E27FC236}">
                <a16:creationId xmlns:a16="http://schemas.microsoft.com/office/drawing/2014/main" id="{85FDA10A-F07C-FF93-DA0F-BD3F442E9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936" y="3652975"/>
            <a:ext cx="1840514" cy="18405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AC09A-CDB2-822E-11E0-5D4BD43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529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Çocuklarla Çalışmada İhtiyaç Duyulan Beceriler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Görüşme Becerileri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710" y="3023159"/>
            <a:ext cx="7156579" cy="2851892"/>
          </a:xfrm>
        </p:spPr>
        <p:txBody>
          <a:bodyPr>
            <a:normAutofit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Aktif dinleme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Soru sorma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Kapalı uçlu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Açık uçlu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Yanıt verme</a:t>
            </a: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24EB13-9DB2-591B-E790-7B762523D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557" t="3993" r="-326"/>
          <a:stretch/>
        </p:blipFill>
        <p:spPr>
          <a:xfrm>
            <a:off x="6428793" y="2800862"/>
            <a:ext cx="3974840" cy="26295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B6F81-F087-7CD9-BA34-0D5F6557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121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Görüşme Becerileri – Soru Sorma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21" y="2743200"/>
            <a:ext cx="10011746" cy="2183363"/>
          </a:xfrm>
        </p:spPr>
        <p:txBody>
          <a:bodyPr>
            <a:normAutofit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Soru sormanın amacı çocuğu dinlemektir.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Dinlemeye yönelik sorular genellikle açık uçludur.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Sorular çocuğu belli bir düşünceye yönlendirmemelidir.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Sürekli soru sormak görüşmeyi sorguya dönüştürebilir. 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5033D-5EFA-5ED9-75BA-5F4B4925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29"/>
            <a:ext cx="4097694" cy="1121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Görüşme Becerileri 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Soru Sorma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BD851F36-4CEC-7CE3-B5EA-309816C47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75303"/>
              </p:ext>
            </p:extLst>
          </p:nvPr>
        </p:nvGraphicFramePr>
        <p:xfrm>
          <a:off x="5215811" y="1516246"/>
          <a:ext cx="6288833" cy="4270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8833">
                  <a:extLst>
                    <a:ext uri="{9D8B030D-6E8A-4147-A177-3AD203B41FA5}">
                      <a16:colId xmlns:a16="http://schemas.microsoft.com/office/drawing/2014/main" val="2740292367"/>
                    </a:ext>
                  </a:extLst>
                </a:gridCol>
              </a:tblGrid>
              <a:tr h="359411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(....)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Görüşmeci: Babanın eşine ne diyorsun?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Çocuk: Aysel Teyze diyorum. 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(....)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Görüşmeci: Aysel Teyze seni odaya götürünce ne söyledi?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Çocuk: Bana bağırdı, “Senden bıktım.” dedi.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Görüşmeci: Sonra?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Çocuk: “Bir daha bana sormadan böyle bir şey yapma.” dedi.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Görüşmeci: Şimdi konuştuklarımıza bir bakalım. Aysel Teyze seni kolundan tutup odaya götürdü, sonra sana bağırıp böyle söyledi. 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Çocuk: Evet (Başını sallayarak).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Görüşmeci: Anladım, peki bir şey daha sormam lazım. Sana vurdu mu?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Çocuk: Evet.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tr-TR" sz="16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tr-TR" sz="1800" b="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40488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8DD23A83-BE47-A770-3D12-8C75345C1B73}"/>
              </a:ext>
            </a:extLst>
          </p:cNvPr>
          <p:cNvSpPr txBox="1"/>
          <p:nvPr/>
        </p:nvSpPr>
        <p:spPr>
          <a:xfrm>
            <a:off x="1129004" y="3247053"/>
            <a:ext cx="38068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Örnek diyalog: </a:t>
            </a:r>
          </a:p>
          <a:p>
            <a:r>
              <a:rPr lang="tr-TR" sz="2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Üvey anne şiddeti hakkındaki görüşmenin bir kısmı</a:t>
            </a:r>
            <a:endParaRPr lang="tr-TR" sz="28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2E86C-F8F2-CE49-267D-C4F2F153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4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121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Farklı Gelişim Dönemindeki Çocuklarla Görüşme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44" y="2575250"/>
            <a:ext cx="10683552" cy="329980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Okul Öncesi Dönem Çocukları (2-5 Yaş)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Kısa süreli olmalı ve ideal olarak eğlenceli bir bağlamda yapılmalıdır.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Okul Çağı Çocukları (6-12 Yaş)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Oyun ve aktivite odaklı yaklaşım çocuğun kendini ifade etmesini kolaylaştırır.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Ergenlik Dönemindeki Çocuklar (13-18 Yaş)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Duygusal faktörlere dikkat edilmeli, sabırlı olunmalı, nasihat verir tarzda konuşulmamalı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36038-9424-4F62-9E91-02CC5457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6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33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Beceri Temelli Müdahale Süreci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991"/>
            <a:ext cx="10515600" cy="3178504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Güvenliğin temin edilmesi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Temel ihtiyaçların karşılanması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Fiziksel sağlık ihtiyaçlarının karşılanması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Uzun dönem bakım ve koruma ihtiyacının karşılanması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Ailesinin/bakım verenlerinin psikososyal ihtiyaçlarının karşılanması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Eğitime devam etmesinin sağlanması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Çeşitli gelişim fırsatlarının sunulması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Çocuğun belirli aralıklarla izlenmesi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1CFEA-7434-20D2-75A0-BE9F5CA4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329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4539"/>
            <a:ext cx="10515600" cy="3150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Neler öğrendik?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Hassas koşullar altındaki çocukların koşullarının farkında olma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Hassas koşullar altında bulunan çocuklarla çalışma becerileri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Çocuklarla çalışma konusunda çocuk haklarını rehber edinme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Uygun değerlendirme, görüşme ve müdahale becerilerinden yararlanma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437E6-FFA1-4BB4-995D-731523EA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1934"/>
            <a:ext cx="10515600" cy="1136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600" dirty="0">
                <a:latin typeface="+mj-lt"/>
              </a:rPr>
              <a:t>“Bu doküman Avrupa Birliği mali desteği ile oluşturulmuştur. Bu yayının içeriğinden yalnızca </a:t>
            </a:r>
            <a:r>
              <a:rPr lang="tr-TR" sz="1600" dirty="0" err="1">
                <a:latin typeface="+mj-lt"/>
              </a:rPr>
              <a:t>WEglobal</a:t>
            </a:r>
            <a:r>
              <a:rPr lang="tr-TR" sz="1600" dirty="0">
                <a:latin typeface="+mj-lt"/>
              </a:rPr>
              <a:t> liderliğindeki konsorsiyum sorumludur ve hiçbir şekilde Avrupa Birliğinin görüşlerini yansıtmamaktadır.”</a:t>
            </a:r>
          </a:p>
          <a:p>
            <a:pPr algn="ctr">
              <a:lnSpc>
                <a:spcPct val="150000"/>
              </a:lnSpc>
            </a:pPr>
            <a:endParaRPr lang="tr-TR" sz="1600" dirty="0">
              <a:latin typeface="+mj-lt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0E1F64F-A0A5-FB73-17B5-6559466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CDA61-085C-15C7-99C5-690B494C8E15}"/>
              </a:ext>
            </a:extLst>
          </p:cNvPr>
          <p:cNvSpPr txBox="1"/>
          <p:nvPr/>
        </p:nvSpPr>
        <p:spPr>
          <a:xfrm>
            <a:off x="4645891" y="3059668"/>
            <a:ext cx="2647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200" dirty="0">
                <a:latin typeface="+mj-lt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20260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SUNUM PLANI</a:t>
            </a:r>
            <a:endParaRPr lang="tr-TR" sz="3200" b="1" kern="1400" spc="-5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359"/>
            <a:ext cx="10515600" cy="2851892"/>
          </a:xfrm>
        </p:spPr>
        <p:txBody>
          <a:bodyPr/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Hassas Koşullar Altındaki Çocuklar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Hassas Koşullar Altındaki Çocukların Ortak Özellikleri	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Hassas Koşullar Altındaki Çocuklarla Çalışma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D22BE-CA5F-C2E1-BAB5-3AE54499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769" y="1389686"/>
            <a:ext cx="83244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KOŞULLAR ALTINDAKİ ÇOCUKLAR</a:t>
            </a:r>
            <a:endParaRPr lang="tr-TR" sz="3200" b="1" kern="1400" spc="-5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249"/>
            <a:ext cx="10515600" cy="2851892"/>
          </a:xfrm>
        </p:spPr>
        <p:txBody>
          <a:bodyPr/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Suça Sürüklenen Çocuk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Suç Mağduru Çocuk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Madde Kullanım Öyküsü Olan Çocuk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Sokakta Risk Altında Olan Çocuk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İstismar ve İhmal Öyküsü Olan Çocuk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ACC00-3418-094C-75A5-50FA9880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6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Koşullar Altındaki Çocukların Ortak Özellikleri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4" y="2665836"/>
            <a:ext cx="6672943" cy="285189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Ailede görülen sorunlar hassas koşullar altındaki çocukların çoğunu etkilemektedir.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Bu çocukların yaşam çevresi çoğunlukla düşük sosyoekonomik statü ile ilişkilidir.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Çocukları etkileyen sorunlar çoğunlukla kesişimsel özellikler sergiler.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Vulnerable Children body image">
            <a:extLst>
              <a:ext uri="{FF2B5EF4-FFF2-40B4-BE49-F238E27FC236}">
                <a16:creationId xmlns:a16="http://schemas.microsoft.com/office/drawing/2014/main" id="{ACEB866A-B72C-AC9F-3569-AC967A187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11777"/>
          <a:stretch/>
        </p:blipFill>
        <p:spPr bwMode="auto">
          <a:xfrm>
            <a:off x="7623111" y="2716248"/>
            <a:ext cx="4040155" cy="26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7E5B0-73D5-92BF-C1AA-D69D4556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Korunma İhtiyacı İçinde Olan Çocukların Karşılaştığı Riskler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FE7282B-5E49-669C-7DAE-835FBB781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367340"/>
              </p:ext>
            </p:extLst>
          </p:nvPr>
        </p:nvGraphicFramePr>
        <p:xfrm>
          <a:off x="838200" y="2862792"/>
          <a:ext cx="10515600" cy="301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1B453-B468-35FD-E2F3-367D1A21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Koşullar Altındaki Çocuklarla Çalışma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9265"/>
            <a:ext cx="10515600" cy="285189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 haklarının rehberliğinden yararlanma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Çocuklarla çalışmada ihtiyaç duyulan beceriler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Çocuklarla görüşme becerileri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Farklı gelişim dönemindeki çocuklarla görüşmede dikkat edilecekler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Beceri temelli müdahale süreci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7A9E3-D12F-4F36-E80B-18B5EDBC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098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 Haklarının Rehberliğinden Yararlanma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434" y="2696547"/>
            <a:ext cx="10601131" cy="29265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Çocuğun üstün yararı: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Profesyonel yetkinliği her durumda çocuğun lehine harekete geçirebilmek</a:t>
            </a:r>
          </a:p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Ayrım gözetmeme: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Çocuklara yönelik her türlü tedbir ve uygulamayı hiçbir ayrıma yer vermemek</a:t>
            </a:r>
          </a:p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Yaşama ve gelişme: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Çocuğun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hayat hakkının koruyarak gelişim fırsatlarından yararlanabilmesini sağlamak</a:t>
            </a:r>
          </a:p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Katılım: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Çocukların her aşamada hem kendilerini ve toplumu ilgilendiren konulara katılabilmesini sağlamak</a:t>
            </a:r>
          </a:p>
          <a:p>
            <a:pPr algn="just"/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D116A-7020-3B7B-1924-1DC3AA15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6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3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Çocuklarla Çalışmada İhtiyaç Duyulan Beceriler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Değerlendirme Becerileri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23159"/>
            <a:ext cx="4228323" cy="2851892"/>
          </a:xfrm>
        </p:spPr>
        <p:txBody>
          <a:bodyPr>
            <a:normAutofit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Bütüncül bakış açısı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Gelişimsel ihtiyaçlar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 ve çevre faktörleri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Risklerin ele alınması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6CB3FCF-E2E7-BB3B-4C3A-2ECA92212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1" y="2416629"/>
            <a:ext cx="7007856" cy="37366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D0888-81B5-C2C8-1274-8FF07780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79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Çocuklarla Çalışmada İhtiyaç Duyulan Beceriler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Görüşme Becerileri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862"/>
            <a:ext cx="7484707" cy="2851892"/>
          </a:xfrm>
        </p:spPr>
        <p:txBody>
          <a:bodyPr>
            <a:normAutofit fontScale="925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Çocuğun kendini içtenlikle ifade edebildiği, rahatlatıcı bir psikolojik atmosferin oluşturulması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Doğru bilgilendirme, yargılayıcı olmayan ve içten tutum, empatik yaklaşım 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“Önce zarar verme!” kuralı ile hareket edilmesi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Çocuğa birey olarak saygı gösterilmesi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24EB13-9DB2-591B-E790-7B762523D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3842" t="12109" r="8570"/>
          <a:stretch/>
        </p:blipFill>
        <p:spPr>
          <a:xfrm>
            <a:off x="8736201" y="3023159"/>
            <a:ext cx="2776219" cy="24072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E5A29-A44D-067F-5218-5D0EA23C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0727A0-46F2-4277-A59D-A2A7261C37E0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342784a-e01b-4ab4-be58-4ffd26e754a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726cd14-229d-4391-ac5c-01df225691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711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Segoe UI</vt:lpstr>
      <vt:lpstr>Office Teması</vt:lpstr>
      <vt:lpstr>HASSAS GRUPLARLA ÇALIŞMA BECERİLERİ</vt:lpstr>
      <vt:lpstr>SUNUM PLANI</vt:lpstr>
      <vt:lpstr>HASSAS KOŞULLAR ALTINDAKİ ÇOCUKLAR</vt:lpstr>
      <vt:lpstr>Hassas Koşullar Altındaki Çocukların Ortak Özellikleri</vt:lpstr>
      <vt:lpstr>Korunma İhtiyacı İçinde Olan Çocukların Karşılaştığı Riskler</vt:lpstr>
      <vt:lpstr>Hassas Koşullar Altındaki Çocuklarla Çalışma</vt:lpstr>
      <vt:lpstr>Çocuk Haklarının Rehberliğinden Yararlanma</vt:lpstr>
      <vt:lpstr>Çocuklarla Çalışmada İhtiyaç Duyulan Beceriler Değerlendirme Becerileri</vt:lpstr>
      <vt:lpstr>Çocuklarla Çalışmada İhtiyaç Duyulan Beceriler Görüşme Becerileri</vt:lpstr>
      <vt:lpstr>Çocuklarla Çalışmada Görüşme Becerileri</vt:lpstr>
      <vt:lpstr>Çocuklarla Çalışmada İhtiyaç Duyulan Beceriler Görüşme Becerileri</vt:lpstr>
      <vt:lpstr>Görüşme Becerileri – Soru Sorma</vt:lpstr>
      <vt:lpstr>Görüşme Becerileri  – Soru Sorma</vt:lpstr>
      <vt:lpstr>Farklı Gelişim Dönemindeki Çocuklarla Görüşme</vt:lpstr>
      <vt:lpstr>Beceri Temelli Müdahale Süreci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Melek Topal</cp:lastModifiedBy>
  <cp:revision>55</cp:revision>
  <dcterms:created xsi:type="dcterms:W3CDTF">2021-12-13T18:17:25Z</dcterms:created>
  <dcterms:modified xsi:type="dcterms:W3CDTF">2023-12-25T12:37:31Z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