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70" r:id="rId5"/>
    <p:sldId id="271" r:id="rId6"/>
    <p:sldId id="274" r:id="rId7"/>
    <p:sldId id="294" r:id="rId8"/>
    <p:sldId id="273" r:id="rId9"/>
    <p:sldId id="275" r:id="rId10"/>
    <p:sldId id="295" r:id="rId11"/>
    <p:sldId id="276" r:id="rId12"/>
    <p:sldId id="297" r:id="rId13"/>
    <p:sldId id="299" r:id="rId14"/>
    <p:sldId id="300" r:id="rId15"/>
    <p:sldId id="298" r:id="rId16"/>
    <p:sldId id="280" r:id="rId17"/>
    <p:sldId id="278" r:id="rId18"/>
    <p:sldId id="30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3A612-5CA9-48F1-97C6-6CBDD211BA9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79F40-7FB4-4A3E-8AB4-11E3172E6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593669"/>
            <a:ext cx="9144000" cy="209917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93296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2BA1-0782-4F18-A0B6-ED6F760ECCCF}" type="datetime1">
              <a:rPr lang="en-US" smtClean="0"/>
              <a:t>1/2/2024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4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01B0-7CF3-48CD-AD38-43349003ECF8}" type="datetime1">
              <a:rPr lang="en-US" smtClean="0"/>
              <a:t>1/2/2024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7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29FC-AE05-41AC-8C4A-7881B2216127}" type="datetime1">
              <a:rPr lang="en-US" smtClean="0"/>
              <a:t>1/2/2024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6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D594-89A7-4450-B9D6-4ED092835383}" type="datetime1">
              <a:rPr lang="en-US" smtClean="0"/>
              <a:t>1/2/2024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2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95E3-7F80-4662-A8EB-962DAB38225A}" type="datetime1">
              <a:rPr lang="en-US" smtClean="0"/>
              <a:t>1/2/2024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6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17D7-6281-438A-9708-91851CC7818E}" type="datetime1">
              <a:rPr lang="en-US" smtClean="0"/>
              <a:t>1/2/2024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FF8B-BADF-4C98-8B6C-35B28B4FC4D6}" type="datetime1">
              <a:rPr lang="en-US" smtClean="0"/>
              <a:t>1/2/2024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9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83F6-CD8C-449A-966C-FB083B157A67}" type="datetime1">
              <a:rPr lang="en-US" smtClean="0"/>
              <a:t>1/2/2024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3D6A-BA56-4484-AB47-97DC7F3BA554}" type="datetime1">
              <a:rPr lang="en-US" smtClean="0"/>
              <a:t>1/2/2024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8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8594-0B62-48B5-9BFB-15ABE4CB804D}" type="datetime1">
              <a:rPr lang="en-US" smtClean="0"/>
              <a:t>1/2/2024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1B30-21F4-4094-80E6-0B400CB12F5F}" type="datetime1">
              <a:rPr lang="en-US" smtClean="0"/>
              <a:t>1/2/2024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8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15372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3023159"/>
            <a:ext cx="10515600" cy="2851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77DF4-66EC-40CA-913B-BFF7E8C94FC5}" type="datetime1">
              <a:rPr lang="en-US" smtClean="0"/>
              <a:t>1/2/2024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C8AEEE-D2E4-67F0-B988-44C1162E2B8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26859" y="6004398"/>
            <a:ext cx="1228103" cy="5961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69A47D-8685-0547-C5CA-BF525E1723A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09772" y="6252720"/>
            <a:ext cx="965200" cy="20320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93BB0D2-B936-48A5-D908-6EF16490F31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54" y="235881"/>
            <a:ext cx="2736493" cy="1058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B2B68E-DA3F-A7E6-AD1D-FD7561DA2A8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992" y="5733756"/>
            <a:ext cx="1069284" cy="10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70249" y="1600089"/>
            <a:ext cx="10851502" cy="2332653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tr-TR" sz="5400" dirty="0"/>
              <a:t>SOKAK KOŞULLARINDAKİ ÇOCUKLARA YÖNELİK HİZMETLER VE ÇOCUK İŞÇİLİĞİYLE MÜCADELE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4091584"/>
            <a:ext cx="9144000" cy="1655762"/>
          </a:xfrm>
        </p:spPr>
        <p:txBody>
          <a:bodyPr/>
          <a:lstStyle/>
          <a:p>
            <a:r>
              <a:rPr lang="tr-TR" b="1" dirty="0"/>
              <a:t>Anahtar Sözcükler: </a:t>
            </a:r>
            <a:endParaRPr lang="en-US" b="1" dirty="0"/>
          </a:p>
          <a:p>
            <a:r>
              <a:rPr lang="tr-TR" dirty="0"/>
              <a:t>Sokakta yaşayan çocuk, sokakta çalışan çocuk, çocuk işçiliği, çocuk işçiliğiyle mücadele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B4FDB9-FA7D-9297-D720-893DAAAD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3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Sokakta Yaşayan/Çalıştırılan ve/veya Çocuk İşçiliğine Yönlendirilen Çocukların Korunması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23159"/>
            <a:ext cx="10591800" cy="2851892"/>
          </a:xfrm>
        </p:spPr>
        <p:txBody>
          <a:bodyPr>
            <a:normAutofit/>
          </a:bodyPr>
          <a:lstStyle/>
          <a:p>
            <a:pPr algn="just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Çocuk haklarına</a:t>
            </a:r>
            <a:r>
              <a:rPr lang="tr-T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ilişkin ulusal ve yerel düzeyde kampanyalar</a:t>
            </a:r>
          </a:p>
          <a:p>
            <a:pPr lvl="1" algn="just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Çocuklarla temas eden tüm meslek gruplarının çocuk hakları konusundaki farkındalığını yükseltmek</a:t>
            </a:r>
          </a:p>
          <a:p>
            <a:pPr algn="just"/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Çocuk işçileri </a:t>
            </a:r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mesleki eğitime yönlendirme</a:t>
            </a:r>
          </a:p>
          <a:p>
            <a:pPr lvl="1" algn="just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Çocuk işçiliğini çocuğun çalışmasına çevirmek, iş ve meslek edinme olanakları sağlamak</a:t>
            </a:r>
            <a:endParaRPr lang="tr-T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tr-TR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7DD08-197C-866C-1E34-7F704D42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20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Sokakta Yaşayan/Çalıştırılan ve/veya Çocuk İşçiliğine Yönlendirilen Çocukların Korunması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9768"/>
            <a:ext cx="10741090" cy="3044025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Mevsimlik tarım işçisi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ailelerin çocuklarına sağlanan </a:t>
            </a:r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kaynak ve hizmetleri 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güçlendirme</a:t>
            </a:r>
          </a:p>
          <a:p>
            <a:pPr lvl="1" algn="just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METİP alanlarının artırılmasına çalışmak ve çok paydaşlı faaliyetler tasarlamak</a:t>
            </a:r>
          </a:p>
          <a:p>
            <a:pPr algn="just"/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Sosyal hizmet kuruluşları ile </a:t>
            </a:r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yerel yönetimler ve sivil toplum örgütleri</a:t>
            </a:r>
            <a:r>
              <a:rPr lang="tr-TR" sz="24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arasında işbirliğini geliştirme</a:t>
            </a:r>
          </a:p>
          <a:p>
            <a:pPr lvl="1" algn="just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Belediyelerin hizmetlerini koordineli olarak geliştirmek, sivil toplum örgütlerinin gönüllü çabalarını yönlendirmek</a:t>
            </a:r>
          </a:p>
          <a:p>
            <a:pPr algn="just"/>
            <a:endParaRPr lang="tr-TR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tr-TR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7F369-4685-6AEE-6546-89B55C2C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64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5303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Sokakta Yaşayan/Çalıştırılan ve/veya Çocuk İşçiliğine Yönlendirilen Çocukların Korunması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0866"/>
            <a:ext cx="10741090" cy="2851892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Sokak ortamında yaşayan ve çalıştırılan </a:t>
            </a:r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çocuklara ilişki temelli hizmet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sunumu</a:t>
            </a:r>
          </a:p>
          <a:p>
            <a:pPr lvl="1" algn="just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Sokak ortamındaki çocukları gündüzlü hizmetlerden yararlandırmak</a:t>
            </a:r>
          </a:p>
          <a:p>
            <a:pPr algn="just"/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Risk altındaki çocukların desteklenmesi için </a:t>
            </a:r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okul sistemiyle çalışma</a:t>
            </a:r>
          </a:p>
          <a:p>
            <a:pPr lvl="1" algn="just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Eğitim bağlamında risk altında bulunan çocukları takip etmek</a:t>
            </a:r>
          </a:p>
          <a:p>
            <a:pPr algn="just"/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Yasal ve idari düzlemde </a:t>
            </a:r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denetim ve yaptırım mekanizmalarının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işletilmesi</a:t>
            </a:r>
          </a:p>
          <a:p>
            <a:pPr lvl="1" algn="just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Mevcut düzenlemelerin uygulanması konusunda kararlılık göstermek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CAB15-4667-EC99-D4C7-5100A67A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25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128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Çocukların Korunmasında Sorumluluğu Bulunan Kurum ve Kuruluşlar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206"/>
            <a:ext cx="10515600" cy="2851892"/>
          </a:xfrm>
        </p:spPr>
        <p:txBody>
          <a:bodyPr/>
          <a:lstStyle/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Aile ve Sosyal Hizmetler Bakanlığı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Milli Eğitim Bakanlığı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İçişleri Bakanlığı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Çalışma ve Sosyal Güvenlik Bakanlığı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Yerel Yönetimler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FA497-E37E-D354-7682-2352A083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13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396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ÖZET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9306"/>
            <a:ext cx="10515600" cy="2851892"/>
          </a:xfrm>
        </p:spPr>
        <p:txBody>
          <a:bodyPr/>
          <a:lstStyle/>
          <a:p>
            <a:pPr algn="just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Bu modülde sokak ortamında bulunan ve çocuk işçiliğine yönlendirilen çocukların korunmasına yönelik bir çerçeve sunulmuştur.</a:t>
            </a:r>
          </a:p>
          <a:p>
            <a:pPr algn="just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Bu çocukların korunmasına yönelik çok paydaşlı bir işbirliğine dayalı olarak gerçekleştirilebilecek bir dizi uygulama önerisi paylaşılmıştır.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C850C-D519-E86C-CAD8-2F76665D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42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04024"/>
            <a:ext cx="10515600" cy="113607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1600" dirty="0">
                <a:latin typeface="+mj-lt"/>
              </a:rPr>
              <a:t>“Bu doküman Avrupa Birliği mali desteği ile oluşturulmuştur. Bu yayının içeriğinden yalnızca </a:t>
            </a:r>
            <a:r>
              <a:rPr lang="tr-TR" sz="1600" dirty="0" err="1">
                <a:latin typeface="+mj-lt"/>
              </a:rPr>
              <a:t>WEglobal</a:t>
            </a:r>
            <a:r>
              <a:rPr lang="tr-TR" sz="1600" dirty="0">
                <a:latin typeface="+mj-lt"/>
              </a:rPr>
              <a:t> liderliğindeki konsorsiyum sorumludur ve hiçbir şekilde Avrupa Birliğinin görüşlerini yansıtmamaktadır.”</a:t>
            </a:r>
          </a:p>
          <a:p>
            <a:pPr algn="ctr">
              <a:lnSpc>
                <a:spcPct val="150000"/>
              </a:lnSpc>
            </a:pPr>
            <a:endParaRPr lang="tr-TR" sz="1600" dirty="0">
              <a:latin typeface="+mj-lt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0E1F64F-A0A5-FB73-17B5-65594660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CCDA61-085C-15C7-99C5-690B494C8E15}"/>
              </a:ext>
            </a:extLst>
          </p:cNvPr>
          <p:cNvSpPr txBox="1"/>
          <p:nvPr/>
        </p:nvSpPr>
        <p:spPr>
          <a:xfrm>
            <a:off x="4772048" y="3059668"/>
            <a:ext cx="26479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200" dirty="0">
                <a:latin typeface="+mj-lt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40802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43255-1694-60FF-C4F1-4575B29F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6682"/>
            <a:ext cx="10515600" cy="1325563"/>
          </a:xfrm>
        </p:spPr>
        <p:txBody>
          <a:bodyPr/>
          <a:lstStyle/>
          <a:p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Sunum</a:t>
            </a:r>
            <a:r>
              <a:rPr lang="tr-TR" b="1" dirty="0"/>
              <a:t> </a:t>
            </a:r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7B2B5-600D-E25C-A419-B7CB973C9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9821"/>
            <a:ext cx="10825065" cy="28518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Sokak koşullarında bulunan çocuklar ve çocuk işçiliğiyle ilgili yasal düzenlemeler</a:t>
            </a:r>
          </a:p>
          <a:p>
            <a:pPr marL="0" indent="0">
              <a:buNone/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Sokakta yaşama, çalıştırılma ve çocuk işçiliğinin nedenleri</a:t>
            </a:r>
          </a:p>
          <a:p>
            <a:pPr marL="0" indent="0">
              <a:buNone/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Sokakta yaşayan/çalıştırılan ve çocuk işçiliğine yönlendirilen çocukların maruz kaldığı riskler</a:t>
            </a:r>
          </a:p>
          <a:p>
            <a:pPr marL="0" indent="0">
              <a:buNone/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Sokakta yaşayan/çalıştırılan ve/veya çocuk işçiliğine yönlendirilen çocukların korunması</a:t>
            </a:r>
          </a:p>
          <a:p>
            <a:pPr marL="514350" indent="-514350">
              <a:buAutoNum type="arabicPeriod"/>
            </a:pPr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8F710-9C1A-61E2-17A0-6101B956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370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Sokak Koşullarındaki Çocuğun Tanımlanması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5957"/>
            <a:ext cx="10339873" cy="2851892"/>
          </a:xfrm>
        </p:spPr>
        <p:txBody>
          <a:bodyPr>
            <a:normAutofit/>
          </a:bodyPr>
          <a:lstStyle/>
          <a:p>
            <a:pPr algn="just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Çocuğun sokakla ilişkisini ailesi ile olan bağına göre sınıflandıran kavramlar mevcuttur.</a:t>
            </a:r>
          </a:p>
          <a:p>
            <a:pPr algn="just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Sokak çocuğu veya evsiz çocuk gibi nitelendirmeler </a:t>
            </a:r>
            <a:r>
              <a:rPr lang="tr-TR" dirty="0" err="1">
                <a:latin typeface="Segoe UI" panose="020B0502040204020203" pitchFamily="34" charset="0"/>
                <a:cs typeface="Segoe UI" panose="020B0502040204020203" pitchFamily="34" charset="0"/>
              </a:rPr>
              <a:t>etiketleyici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 ve ötekileştiricidir.</a:t>
            </a:r>
          </a:p>
          <a:p>
            <a:pPr algn="just"/>
            <a:r>
              <a:rPr lang="tr-TR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tr-TR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Sokak ortamındaki çocuk</a:t>
            </a:r>
            <a:r>
              <a:rPr lang="tr-TR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 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veya </a:t>
            </a:r>
            <a:r>
              <a:rPr lang="tr-TR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tr-TR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sokak koşullarındaki çocuk</a:t>
            </a:r>
            <a:r>
              <a:rPr lang="tr-TR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 ifadeleri tercih edilmelidir.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BF363-D5CA-897C-777D-FCCE726E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885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Çocuk İşçiliğinin Tanımlanması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8636"/>
            <a:ext cx="10713099" cy="2851892"/>
          </a:xfrm>
        </p:spPr>
        <p:txBody>
          <a:bodyPr>
            <a:normAutofit/>
          </a:bodyPr>
          <a:lstStyle/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Çocukları çocukluk yaşamlarından </a:t>
            </a:r>
            <a:r>
              <a:rPr lang="tr-TR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alıkoyan</a:t>
            </a:r>
            <a:endParaRPr lang="tr-TR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Potansiyellerini gerçekleştirmesini </a:t>
            </a:r>
            <a:r>
              <a:rPr lang="tr-TR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engelleyen</a:t>
            </a:r>
            <a:endParaRPr lang="tr-TR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Fiziksel, zihinsel, sosyal ve ahlaki gelişimlerini </a:t>
            </a:r>
            <a:r>
              <a:rPr lang="tr-TR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tehlikeye atan</a:t>
            </a:r>
            <a:endParaRPr lang="tr-TR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Eğitim gibi temel haklarından </a:t>
            </a:r>
            <a:r>
              <a:rPr lang="tr-TR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mahrum bırakan 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çalıştırma biçimi </a:t>
            </a:r>
          </a:p>
          <a:p>
            <a:pPr marL="0" indent="0" algn="r">
              <a:buNone/>
            </a:pPr>
            <a:r>
              <a:rPr lang="tr-TR" sz="2000" dirty="0">
                <a:latin typeface="Segoe UI" panose="020B0502040204020203" pitchFamily="34" charset="0"/>
                <a:cs typeface="Segoe UI" panose="020B0502040204020203" pitchFamily="34" charset="0"/>
              </a:rPr>
              <a:t>(ILO, 2023).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689E7-07CD-3778-A8AB-4760C1A44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4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641"/>
            <a:ext cx="1116096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Sokak Koşullarında Bulunan Çocuklar ve Çocuk İşçiliğiyle İlgili Yasal Düzenlemeler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8897"/>
            <a:ext cx="10797073" cy="317411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Birleşmiş Milletler Çocuk Hakları Sözleşmesi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İstihdama Kabulde Asgari Yaşa İlişkin 138 Sayılı ILO Sözleşmesi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182 Sayılı En Kötü Biçimlerdeki Çocuk İşçiliğinin Yasaklanması ve Ortadan Kaldırılmasına İlişkin ILO Acil Eylem Sözleşmesi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Sosyal Hizmetler Kanunu (2828)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Çocuk Koruma Kanunu (5395)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İş Kanunu (4857)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İlköğretim ve Eğitim Kanunu (222)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050F0-BEA2-D29B-8937-1DC51BC4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316"/>
            <a:ext cx="1114230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Sokakta Yaşama, Çalıştırılma ve Çocuk İşçiliğinin Nedenleri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8879"/>
            <a:ext cx="10515600" cy="2851892"/>
          </a:xfrm>
        </p:spPr>
        <p:txBody>
          <a:bodyPr>
            <a:normAutofit lnSpcReduction="10000"/>
          </a:bodyPr>
          <a:lstStyle/>
          <a:p>
            <a:pPr marL="90170">
              <a:lnSpc>
                <a:spcPct val="115000"/>
              </a:lnSpc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Aile bütünlüğünün bozulması</a:t>
            </a:r>
          </a:p>
          <a:p>
            <a:pPr marL="90170">
              <a:lnSpc>
                <a:spcPct val="115000"/>
              </a:lnSpc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Aile içi ihmal ve istismar</a:t>
            </a:r>
          </a:p>
          <a:p>
            <a:pPr marL="90170">
              <a:lnSpc>
                <a:spcPct val="115000"/>
              </a:lnSpc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Üvey ebeveyn faktörü</a:t>
            </a:r>
          </a:p>
          <a:p>
            <a:pPr marL="90170">
              <a:lnSpc>
                <a:spcPct val="115000"/>
              </a:lnSpc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Yoksulluk</a:t>
            </a:r>
          </a:p>
          <a:p>
            <a:pPr marL="90170">
              <a:lnSpc>
                <a:spcPct val="115000"/>
              </a:lnSpc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Göç</a:t>
            </a:r>
          </a:p>
        </p:txBody>
      </p:sp>
      <p:pic>
        <p:nvPicPr>
          <p:cNvPr id="3074" name="Picture 2" descr="Bakanlık sokakta çalıştırılan 5 bin çocuğa ulaştı - Olay Gazetesi Bursa  Gazetesi Bursa">
            <a:extLst>
              <a:ext uri="{FF2B5EF4-FFF2-40B4-BE49-F238E27FC236}">
                <a16:creationId xmlns:a16="http://schemas.microsoft.com/office/drawing/2014/main" id="{F5E1AD06-47DA-B296-CE19-43AFDBDF3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7"/>
          <a:stretch/>
        </p:blipFill>
        <p:spPr bwMode="auto">
          <a:xfrm>
            <a:off x="7735076" y="2790090"/>
            <a:ext cx="3293707" cy="220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6D683-1DC2-B9B9-57B7-79744753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6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988"/>
            <a:ext cx="110769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Sokakta Yaşayan/Çalıştırılan ve Çocuk İşçiliğine Yönlendirilen Çocukların Maruz Kaldığı Riskler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4" y="2545551"/>
            <a:ext cx="10515600" cy="2851892"/>
          </a:xfrm>
        </p:spPr>
        <p:txBody>
          <a:bodyPr>
            <a:normAutofit fontScale="85000" lnSpcReduction="20000"/>
          </a:bodyPr>
          <a:lstStyle/>
          <a:p>
            <a:pPr marL="90170">
              <a:lnSpc>
                <a:spcPct val="115000"/>
              </a:lnSpc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Suça sürüklenme</a:t>
            </a:r>
          </a:p>
          <a:p>
            <a:pPr marL="90170">
              <a:lnSpc>
                <a:spcPct val="115000"/>
              </a:lnSpc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Okul başarısızlığı ve okuldan kopma</a:t>
            </a:r>
          </a:p>
          <a:p>
            <a:pPr marL="90170">
              <a:lnSpc>
                <a:spcPct val="115000"/>
              </a:lnSpc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Alkol ve madde bağımlılığı</a:t>
            </a:r>
          </a:p>
          <a:p>
            <a:pPr marL="90170">
              <a:lnSpc>
                <a:spcPct val="115000"/>
              </a:lnSpc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Fiziksel ve ruhsal sağlık sorunları</a:t>
            </a:r>
          </a:p>
          <a:p>
            <a:pPr marL="90170">
              <a:lnSpc>
                <a:spcPct val="115000"/>
              </a:lnSpc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İstismara uğrama</a:t>
            </a:r>
          </a:p>
          <a:p>
            <a:pPr marL="90170">
              <a:lnSpc>
                <a:spcPct val="115000"/>
              </a:lnSpc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Damgalanma ve dışlanma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0E353247-5983-6C4D-FFA0-D38D01748B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BB5B"/>
              </a:clrFrom>
              <a:clrTo>
                <a:srgbClr val="EEBB5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1820" y="2581869"/>
            <a:ext cx="3264998" cy="27792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350CD-ACEF-EA19-36E1-65FDE5B3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89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Sokakta Yaşayan/Çalıştırılan ve/veya Çocuk İşçiliğine Yönlendirilen Çocukların Korunması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2792"/>
            <a:ext cx="10750420" cy="28518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Uygulama Dayanakları</a:t>
            </a:r>
          </a:p>
          <a:p>
            <a:pPr algn="just"/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Çalışma ve Sosyal Güvenlik Bakanlığı tarafından yürürlüğe konulan </a:t>
            </a:r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Çocuk İşçiliği ile Mücadele Ulusal Programı Faaliyet Planı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(2017-2023)</a:t>
            </a:r>
          </a:p>
          <a:p>
            <a:pPr algn="just"/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Aile ve Sosyal Hizmetler Bakanlığı tarafından yürürlüğe konulan </a:t>
            </a:r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Türkiye Çocuk Hakları Strateji Belgesi ve Eylem Planı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(2023-2028)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039B3-C367-6ED9-7F68-D517F9B1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12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132818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Sokakta Yaşayan/Çalıştırılan ve/veya Çocuk İşçiliğine Yönlendirilen Çocukların Korunması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7966"/>
            <a:ext cx="10965024" cy="3069731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Çocuk işçi olan ve sokak ortamında bulunan çocukların ailelerinin </a:t>
            </a:r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temel hizmetlere erişimini</a:t>
            </a:r>
            <a:r>
              <a:rPr lang="tr-T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güçlendirme</a:t>
            </a:r>
          </a:p>
          <a:p>
            <a:pPr lvl="1" algn="just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Ailelere sağlanacak </a:t>
            </a:r>
            <a:r>
              <a:rPr lang="tr-TR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ekonomik yardımın yanı sıra psikososyal hizmetler 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konusunda değerlendirme yapmak, bölgenin </a:t>
            </a:r>
            <a:r>
              <a:rPr lang="tr-TR" dirty="0" err="1">
                <a:latin typeface="Segoe UI" panose="020B0502040204020203" pitchFamily="34" charset="0"/>
                <a:cs typeface="Segoe UI" panose="020B0502040204020203" pitchFamily="34" charset="0"/>
              </a:rPr>
              <a:t>sosyo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-demografik profilini belirlemek</a:t>
            </a:r>
          </a:p>
          <a:p>
            <a:pPr algn="just"/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Çocuk işçiliğine yönelik toplumsal </a:t>
            </a:r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bilinci artırma/farkındalık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oluşturma</a:t>
            </a:r>
          </a:p>
          <a:p>
            <a:pPr lvl="1" algn="just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«Uygun yaş ve gelişim özelliği sergilemeden gelir getirici çalışma kapsamında yer almak istememeleri çocukların hakkıdır.»</a:t>
            </a:r>
          </a:p>
          <a:p>
            <a:pPr algn="just"/>
            <a:endParaRPr lang="tr-TR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tr-TR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21D1F-F217-B41A-AF68-4CCDFC76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75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726cd14-229d-4391-ac5c-01df225691e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7E3DA9ED086F4EB1B4A9FF7AED393D" ma:contentTypeVersion="16" ma:contentTypeDescription="Create a new document." ma:contentTypeScope="" ma:versionID="388932c76dad3fd8dc309f63fd6e62b0">
  <xsd:schema xmlns:xsd="http://www.w3.org/2001/XMLSchema" xmlns:xs="http://www.w3.org/2001/XMLSchema" xmlns:p="http://schemas.microsoft.com/office/2006/metadata/properties" xmlns:ns3="c342784a-e01b-4ab4-be58-4ffd26e754a4" xmlns:ns4="5726cd14-229d-4391-ac5c-01df225691e2" targetNamespace="http://schemas.microsoft.com/office/2006/metadata/properties" ma:root="true" ma:fieldsID="0f3cc91951c261681591755272dbc693" ns3:_="" ns4:_="">
    <xsd:import namespace="c342784a-e01b-4ab4-be58-4ffd26e754a4"/>
    <xsd:import namespace="5726cd14-229d-4391-ac5c-01df225691e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DateTaken" minOccurs="0"/>
                <xsd:element ref="ns4:MediaServiceLocation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2784a-e01b-4ab4-be58-4ffd26e754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6cd14-229d-4391-ac5c-01df225691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0727A0-46F2-4277-A59D-A2A7261C37E0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c342784a-e01b-4ab4-be58-4ffd26e754a4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5726cd14-229d-4391-ac5c-01df225691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F149106-8DD1-4187-A676-0ADAE6859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2784a-e01b-4ab4-be58-4ffd26e754a4"/>
    <ds:schemaRef ds:uri="5726cd14-229d-4391-ac5c-01df225691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30A087-72B4-4BEA-9A04-F943295C64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</TotalTime>
  <Words>645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Office Teması</vt:lpstr>
      <vt:lpstr>SOKAK KOŞULLARINDAKİ ÇOCUKLARA YÖNELİK HİZMETLER VE ÇOCUK İŞÇİLİĞİYLE MÜCADELE</vt:lpstr>
      <vt:lpstr>Sunum Planı</vt:lpstr>
      <vt:lpstr>Sokak Koşullarındaki Çocuğun Tanımlanması</vt:lpstr>
      <vt:lpstr>Çocuk İşçiliğinin Tanımlanması</vt:lpstr>
      <vt:lpstr>Sokak Koşullarında Bulunan Çocuklar ve Çocuk İşçiliğiyle İlgili Yasal Düzenlemeler</vt:lpstr>
      <vt:lpstr>Sokakta Yaşama, Çalıştırılma ve Çocuk İşçiliğinin Nedenleri</vt:lpstr>
      <vt:lpstr>Sokakta Yaşayan/Çalıştırılan ve Çocuk İşçiliğine Yönlendirilen Çocukların Maruz Kaldığı Riskler</vt:lpstr>
      <vt:lpstr>Sokakta Yaşayan/Çalıştırılan ve/veya Çocuk İşçiliğine Yönlendirilen Çocukların Korunması</vt:lpstr>
      <vt:lpstr>Sokakta Yaşayan/Çalıştırılan ve/veya Çocuk İşçiliğine Yönlendirilen Çocukların Korunması</vt:lpstr>
      <vt:lpstr>Sokakta Yaşayan/Çalıştırılan ve/veya Çocuk İşçiliğine Yönlendirilen Çocukların Korunması</vt:lpstr>
      <vt:lpstr>Sokakta Yaşayan/Çalıştırılan ve/veya Çocuk İşçiliğine Yönlendirilen Çocukların Korunması</vt:lpstr>
      <vt:lpstr>Sokakta Yaşayan/Çalıştırılan ve/veya Çocuk İşçiliğine Yönlendirilen Çocukların Korunması</vt:lpstr>
      <vt:lpstr>Çocukların Korunmasında Sorumluluğu Bulunan Kurum ve Kuruluşlar</vt:lpstr>
      <vt:lpstr>ÖZET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İrem Hatipoğlu Koca</dc:creator>
  <cp:lastModifiedBy>Melek Topal</cp:lastModifiedBy>
  <cp:revision>53</cp:revision>
  <dcterms:created xsi:type="dcterms:W3CDTF">2021-12-13T18:17:25Z</dcterms:created>
  <dcterms:modified xsi:type="dcterms:W3CDTF">2024-01-02T08:00:02Z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0x010100627E3DA9ED086F4EB1B4A9FF7AED393D</vt:lpwstr>
  </property>
</Properties>
</file>