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0" r:id="rId5"/>
    <p:sldId id="271" r:id="rId6"/>
    <p:sldId id="273" r:id="rId7"/>
    <p:sldId id="294" r:id="rId8"/>
    <p:sldId id="274" r:id="rId9"/>
    <p:sldId id="275" r:id="rId10"/>
    <p:sldId id="276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8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44AE-C4B3-4FE9-9662-36EAA900CEE2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04DB-1914-4E9E-BA3F-49155C60F019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CE45-DC2B-4998-B4A8-C0E61B0DE9E8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D62-8018-4EDE-80F3-62A45E3424AB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6AC4-34E6-420F-B882-8A13733C439B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BA47-0D3F-4857-B089-4EED63B6352E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7728-80B8-4898-91AB-F7C75D7A3817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423-8EC9-4346-8683-19398C67C137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8304-213D-4D23-A836-A2621CC51A3E}" type="datetime1">
              <a:rPr lang="en-US" smtClean="0"/>
              <a:t>2/27/2024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AC23-97AB-4C26-8A68-631FCD764FA2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D967-764C-4CC0-BEC8-6D8E56AEBBA1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0279-732F-4220-A992-85093CD840B5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858617"/>
            <a:ext cx="9144000" cy="147400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4800" dirty="0"/>
              <a:t>Erken Yaşta ve Zorla Evliliklerle Mücadele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Anahtar Sözcükler</a:t>
            </a:r>
            <a:r>
              <a:rPr lang="en-US" b="1" dirty="0"/>
              <a:t>:</a:t>
            </a:r>
            <a:endParaRPr lang="tr-TR" b="1" dirty="0"/>
          </a:p>
          <a:p>
            <a:r>
              <a:rPr lang="tr-TR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Erken yaşta evlendirme, </a:t>
            </a:r>
            <a:r>
              <a:rPr lang="en-US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z</a:t>
            </a:r>
            <a:r>
              <a:rPr lang="tr-TR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orla evlendirme, </a:t>
            </a:r>
            <a:r>
              <a:rPr lang="en-US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e</a:t>
            </a:r>
            <a:r>
              <a:rPr lang="tr-TR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rken yaşta ve zorla evlendirmeyi önleme, </a:t>
            </a:r>
            <a:r>
              <a:rPr lang="en-US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ç</a:t>
            </a:r>
            <a:r>
              <a:rPr lang="tr-TR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ocuk hakkı ihlali, </a:t>
            </a:r>
            <a:r>
              <a:rPr lang="en-US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ç</a:t>
            </a:r>
            <a:r>
              <a:rPr lang="tr-TR" dirty="0">
                <a:solidFill>
                  <a:srgbClr val="000000"/>
                </a:solidFill>
                <a:effectLst/>
                <a:ea typeface="Quattrocento Sans" panose="020B0502050000020003" pitchFamily="34" charset="0"/>
                <a:cs typeface="Segoe UI" panose="020B0502040204020203" pitchFamily="34" charset="0"/>
              </a:rPr>
              <a:t>ocuk istismarı</a:t>
            </a:r>
            <a:endParaRPr lang="tr-TR" dirty="0">
              <a:effectLst/>
              <a:ea typeface="Quattrocento Sans" panose="020B0502050000020003" pitchFamily="34" charset="0"/>
              <a:cs typeface="Quattrocento Sans" panose="020B0502050000020003" pitchFamily="34" charset="0"/>
            </a:endParaRPr>
          </a:p>
          <a:p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470A8-FF2B-93FB-7C5C-4A4DD69B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Belirleme ve Mevcut Durum Analizi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9934"/>
            <a:ext cx="10515600" cy="3185117"/>
          </a:xfrm>
        </p:spPr>
        <p:txBody>
          <a:bodyPr/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İllere özgü risk verilerinin oluşturulması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Risklerin saha verilerine dayandırılması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İl eylem planlarının geliştirilmesi ve güncellenmesi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Yerel yönetimler ve MEB başta olmak üzere kurumlar arası işbirliğine gidilmesi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7AAD5-9CE7-F924-9525-5355EFDB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046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Suçun Tespiti ve Bildirilmesi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69833"/>
            <a:ext cx="10815735" cy="3105218"/>
          </a:xfrm>
        </p:spPr>
        <p:txBody>
          <a:bodyPr/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Kamu görevlilerine yasal sorumluluklarının hatırlatılması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Araştırma ve soruşturmalarda kolluk kuvvetlerine destek olunması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Mağdurlara ve ailelerine hukuki süreçlerde destek sağlanması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Tespit ve bildirim süreçlerindeki işleyişe yönelik eğitimlerin gerçekleştirilmesi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2A093-27C2-A89C-4FBD-0D5D52EB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62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Yanlış Kültürel İnançlarla Mücadele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7278"/>
            <a:ext cx="10515600" cy="310521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 eğitimlerinde erken yaşta evlendirme konusuna yer verilmesi</a:t>
            </a:r>
          </a:p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Toplumu bilgilendirme konusunda kamu kuruluşları ve sivil toplum örgütlerinin desteğine </a:t>
            </a:r>
            <a:r>
              <a:rPr lang="tr-TR" dirty="0" err="1">
                <a:latin typeface="Segoe UI" panose="020B0502040204020203" pitchFamily="34" charset="0"/>
                <a:cs typeface="Segoe UI" panose="020B0502040204020203" pitchFamily="34" charset="0"/>
              </a:rPr>
              <a:t>başvurulmsı</a:t>
            </a:r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Kanaat önderlerinden, dinî hizmetlerde bulunan kişi ve kuruluşlardan destek alınması </a:t>
            </a:r>
          </a:p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Toplumsal farkındalığa yönelik medya içerikleri oluşturulması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794C-634A-2C0B-2C79-AB4333D4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120764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Evlenme İzinlerinde Detaylı İnceleme Yapılması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718"/>
            <a:ext cx="7876592" cy="34016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Erken yaşta evlendirmeye yönelik resmi onay için detaylı inceleme yapılması</a:t>
            </a:r>
          </a:p>
          <a:p>
            <a:pPr lvl="1" algn="just"/>
            <a:r>
              <a:rPr lang="tr-TR" sz="2800" dirty="0">
                <a:latin typeface="Segoe UI" panose="020B0502040204020203" pitchFamily="34" charset="0"/>
                <a:cs typeface="Segoe UI" panose="020B0502040204020203" pitchFamily="34" charset="0"/>
              </a:rPr>
              <a:t>Çocuğun tam ve serbest iradeye sahip olup olmadığı</a:t>
            </a:r>
          </a:p>
          <a:p>
            <a:pPr lvl="1" algn="just"/>
            <a:r>
              <a:rPr lang="tr-TR" sz="2800" dirty="0">
                <a:latin typeface="Segoe UI" panose="020B0502040204020203" pitchFamily="34" charset="0"/>
                <a:cs typeface="Segoe UI" panose="020B0502040204020203" pitchFamily="34" charset="0"/>
              </a:rPr>
              <a:t>Evlenme akdinin onun yararına olup olmadığı</a:t>
            </a:r>
          </a:p>
          <a:p>
            <a:pPr lvl="1" algn="just"/>
            <a:r>
              <a:rPr lang="tr-TR" sz="2800" dirty="0">
                <a:latin typeface="Segoe UI" panose="020B0502040204020203" pitchFamily="34" charset="0"/>
                <a:cs typeface="Segoe UI" panose="020B0502040204020203" pitchFamily="34" charset="0"/>
              </a:rPr>
              <a:t>Gerekli olağanüstü durum veya pek önemli sebebin olup olmadığı</a:t>
            </a:r>
          </a:p>
        </p:txBody>
      </p:sp>
      <p:pic>
        <p:nvPicPr>
          <p:cNvPr id="1026" name="Picture 2" descr="MAHKEME: EŞ YARDIMI GERİYE DÖNÜK OLARAK ÖDENMELİ | Türk Büro-Sen">
            <a:extLst>
              <a:ext uri="{FF2B5EF4-FFF2-40B4-BE49-F238E27FC236}">
                <a16:creationId xmlns:a16="http://schemas.microsoft.com/office/drawing/2014/main" id="{6A8847F8-39B3-B49C-725E-5C4F3BCDC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r="14216"/>
          <a:stretch/>
        </p:blipFill>
        <p:spPr bwMode="auto">
          <a:xfrm>
            <a:off x="9036611" y="2588647"/>
            <a:ext cx="2429156" cy="27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2BF77-8060-18D5-7D68-1EAA4D30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7061"/>
            <a:ext cx="10515600" cy="10372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Çocuğun Ailesiyle Çalışma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008"/>
            <a:ext cx="10515600" cy="3167362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Aileleri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yasal yükümlülükler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konusunda bilgilendirme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Ailenin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ekonomik durumunun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iyileştirilmesi</a:t>
            </a:r>
          </a:p>
          <a:p>
            <a:r>
              <a:rPr lang="tr-TR" sz="2600" dirty="0">
                <a:latin typeface="Segoe UI" panose="020B0502040204020203" pitchFamily="34" charset="0"/>
                <a:cs typeface="Segoe UI" panose="020B0502040204020203" pitchFamily="34" charset="0"/>
              </a:rPr>
              <a:t>Çocuğa ve aile bireylerine yönelik </a:t>
            </a:r>
            <a:r>
              <a:rPr lang="tr-TR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psikolojik destek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Çocuğun eğitimine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ebeveyn katılımını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teşvik</a:t>
            </a:r>
          </a:p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Sağlık hizmetlerine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yönlendirme</a:t>
            </a:r>
          </a:p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Aile işlevselliğinin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artırılması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Yetişkin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erkek katılımının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sağlanması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Ailenin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izlenmesi</a:t>
            </a:r>
          </a:p>
        </p:txBody>
      </p:sp>
      <p:pic>
        <p:nvPicPr>
          <p:cNvPr id="2050" name="Picture 2" descr="Types of Family Therapy: Pros &amp; Cons of Common Techniques | LoveToKnow">
            <a:extLst>
              <a:ext uri="{FF2B5EF4-FFF2-40B4-BE49-F238E27FC236}">
                <a16:creationId xmlns:a16="http://schemas.microsoft.com/office/drawing/2014/main" id="{127E269C-6AF7-41AC-12C8-340A5E96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45" y="2726363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F36E5-C853-3672-0DEE-3CAC1B19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2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Okul Sistemiyle Çalışma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230"/>
            <a:ext cx="7062926" cy="3096340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Okul devamsızlığının takibi ve okul terkinin izlenmesi çalışmalarına destek sağlama</a:t>
            </a:r>
          </a:p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İl genelinde risk düzeyi yüksek okullardan başlamak üzere okullarla iş birliği geliştirme </a:t>
            </a:r>
          </a:p>
          <a:p>
            <a:pPr algn="just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Risk altında olduğu değerlendirilen çocukların Aile ve Sosyal Hizmetler İl Müdürlüğüne bildirilmesini sağlama</a:t>
            </a:r>
          </a:p>
        </p:txBody>
      </p:sp>
      <p:pic>
        <p:nvPicPr>
          <p:cNvPr id="3074" name="Picture 2" descr="2. dönem devamsızlık sıfırlanıyor mu 2024? Okullarda ikinci dönem  devamsızlık kaç gün?">
            <a:extLst>
              <a:ext uri="{FF2B5EF4-FFF2-40B4-BE49-F238E27FC236}">
                <a16:creationId xmlns:a16="http://schemas.microsoft.com/office/drawing/2014/main" id="{AF9BA92E-BEDE-FE27-A825-C8C9D278A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8"/>
          <a:stretch/>
        </p:blipFill>
        <p:spPr bwMode="auto">
          <a:xfrm>
            <a:off x="8610600" y="1769105"/>
            <a:ext cx="2485747" cy="33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7E846-A60B-AA02-DE3E-65D72754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80" y="112372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880" y="2260726"/>
            <a:ext cx="10591800" cy="3185117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</a:rPr>
              <a:t>Bu modülde erken yaşta ve zorla evlendirme olgusunun ve buna yönelik mücadele stratejilerinin ele alınması amaçlanmıştır.</a:t>
            </a:r>
          </a:p>
          <a:p>
            <a:pPr algn="just"/>
            <a:r>
              <a:rPr lang="tr-TR" dirty="0">
                <a:latin typeface="Segoe UI" panose="020B0502040204020203" pitchFamily="34" charset="0"/>
                <a:ea typeface="Quattrocento Sans" panose="020B0502050000020003" pitchFamily="34" charset="0"/>
              </a:rPr>
              <a:t>A</a:t>
            </a: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</a:rPr>
              <a:t>landa çalışan profesyonellerin, soruna ilişkin durumu anlama, değerlendirme ve çözme konusunda bilgi ve becerilerini geliştirmesi için temel bir rehber ortaya </a:t>
            </a:r>
            <a:r>
              <a:rPr lang="tr-TR" dirty="0">
                <a:latin typeface="Segoe UI" panose="020B0502040204020203" pitchFamily="34" charset="0"/>
                <a:ea typeface="Quattrocento Sans" panose="020B0502050000020003" pitchFamily="34" charset="0"/>
              </a:rPr>
              <a:t>koymak hedeflenmiştir. 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46272-6FC5-07DD-2327-BDF395C9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1934"/>
            <a:ext cx="10515600" cy="1136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600" dirty="0">
                <a:latin typeface="+mj-lt"/>
              </a:rPr>
              <a:t>“Bu doküman Avrupa Birliği mali desteği ile oluşturulmuştur. Bu yayının içeriğinden yalnızca </a:t>
            </a:r>
            <a:r>
              <a:rPr lang="tr-TR" sz="1600" dirty="0" err="1">
                <a:latin typeface="+mj-lt"/>
              </a:rPr>
              <a:t>WEglobal</a:t>
            </a:r>
            <a:r>
              <a:rPr lang="tr-TR" sz="1600" dirty="0">
                <a:latin typeface="+mj-lt"/>
              </a:rPr>
              <a:t> liderliğindeki konsorsiyum sorumludur ve hiçbir şekilde Avrupa Birliğinin görüşlerini yansıtmamaktadır.”</a:t>
            </a:r>
          </a:p>
          <a:p>
            <a:pPr algn="ctr">
              <a:lnSpc>
                <a:spcPct val="150000"/>
              </a:lnSpc>
            </a:pPr>
            <a:endParaRPr lang="tr-TR" sz="1600" dirty="0">
              <a:latin typeface="+mj-lt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0E1F64F-A0A5-FB73-17B5-6559466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CDA61-085C-15C7-99C5-690B494C8E15}"/>
              </a:ext>
            </a:extLst>
          </p:cNvPr>
          <p:cNvSpPr txBox="1"/>
          <p:nvPr/>
        </p:nvSpPr>
        <p:spPr>
          <a:xfrm>
            <a:off x="4645891" y="3059668"/>
            <a:ext cx="2647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200" dirty="0">
                <a:latin typeface="+mj-lt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39298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Sunum Planı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359"/>
            <a:ext cx="10515600" cy="2851892"/>
          </a:xfrm>
        </p:spPr>
        <p:txBody>
          <a:bodyPr/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Erken yaşta ve zorla evlendirme olgusu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Ulusal ve uluslararası mevzuat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Erken yaşta ve zorla evlendirmeyle mücadele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Meslek elemanlarının yararlanabileceği yöntem ve araçlar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1BBD7-D8F5-4629-719D-E182DDD6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Kavramsal Arka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952"/>
            <a:ext cx="7919784" cy="3350512"/>
          </a:xfrm>
        </p:spPr>
        <p:txBody>
          <a:bodyPr>
            <a:normAutofit fontScale="92500"/>
          </a:bodyPr>
          <a:lstStyle/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Erken yaşta evlendirme: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Taraflardan en az birinin 18 yaşından küçük olduğu evlendirme biçimi. </a:t>
            </a:r>
          </a:p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Zorla evlendirme: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Taraflardan birinin ve/veya her ikisinin de evlenme konusunda tam ve özgür rızasını beyan etmediği evlendirme biçimi.</a:t>
            </a:r>
          </a:p>
          <a:p>
            <a:pPr algn="just"/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İnşa edilmiş rıza: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Israr, manipülasyon, ikna, baskı gibi yollarla bireyin isteği ve kararı üzerinde etkiye dayanan onay</a:t>
            </a:r>
          </a:p>
        </p:txBody>
      </p:sp>
      <p:pic>
        <p:nvPicPr>
          <p:cNvPr id="1026" name="Picture 2" descr="14 Ayar Simli Desenli Çocuk Bilezik | Adil İdil Kuyumculuk">
            <a:extLst>
              <a:ext uri="{FF2B5EF4-FFF2-40B4-BE49-F238E27FC236}">
                <a16:creationId xmlns:a16="http://schemas.microsoft.com/office/drawing/2014/main" id="{D390B920-2242-D5B7-A593-FACA131ED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" t="4800" r="14801" b="11645"/>
          <a:stretch/>
        </p:blipFill>
        <p:spPr bwMode="auto">
          <a:xfrm>
            <a:off x="8908774" y="2651559"/>
            <a:ext cx="2595816" cy="26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7E89B-89C8-C6F4-F2C8-57C2C844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086"/>
            <a:ext cx="10515600" cy="9662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Kavramsal Arka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559"/>
            <a:ext cx="4941163" cy="3223492"/>
          </a:xfrm>
        </p:spPr>
        <p:txBody>
          <a:bodyPr>
            <a:normAutofit/>
          </a:bodyPr>
          <a:lstStyle/>
          <a:p>
            <a:endParaRPr lang="tr-TR" b="1" dirty="0"/>
          </a:p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B5F7982-551F-44AD-49A3-939155334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8056"/>
              </p:ext>
            </p:extLst>
          </p:nvPr>
        </p:nvGraphicFramePr>
        <p:xfrm>
          <a:off x="1478021" y="2256360"/>
          <a:ext cx="9930208" cy="3382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5104">
                  <a:extLst>
                    <a:ext uri="{9D8B030D-6E8A-4147-A177-3AD203B41FA5}">
                      <a16:colId xmlns:a16="http://schemas.microsoft.com/office/drawing/2014/main" val="2215453656"/>
                    </a:ext>
                  </a:extLst>
                </a:gridCol>
                <a:gridCol w="4965104">
                  <a:extLst>
                    <a:ext uri="{9D8B030D-6E8A-4147-A177-3AD203B41FA5}">
                      <a16:colId xmlns:a16="http://schemas.microsoft.com/office/drawing/2014/main" val="1882865717"/>
                    </a:ext>
                  </a:extLst>
                </a:gridCol>
              </a:tblGrid>
              <a:tr h="475396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Kavram kullanımı nasıl olmalı?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151005"/>
                  </a:ext>
                </a:extLst>
              </a:tr>
              <a:tr h="290699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 yaşta evlilik </a:t>
                      </a:r>
                      <a:r>
                        <a:rPr lang="tr-TR" sz="3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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tr-TR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 yaşta evlendirme </a:t>
                      </a:r>
                      <a:r>
                        <a:rPr lang="tr-TR" sz="3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</a:t>
                      </a:r>
                      <a:endParaRPr lang="tr-TR" sz="3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tr-TR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 evliliği </a:t>
                      </a:r>
                      <a:r>
                        <a:rPr lang="tr-TR" sz="3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</a:t>
                      </a:r>
                      <a:endParaRPr lang="tr-TR" sz="3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tr-TR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Erken yaşta evlilik </a:t>
                      </a:r>
                      <a:r>
                        <a:rPr lang="tr-TR" sz="3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</a:t>
                      </a:r>
                    </a:p>
                    <a:p>
                      <a:r>
                        <a:rPr lang="tr-TR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 gelin/çocuk damat </a:t>
                      </a:r>
                      <a:r>
                        <a:rPr lang="tr-TR" sz="3200" b="1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 2" panose="05020102010507070707" pitchFamily="18" charset="2"/>
                        </a:rPr>
                        <a:t></a:t>
                      </a:r>
                      <a:endParaRPr lang="tr-TR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Erken yaşta evlendirme</a:t>
                      </a:r>
                    </a:p>
                    <a:p>
                      <a:r>
                        <a:rPr lang="tr-TR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Erken yaşta ve zorla evlendirme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9371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7DD70-A691-FA54-3685-F7C6F389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R684 - Şükran Koç Pırlanta">
            <a:extLst>
              <a:ext uri="{FF2B5EF4-FFF2-40B4-BE49-F238E27FC236}">
                <a16:creationId xmlns:a16="http://schemas.microsoft.com/office/drawing/2014/main" id="{96C29E18-372E-5BFD-1A27-671E3FFC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57" y="3966982"/>
            <a:ext cx="1546879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10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Erken Yaşta Zorla Evlendirmenin Nedenleri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2464663"/>
            <a:ext cx="5686887" cy="285189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Ataerkil kültür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Cinsiyet ayrımı ve cinsiyet rolleri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Çocuğa atfedilen değer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Namus kavramı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Kadının söz hakkının sınırlı olması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Düşük </a:t>
            </a:r>
            <a:r>
              <a:rPr lang="tr-TR" dirty="0" err="1">
                <a:latin typeface="Segoe UI" panose="020B0502040204020203" pitchFamily="34" charset="0"/>
                <a:cs typeface="Segoe UI" panose="020B0502040204020203" pitchFamily="34" charset="0"/>
              </a:rPr>
              <a:t>sosyo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-ekonomik statü</a:t>
            </a:r>
          </a:p>
        </p:txBody>
      </p:sp>
      <p:pic>
        <p:nvPicPr>
          <p:cNvPr id="4" name="Picture 2" descr="A group of colorful speech bubbles with question marks&#10;&#10;Description automatically generated">
            <a:extLst>
              <a:ext uri="{FF2B5EF4-FFF2-40B4-BE49-F238E27FC236}">
                <a16:creationId xmlns:a16="http://schemas.microsoft.com/office/drawing/2014/main" id="{084EDF52-1E90-25EB-EB21-E96DE167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87" y="2641419"/>
            <a:ext cx="2748821" cy="16890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50AA5-11E1-A8AE-11E4-470D7B7B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975"/>
            <a:ext cx="10515600" cy="9573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Erken Yaşta Zorla Evlendirmenin Sonuçları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7371"/>
            <a:ext cx="7004902" cy="3215827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Sağlıksız aile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motifinin oluşması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Fiziksel ve psikolojik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sağlığın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 olumsuz etkilenmesi</a:t>
            </a:r>
          </a:p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Gebelik ve doğum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sorunları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Erken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ebeveynlik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 rollerinin etkileri</a:t>
            </a:r>
          </a:p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Cinsel sağlık 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sorunları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Aile içi </a:t>
            </a: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şiddet ve istismar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D5801F45-B46C-A442-6922-7430624AD08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43102" y="2258008"/>
            <a:ext cx="2839680" cy="3053419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B415F-D3FD-77D5-E9F3-C2CE86C1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931"/>
            <a:ext cx="10515600" cy="11033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Ulusal ve Uluslararası Mevzuat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5" y="2043405"/>
            <a:ext cx="10619792" cy="383488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İnsan Hakları Evrensel Beyannamesi</a:t>
            </a:r>
          </a:p>
          <a:p>
            <a:r>
              <a:rPr lang="tr-TR" dirty="0"/>
              <a:t>BM Kadına Karşı Her Türlü Ayrımcılığın Önlenmesi Sözleşmesi (CEDAW)</a:t>
            </a:r>
          </a:p>
          <a:p>
            <a:r>
              <a:rPr lang="tr-TR" dirty="0"/>
              <a:t>BM Çocuk Hakları Sözleşmesi (ÇHS)</a:t>
            </a:r>
          </a:p>
          <a:p>
            <a:r>
              <a:rPr lang="tr-TR" dirty="0"/>
              <a:t>Türk Medeni Kanunu</a:t>
            </a:r>
          </a:p>
          <a:p>
            <a:r>
              <a:rPr lang="tr-TR" dirty="0"/>
              <a:t>Çocuk Koruma Kanunu (5395)</a:t>
            </a:r>
          </a:p>
          <a:p>
            <a:r>
              <a:rPr lang="tr-TR" dirty="0"/>
              <a:t>Ailenin Korunması ve Kadına Karşı Şiddetin Önlenmesine Dair Kanun (6284)</a:t>
            </a:r>
          </a:p>
          <a:p>
            <a:r>
              <a:rPr lang="tr-TR" dirty="0"/>
              <a:t>Türk Ceza Kanunu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1371-B61A-E05E-9A80-31890734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9BAD2F1-59F5-B9FC-1FCA-526B01F71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96126"/>
              </p:ext>
            </p:extLst>
          </p:nvPr>
        </p:nvGraphicFramePr>
        <p:xfrm>
          <a:off x="251926" y="1356173"/>
          <a:ext cx="11737911" cy="44754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63878">
                  <a:extLst>
                    <a:ext uri="{9D8B030D-6E8A-4147-A177-3AD203B41FA5}">
                      <a16:colId xmlns:a16="http://schemas.microsoft.com/office/drawing/2014/main" val="3260668683"/>
                    </a:ext>
                  </a:extLst>
                </a:gridCol>
                <a:gridCol w="7774033">
                  <a:extLst>
                    <a:ext uri="{9D8B030D-6E8A-4147-A177-3AD203B41FA5}">
                      <a16:colId xmlns:a16="http://schemas.microsoft.com/office/drawing/2014/main" val="2743636458"/>
                    </a:ext>
                  </a:extLst>
                </a:gridCol>
              </a:tblGrid>
              <a:tr h="3322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800" b="1" kern="1400" spc="-5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j-ea"/>
                          <a:cs typeface="Segoe UI" panose="020B0502040204020203" pitchFamily="34" charset="0"/>
                        </a:rPr>
                        <a:t>TCK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tr-TR" sz="1800" b="1" kern="1400" spc="-5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j-ea"/>
                          <a:cs typeface="Segoe UI" panose="020B0502040204020203" pitchFamily="34" charset="0"/>
                        </a:rPr>
                        <a:t>Hükümlerine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tr-TR" sz="1800" b="1" kern="1400" spc="-5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+mj-ea"/>
                          <a:cs typeface="Segoe UI" panose="020B0502040204020203" pitchFamily="34" charset="0"/>
                        </a:rPr>
                        <a:t>Göre Çocuğun Erken Yaşta ve Zorla Evlendirilmesinden Doğabilecek Suçlar</a:t>
                      </a:r>
                    </a:p>
                  </a:txBody>
                  <a:tcPr marL="40562" marR="4056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tr-TR" sz="12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Quattrocento Sans" panose="020B0502050000020003" pitchFamily="34" charset="0"/>
                      </a:endParaRPr>
                    </a:p>
                  </a:txBody>
                  <a:tcPr marL="40562" marR="40562" marT="0" marB="0"/>
                </a:tc>
                <a:extLst>
                  <a:ext uri="{0D108BD9-81ED-4DB2-BD59-A6C34878D82A}">
                    <a16:rowId xmlns:a16="http://schemas.microsoft.com/office/drawing/2014/main" val="1543868305"/>
                  </a:ext>
                </a:extLst>
              </a:tr>
              <a:tr h="241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Muhtemel şüpheliler</a:t>
                      </a:r>
                      <a:endParaRPr lang="tr-TR" sz="12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40562" marR="4056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Muhtemel suçlar</a:t>
                      </a:r>
                      <a:endParaRPr lang="tr-TR" sz="1200" b="1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40562" marR="4056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22637"/>
                  </a:ext>
                </a:extLst>
              </a:tr>
              <a:tr h="1688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Çocuğun anne-babası veya yasal temsilcisi</a:t>
                      </a:r>
                      <a:endParaRPr lang="tr-TR" sz="12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40562" marR="4056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Tehdit, şantaj (TCK mad. 106-107)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Eğitim ve öğretim hakkının engellenmesi (TCK mad. 112)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Cinsel istismar veya reşit olmayanla cinsel ilişki suçları için azmettirme, yardım etme (TCK mad. 38-39)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Koruma, gözetim, yardım ve bildirim yükümlülüğünün ihlali (TCK mad. 97-98)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İnsan ticareti (TCK mad. 80)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Kötü muamele (TCK mad. 232)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Aile hukukundan kaynaklanan yükümlülüğün ihlali (TCK mad. 233)</a:t>
                      </a:r>
                      <a:endParaRPr lang="tr-TR" sz="1200" dirty="0">
                        <a:effectLst/>
                        <a:latin typeface="Segoe UI" panose="020B0502040204020203" pitchFamily="34" charset="0"/>
                        <a:ea typeface="Courier New" panose="02070309020205020404" pitchFamily="49" charset="0"/>
                        <a:cs typeface="Segoe UI" panose="020B0502040204020203" pitchFamily="34" charset="0"/>
                      </a:endParaRPr>
                    </a:p>
                  </a:txBody>
                  <a:tcPr marL="40562" marR="405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76128"/>
                  </a:ext>
                </a:extLst>
              </a:tr>
              <a:tr h="1280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Çocukla evlenen kişi</a:t>
                      </a:r>
                      <a:endParaRPr lang="tr-TR" sz="1200" dirty="0">
                        <a:effectLst/>
                        <a:latin typeface="Segoe UI" panose="020B0502040204020203" pitchFamily="34" charset="0"/>
                        <a:ea typeface="Quattrocento Sans" panose="020B0502050000020003" pitchFamily="34" charset="0"/>
                        <a:cs typeface="Segoe UI" panose="020B0502040204020203" pitchFamily="34" charset="0"/>
                      </a:endParaRPr>
                    </a:p>
                  </a:txBody>
                  <a:tcPr marL="40562" marR="4056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Çocuğun cinsel istismarı (TCK mad. 103)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Reşit olmayanla cinsel ilişki (TCK mad. 104)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Birden çok evlilik, hileli evlenme, dinî tören (TCK mad. 230)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İnsan ticareti (TCK mad. 80)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Kişiyi hürriyetinden yoksun kılma (TCK mad. 109)</a:t>
                      </a:r>
                      <a:endParaRPr lang="tr-TR" sz="1200" dirty="0">
                        <a:effectLst/>
                        <a:latin typeface="Segoe UI" panose="020B0502040204020203" pitchFamily="34" charset="0"/>
                        <a:ea typeface="Courier New" panose="02070309020205020404" pitchFamily="49" charset="0"/>
                        <a:cs typeface="Segoe UI" panose="020B0502040204020203" pitchFamily="34" charset="0"/>
                      </a:endParaRPr>
                    </a:p>
                  </a:txBody>
                  <a:tcPr marL="40562" marR="405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5164"/>
                  </a:ext>
                </a:extLst>
              </a:tr>
              <a:tr h="932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Çocuğun evlendirildiğini öğrenen, düğün vb. kutlamaya katılanlar 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Öğretmen, doktor gibi kamu görevlileri</a:t>
                      </a:r>
                    </a:p>
                  </a:txBody>
                  <a:tcPr marL="40562" marR="4056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2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Suçu bildirmeme suçu (TCK mad. 278)</a:t>
                      </a:r>
                    </a:p>
                  </a:txBody>
                  <a:tcPr marL="40562" marR="4056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456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7CEFF-74DD-27EC-2ABF-00A928B1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072"/>
            <a:ext cx="1117962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Meslek Elemanlarının Yararlanabileceği Yöntem ve Araçlar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3956"/>
            <a:ext cx="8021715" cy="285189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Risk Belirleme ve Mevcut Durum Analizi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Suçun Tespiti ve Bildirilmesi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Yanlış Kültürel İnançlarla Mücadele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Evlenme İzinlerinde Detaylı İnceleme Yapılması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Çocuğun Ailesiyle Çalışma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Okul Sistemiyle Çalışma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11.png" descr="A group of hands around a group of children&#10;&#10;Description automatically generated">
            <a:extLst>
              <a:ext uri="{FF2B5EF4-FFF2-40B4-BE49-F238E27FC236}">
                <a16:creationId xmlns:a16="http://schemas.microsoft.com/office/drawing/2014/main" id="{C43AFE09-9F0A-51B8-426D-650B12B3DF1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10600" y="2127074"/>
            <a:ext cx="2784346" cy="3238774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EF183-14FD-1DD1-5ECA-5CC1007D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0727A0-46F2-4277-A59D-A2A7261C37E0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342784a-e01b-4ab4-be58-4ffd26e754a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726cd14-229d-4391-ac5c-01df225691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774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Quattrocento Sans</vt:lpstr>
      <vt:lpstr>Segoe UI</vt:lpstr>
      <vt:lpstr>Office Teması</vt:lpstr>
      <vt:lpstr>Erken Yaşta ve Zorla Evliliklerle Mücadele</vt:lpstr>
      <vt:lpstr>Sunum Planı</vt:lpstr>
      <vt:lpstr>Kavramsal Arka Plan</vt:lpstr>
      <vt:lpstr>Kavramsal Arka Plan</vt:lpstr>
      <vt:lpstr>Erken Yaşta Zorla Evlendirmenin Nedenleri</vt:lpstr>
      <vt:lpstr>Erken Yaşta Zorla Evlendirmenin Sonuçları </vt:lpstr>
      <vt:lpstr>Ulusal ve Uluslararası Mevzuat</vt:lpstr>
      <vt:lpstr>PowerPoint Presentation</vt:lpstr>
      <vt:lpstr>Meslek Elemanlarının Yararlanabileceği Yöntem ve Araçlar</vt:lpstr>
      <vt:lpstr>Risk Belirleme ve Mevcut Durum Analizi</vt:lpstr>
      <vt:lpstr>Suçun Tespiti ve Bildirilmesi</vt:lpstr>
      <vt:lpstr>Yanlış Kültürel İnançlarla Mücadele</vt:lpstr>
      <vt:lpstr>Evlenme İzinlerinde Detaylı İnceleme Yapılması</vt:lpstr>
      <vt:lpstr>Çocuğun Ailesiyle Çalışma</vt:lpstr>
      <vt:lpstr>Okul Sistemiyle Çalışma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Melek Topal</cp:lastModifiedBy>
  <cp:revision>41</cp:revision>
  <dcterms:created xsi:type="dcterms:W3CDTF">2021-12-13T18:17:25Z</dcterms:created>
  <dcterms:modified xsi:type="dcterms:W3CDTF">2024-02-27T08:17:54Z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