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70" r:id="rId2"/>
    <p:sldId id="283" r:id="rId3"/>
    <p:sldId id="284" r:id="rId4"/>
    <p:sldId id="285" r:id="rId5"/>
    <p:sldId id="286" r:id="rId6"/>
    <p:sldId id="288" r:id="rId7"/>
    <p:sldId id="289" r:id="rId8"/>
    <p:sldId id="291" r:id="rId9"/>
    <p:sldId id="292" r:id="rId10"/>
    <p:sldId id="293" r:id="rId11"/>
    <p:sldId id="294" r:id="rId12"/>
    <p:sldId id="295" r:id="rId13"/>
    <p:sldId id="290" r:id="rId14"/>
    <p:sldId id="296" r:id="rId15"/>
    <p:sldId id="297" r:id="rId16"/>
    <p:sldId id="298" r:id="rId17"/>
    <p:sldId id="299" r:id="rId18"/>
    <p:sldId id="300" r:id="rId19"/>
    <p:sldId id="301" r:id="rId20"/>
    <p:sldId id="302" r:id="rId21"/>
    <p:sldId id="303" r:id="rId22"/>
    <p:sldId id="304" r:id="rId23"/>
    <p:sldId id="305" r:id="rId24"/>
    <p:sldId id="306" r:id="rId25"/>
    <p:sldId id="308" r:id="rId26"/>
    <p:sldId id="309" r:id="rId27"/>
    <p:sldId id="310" r:id="rId28"/>
    <p:sldId id="311" r:id="rId29"/>
    <p:sldId id="312" r:id="rId30"/>
    <p:sldId id="313" r:id="rId31"/>
    <p:sldId id="314" r:id="rId32"/>
    <p:sldId id="315" r:id="rId33"/>
    <p:sldId id="316" r:id="rId34"/>
    <p:sldId id="332"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7B6FD-6AC0-430D-AF70-A7A57007E313}"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1F6768C7-6DFF-4C59-960C-9A4EE1E23419}">
      <dgm:prSet/>
      <dgm:spPr/>
      <dgm:t>
        <a:bodyPr/>
        <a:lstStyle/>
        <a:p>
          <a:r>
            <a:rPr lang="tr-TR" b="1" dirty="0">
              <a:solidFill>
                <a:schemeClr val="tx1"/>
              </a:solidFill>
              <a:latin typeface="Segoe UI" panose="020B0502040204020203" pitchFamily="34" charset="0"/>
              <a:cs typeface="Segoe UI" panose="020B0502040204020203" pitchFamily="34" charset="0"/>
            </a:rPr>
            <a:t>Psikolojik/Duygusal Şiddet</a:t>
          </a:r>
          <a:endParaRPr lang="tr-TR" dirty="0">
            <a:solidFill>
              <a:schemeClr val="tx1"/>
            </a:solidFill>
            <a:latin typeface="Segoe UI" panose="020B0502040204020203" pitchFamily="34" charset="0"/>
            <a:cs typeface="Segoe UI" panose="020B0502040204020203" pitchFamily="34" charset="0"/>
          </a:endParaRPr>
        </a:p>
      </dgm:t>
    </dgm:pt>
    <dgm:pt modelId="{A2599D96-CD3D-4DFD-BB65-A14007D92471}" type="parTrans" cxnId="{8464C1F4-2041-453C-BD2B-6DDAD79036DC}">
      <dgm:prSet/>
      <dgm:spPr/>
      <dgm:t>
        <a:bodyPr/>
        <a:lstStyle/>
        <a:p>
          <a:endParaRPr lang="tr-TR"/>
        </a:p>
      </dgm:t>
    </dgm:pt>
    <dgm:pt modelId="{8BF01D11-2C6A-4380-84AA-77E3C24624EA}" type="sibTrans" cxnId="{8464C1F4-2041-453C-BD2B-6DDAD79036DC}">
      <dgm:prSet/>
      <dgm:spPr/>
      <dgm:t>
        <a:bodyPr/>
        <a:lstStyle/>
        <a:p>
          <a:endParaRPr lang="tr-TR"/>
        </a:p>
      </dgm:t>
    </dgm:pt>
    <dgm:pt modelId="{2285D528-B227-4576-A352-1AEAD35B8E8A}">
      <dgm:prSet/>
      <dgm:spPr/>
      <dgm:t>
        <a:bodyPr/>
        <a:lstStyle/>
        <a:p>
          <a:r>
            <a:rPr lang="tr-TR" b="1">
              <a:solidFill>
                <a:schemeClr val="tx1"/>
              </a:solidFill>
              <a:latin typeface="Segoe UI" panose="020B0502040204020203" pitchFamily="34" charset="0"/>
              <a:cs typeface="Segoe UI" panose="020B0502040204020203" pitchFamily="34" charset="0"/>
            </a:rPr>
            <a:t>Fiziksel Şiddet</a:t>
          </a:r>
          <a:endParaRPr lang="tr-TR">
            <a:solidFill>
              <a:schemeClr val="tx1"/>
            </a:solidFill>
            <a:latin typeface="Segoe UI" panose="020B0502040204020203" pitchFamily="34" charset="0"/>
            <a:cs typeface="Segoe UI" panose="020B0502040204020203" pitchFamily="34" charset="0"/>
          </a:endParaRPr>
        </a:p>
      </dgm:t>
    </dgm:pt>
    <dgm:pt modelId="{191F2225-5827-4BEB-816C-91DE6C093F88}" type="parTrans" cxnId="{0C581838-B262-4158-BDCB-5D67463E8B7D}">
      <dgm:prSet/>
      <dgm:spPr/>
      <dgm:t>
        <a:bodyPr/>
        <a:lstStyle/>
        <a:p>
          <a:endParaRPr lang="tr-TR"/>
        </a:p>
      </dgm:t>
    </dgm:pt>
    <dgm:pt modelId="{A0879E71-1E34-4132-930B-48602828DA7F}" type="sibTrans" cxnId="{0C581838-B262-4158-BDCB-5D67463E8B7D}">
      <dgm:prSet/>
      <dgm:spPr/>
      <dgm:t>
        <a:bodyPr/>
        <a:lstStyle/>
        <a:p>
          <a:endParaRPr lang="tr-TR"/>
        </a:p>
      </dgm:t>
    </dgm:pt>
    <dgm:pt modelId="{EC43165D-EDD1-4966-A7E8-CE3C106AD950}">
      <dgm:prSet/>
      <dgm:spPr/>
      <dgm:t>
        <a:bodyPr/>
        <a:lstStyle/>
        <a:p>
          <a:r>
            <a:rPr lang="tr-TR" b="1" dirty="0">
              <a:solidFill>
                <a:schemeClr val="tx1"/>
              </a:solidFill>
              <a:latin typeface="Segoe UI" panose="020B0502040204020203" pitchFamily="34" charset="0"/>
              <a:cs typeface="Segoe UI" panose="020B0502040204020203" pitchFamily="34" charset="0"/>
            </a:rPr>
            <a:t>Cinsel Şiddet</a:t>
          </a:r>
          <a:endParaRPr lang="tr-TR" dirty="0">
            <a:solidFill>
              <a:schemeClr val="tx1"/>
            </a:solidFill>
            <a:latin typeface="Segoe UI" panose="020B0502040204020203" pitchFamily="34" charset="0"/>
            <a:cs typeface="Segoe UI" panose="020B0502040204020203" pitchFamily="34" charset="0"/>
          </a:endParaRPr>
        </a:p>
      </dgm:t>
    </dgm:pt>
    <dgm:pt modelId="{27A4E039-A3F8-474A-9F9A-E4055F7F0405}" type="parTrans" cxnId="{B5570B2D-F9FB-4B5E-BA9C-332703DC1F18}">
      <dgm:prSet/>
      <dgm:spPr/>
      <dgm:t>
        <a:bodyPr/>
        <a:lstStyle/>
        <a:p>
          <a:endParaRPr lang="tr-TR"/>
        </a:p>
      </dgm:t>
    </dgm:pt>
    <dgm:pt modelId="{5E31814C-8FB2-4D4C-8323-1655D70CACA9}" type="sibTrans" cxnId="{B5570B2D-F9FB-4B5E-BA9C-332703DC1F18}">
      <dgm:prSet/>
      <dgm:spPr/>
      <dgm:t>
        <a:bodyPr/>
        <a:lstStyle/>
        <a:p>
          <a:endParaRPr lang="tr-TR"/>
        </a:p>
      </dgm:t>
    </dgm:pt>
    <dgm:pt modelId="{6EDED942-3D7C-4293-8848-915D71EE2CB0}">
      <dgm:prSet/>
      <dgm:spPr/>
      <dgm:t>
        <a:bodyPr/>
        <a:lstStyle/>
        <a:p>
          <a:r>
            <a:rPr lang="tr-TR" b="1" dirty="0">
              <a:solidFill>
                <a:schemeClr val="tx1"/>
              </a:solidFill>
              <a:latin typeface="Segoe UI" panose="020B0502040204020203" pitchFamily="34" charset="0"/>
              <a:cs typeface="Segoe UI" panose="020B0502040204020203" pitchFamily="34" charset="0"/>
            </a:rPr>
            <a:t>Ekonomik Şiddet</a:t>
          </a:r>
          <a:endParaRPr lang="tr-TR" dirty="0">
            <a:solidFill>
              <a:schemeClr val="tx1"/>
            </a:solidFill>
            <a:latin typeface="Segoe UI" panose="020B0502040204020203" pitchFamily="34" charset="0"/>
            <a:cs typeface="Segoe UI" panose="020B0502040204020203" pitchFamily="34" charset="0"/>
          </a:endParaRPr>
        </a:p>
      </dgm:t>
    </dgm:pt>
    <dgm:pt modelId="{203C834F-ACED-47D7-82D4-B0D029E33FA8}" type="parTrans" cxnId="{888CBC3E-C73D-4A4F-A7AD-EBB92905B68E}">
      <dgm:prSet/>
      <dgm:spPr/>
      <dgm:t>
        <a:bodyPr/>
        <a:lstStyle/>
        <a:p>
          <a:endParaRPr lang="tr-TR"/>
        </a:p>
      </dgm:t>
    </dgm:pt>
    <dgm:pt modelId="{E6DC2328-4F54-4121-9A45-4696EF87EB78}" type="sibTrans" cxnId="{888CBC3E-C73D-4A4F-A7AD-EBB92905B68E}">
      <dgm:prSet/>
      <dgm:spPr/>
      <dgm:t>
        <a:bodyPr/>
        <a:lstStyle/>
        <a:p>
          <a:endParaRPr lang="tr-TR"/>
        </a:p>
      </dgm:t>
    </dgm:pt>
    <dgm:pt modelId="{80D871BE-0635-4CAC-812A-44CACE2D7B53}" type="pres">
      <dgm:prSet presAssocID="{0F57B6FD-6AC0-430D-AF70-A7A57007E313}" presName="CompostProcess" presStyleCnt="0">
        <dgm:presLayoutVars>
          <dgm:dir/>
          <dgm:resizeHandles val="exact"/>
        </dgm:presLayoutVars>
      </dgm:prSet>
      <dgm:spPr/>
    </dgm:pt>
    <dgm:pt modelId="{23FD9E29-A16C-488D-B025-9FE8CDB48C78}" type="pres">
      <dgm:prSet presAssocID="{0F57B6FD-6AC0-430D-AF70-A7A57007E313}" presName="arrow" presStyleLbl="bgShp" presStyleIdx="0" presStyleCnt="1"/>
      <dgm:spPr/>
    </dgm:pt>
    <dgm:pt modelId="{4F4BB703-7DBA-461D-97F7-FBED072FA94C}" type="pres">
      <dgm:prSet presAssocID="{0F57B6FD-6AC0-430D-AF70-A7A57007E313}" presName="linearProcess" presStyleCnt="0"/>
      <dgm:spPr/>
    </dgm:pt>
    <dgm:pt modelId="{032AF79E-924C-4D47-B4BD-973578C285C9}" type="pres">
      <dgm:prSet presAssocID="{1F6768C7-6DFF-4C59-960C-9A4EE1E23419}" presName="textNode" presStyleLbl="node1" presStyleIdx="0" presStyleCnt="4">
        <dgm:presLayoutVars>
          <dgm:bulletEnabled val="1"/>
        </dgm:presLayoutVars>
      </dgm:prSet>
      <dgm:spPr/>
    </dgm:pt>
    <dgm:pt modelId="{B84172CF-F8DB-4CE9-A40C-EB3057F872F4}" type="pres">
      <dgm:prSet presAssocID="{8BF01D11-2C6A-4380-84AA-77E3C24624EA}" presName="sibTrans" presStyleCnt="0"/>
      <dgm:spPr/>
    </dgm:pt>
    <dgm:pt modelId="{AB79656E-ECA3-470F-B5BD-F100D3D40F11}" type="pres">
      <dgm:prSet presAssocID="{2285D528-B227-4576-A352-1AEAD35B8E8A}" presName="textNode" presStyleLbl="node1" presStyleIdx="1" presStyleCnt="4">
        <dgm:presLayoutVars>
          <dgm:bulletEnabled val="1"/>
        </dgm:presLayoutVars>
      </dgm:prSet>
      <dgm:spPr/>
    </dgm:pt>
    <dgm:pt modelId="{3C5CEE68-8D32-4621-8A2A-4F42E16C175B}" type="pres">
      <dgm:prSet presAssocID="{A0879E71-1E34-4132-930B-48602828DA7F}" presName="sibTrans" presStyleCnt="0"/>
      <dgm:spPr/>
    </dgm:pt>
    <dgm:pt modelId="{2E8AD37F-A502-4F84-81A0-B3A8CC26EE81}" type="pres">
      <dgm:prSet presAssocID="{EC43165D-EDD1-4966-A7E8-CE3C106AD950}" presName="textNode" presStyleLbl="node1" presStyleIdx="2" presStyleCnt="4">
        <dgm:presLayoutVars>
          <dgm:bulletEnabled val="1"/>
        </dgm:presLayoutVars>
      </dgm:prSet>
      <dgm:spPr/>
    </dgm:pt>
    <dgm:pt modelId="{7B589AF0-3B76-4242-ABA6-0A86536F3993}" type="pres">
      <dgm:prSet presAssocID="{5E31814C-8FB2-4D4C-8323-1655D70CACA9}" presName="sibTrans" presStyleCnt="0"/>
      <dgm:spPr/>
    </dgm:pt>
    <dgm:pt modelId="{1BFAED68-ADC7-442E-A763-802E69B46859}" type="pres">
      <dgm:prSet presAssocID="{6EDED942-3D7C-4293-8848-915D71EE2CB0}" presName="textNode" presStyleLbl="node1" presStyleIdx="3" presStyleCnt="4">
        <dgm:presLayoutVars>
          <dgm:bulletEnabled val="1"/>
        </dgm:presLayoutVars>
      </dgm:prSet>
      <dgm:spPr/>
    </dgm:pt>
  </dgm:ptLst>
  <dgm:cxnLst>
    <dgm:cxn modelId="{69AF7401-3903-4ACB-AC6D-46E358694AA2}" type="presOf" srcId="{6EDED942-3D7C-4293-8848-915D71EE2CB0}" destId="{1BFAED68-ADC7-442E-A763-802E69B46859}" srcOrd="0" destOrd="0" presId="urn:microsoft.com/office/officeart/2005/8/layout/hProcess9"/>
    <dgm:cxn modelId="{B5570B2D-F9FB-4B5E-BA9C-332703DC1F18}" srcId="{0F57B6FD-6AC0-430D-AF70-A7A57007E313}" destId="{EC43165D-EDD1-4966-A7E8-CE3C106AD950}" srcOrd="2" destOrd="0" parTransId="{27A4E039-A3F8-474A-9F9A-E4055F7F0405}" sibTransId="{5E31814C-8FB2-4D4C-8323-1655D70CACA9}"/>
    <dgm:cxn modelId="{0C581838-B262-4158-BDCB-5D67463E8B7D}" srcId="{0F57B6FD-6AC0-430D-AF70-A7A57007E313}" destId="{2285D528-B227-4576-A352-1AEAD35B8E8A}" srcOrd="1" destOrd="0" parTransId="{191F2225-5827-4BEB-816C-91DE6C093F88}" sibTransId="{A0879E71-1E34-4132-930B-48602828DA7F}"/>
    <dgm:cxn modelId="{888CBC3E-C73D-4A4F-A7AD-EBB92905B68E}" srcId="{0F57B6FD-6AC0-430D-AF70-A7A57007E313}" destId="{6EDED942-3D7C-4293-8848-915D71EE2CB0}" srcOrd="3" destOrd="0" parTransId="{203C834F-ACED-47D7-82D4-B0D029E33FA8}" sibTransId="{E6DC2328-4F54-4121-9A45-4696EF87EB78}"/>
    <dgm:cxn modelId="{C641FA5E-6752-407B-A893-6D5E612733CD}" type="presOf" srcId="{EC43165D-EDD1-4966-A7E8-CE3C106AD950}" destId="{2E8AD37F-A502-4F84-81A0-B3A8CC26EE81}" srcOrd="0" destOrd="0" presId="urn:microsoft.com/office/officeart/2005/8/layout/hProcess9"/>
    <dgm:cxn modelId="{7ABECFC2-6E2E-4DBF-A873-778030498AC6}" type="presOf" srcId="{2285D528-B227-4576-A352-1AEAD35B8E8A}" destId="{AB79656E-ECA3-470F-B5BD-F100D3D40F11}" srcOrd="0" destOrd="0" presId="urn:microsoft.com/office/officeart/2005/8/layout/hProcess9"/>
    <dgm:cxn modelId="{566557D0-7CD7-475F-81AE-3C9AA1BDD34C}" type="presOf" srcId="{0F57B6FD-6AC0-430D-AF70-A7A57007E313}" destId="{80D871BE-0635-4CAC-812A-44CACE2D7B53}" srcOrd="0" destOrd="0" presId="urn:microsoft.com/office/officeart/2005/8/layout/hProcess9"/>
    <dgm:cxn modelId="{F88C28F2-68FD-4A20-B22A-9CF3090C0F24}" type="presOf" srcId="{1F6768C7-6DFF-4C59-960C-9A4EE1E23419}" destId="{032AF79E-924C-4D47-B4BD-973578C285C9}" srcOrd="0" destOrd="0" presId="urn:microsoft.com/office/officeart/2005/8/layout/hProcess9"/>
    <dgm:cxn modelId="{8464C1F4-2041-453C-BD2B-6DDAD79036DC}" srcId="{0F57B6FD-6AC0-430D-AF70-A7A57007E313}" destId="{1F6768C7-6DFF-4C59-960C-9A4EE1E23419}" srcOrd="0" destOrd="0" parTransId="{A2599D96-CD3D-4DFD-BB65-A14007D92471}" sibTransId="{8BF01D11-2C6A-4380-84AA-77E3C24624EA}"/>
    <dgm:cxn modelId="{3BB6A848-55D7-4830-9D30-EED4CFDD54DA}" type="presParOf" srcId="{80D871BE-0635-4CAC-812A-44CACE2D7B53}" destId="{23FD9E29-A16C-488D-B025-9FE8CDB48C78}" srcOrd="0" destOrd="0" presId="urn:microsoft.com/office/officeart/2005/8/layout/hProcess9"/>
    <dgm:cxn modelId="{3EBE50E6-2B38-49BB-8215-0024DBF61846}" type="presParOf" srcId="{80D871BE-0635-4CAC-812A-44CACE2D7B53}" destId="{4F4BB703-7DBA-461D-97F7-FBED072FA94C}" srcOrd="1" destOrd="0" presId="urn:microsoft.com/office/officeart/2005/8/layout/hProcess9"/>
    <dgm:cxn modelId="{F57CE4D5-5A15-46B1-9FF0-7BF2C8DEE4BE}" type="presParOf" srcId="{4F4BB703-7DBA-461D-97F7-FBED072FA94C}" destId="{032AF79E-924C-4D47-B4BD-973578C285C9}" srcOrd="0" destOrd="0" presId="urn:microsoft.com/office/officeart/2005/8/layout/hProcess9"/>
    <dgm:cxn modelId="{61081E8C-A967-4734-B15D-C1244FF860CD}" type="presParOf" srcId="{4F4BB703-7DBA-461D-97F7-FBED072FA94C}" destId="{B84172CF-F8DB-4CE9-A40C-EB3057F872F4}" srcOrd="1" destOrd="0" presId="urn:microsoft.com/office/officeart/2005/8/layout/hProcess9"/>
    <dgm:cxn modelId="{B853CE50-9BAA-4980-B756-B29B18FE36FE}" type="presParOf" srcId="{4F4BB703-7DBA-461D-97F7-FBED072FA94C}" destId="{AB79656E-ECA3-470F-B5BD-F100D3D40F11}" srcOrd="2" destOrd="0" presId="urn:microsoft.com/office/officeart/2005/8/layout/hProcess9"/>
    <dgm:cxn modelId="{3707B72E-8E01-4146-B584-3911F3C658E7}" type="presParOf" srcId="{4F4BB703-7DBA-461D-97F7-FBED072FA94C}" destId="{3C5CEE68-8D32-4621-8A2A-4F42E16C175B}" srcOrd="3" destOrd="0" presId="urn:microsoft.com/office/officeart/2005/8/layout/hProcess9"/>
    <dgm:cxn modelId="{A9C0FFAF-67FF-4666-833B-0EEF29BFEEC6}" type="presParOf" srcId="{4F4BB703-7DBA-461D-97F7-FBED072FA94C}" destId="{2E8AD37F-A502-4F84-81A0-B3A8CC26EE81}" srcOrd="4" destOrd="0" presId="urn:microsoft.com/office/officeart/2005/8/layout/hProcess9"/>
    <dgm:cxn modelId="{93F8B0DE-F7F4-4877-8611-5D3170DDAFCD}" type="presParOf" srcId="{4F4BB703-7DBA-461D-97F7-FBED072FA94C}" destId="{7B589AF0-3B76-4242-ABA6-0A86536F3993}" srcOrd="5" destOrd="0" presId="urn:microsoft.com/office/officeart/2005/8/layout/hProcess9"/>
    <dgm:cxn modelId="{20EE8EDF-41EE-47E6-9B8F-B9107D23557F}" type="presParOf" srcId="{4F4BB703-7DBA-461D-97F7-FBED072FA94C}" destId="{1BFAED68-ADC7-442E-A763-802E69B4685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B134A-7E02-4058-A957-048FB8176BE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E82C015D-1C91-452E-BC18-B140DAD035D4}">
      <dgm:prSet/>
      <dgm:spPr/>
      <dgm:t>
        <a:bodyPr/>
        <a:lstStyle/>
        <a:p>
          <a:r>
            <a:rPr lang="tr-TR" b="1" dirty="0">
              <a:solidFill>
                <a:schemeClr val="tx1"/>
              </a:solidFill>
              <a:latin typeface="Segoe UI" panose="020B0502040204020203" pitchFamily="34" charset="0"/>
              <a:cs typeface="Segoe UI" panose="020B0502040204020203" pitchFamily="34" charset="0"/>
            </a:rPr>
            <a:t>Çocuklara Yönelik Ekonomik Şiddet</a:t>
          </a:r>
        </a:p>
      </dgm:t>
    </dgm:pt>
    <dgm:pt modelId="{19511645-0BE5-4647-936A-FCAA23A479D9}" type="parTrans" cxnId="{BE5C2E23-9326-4768-AF9F-938B8E9F76D0}">
      <dgm:prSet/>
      <dgm:spPr/>
      <dgm:t>
        <a:bodyPr/>
        <a:lstStyle/>
        <a:p>
          <a:endParaRPr lang="tr-TR">
            <a:latin typeface="Segoe UI" panose="020B0502040204020203" pitchFamily="34" charset="0"/>
            <a:cs typeface="Segoe UI" panose="020B0502040204020203" pitchFamily="34" charset="0"/>
          </a:endParaRPr>
        </a:p>
      </dgm:t>
    </dgm:pt>
    <dgm:pt modelId="{3583AEB2-B0D8-4D33-92F7-4541E3F03FDA}" type="sibTrans" cxnId="{BE5C2E23-9326-4768-AF9F-938B8E9F76D0}">
      <dgm:prSet/>
      <dgm:spPr/>
      <dgm:t>
        <a:bodyPr/>
        <a:lstStyle/>
        <a:p>
          <a:endParaRPr lang="tr-TR">
            <a:latin typeface="Segoe UI" panose="020B0502040204020203" pitchFamily="34" charset="0"/>
            <a:cs typeface="Segoe UI" panose="020B0502040204020203" pitchFamily="34" charset="0"/>
          </a:endParaRPr>
        </a:p>
      </dgm:t>
    </dgm:pt>
    <dgm:pt modelId="{DEAB5A8F-10B4-45B3-8006-EC25974B5F8B}">
      <dgm:prSet/>
      <dgm:spPr/>
      <dgm:t>
        <a:bodyPr/>
        <a:lstStyle/>
        <a:p>
          <a:r>
            <a:rPr lang="tr-TR" b="1" dirty="0">
              <a:solidFill>
                <a:schemeClr val="tx1"/>
              </a:solidFill>
              <a:latin typeface="Segoe UI" panose="020B0502040204020203" pitchFamily="34" charset="0"/>
              <a:cs typeface="Segoe UI" panose="020B0502040204020203" pitchFamily="34" charset="0"/>
            </a:rPr>
            <a:t>Yaşlılara Yönelik Ekonomik Şiddet</a:t>
          </a:r>
          <a:endParaRPr lang="tr-TR" b="1" dirty="0">
            <a:latin typeface="Segoe UI" panose="020B0502040204020203" pitchFamily="34" charset="0"/>
            <a:cs typeface="Segoe UI" panose="020B0502040204020203" pitchFamily="34" charset="0"/>
          </a:endParaRPr>
        </a:p>
      </dgm:t>
    </dgm:pt>
    <dgm:pt modelId="{14BFCFB5-0596-4CD2-87E3-40B54C9F152F}" type="parTrans" cxnId="{4D3CD53E-2117-4C3A-AC3D-26E85685E2CD}">
      <dgm:prSet/>
      <dgm:spPr/>
      <dgm:t>
        <a:bodyPr/>
        <a:lstStyle/>
        <a:p>
          <a:endParaRPr lang="tr-TR">
            <a:latin typeface="Segoe UI" panose="020B0502040204020203" pitchFamily="34" charset="0"/>
            <a:cs typeface="Segoe UI" panose="020B0502040204020203" pitchFamily="34" charset="0"/>
          </a:endParaRPr>
        </a:p>
      </dgm:t>
    </dgm:pt>
    <dgm:pt modelId="{3B3795E2-2AC4-42E5-88D7-E3FEDA3B9C59}" type="sibTrans" cxnId="{4D3CD53E-2117-4C3A-AC3D-26E85685E2CD}">
      <dgm:prSet/>
      <dgm:spPr/>
      <dgm:t>
        <a:bodyPr/>
        <a:lstStyle/>
        <a:p>
          <a:endParaRPr lang="tr-TR">
            <a:latin typeface="Segoe UI" panose="020B0502040204020203" pitchFamily="34" charset="0"/>
            <a:cs typeface="Segoe UI" panose="020B0502040204020203" pitchFamily="34" charset="0"/>
          </a:endParaRPr>
        </a:p>
      </dgm:t>
    </dgm:pt>
    <dgm:pt modelId="{1516F2C5-F4D7-4EBA-9A1D-29C63810E723}">
      <dgm:prSet/>
      <dgm:spPr/>
      <dgm:t>
        <a:bodyPr/>
        <a:lstStyle/>
        <a:p>
          <a:r>
            <a:rPr lang="tr-TR" b="1" dirty="0">
              <a:solidFill>
                <a:schemeClr val="tx1"/>
              </a:solidFill>
              <a:latin typeface="Segoe UI" panose="020B0502040204020203" pitchFamily="34" charset="0"/>
              <a:cs typeface="Segoe UI" panose="020B0502040204020203" pitchFamily="34" charset="0"/>
            </a:rPr>
            <a:t>Kadına Yönelik Ekonomik Şiddet</a:t>
          </a:r>
          <a:endParaRPr lang="tr-TR" b="1" dirty="0">
            <a:latin typeface="Segoe UI" panose="020B0502040204020203" pitchFamily="34" charset="0"/>
            <a:cs typeface="Segoe UI" panose="020B0502040204020203" pitchFamily="34" charset="0"/>
          </a:endParaRPr>
        </a:p>
      </dgm:t>
    </dgm:pt>
    <dgm:pt modelId="{4A3587AE-98EE-47FD-A87F-D2DE2D2E3A69}" type="parTrans" cxnId="{B520062D-C919-4C78-84AE-9D458143C957}">
      <dgm:prSet/>
      <dgm:spPr/>
      <dgm:t>
        <a:bodyPr/>
        <a:lstStyle/>
        <a:p>
          <a:endParaRPr lang="tr-TR">
            <a:latin typeface="Segoe UI" panose="020B0502040204020203" pitchFamily="34" charset="0"/>
            <a:cs typeface="Segoe UI" panose="020B0502040204020203" pitchFamily="34" charset="0"/>
          </a:endParaRPr>
        </a:p>
      </dgm:t>
    </dgm:pt>
    <dgm:pt modelId="{A2CF1707-5F53-43CD-B6FC-AEC85F5BAACD}" type="sibTrans" cxnId="{B520062D-C919-4C78-84AE-9D458143C957}">
      <dgm:prSet/>
      <dgm:spPr/>
      <dgm:t>
        <a:bodyPr/>
        <a:lstStyle/>
        <a:p>
          <a:endParaRPr lang="tr-TR">
            <a:latin typeface="Segoe UI" panose="020B0502040204020203" pitchFamily="34" charset="0"/>
            <a:cs typeface="Segoe UI" panose="020B0502040204020203" pitchFamily="34" charset="0"/>
          </a:endParaRPr>
        </a:p>
      </dgm:t>
    </dgm:pt>
    <dgm:pt modelId="{E8DFF20A-C780-48C0-89D5-3BC71BCAAEBD}">
      <dgm:prSet/>
      <dgm:spPr/>
      <dgm:t>
        <a:bodyPr/>
        <a:lstStyle/>
        <a:p>
          <a:r>
            <a:rPr lang="tr-TR" dirty="0">
              <a:latin typeface="Segoe UI" panose="020B0502040204020203" pitchFamily="34" charset="0"/>
              <a:cs typeface="Segoe UI" panose="020B0502040204020203" pitchFamily="34" charset="0"/>
            </a:rPr>
            <a:t>Çocuk zorla çalıştırılabilir, dilenmeye zorlanabilir, harcamaları nedeniyle suçlanabilir.</a:t>
          </a:r>
        </a:p>
      </dgm:t>
    </dgm:pt>
    <dgm:pt modelId="{13E51750-4385-4AB7-B218-B4C2B4A0A5A8}" type="parTrans" cxnId="{8E905128-4DCC-4243-ABAF-64E6DEC53DC0}">
      <dgm:prSet/>
      <dgm:spPr/>
      <dgm:t>
        <a:bodyPr/>
        <a:lstStyle/>
        <a:p>
          <a:endParaRPr lang="tr-TR">
            <a:latin typeface="Segoe UI" panose="020B0502040204020203" pitchFamily="34" charset="0"/>
            <a:cs typeface="Segoe UI" panose="020B0502040204020203" pitchFamily="34" charset="0"/>
          </a:endParaRPr>
        </a:p>
      </dgm:t>
    </dgm:pt>
    <dgm:pt modelId="{5EF88BF2-B81F-46B9-B974-E3CEBF027E04}" type="sibTrans" cxnId="{8E905128-4DCC-4243-ABAF-64E6DEC53DC0}">
      <dgm:prSet/>
      <dgm:spPr/>
      <dgm:t>
        <a:bodyPr/>
        <a:lstStyle/>
        <a:p>
          <a:endParaRPr lang="tr-TR">
            <a:latin typeface="Segoe UI" panose="020B0502040204020203" pitchFamily="34" charset="0"/>
            <a:cs typeface="Segoe UI" panose="020B0502040204020203" pitchFamily="34" charset="0"/>
          </a:endParaRPr>
        </a:p>
      </dgm:t>
    </dgm:pt>
    <dgm:pt modelId="{0FFB053A-01A7-41ED-883F-CF6517DA117A}">
      <dgm:prSet/>
      <dgm:spPr/>
      <dgm:t>
        <a:bodyPr/>
        <a:lstStyle/>
        <a:p>
          <a:r>
            <a:rPr lang="tr-TR" dirty="0">
              <a:latin typeface="Segoe UI" panose="020B0502040204020203" pitchFamily="34" charset="0"/>
              <a:cs typeface="Segoe UI" panose="020B0502040204020203" pitchFamily="34" charset="0"/>
            </a:rPr>
            <a:t>Yaşlı bireyin emekli maaşının elinden alınması, temel ihtiyaçlarını karşılamakta zorlanmasına yol açabilir.</a:t>
          </a:r>
        </a:p>
      </dgm:t>
    </dgm:pt>
    <dgm:pt modelId="{C559F45A-8BA0-4409-BFE6-CCD39A33ED1E}" type="parTrans" cxnId="{A8957048-2364-4042-B3DA-3B9DB7582FF1}">
      <dgm:prSet/>
      <dgm:spPr/>
      <dgm:t>
        <a:bodyPr/>
        <a:lstStyle/>
        <a:p>
          <a:endParaRPr lang="tr-TR">
            <a:latin typeface="Segoe UI" panose="020B0502040204020203" pitchFamily="34" charset="0"/>
            <a:cs typeface="Segoe UI" panose="020B0502040204020203" pitchFamily="34" charset="0"/>
          </a:endParaRPr>
        </a:p>
      </dgm:t>
    </dgm:pt>
    <dgm:pt modelId="{7EF3B75D-C31A-415F-9387-A0C20658C227}" type="sibTrans" cxnId="{A8957048-2364-4042-B3DA-3B9DB7582FF1}">
      <dgm:prSet/>
      <dgm:spPr/>
      <dgm:t>
        <a:bodyPr/>
        <a:lstStyle/>
        <a:p>
          <a:endParaRPr lang="tr-TR">
            <a:latin typeface="Segoe UI" panose="020B0502040204020203" pitchFamily="34" charset="0"/>
            <a:cs typeface="Segoe UI" panose="020B0502040204020203" pitchFamily="34" charset="0"/>
          </a:endParaRPr>
        </a:p>
      </dgm:t>
    </dgm:pt>
    <dgm:pt modelId="{1214192B-A864-4324-8EBF-74DA38AF727C}">
      <dgm:prSet/>
      <dgm:spPr/>
      <dgm:t>
        <a:bodyPr/>
        <a:lstStyle/>
        <a:p>
          <a:pPr algn="l"/>
          <a:r>
            <a:rPr lang="tr-TR" dirty="0">
              <a:latin typeface="Segoe UI" panose="020B0502040204020203" pitchFamily="34" charset="0"/>
              <a:cs typeface="Segoe UI" panose="020B0502040204020203" pitchFamily="34" charset="0"/>
            </a:rPr>
            <a:t>Kadının maaşına veya finansal kaynaklarına el koyma, erişimi sınırlama gibi davranışlar gösterilebilir.</a:t>
          </a:r>
        </a:p>
      </dgm:t>
    </dgm:pt>
    <dgm:pt modelId="{65B884DB-E685-4B55-8A07-984F61249EFE}" type="parTrans" cxnId="{7B6F452C-168B-4E13-A046-CC24B6A67C00}">
      <dgm:prSet/>
      <dgm:spPr/>
      <dgm:t>
        <a:bodyPr/>
        <a:lstStyle/>
        <a:p>
          <a:endParaRPr lang="tr-TR">
            <a:latin typeface="Segoe UI" panose="020B0502040204020203" pitchFamily="34" charset="0"/>
            <a:cs typeface="Segoe UI" panose="020B0502040204020203" pitchFamily="34" charset="0"/>
          </a:endParaRPr>
        </a:p>
      </dgm:t>
    </dgm:pt>
    <dgm:pt modelId="{3475FC10-F2AC-4CFA-80D0-13712F12A7EA}" type="sibTrans" cxnId="{7B6F452C-168B-4E13-A046-CC24B6A67C00}">
      <dgm:prSet/>
      <dgm:spPr/>
      <dgm:t>
        <a:bodyPr/>
        <a:lstStyle/>
        <a:p>
          <a:endParaRPr lang="tr-TR">
            <a:latin typeface="Segoe UI" panose="020B0502040204020203" pitchFamily="34" charset="0"/>
            <a:cs typeface="Segoe UI" panose="020B0502040204020203" pitchFamily="34" charset="0"/>
          </a:endParaRPr>
        </a:p>
      </dgm:t>
    </dgm:pt>
    <dgm:pt modelId="{C777602A-CF07-4F18-A43B-81B2A440D3B9}" type="pres">
      <dgm:prSet presAssocID="{5B8B134A-7E02-4058-A957-048FB8176BE9}" presName="Name0" presStyleCnt="0">
        <dgm:presLayoutVars>
          <dgm:dir/>
          <dgm:animLvl val="lvl"/>
          <dgm:resizeHandles val="exact"/>
        </dgm:presLayoutVars>
      </dgm:prSet>
      <dgm:spPr/>
    </dgm:pt>
    <dgm:pt modelId="{EC345B75-EBEC-44D8-98D4-94EC859039FD}" type="pres">
      <dgm:prSet presAssocID="{E82C015D-1C91-452E-BC18-B140DAD035D4}" presName="composite" presStyleCnt="0"/>
      <dgm:spPr/>
    </dgm:pt>
    <dgm:pt modelId="{7D079337-5436-492B-B732-0B6F3CAB7473}" type="pres">
      <dgm:prSet presAssocID="{E82C015D-1C91-452E-BC18-B140DAD035D4}" presName="parTx" presStyleLbl="alignNode1" presStyleIdx="0" presStyleCnt="3">
        <dgm:presLayoutVars>
          <dgm:chMax val="0"/>
          <dgm:chPref val="0"/>
          <dgm:bulletEnabled val="1"/>
        </dgm:presLayoutVars>
      </dgm:prSet>
      <dgm:spPr/>
    </dgm:pt>
    <dgm:pt modelId="{670F8318-F4EF-4CF3-BD45-7908656287B3}" type="pres">
      <dgm:prSet presAssocID="{E82C015D-1C91-452E-BC18-B140DAD035D4}" presName="desTx" presStyleLbl="alignAccFollowNode1" presStyleIdx="0" presStyleCnt="3">
        <dgm:presLayoutVars>
          <dgm:bulletEnabled val="1"/>
        </dgm:presLayoutVars>
      </dgm:prSet>
      <dgm:spPr/>
    </dgm:pt>
    <dgm:pt modelId="{9894289D-73AC-433E-A359-0D321A10382E}" type="pres">
      <dgm:prSet presAssocID="{3583AEB2-B0D8-4D33-92F7-4541E3F03FDA}" presName="space" presStyleCnt="0"/>
      <dgm:spPr/>
    </dgm:pt>
    <dgm:pt modelId="{749B45BD-73F6-4739-AF92-98E081B3458A}" type="pres">
      <dgm:prSet presAssocID="{DEAB5A8F-10B4-45B3-8006-EC25974B5F8B}" presName="composite" presStyleCnt="0"/>
      <dgm:spPr/>
    </dgm:pt>
    <dgm:pt modelId="{72DB4393-1316-4602-8046-19F3A5018AF9}" type="pres">
      <dgm:prSet presAssocID="{DEAB5A8F-10B4-45B3-8006-EC25974B5F8B}" presName="parTx" presStyleLbl="alignNode1" presStyleIdx="1" presStyleCnt="3">
        <dgm:presLayoutVars>
          <dgm:chMax val="0"/>
          <dgm:chPref val="0"/>
          <dgm:bulletEnabled val="1"/>
        </dgm:presLayoutVars>
      </dgm:prSet>
      <dgm:spPr/>
    </dgm:pt>
    <dgm:pt modelId="{C6E62561-3F2C-47DE-B5FF-95BCB3964C06}" type="pres">
      <dgm:prSet presAssocID="{DEAB5A8F-10B4-45B3-8006-EC25974B5F8B}" presName="desTx" presStyleLbl="alignAccFollowNode1" presStyleIdx="1" presStyleCnt="3">
        <dgm:presLayoutVars>
          <dgm:bulletEnabled val="1"/>
        </dgm:presLayoutVars>
      </dgm:prSet>
      <dgm:spPr/>
    </dgm:pt>
    <dgm:pt modelId="{FC66966E-ED48-4DDD-B410-1F1F123D365D}" type="pres">
      <dgm:prSet presAssocID="{3B3795E2-2AC4-42E5-88D7-E3FEDA3B9C59}" presName="space" presStyleCnt="0"/>
      <dgm:spPr/>
    </dgm:pt>
    <dgm:pt modelId="{0CDA83D6-5F96-40AA-BFB5-9407BBE0026F}" type="pres">
      <dgm:prSet presAssocID="{1516F2C5-F4D7-4EBA-9A1D-29C63810E723}" presName="composite" presStyleCnt="0"/>
      <dgm:spPr/>
    </dgm:pt>
    <dgm:pt modelId="{1A34914C-6F78-411E-847B-9A11F3EA607E}" type="pres">
      <dgm:prSet presAssocID="{1516F2C5-F4D7-4EBA-9A1D-29C63810E723}" presName="parTx" presStyleLbl="alignNode1" presStyleIdx="2" presStyleCnt="3">
        <dgm:presLayoutVars>
          <dgm:chMax val="0"/>
          <dgm:chPref val="0"/>
          <dgm:bulletEnabled val="1"/>
        </dgm:presLayoutVars>
      </dgm:prSet>
      <dgm:spPr/>
    </dgm:pt>
    <dgm:pt modelId="{E5476533-2F1B-4062-997A-691DDFD237A4}" type="pres">
      <dgm:prSet presAssocID="{1516F2C5-F4D7-4EBA-9A1D-29C63810E723}" presName="desTx" presStyleLbl="alignAccFollowNode1" presStyleIdx="2" presStyleCnt="3">
        <dgm:presLayoutVars>
          <dgm:bulletEnabled val="1"/>
        </dgm:presLayoutVars>
      </dgm:prSet>
      <dgm:spPr/>
    </dgm:pt>
  </dgm:ptLst>
  <dgm:cxnLst>
    <dgm:cxn modelId="{C8BA3915-713D-4FE5-A44C-97A8A79CAAD6}" type="presOf" srcId="{E82C015D-1C91-452E-BC18-B140DAD035D4}" destId="{7D079337-5436-492B-B732-0B6F3CAB7473}" srcOrd="0" destOrd="0" presId="urn:microsoft.com/office/officeart/2005/8/layout/hList1"/>
    <dgm:cxn modelId="{67DBB21E-CC3E-455A-8EEB-C216842D626C}" type="presOf" srcId="{0FFB053A-01A7-41ED-883F-CF6517DA117A}" destId="{C6E62561-3F2C-47DE-B5FF-95BCB3964C06}" srcOrd="0" destOrd="0" presId="urn:microsoft.com/office/officeart/2005/8/layout/hList1"/>
    <dgm:cxn modelId="{BE5C2E23-9326-4768-AF9F-938B8E9F76D0}" srcId="{5B8B134A-7E02-4058-A957-048FB8176BE9}" destId="{E82C015D-1C91-452E-BC18-B140DAD035D4}" srcOrd="0" destOrd="0" parTransId="{19511645-0BE5-4647-936A-FCAA23A479D9}" sibTransId="{3583AEB2-B0D8-4D33-92F7-4541E3F03FDA}"/>
    <dgm:cxn modelId="{8E905128-4DCC-4243-ABAF-64E6DEC53DC0}" srcId="{E82C015D-1C91-452E-BC18-B140DAD035D4}" destId="{E8DFF20A-C780-48C0-89D5-3BC71BCAAEBD}" srcOrd="0" destOrd="0" parTransId="{13E51750-4385-4AB7-B218-B4C2B4A0A5A8}" sibTransId="{5EF88BF2-B81F-46B9-B974-E3CEBF027E04}"/>
    <dgm:cxn modelId="{7B6F452C-168B-4E13-A046-CC24B6A67C00}" srcId="{1516F2C5-F4D7-4EBA-9A1D-29C63810E723}" destId="{1214192B-A864-4324-8EBF-74DA38AF727C}" srcOrd="0" destOrd="0" parTransId="{65B884DB-E685-4B55-8A07-984F61249EFE}" sibTransId="{3475FC10-F2AC-4CFA-80D0-13712F12A7EA}"/>
    <dgm:cxn modelId="{B520062D-C919-4C78-84AE-9D458143C957}" srcId="{5B8B134A-7E02-4058-A957-048FB8176BE9}" destId="{1516F2C5-F4D7-4EBA-9A1D-29C63810E723}" srcOrd="2" destOrd="0" parTransId="{4A3587AE-98EE-47FD-A87F-D2DE2D2E3A69}" sibTransId="{A2CF1707-5F53-43CD-B6FC-AEC85F5BAACD}"/>
    <dgm:cxn modelId="{4D3CD53E-2117-4C3A-AC3D-26E85685E2CD}" srcId="{5B8B134A-7E02-4058-A957-048FB8176BE9}" destId="{DEAB5A8F-10B4-45B3-8006-EC25974B5F8B}" srcOrd="1" destOrd="0" parTransId="{14BFCFB5-0596-4CD2-87E3-40B54C9F152F}" sibTransId="{3B3795E2-2AC4-42E5-88D7-E3FEDA3B9C59}"/>
    <dgm:cxn modelId="{8EF06540-9E8F-497D-9645-D4EAA4721187}" type="presOf" srcId="{1516F2C5-F4D7-4EBA-9A1D-29C63810E723}" destId="{1A34914C-6F78-411E-847B-9A11F3EA607E}" srcOrd="0" destOrd="0" presId="urn:microsoft.com/office/officeart/2005/8/layout/hList1"/>
    <dgm:cxn modelId="{6AF37546-BBC7-47F3-9F8F-7AF8488E4523}" type="presOf" srcId="{E8DFF20A-C780-48C0-89D5-3BC71BCAAEBD}" destId="{670F8318-F4EF-4CF3-BD45-7908656287B3}" srcOrd="0" destOrd="0" presId="urn:microsoft.com/office/officeart/2005/8/layout/hList1"/>
    <dgm:cxn modelId="{A8957048-2364-4042-B3DA-3B9DB7582FF1}" srcId="{DEAB5A8F-10B4-45B3-8006-EC25974B5F8B}" destId="{0FFB053A-01A7-41ED-883F-CF6517DA117A}" srcOrd="0" destOrd="0" parTransId="{C559F45A-8BA0-4409-BFE6-CCD39A33ED1E}" sibTransId="{7EF3B75D-C31A-415F-9387-A0C20658C227}"/>
    <dgm:cxn modelId="{44DFD24D-038A-4A8D-BEDF-2E6DAFF05646}" type="presOf" srcId="{1214192B-A864-4324-8EBF-74DA38AF727C}" destId="{E5476533-2F1B-4062-997A-691DDFD237A4}" srcOrd="0" destOrd="0" presId="urn:microsoft.com/office/officeart/2005/8/layout/hList1"/>
    <dgm:cxn modelId="{DA327BA6-6587-466A-A2EE-22625EDF3F5B}" type="presOf" srcId="{5B8B134A-7E02-4058-A957-048FB8176BE9}" destId="{C777602A-CF07-4F18-A43B-81B2A440D3B9}" srcOrd="0" destOrd="0" presId="urn:microsoft.com/office/officeart/2005/8/layout/hList1"/>
    <dgm:cxn modelId="{5AFD53FE-6C8B-4EDF-821F-01130FA33362}" type="presOf" srcId="{DEAB5A8F-10B4-45B3-8006-EC25974B5F8B}" destId="{72DB4393-1316-4602-8046-19F3A5018AF9}" srcOrd="0" destOrd="0" presId="urn:microsoft.com/office/officeart/2005/8/layout/hList1"/>
    <dgm:cxn modelId="{96B53E25-CE70-4552-B7C3-32CCE6AC15D0}" type="presParOf" srcId="{C777602A-CF07-4F18-A43B-81B2A440D3B9}" destId="{EC345B75-EBEC-44D8-98D4-94EC859039FD}" srcOrd="0" destOrd="0" presId="urn:microsoft.com/office/officeart/2005/8/layout/hList1"/>
    <dgm:cxn modelId="{D6DE75B3-E9DF-45CA-80C4-47B3004527B2}" type="presParOf" srcId="{EC345B75-EBEC-44D8-98D4-94EC859039FD}" destId="{7D079337-5436-492B-B732-0B6F3CAB7473}" srcOrd="0" destOrd="0" presId="urn:microsoft.com/office/officeart/2005/8/layout/hList1"/>
    <dgm:cxn modelId="{921F8F66-7885-4E4A-A574-E6090A5E0AFD}" type="presParOf" srcId="{EC345B75-EBEC-44D8-98D4-94EC859039FD}" destId="{670F8318-F4EF-4CF3-BD45-7908656287B3}" srcOrd="1" destOrd="0" presId="urn:microsoft.com/office/officeart/2005/8/layout/hList1"/>
    <dgm:cxn modelId="{DC3F4139-170C-42F5-B21F-54B257C29636}" type="presParOf" srcId="{C777602A-CF07-4F18-A43B-81B2A440D3B9}" destId="{9894289D-73AC-433E-A359-0D321A10382E}" srcOrd="1" destOrd="0" presId="urn:microsoft.com/office/officeart/2005/8/layout/hList1"/>
    <dgm:cxn modelId="{9FB84F35-543A-41EA-B110-63657D1EDFC4}" type="presParOf" srcId="{C777602A-CF07-4F18-A43B-81B2A440D3B9}" destId="{749B45BD-73F6-4739-AF92-98E081B3458A}" srcOrd="2" destOrd="0" presId="urn:microsoft.com/office/officeart/2005/8/layout/hList1"/>
    <dgm:cxn modelId="{CF8051CE-C99B-4CC4-A0A2-836EE3BC3163}" type="presParOf" srcId="{749B45BD-73F6-4739-AF92-98E081B3458A}" destId="{72DB4393-1316-4602-8046-19F3A5018AF9}" srcOrd="0" destOrd="0" presId="urn:microsoft.com/office/officeart/2005/8/layout/hList1"/>
    <dgm:cxn modelId="{5D207209-9B9D-4F79-8638-F015DC37AD1F}" type="presParOf" srcId="{749B45BD-73F6-4739-AF92-98E081B3458A}" destId="{C6E62561-3F2C-47DE-B5FF-95BCB3964C06}" srcOrd="1" destOrd="0" presId="urn:microsoft.com/office/officeart/2005/8/layout/hList1"/>
    <dgm:cxn modelId="{F00976A5-D1F9-45FF-8034-7DDB39EA298C}" type="presParOf" srcId="{C777602A-CF07-4F18-A43B-81B2A440D3B9}" destId="{FC66966E-ED48-4DDD-B410-1F1F123D365D}" srcOrd="3" destOrd="0" presId="urn:microsoft.com/office/officeart/2005/8/layout/hList1"/>
    <dgm:cxn modelId="{F1F19A48-96BA-4B05-909A-3EE254EE8C0A}" type="presParOf" srcId="{C777602A-CF07-4F18-A43B-81B2A440D3B9}" destId="{0CDA83D6-5F96-40AA-BFB5-9407BBE0026F}" srcOrd="4" destOrd="0" presId="urn:microsoft.com/office/officeart/2005/8/layout/hList1"/>
    <dgm:cxn modelId="{7C253447-90A0-4F02-BD02-4B49965E5881}" type="presParOf" srcId="{0CDA83D6-5F96-40AA-BFB5-9407BBE0026F}" destId="{1A34914C-6F78-411E-847B-9A11F3EA607E}" srcOrd="0" destOrd="0" presId="urn:microsoft.com/office/officeart/2005/8/layout/hList1"/>
    <dgm:cxn modelId="{C8B6BC9F-4AFC-4936-A7FF-3A2CE2BC3EBD}" type="presParOf" srcId="{0CDA83D6-5F96-40AA-BFB5-9407BBE0026F}" destId="{E5476533-2F1B-4062-997A-691DDFD237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463795-6D8F-43DB-A93F-C811FBDB7CB5}"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tr-TR"/>
        </a:p>
      </dgm:t>
    </dgm:pt>
    <dgm:pt modelId="{856EE027-DD76-4FC0-8048-89CF9DF8F1E7}">
      <dgm:prSet/>
      <dgm:spPr/>
      <dgm:t>
        <a:bodyPr/>
        <a:lstStyle/>
        <a:p>
          <a:r>
            <a:rPr lang="tr-TR" b="1" dirty="0">
              <a:latin typeface="Segoe UI" panose="020B0502040204020203" pitchFamily="34" charset="0"/>
              <a:cs typeface="Segoe UI" panose="020B0502040204020203" pitchFamily="34" charset="0"/>
            </a:rPr>
            <a:t>Bireysel Risk Faktörleri</a:t>
          </a:r>
          <a:endParaRPr lang="tr-TR" dirty="0">
            <a:latin typeface="Segoe UI" panose="020B0502040204020203" pitchFamily="34" charset="0"/>
            <a:cs typeface="Segoe UI" panose="020B0502040204020203" pitchFamily="34" charset="0"/>
          </a:endParaRPr>
        </a:p>
      </dgm:t>
    </dgm:pt>
    <dgm:pt modelId="{4B8A99FC-6AC5-4EF4-BD21-8DC92D2FA5CE}" type="parTrans" cxnId="{DA1E3FD6-0B6D-4051-B3AB-1D8B7DD15AA7}">
      <dgm:prSet/>
      <dgm:spPr/>
      <dgm:t>
        <a:bodyPr/>
        <a:lstStyle/>
        <a:p>
          <a:endParaRPr lang="tr-TR">
            <a:latin typeface="Segoe UI" panose="020B0502040204020203" pitchFamily="34" charset="0"/>
            <a:cs typeface="Segoe UI" panose="020B0502040204020203" pitchFamily="34" charset="0"/>
          </a:endParaRPr>
        </a:p>
      </dgm:t>
    </dgm:pt>
    <dgm:pt modelId="{03AC8D60-4696-405B-B207-31EDA6F8CABF}" type="sibTrans" cxnId="{DA1E3FD6-0B6D-4051-B3AB-1D8B7DD15AA7}">
      <dgm:prSet/>
      <dgm:spPr/>
      <dgm:t>
        <a:bodyPr/>
        <a:lstStyle/>
        <a:p>
          <a:endParaRPr lang="tr-TR">
            <a:latin typeface="Segoe UI" panose="020B0502040204020203" pitchFamily="34" charset="0"/>
            <a:cs typeface="Segoe UI" panose="020B0502040204020203" pitchFamily="34" charset="0"/>
          </a:endParaRPr>
        </a:p>
      </dgm:t>
    </dgm:pt>
    <dgm:pt modelId="{32638812-6E8D-4A3A-AA78-40B92975EA0F}">
      <dgm:prSet/>
      <dgm:spPr/>
      <dgm:t>
        <a:bodyPr/>
        <a:lstStyle/>
        <a:p>
          <a:r>
            <a:rPr lang="tr-TR" b="1">
              <a:latin typeface="Segoe UI" panose="020B0502040204020203" pitchFamily="34" charset="0"/>
              <a:cs typeface="Segoe UI" panose="020B0502040204020203" pitchFamily="34" charset="0"/>
            </a:rPr>
            <a:t>İlişkisel Risk Faktörleri</a:t>
          </a:r>
          <a:endParaRPr lang="tr-TR">
            <a:latin typeface="Segoe UI" panose="020B0502040204020203" pitchFamily="34" charset="0"/>
            <a:cs typeface="Segoe UI" panose="020B0502040204020203" pitchFamily="34" charset="0"/>
          </a:endParaRPr>
        </a:p>
      </dgm:t>
    </dgm:pt>
    <dgm:pt modelId="{4AEDEFC1-3657-4BF8-82FA-53DE7A3CE792}" type="parTrans" cxnId="{14A5C027-6EA9-4887-B4F4-D0FDB6BD5F7F}">
      <dgm:prSet/>
      <dgm:spPr/>
      <dgm:t>
        <a:bodyPr/>
        <a:lstStyle/>
        <a:p>
          <a:endParaRPr lang="tr-TR">
            <a:latin typeface="Segoe UI" panose="020B0502040204020203" pitchFamily="34" charset="0"/>
            <a:cs typeface="Segoe UI" panose="020B0502040204020203" pitchFamily="34" charset="0"/>
          </a:endParaRPr>
        </a:p>
      </dgm:t>
    </dgm:pt>
    <dgm:pt modelId="{CB0F8007-95D8-4B2B-87A3-F122FED34021}" type="sibTrans" cxnId="{14A5C027-6EA9-4887-B4F4-D0FDB6BD5F7F}">
      <dgm:prSet/>
      <dgm:spPr/>
      <dgm:t>
        <a:bodyPr/>
        <a:lstStyle/>
        <a:p>
          <a:endParaRPr lang="tr-TR">
            <a:latin typeface="Segoe UI" panose="020B0502040204020203" pitchFamily="34" charset="0"/>
            <a:cs typeface="Segoe UI" panose="020B0502040204020203" pitchFamily="34" charset="0"/>
          </a:endParaRPr>
        </a:p>
      </dgm:t>
    </dgm:pt>
    <dgm:pt modelId="{0B5F2C5B-E660-4AD8-9797-597B7A6B0C92}">
      <dgm:prSet/>
      <dgm:spPr/>
      <dgm:t>
        <a:bodyPr/>
        <a:lstStyle/>
        <a:p>
          <a:r>
            <a:rPr lang="tr-TR" b="1">
              <a:latin typeface="Segoe UI" panose="020B0502040204020203" pitchFamily="34" charset="0"/>
              <a:cs typeface="Segoe UI" panose="020B0502040204020203" pitchFamily="34" charset="0"/>
            </a:rPr>
            <a:t>Durumsal Risk Faktörleri</a:t>
          </a:r>
          <a:endParaRPr lang="tr-TR">
            <a:latin typeface="Segoe UI" panose="020B0502040204020203" pitchFamily="34" charset="0"/>
            <a:cs typeface="Segoe UI" panose="020B0502040204020203" pitchFamily="34" charset="0"/>
          </a:endParaRPr>
        </a:p>
      </dgm:t>
    </dgm:pt>
    <dgm:pt modelId="{F0E8D532-79AB-41C8-A85B-8E5DBAB19DFB}" type="parTrans" cxnId="{CE843287-69FA-468F-8407-77B6FE1F243A}">
      <dgm:prSet/>
      <dgm:spPr/>
      <dgm:t>
        <a:bodyPr/>
        <a:lstStyle/>
        <a:p>
          <a:endParaRPr lang="tr-TR">
            <a:latin typeface="Segoe UI" panose="020B0502040204020203" pitchFamily="34" charset="0"/>
            <a:cs typeface="Segoe UI" panose="020B0502040204020203" pitchFamily="34" charset="0"/>
          </a:endParaRPr>
        </a:p>
      </dgm:t>
    </dgm:pt>
    <dgm:pt modelId="{F09A4B6E-8EF8-46C0-98C8-82498A983239}" type="sibTrans" cxnId="{CE843287-69FA-468F-8407-77B6FE1F243A}">
      <dgm:prSet/>
      <dgm:spPr/>
      <dgm:t>
        <a:bodyPr/>
        <a:lstStyle/>
        <a:p>
          <a:endParaRPr lang="tr-TR">
            <a:latin typeface="Segoe UI" panose="020B0502040204020203" pitchFamily="34" charset="0"/>
            <a:cs typeface="Segoe UI" panose="020B0502040204020203" pitchFamily="34" charset="0"/>
          </a:endParaRPr>
        </a:p>
      </dgm:t>
    </dgm:pt>
    <dgm:pt modelId="{6E0E1C53-9F41-4995-8417-C9C99387EE13}" type="pres">
      <dgm:prSet presAssocID="{3D463795-6D8F-43DB-A93F-C811FBDB7CB5}" presName="compositeShape" presStyleCnt="0">
        <dgm:presLayoutVars>
          <dgm:chMax val="7"/>
          <dgm:dir/>
          <dgm:resizeHandles val="exact"/>
        </dgm:presLayoutVars>
      </dgm:prSet>
      <dgm:spPr/>
    </dgm:pt>
    <dgm:pt modelId="{1437DA2E-E759-4AF8-95F9-1D6F3BE8A611}" type="pres">
      <dgm:prSet presAssocID="{856EE027-DD76-4FC0-8048-89CF9DF8F1E7}" presName="circ1" presStyleLbl="vennNode1" presStyleIdx="0" presStyleCnt="3" custScaleY="104166"/>
      <dgm:spPr/>
    </dgm:pt>
    <dgm:pt modelId="{9C48A5E3-F2C4-47C6-8069-A541D7B50661}" type="pres">
      <dgm:prSet presAssocID="{856EE027-DD76-4FC0-8048-89CF9DF8F1E7}" presName="circ1Tx" presStyleLbl="revTx" presStyleIdx="0" presStyleCnt="0">
        <dgm:presLayoutVars>
          <dgm:chMax val="0"/>
          <dgm:chPref val="0"/>
          <dgm:bulletEnabled val="1"/>
        </dgm:presLayoutVars>
      </dgm:prSet>
      <dgm:spPr/>
    </dgm:pt>
    <dgm:pt modelId="{4D77518F-8F80-40CB-842D-3E21ACAB9E85}" type="pres">
      <dgm:prSet presAssocID="{32638812-6E8D-4A3A-AA78-40B92975EA0F}" presName="circ2" presStyleLbl="vennNode1" presStyleIdx="1" presStyleCnt="3"/>
      <dgm:spPr/>
    </dgm:pt>
    <dgm:pt modelId="{4C63F40E-3DEE-4814-89EF-94A789170184}" type="pres">
      <dgm:prSet presAssocID="{32638812-6E8D-4A3A-AA78-40B92975EA0F}" presName="circ2Tx" presStyleLbl="revTx" presStyleIdx="0" presStyleCnt="0">
        <dgm:presLayoutVars>
          <dgm:chMax val="0"/>
          <dgm:chPref val="0"/>
          <dgm:bulletEnabled val="1"/>
        </dgm:presLayoutVars>
      </dgm:prSet>
      <dgm:spPr/>
    </dgm:pt>
    <dgm:pt modelId="{33F26CED-2473-440A-A838-2A6499B94D1E}" type="pres">
      <dgm:prSet presAssocID="{0B5F2C5B-E660-4AD8-9797-597B7A6B0C92}" presName="circ3" presStyleLbl="vennNode1" presStyleIdx="2" presStyleCnt="3"/>
      <dgm:spPr/>
    </dgm:pt>
    <dgm:pt modelId="{A039BF7B-AD6B-4F56-BCB1-358B426D730D}" type="pres">
      <dgm:prSet presAssocID="{0B5F2C5B-E660-4AD8-9797-597B7A6B0C92}" presName="circ3Tx" presStyleLbl="revTx" presStyleIdx="0" presStyleCnt="0">
        <dgm:presLayoutVars>
          <dgm:chMax val="0"/>
          <dgm:chPref val="0"/>
          <dgm:bulletEnabled val="1"/>
        </dgm:presLayoutVars>
      </dgm:prSet>
      <dgm:spPr/>
    </dgm:pt>
  </dgm:ptLst>
  <dgm:cxnLst>
    <dgm:cxn modelId="{14A5C027-6EA9-4887-B4F4-D0FDB6BD5F7F}" srcId="{3D463795-6D8F-43DB-A93F-C811FBDB7CB5}" destId="{32638812-6E8D-4A3A-AA78-40B92975EA0F}" srcOrd="1" destOrd="0" parTransId="{4AEDEFC1-3657-4BF8-82FA-53DE7A3CE792}" sibTransId="{CB0F8007-95D8-4B2B-87A3-F122FED34021}"/>
    <dgm:cxn modelId="{EAE5483B-6BFF-4879-8477-F26A32A6A511}" type="presOf" srcId="{856EE027-DD76-4FC0-8048-89CF9DF8F1E7}" destId="{9C48A5E3-F2C4-47C6-8069-A541D7B50661}" srcOrd="1" destOrd="0" presId="urn:microsoft.com/office/officeart/2005/8/layout/venn1"/>
    <dgm:cxn modelId="{559F4C42-2611-4618-B84B-11CDE2A5EED3}" type="presOf" srcId="{0B5F2C5B-E660-4AD8-9797-597B7A6B0C92}" destId="{A039BF7B-AD6B-4F56-BCB1-358B426D730D}" srcOrd="1" destOrd="0" presId="urn:microsoft.com/office/officeart/2005/8/layout/venn1"/>
    <dgm:cxn modelId="{E7C6FC70-4E9F-4570-95BF-159DC1C51397}" type="presOf" srcId="{32638812-6E8D-4A3A-AA78-40B92975EA0F}" destId="{4D77518F-8F80-40CB-842D-3E21ACAB9E85}" srcOrd="0" destOrd="0" presId="urn:microsoft.com/office/officeart/2005/8/layout/venn1"/>
    <dgm:cxn modelId="{C08A1474-A20D-45AC-AB4A-0AB764086F6D}" type="presOf" srcId="{3D463795-6D8F-43DB-A93F-C811FBDB7CB5}" destId="{6E0E1C53-9F41-4995-8417-C9C99387EE13}" srcOrd="0" destOrd="0" presId="urn:microsoft.com/office/officeart/2005/8/layout/venn1"/>
    <dgm:cxn modelId="{1794D87D-F28D-4172-B37C-7203A1172F7A}" type="presOf" srcId="{32638812-6E8D-4A3A-AA78-40B92975EA0F}" destId="{4C63F40E-3DEE-4814-89EF-94A789170184}" srcOrd="1" destOrd="0" presId="urn:microsoft.com/office/officeart/2005/8/layout/venn1"/>
    <dgm:cxn modelId="{CE843287-69FA-468F-8407-77B6FE1F243A}" srcId="{3D463795-6D8F-43DB-A93F-C811FBDB7CB5}" destId="{0B5F2C5B-E660-4AD8-9797-597B7A6B0C92}" srcOrd="2" destOrd="0" parTransId="{F0E8D532-79AB-41C8-A85B-8E5DBAB19DFB}" sibTransId="{F09A4B6E-8EF8-46C0-98C8-82498A983239}"/>
    <dgm:cxn modelId="{854B32A7-EBEF-4C32-B6A5-E628ED68015E}" type="presOf" srcId="{856EE027-DD76-4FC0-8048-89CF9DF8F1E7}" destId="{1437DA2E-E759-4AF8-95F9-1D6F3BE8A611}" srcOrd="0" destOrd="0" presId="urn:microsoft.com/office/officeart/2005/8/layout/venn1"/>
    <dgm:cxn modelId="{1160D2C3-A424-4BBA-8E55-A225F2FEB56E}" type="presOf" srcId="{0B5F2C5B-E660-4AD8-9797-597B7A6B0C92}" destId="{33F26CED-2473-440A-A838-2A6499B94D1E}" srcOrd="0" destOrd="0" presId="urn:microsoft.com/office/officeart/2005/8/layout/venn1"/>
    <dgm:cxn modelId="{DA1E3FD6-0B6D-4051-B3AB-1D8B7DD15AA7}" srcId="{3D463795-6D8F-43DB-A93F-C811FBDB7CB5}" destId="{856EE027-DD76-4FC0-8048-89CF9DF8F1E7}" srcOrd="0" destOrd="0" parTransId="{4B8A99FC-6AC5-4EF4-BD21-8DC92D2FA5CE}" sibTransId="{03AC8D60-4696-405B-B207-31EDA6F8CABF}"/>
    <dgm:cxn modelId="{F871B10F-F4AC-4F1A-82CD-D9279B8FAC91}" type="presParOf" srcId="{6E0E1C53-9F41-4995-8417-C9C99387EE13}" destId="{1437DA2E-E759-4AF8-95F9-1D6F3BE8A611}" srcOrd="0" destOrd="0" presId="urn:microsoft.com/office/officeart/2005/8/layout/venn1"/>
    <dgm:cxn modelId="{6D7C8335-EAC9-4949-BEC7-8040803D3AAB}" type="presParOf" srcId="{6E0E1C53-9F41-4995-8417-C9C99387EE13}" destId="{9C48A5E3-F2C4-47C6-8069-A541D7B50661}" srcOrd="1" destOrd="0" presId="urn:microsoft.com/office/officeart/2005/8/layout/venn1"/>
    <dgm:cxn modelId="{35F39700-E093-4DB0-90CD-007493F9A7B8}" type="presParOf" srcId="{6E0E1C53-9F41-4995-8417-C9C99387EE13}" destId="{4D77518F-8F80-40CB-842D-3E21ACAB9E85}" srcOrd="2" destOrd="0" presId="urn:microsoft.com/office/officeart/2005/8/layout/venn1"/>
    <dgm:cxn modelId="{A0A2F1C0-32BB-444D-A765-A588A3D7166C}" type="presParOf" srcId="{6E0E1C53-9F41-4995-8417-C9C99387EE13}" destId="{4C63F40E-3DEE-4814-89EF-94A789170184}" srcOrd="3" destOrd="0" presId="urn:microsoft.com/office/officeart/2005/8/layout/venn1"/>
    <dgm:cxn modelId="{EE54C559-79B1-4BC7-9B15-06E17F66A102}" type="presParOf" srcId="{6E0E1C53-9F41-4995-8417-C9C99387EE13}" destId="{33F26CED-2473-440A-A838-2A6499B94D1E}" srcOrd="4" destOrd="0" presId="urn:microsoft.com/office/officeart/2005/8/layout/venn1"/>
    <dgm:cxn modelId="{A7EE5E0A-3B3D-41E6-BEAB-9DC8DE690139}" type="presParOf" srcId="{6E0E1C53-9F41-4995-8417-C9C99387EE13}" destId="{A039BF7B-AD6B-4F56-BCB1-358B426D730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65925-09AA-42FF-B0E5-4107004F7437}"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2DE4A91A-36DF-49D3-820E-FCF142FCE449}">
      <dgm:prSet/>
      <dgm:spPr/>
      <dgm:t>
        <a:bodyPr/>
        <a:lstStyle/>
        <a:p>
          <a:r>
            <a:rPr lang="tr-TR" b="1">
              <a:solidFill>
                <a:schemeClr val="tx1"/>
              </a:solidFill>
            </a:rPr>
            <a:t>Kadın Konukevleri</a:t>
          </a:r>
          <a:endParaRPr lang="tr-TR">
            <a:solidFill>
              <a:schemeClr val="tx1"/>
            </a:solidFill>
          </a:endParaRPr>
        </a:p>
      </dgm:t>
    </dgm:pt>
    <dgm:pt modelId="{82D817E1-490E-47B8-B0D8-C34B3F7443EB}" type="parTrans" cxnId="{838F2D14-ED6F-44DC-B57E-B894A76A384A}">
      <dgm:prSet/>
      <dgm:spPr/>
      <dgm:t>
        <a:bodyPr/>
        <a:lstStyle/>
        <a:p>
          <a:endParaRPr lang="tr-TR"/>
        </a:p>
      </dgm:t>
    </dgm:pt>
    <dgm:pt modelId="{5375603D-F759-4506-A9D1-BFEB963C97E6}" type="sibTrans" cxnId="{838F2D14-ED6F-44DC-B57E-B894A76A384A}">
      <dgm:prSet/>
      <dgm:spPr/>
      <dgm:t>
        <a:bodyPr/>
        <a:lstStyle/>
        <a:p>
          <a:endParaRPr lang="tr-TR"/>
        </a:p>
      </dgm:t>
    </dgm:pt>
    <dgm:pt modelId="{A1EA600B-A777-4D17-9AD8-510334D5CF3B}">
      <dgm:prSet/>
      <dgm:spPr/>
      <dgm:t>
        <a:bodyPr/>
        <a:lstStyle/>
        <a:p>
          <a:r>
            <a:rPr lang="tr-TR" b="1" dirty="0">
              <a:solidFill>
                <a:schemeClr val="tx1"/>
              </a:solidFill>
            </a:rPr>
            <a:t>Şiddet Uygulayanlara Yönelik Bireysel Danışmanlık </a:t>
          </a:r>
          <a:endParaRPr lang="tr-TR" dirty="0">
            <a:solidFill>
              <a:schemeClr val="tx1"/>
            </a:solidFill>
          </a:endParaRPr>
        </a:p>
      </dgm:t>
    </dgm:pt>
    <dgm:pt modelId="{714C6FF3-EF9D-45BD-BBC8-F9367D75F421}" type="parTrans" cxnId="{C6A559B9-7EC4-4417-95F2-A854708D5952}">
      <dgm:prSet/>
      <dgm:spPr/>
      <dgm:t>
        <a:bodyPr/>
        <a:lstStyle/>
        <a:p>
          <a:endParaRPr lang="tr-TR"/>
        </a:p>
      </dgm:t>
    </dgm:pt>
    <dgm:pt modelId="{F7710BA8-9B35-4BE6-AED3-2617AECD5526}" type="sibTrans" cxnId="{C6A559B9-7EC4-4417-95F2-A854708D5952}">
      <dgm:prSet/>
      <dgm:spPr/>
      <dgm:t>
        <a:bodyPr/>
        <a:lstStyle/>
        <a:p>
          <a:endParaRPr lang="tr-TR"/>
        </a:p>
      </dgm:t>
    </dgm:pt>
    <dgm:pt modelId="{57C1C2E4-CDD6-4394-8BFD-2F649AA16E4A}">
      <dgm:prSet/>
      <dgm:spPr/>
      <dgm:t>
        <a:bodyPr/>
        <a:lstStyle/>
        <a:p>
          <a:r>
            <a:rPr lang="tr-TR" b="1" dirty="0">
              <a:solidFill>
                <a:schemeClr val="tx1"/>
              </a:solidFill>
            </a:rPr>
            <a:t>Şiddet Uygulayanlara Yönelik Grup Çalışması</a:t>
          </a:r>
          <a:endParaRPr lang="tr-TR" dirty="0">
            <a:solidFill>
              <a:schemeClr val="tx1"/>
            </a:solidFill>
          </a:endParaRPr>
        </a:p>
      </dgm:t>
    </dgm:pt>
    <dgm:pt modelId="{E603EE9B-25A9-40E5-9362-8749A1295F6A}" type="parTrans" cxnId="{16E23E31-0E5F-4D2D-A03C-CCD40F45BFC1}">
      <dgm:prSet/>
      <dgm:spPr/>
      <dgm:t>
        <a:bodyPr/>
        <a:lstStyle/>
        <a:p>
          <a:endParaRPr lang="tr-TR"/>
        </a:p>
      </dgm:t>
    </dgm:pt>
    <dgm:pt modelId="{4408B320-6847-4A2F-8100-3944F72F35A1}" type="sibTrans" cxnId="{16E23E31-0E5F-4D2D-A03C-CCD40F45BFC1}">
      <dgm:prSet/>
      <dgm:spPr/>
      <dgm:t>
        <a:bodyPr/>
        <a:lstStyle/>
        <a:p>
          <a:endParaRPr lang="tr-TR"/>
        </a:p>
      </dgm:t>
    </dgm:pt>
    <dgm:pt modelId="{44A6C572-7F67-4426-A960-E5F411545354}">
      <dgm:prSet/>
      <dgm:spPr/>
      <dgm:t>
        <a:bodyPr/>
        <a:lstStyle/>
        <a:p>
          <a:r>
            <a:rPr lang="tr-TR" b="1">
              <a:solidFill>
                <a:schemeClr val="tx1"/>
              </a:solidFill>
            </a:rPr>
            <a:t>Şiddete Maruz Kalanlara Yönelik Bireysel ve Grup Çalışmaları</a:t>
          </a:r>
          <a:endParaRPr lang="tr-TR">
            <a:solidFill>
              <a:schemeClr val="tx1"/>
            </a:solidFill>
          </a:endParaRPr>
        </a:p>
      </dgm:t>
    </dgm:pt>
    <dgm:pt modelId="{5191741F-122C-42A0-BE17-18A1117A4B45}" type="parTrans" cxnId="{AF0EDB7D-CB86-40F3-8468-2A9ABC7DE6F6}">
      <dgm:prSet/>
      <dgm:spPr/>
      <dgm:t>
        <a:bodyPr/>
        <a:lstStyle/>
        <a:p>
          <a:endParaRPr lang="tr-TR"/>
        </a:p>
      </dgm:t>
    </dgm:pt>
    <dgm:pt modelId="{A6F79755-EB4C-479A-98C1-D457B5DB81D6}" type="sibTrans" cxnId="{AF0EDB7D-CB86-40F3-8468-2A9ABC7DE6F6}">
      <dgm:prSet/>
      <dgm:spPr/>
      <dgm:t>
        <a:bodyPr/>
        <a:lstStyle/>
        <a:p>
          <a:endParaRPr lang="tr-TR"/>
        </a:p>
      </dgm:t>
    </dgm:pt>
    <dgm:pt modelId="{859E3943-7863-49E4-A8FE-2B23E387AC4B}">
      <dgm:prSet/>
      <dgm:spPr/>
      <dgm:t>
        <a:bodyPr/>
        <a:lstStyle/>
        <a:p>
          <a:r>
            <a:rPr lang="tr-TR" b="1" dirty="0">
              <a:solidFill>
                <a:schemeClr val="tx1"/>
              </a:solidFill>
            </a:rPr>
            <a:t>Etkin Ebeveynlik Eğitimleri</a:t>
          </a:r>
          <a:endParaRPr lang="tr-TR" dirty="0">
            <a:solidFill>
              <a:schemeClr val="tx1"/>
            </a:solidFill>
          </a:endParaRPr>
        </a:p>
      </dgm:t>
    </dgm:pt>
    <dgm:pt modelId="{772F56BF-5E79-46FF-8BDA-76144CB22E36}" type="parTrans" cxnId="{B4BEF846-146F-4B87-BEBF-49038824A3A6}">
      <dgm:prSet/>
      <dgm:spPr/>
      <dgm:t>
        <a:bodyPr/>
        <a:lstStyle/>
        <a:p>
          <a:endParaRPr lang="tr-TR"/>
        </a:p>
      </dgm:t>
    </dgm:pt>
    <dgm:pt modelId="{07E77A8D-50F2-4A10-A2DD-A0C54CB7148A}" type="sibTrans" cxnId="{B4BEF846-146F-4B87-BEBF-49038824A3A6}">
      <dgm:prSet/>
      <dgm:spPr/>
      <dgm:t>
        <a:bodyPr/>
        <a:lstStyle/>
        <a:p>
          <a:endParaRPr lang="tr-TR"/>
        </a:p>
      </dgm:t>
    </dgm:pt>
    <dgm:pt modelId="{9B76BC15-6278-4E5E-9189-B2951379F930}" type="pres">
      <dgm:prSet presAssocID="{FAE65925-09AA-42FF-B0E5-4107004F7437}" presName="CompostProcess" presStyleCnt="0">
        <dgm:presLayoutVars>
          <dgm:dir/>
          <dgm:resizeHandles val="exact"/>
        </dgm:presLayoutVars>
      </dgm:prSet>
      <dgm:spPr/>
    </dgm:pt>
    <dgm:pt modelId="{BD1A573B-CE86-45DD-8E9B-D94EBA879D43}" type="pres">
      <dgm:prSet presAssocID="{FAE65925-09AA-42FF-B0E5-4107004F7437}" presName="arrow" presStyleLbl="bgShp" presStyleIdx="0" presStyleCnt="1"/>
      <dgm:spPr/>
    </dgm:pt>
    <dgm:pt modelId="{4A9D61AD-25F4-4D38-9547-5069E71898BD}" type="pres">
      <dgm:prSet presAssocID="{FAE65925-09AA-42FF-B0E5-4107004F7437}" presName="linearProcess" presStyleCnt="0"/>
      <dgm:spPr/>
    </dgm:pt>
    <dgm:pt modelId="{97DC4E10-692F-4D8A-8C3F-F6BD667FB5EA}" type="pres">
      <dgm:prSet presAssocID="{2DE4A91A-36DF-49D3-820E-FCF142FCE449}" presName="textNode" presStyleLbl="node1" presStyleIdx="0" presStyleCnt="5">
        <dgm:presLayoutVars>
          <dgm:bulletEnabled val="1"/>
        </dgm:presLayoutVars>
      </dgm:prSet>
      <dgm:spPr/>
    </dgm:pt>
    <dgm:pt modelId="{BF09E879-9BF5-42E7-B6C6-A3F0826A3DFD}" type="pres">
      <dgm:prSet presAssocID="{5375603D-F759-4506-A9D1-BFEB963C97E6}" presName="sibTrans" presStyleCnt="0"/>
      <dgm:spPr/>
    </dgm:pt>
    <dgm:pt modelId="{37509F7F-D448-417E-A4C3-C28AE28C8FC3}" type="pres">
      <dgm:prSet presAssocID="{A1EA600B-A777-4D17-9AD8-510334D5CF3B}" presName="textNode" presStyleLbl="node1" presStyleIdx="1" presStyleCnt="5">
        <dgm:presLayoutVars>
          <dgm:bulletEnabled val="1"/>
        </dgm:presLayoutVars>
      </dgm:prSet>
      <dgm:spPr/>
    </dgm:pt>
    <dgm:pt modelId="{6FC0CA06-66FA-4E56-963D-ACD4BF6EC92D}" type="pres">
      <dgm:prSet presAssocID="{F7710BA8-9B35-4BE6-AED3-2617AECD5526}" presName="sibTrans" presStyleCnt="0"/>
      <dgm:spPr/>
    </dgm:pt>
    <dgm:pt modelId="{A8D9922D-B44D-4F86-B134-73E56D46C55B}" type="pres">
      <dgm:prSet presAssocID="{57C1C2E4-CDD6-4394-8BFD-2F649AA16E4A}" presName="textNode" presStyleLbl="node1" presStyleIdx="2" presStyleCnt="5">
        <dgm:presLayoutVars>
          <dgm:bulletEnabled val="1"/>
        </dgm:presLayoutVars>
      </dgm:prSet>
      <dgm:spPr/>
    </dgm:pt>
    <dgm:pt modelId="{AEE15C69-A70C-498D-AE6A-9F0A0081DC43}" type="pres">
      <dgm:prSet presAssocID="{4408B320-6847-4A2F-8100-3944F72F35A1}" presName="sibTrans" presStyleCnt="0"/>
      <dgm:spPr/>
    </dgm:pt>
    <dgm:pt modelId="{99123672-19BE-4424-B0AE-F6AB8D553CA4}" type="pres">
      <dgm:prSet presAssocID="{44A6C572-7F67-4426-A960-E5F411545354}" presName="textNode" presStyleLbl="node1" presStyleIdx="3" presStyleCnt="5">
        <dgm:presLayoutVars>
          <dgm:bulletEnabled val="1"/>
        </dgm:presLayoutVars>
      </dgm:prSet>
      <dgm:spPr/>
    </dgm:pt>
    <dgm:pt modelId="{F677D267-DD38-4441-AABB-2BC81B4502BF}" type="pres">
      <dgm:prSet presAssocID="{A6F79755-EB4C-479A-98C1-D457B5DB81D6}" presName="sibTrans" presStyleCnt="0"/>
      <dgm:spPr/>
    </dgm:pt>
    <dgm:pt modelId="{AFDC8C5C-1BBA-4B4E-9E09-D6783307BD75}" type="pres">
      <dgm:prSet presAssocID="{859E3943-7863-49E4-A8FE-2B23E387AC4B}" presName="textNode" presStyleLbl="node1" presStyleIdx="4" presStyleCnt="5">
        <dgm:presLayoutVars>
          <dgm:bulletEnabled val="1"/>
        </dgm:presLayoutVars>
      </dgm:prSet>
      <dgm:spPr/>
    </dgm:pt>
  </dgm:ptLst>
  <dgm:cxnLst>
    <dgm:cxn modelId="{838F2D14-ED6F-44DC-B57E-B894A76A384A}" srcId="{FAE65925-09AA-42FF-B0E5-4107004F7437}" destId="{2DE4A91A-36DF-49D3-820E-FCF142FCE449}" srcOrd="0" destOrd="0" parTransId="{82D817E1-490E-47B8-B0D8-C34B3F7443EB}" sibTransId="{5375603D-F759-4506-A9D1-BFEB963C97E6}"/>
    <dgm:cxn modelId="{B0ED652E-67B2-4FFC-8AA1-3AF62E9E6ACA}" type="presOf" srcId="{FAE65925-09AA-42FF-B0E5-4107004F7437}" destId="{9B76BC15-6278-4E5E-9189-B2951379F930}" srcOrd="0" destOrd="0" presId="urn:microsoft.com/office/officeart/2005/8/layout/hProcess9"/>
    <dgm:cxn modelId="{16E23E31-0E5F-4D2D-A03C-CCD40F45BFC1}" srcId="{FAE65925-09AA-42FF-B0E5-4107004F7437}" destId="{57C1C2E4-CDD6-4394-8BFD-2F649AA16E4A}" srcOrd="2" destOrd="0" parTransId="{E603EE9B-25A9-40E5-9362-8749A1295F6A}" sibTransId="{4408B320-6847-4A2F-8100-3944F72F35A1}"/>
    <dgm:cxn modelId="{73A4843E-A378-44D8-8F35-F8AB47E503FF}" type="presOf" srcId="{57C1C2E4-CDD6-4394-8BFD-2F649AA16E4A}" destId="{A8D9922D-B44D-4F86-B134-73E56D46C55B}" srcOrd="0" destOrd="0" presId="urn:microsoft.com/office/officeart/2005/8/layout/hProcess9"/>
    <dgm:cxn modelId="{B4BEF846-146F-4B87-BEBF-49038824A3A6}" srcId="{FAE65925-09AA-42FF-B0E5-4107004F7437}" destId="{859E3943-7863-49E4-A8FE-2B23E387AC4B}" srcOrd="4" destOrd="0" parTransId="{772F56BF-5E79-46FF-8BDA-76144CB22E36}" sibTransId="{07E77A8D-50F2-4A10-A2DD-A0C54CB7148A}"/>
    <dgm:cxn modelId="{AF0EDB7D-CB86-40F3-8468-2A9ABC7DE6F6}" srcId="{FAE65925-09AA-42FF-B0E5-4107004F7437}" destId="{44A6C572-7F67-4426-A960-E5F411545354}" srcOrd="3" destOrd="0" parTransId="{5191741F-122C-42A0-BE17-18A1117A4B45}" sibTransId="{A6F79755-EB4C-479A-98C1-D457B5DB81D6}"/>
    <dgm:cxn modelId="{63137D93-E906-4D39-85B8-C703D100D571}" type="presOf" srcId="{A1EA600B-A777-4D17-9AD8-510334D5CF3B}" destId="{37509F7F-D448-417E-A4C3-C28AE28C8FC3}" srcOrd="0" destOrd="0" presId="urn:microsoft.com/office/officeart/2005/8/layout/hProcess9"/>
    <dgm:cxn modelId="{5DC48B9E-0E9A-4E98-8DF4-33360313E63D}" type="presOf" srcId="{859E3943-7863-49E4-A8FE-2B23E387AC4B}" destId="{AFDC8C5C-1BBA-4B4E-9E09-D6783307BD75}" srcOrd="0" destOrd="0" presId="urn:microsoft.com/office/officeart/2005/8/layout/hProcess9"/>
    <dgm:cxn modelId="{C6A559B9-7EC4-4417-95F2-A854708D5952}" srcId="{FAE65925-09AA-42FF-B0E5-4107004F7437}" destId="{A1EA600B-A777-4D17-9AD8-510334D5CF3B}" srcOrd="1" destOrd="0" parTransId="{714C6FF3-EF9D-45BD-BBC8-F9367D75F421}" sibTransId="{F7710BA8-9B35-4BE6-AED3-2617AECD5526}"/>
    <dgm:cxn modelId="{1CCC49D6-1637-46C8-ABDB-4C98FF52B247}" type="presOf" srcId="{2DE4A91A-36DF-49D3-820E-FCF142FCE449}" destId="{97DC4E10-692F-4D8A-8C3F-F6BD667FB5EA}" srcOrd="0" destOrd="0" presId="urn:microsoft.com/office/officeart/2005/8/layout/hProcess9"/>
    <dgm:cxn modelId="{235DEDD6-962B-4BE4-B896-54ADCACA3CC3}" type="presOf" srcId="{44A6C572-7F67-4426-A960-E5F411545354}" destId="{99123672-19BE-4424-B0AE-F6AB8D553CA4}" srcOrd="0" destOrd="0" presId="urn:microsoft.com/office/officeart/2005/8/layout/hProcess9"/>
    <dgm:cxn modelId="{B877167D-0817-4290-A15F-6BD8A123A6F8}" type="presParOf" srcId="{9B76BC15-6278-4E5E-9189-B2951379F930}" destId="{BD1A573B-CE86-45DD-8E9B-D94EBA879D43}" srcOrd="0" destOrd="0" presId="urn:microsoft.com/office/officeart/2005/8/layout/hProcess9"/>
    <dgm:cxn modelId="{A7DC7D3C-4608-437F-A034-0C75F94DAA2A}" type="presParOf" srcId="{9B76BC15-6278-4E5E-9189-B2951379F930}" destId="{4A9D61AD-25F4-4D38-9547-5069E71898BD}" srcOrd="1" destOrd="0" presId="urn:microsoft.com/office/officeart/2005/8/layout/hProcess9"/>
    <dgm:cxn modelId="{BBB274BE-C42F-4D6C-B6CC-83166669719A}" type="presParOf" srcId="{4A9D61AD-25F4-4D38-9547-5069E71898BD}" destId="{97DC4E10-692F-4D8A-8C3F-F6BD667FB5EA}" srcOrd="0" destOrd="0" presId="urn:microsoft.com/office/officeart/2005/8/layout/hProcess9"/>
    <dgm:cxn modelId="{440BA69C-65A6-40A6-84B6-C070C4B660B5}" type="presParOf" srcId="{4A9D61AD-25F4-4D38-9547-5069E71898BD}" destId="{BF09E879-9BF5-42E7-B6C6-A3F0826A3DFD}" srcOrd="1" destOrd="0" presId="urn:microsoft.com/office/officeart/2005/8/layout/hProcess9"/>
    <dgm:cxn modelId="{E45487C2-313D-4283-A855-DDA95B9DEFF3}" type="presParOf" srcId="{4A9D61AD-25F4-4D38-9547-5069E71898BD}" destId="{37509F7F-D448-417E-A4C3-C28AE28C8FC3}" srcOrd="2" destOrd="0" presId="urn:microsoft.com/office/officeart/2005/8/layout/hProcess9"/>
    <dgm:cxn modelId="{8F3B4E27-392D-4397-8D00-EA762549DFEB}" type="presParOf" srcId="{4A9D61AD-25F4-4D38-9547-5069E71898BD}" destId="{6FC0CA06-66FA-4E56-963D-ACD4BF6EC92D}" srcOrd="3" destOrd="0" presId="urn:microsoft.com/office/officeart/2005/8/layout/hProcess9"/>
    <dgm:cxn modelId="{6D278677-5B3D-43A5-9B77-BAA9D3350FEE}" type="presParOf" srcId="{4A9D61AD-25F4-4D38-9547-5069E71898BD}" destId="{A8D9922D-B44D-4F86-B134-73E56D46C55B}" srcOrd="4" destOrd="0" presId="urn:microsoft.com/office/officeart/2005/8/layout/hProcess9"/>
    <dgm:cxn modelId="{8AFBF9A4-F5B6-42B7-897D-9D4C127B1AF6}" type="presParOf" srcId="{4A9D61AD-25F4-4D38-9547-5069E71898BD}" destId="{AEE15C69-A70C-498D-AE6A-9F0A0081DC43}" srcOrd="5" destOrd="0" presId="urn:microsoft.com/office/officeart/2005/8/layout/hProcess9"/>
    <dgm:cxn modelId="{CFC842AB-6F30-4F3B-9363-00E862B8AF7C}" type="presParOf" srcId="{4A9D61AD-25F4-4D38-9547-5069E71898BD}" destId="{99123672-19BE-4424-B0AE-F6AB8D553CA4}" srcOrd="6" destOrd="0" presId="urn:microsoft.com/office/officeart/2005/8/layout/hProcess9"/>
    <dgm:cxn modelId="{48321FE4-E2D3-4E78-9826-3D27675AE417}" type="presParOf" srcId="{4A9D61AD-25F4-4D38-9547-5069E71898BD}" destId="{F677D267-DD38-4441-AABB-2BC81B4502BF}" srcOrd="7" destOrd="0" presId="urn:microsoft.com/office/officeart/2005/8/layout/hProcess9"/>
    <dgm:cxn modelId="{5C521798-7680-451F-8BCD-64F14DF3A4B0}" type="presParOf" srcId="{4A9D61AD-25F4-4D38-9547-5069E71898BD}" destId="{AFDC8C5C-1BBA-4B4E-9E09-D6783307BD7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36467D-66E6-4CCB-91A3-071DBFFCCEC9}"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0F6525D5-C960-45AA-AA4A-58543F3C4940}">
      <dgm:prSet custT="1"/>
      <dgm:spPr/>
      <dgm:t>
        <a:bodyPr/>
        <a:lstStyle/>
        <a:p>
          <a:r>
            <a:rPr lang="tr-TR" sz="1600" b="1">
              <a:solidFill>
                <a:schemeClr val="tx1"/>
              </a:solidFill>
              <a:latin typeface="Segoe UI" panose="020B0502040204020203" pitchFamily="34" charset="0"/>
              <a:cs typeface="Segoe UI" panose="020B0502040204020203" pitchFamily="34" charset="0"/>
            </a:rPr>
            <a:t>Barınma</a:t>
          </a:r>
          <a:endParaRPr lang="tr-TR" sz="1600">
            <a:solidFill>
              <a:schemeClr val="tx1"/>
            </a:solidFill>
            <a:latin typeface="Segoe UI" panose="020B0502040204020203" pitchFamily="34" charset="0"/>
            <a:cs typeface="Segoe UI" panose="020B0502040204020203" pitchFamily="34" charset="0"/>
          </a:endParaRPr>
        </a:p>
      </dgm:t>
    </dgm:pt>
    <dgm:pt modelId="{16D956E9-DDC0-4AD4-9D47-1B00BDF9C7D7}" type="parTrans" cxnId="{12021C26-2838-45B4-A470-970861A0B935}">
      <dgm:prSet/>
      <dgm:spPr/>
      <dgm:t>
        <a:bodyPr/>
        <a:lstStyle/>
        <a:p>
          <a:endParaRPr lang="tr-TR">
            <a:latin typeface="Segoe UI" panose="020B0502040204020203" pitchFamily="34" charset="0"/>
            <a:cs typeface="Segoe UI" panose="020B0502040204020203" pitchFamily="34" charset="0"/>
          </a:endParaRPr>
        </a:p>
      </dgm:t>
    </dgm:pt>
    <dgm:pt modelId="{8A68919C-551F-4A49-8A59-4A3A9C862E19}" type="sibTrans" cxnId="{12021C26-2838-45B4-A470-970861A0B935}">
      <dgm:prSet/>
      <dgm:spPr/>
      <dgm:t>
        <a:bodyPr/>
        <a:lstStyle/>
        <a:p>
          <a:endParaRPr lang="tr-TR">
            <a:latin typeface="Segoe UI" panose="020B0502040204020203" pitchFamily="34" charset="0"/>
            <a:cs typeface="Segoe UI" panose="020B0502040204020203" pitchFamily="34" charset="0"/>
          </a:endParaRPr>
        </a:p>
      </dgm:t>
    </dgm:pt>
    <dgm:pt modelId="{234BF633-23E9-4FE8-B97F-E260E9B2F13A}">
      <dgm:prSet custT="1"/>
      <dgm:spPr/>
      <dgm:t>
        <a:bodyPr/>
        <a:lstStyle/>
        <a:p>
          <a:r>
            <a:rPr lang="tr-TR" sz="1600" b="1">
              <a:solidFill>
                <a:schemeClr val="tx1"/>
              </a:solidFill>
              <a:latin typeface="Segoe UI" panose="020B0502040204020203" pitchFamily="34" charset="0"/>
              <a:cs typeface="Segoe UI" panose="020B0502040204020203" pitchFamily="34" charset="0"/>
            </a:rPr>
            <a:t>Rehberlik ve Danışmanlık Hizmeti</a:t>
          </a:r>
          <a:endParaRPr lang="tr-TR" sz="1600">
            <a:solidFill>
              <a:schemeClr val="tx1"/>
            </a:solidFill>
            <a:latin typeface="Segoe UI" panose="020B0502040204020203" pitchFamily="34" charset="0"/>
            <a:cs typeface="Segoe UI" panose="020B0502040204020203" pitchFamily="34" charset="0"/>
          </a:endParaRPr>
        </a:p>
      </dgm:t>
    </dgm:pt>
    <dgm:pt modelId="{F329637F-EA15-4ED5-9B0C-A0EBF8C3651B}" type="parTrans" cxnId="{2130C6C3-5471-40E8-82E9-0DD5C27C735C}">
      <dgm:prSet/>
      <dgm:spPr/>
      <dgm:t>
        <a:bodyPr/>
        <a:lstStyle/>
        <a:p>
          <a:endParaRPr lang="tr-TR">
            <a:latin typeface="Segoe UI" panose="020B0502040204020203" pitchFamily="34" charset="0"/>
            <a:cs typeface="Segoe UI" panose="020B0502040204020203" pitchFamily="34" charset="0"/>
          </a:endParaRPr>
        </a:p>
      </dgm:t>
    </dgm:pt>
    <dgm:pt modelId="{E6076522-B92C-492C-B0AC-E9307A9E000D}" type="sibTrans" cxnId="{2130C6C3-5471-40E8-82E9-0DD5C27C735C}">
      <dgm:prSet/>
      <dgm:spPr/>
      <dgm:t>
        <a:bodyPr/>
        <a:lstStyle/>
        <a:p>
          <a:endParaRPr lang="tr-TR">
            <a:latin typeface="Segoe UI" panose="020B0502040204020203" pitchFamily="34" charset="0"/>
            <a:cs typeface="Segoe UI" panose="020B0502040204020203" pitchFamily="34" charset="0"/>
          </a:endParaRPr>
        </a:p>
      </dgm:t>
    </dgm:pt>
    <dgm:pt modelId="{3C86C0EF-BFED-49E0-A732-E577BFA69DC7}">
      <dgm:prSet custT="1"/>
      <dgm:spPr/>
      <dgm:t>
        <a:bodyPr/>
        <a:lstStyle/>
        <a:p>
          <a:r>
            <a:rPr lang="tr-TR" sz="1600" b="1" dirty="0">
              <a:solidFill>
                <a:schemeClr val="tx1"/>
              </a:solidFill>
              <a:latin typeface="Segoe UI" panose="020B0502040204020203" pitchFamily="34" charset="0"/>
              <a:cs typeface="Segoe UI" panose="020B0502040204020203" pitchFamily="34" charset="0"/>
            </a:rPr>
            <a:t>Hukuki Yardım</a:t>
          </a:r>
          <a:endParaRPr lang="tr-TR" sz="1600" dirty="0">
            <a:solidFill>
              <a:schemeClr val="tx1"/>
            </a:solidFill>
            <a:latin typeface="Segoe UI" panose="020B0502040204020203" pitchFamily="34" charset="0"/>
            <a:cs typeface="Segoe UI" panose="020B0502040204020203" pitchFamily="34" charset="0"/>
          </a:endParaRPr>
        </a:p>
      </dgm:t>
    </dgm:pt>
    <dgm:pt modelId="{CABF32F9-A470-459C-8450-A31ECA6399A0}" type="parTrans" cxnId="{A11DACFF-4B58-4B67-98D2-34E2BE31FCED}">
      <dgm:prSet/>
      <dgm:spPr/>
      <dgm:t>
        <a:bodyPr/>
        <a:lstStyle/>
        <a:p>
          <a:endParaRPr lang="tr-TR">
            <a:latin typeface="Segoe UI" panose="020B0502040204020203" pitchFamily="34" charset="0"/>
            <a:cs typeface="Segoe UI" panose="020B0502040204020203" pitchFamily="34" charset="0"/>
          </a:endParaRPr>
        </a:p>
      </dgm:t>
    </dgm:pt>
    <dgm:pt modelId="{7CE94993-6B76-443E-BFB0-CA3D600B64EA}" type="sibTrans" cxnId="{A11DACFF-4B58-4B67-98D2-34E2BE31FCED}">
      <dgm:prSet/>
      <dgm:spPr/>
      <dgm:t>
        <a:bodyPr/>
        <a:lstStyle/>
        <a:p>
          <a:endParaRPr lang="tr-TR">
            <a:latin typeface="Segoe UI" panose="020B0502040204020203" pitchFamily="34" charset="0"/>
            <a:cs typeface="Segoe UI" panose="020B0502040204020203" pitchFamily="34" charset="0"/>
          </a:endParaRPr>
        </a:p>
      </dgm:t>
    </dgm:pt>
    <dgm:pt modelId="{FE1A5E0C-863D-40F4-B3CE-8A130DFF79AA}">
      <dgm:prSet custT="1"/>
      <dgm:spPr/>
      <dgm:t>
        <a:bodyPr/>
        <a:lstStyle/>
        <a:p>
          <a:r>
            <a:rPr lang="tr-TR" sz="1600" b="1">
              <a:solidFill>
                <a:schemeClr val="tx1"/>
              </a:solidFill>
              <a:latin typeface="Segoe UI" panose="020B0502040204020203" pitchFamily="34" charset="0"/>
              <a:cs typeface="Segoe UI" panose="020B0502040204020203" pitchFamily="34" charset="0"/>
            </a:rPr>
            <a:t>Eğitim, Farkındalık ve Beceri Geliştirme</a:t>
          </a:r>
          <a:endParaRPr lang="tr-TR" sz="1600">
            <a:solidFill>
              <a:schemeClr val="tx1"/>
            </a:solidFill>
            <a:latin typeface="Segoe UI" panose="020B0502040204020203" pitchFamily="34" charset="0"/>
            <a:cs typeface="Segoe UI" panose="020B0502040204020203" pitchFamily="34" charset="0"/>
          </a:endParaRPr>
        </a:p>
      </dgm:t>
    </dgm:pt>
    <dgm:pt modelId="{3D351FCA-0D94-46AE-89DE-211AEFB34DED}" type="parTrans" cxnId="{9D742124-2FD5-466D-9F26-170593888991}">
      <dgm:prSet/>
      <dgm:spPr/>
      <dgm:t>
        <a:bodyPr/>
        <a:lstStyle/>
        <a:p>
          <a:endParaRPr lang="tr-TR">
            <a:latin typeface="Segoe UI" panose="020B0502040204020203" pitchFamily="34" charset="0"/>
            <a:cs typeface="Segoe UI" panose="020B0502040204020203" pitchFamily="34" charset="0"/>
          </a:endParaRPr>
        </a:p>
      </dgm:t>
    </dgm:pt>
    <dgm:pt modelId="{D441D79E-BCB0-4CB1-ABFB-7E4985A9DDC3}" type="sibTrans" cxnId="{9D742124-2FD5-466D-9F26-170593888991}">
      <dgm:prSet/>
      <dgm:spPr/>
      <dgm:t>
        <a:bodyPr/>
        <a:lstStyle/>
        <a:p>
          <a:endParaRPr lang="tr-TR">
            <a:latin typeface="Segoe UI" panose="020B0502040204020203" pitchFamily="34" charset="0"/>
            <a:cs typeface="Segoe UI" panose="020B0502040204020203" pitchFamily="34" charset="0"/>
          </a:endParaRPr>
        </a:p>
      </dgm:t>
    </dgm:pt>
    <dgm:pt modelId="{C1A94129-AB30-4442-B8BB-097068ADF127}">
      <dgm:prSet custT="1"/>
      <dgm:spPr/>
      <dgm:t>
        <a:bodyPr/>
        <a:lstStyle/>
        <a:p>
          <a:r>
            <a:rPr lang="tr-TR" sz="1600" b="1">
              <a:solidFill>
                <a:schemeClr val="tx1"/>
              </a:solidFill>
              <a:latin typeface="Segoe UI" panose="020B0502040204020203" pitchFamily="34" charset="0"/>
              <a:cs typeface="Segoe UI" panose="020B0502040204020203" pitchFamily="34" charset="0"/>
            </a:rPr>
            <a:t>Mesleki Eğitim ve İstihdama Yönelik Çalışmalar</a:t>
          </a:r>
          <a:endParaRPr lang="tr-TR" sz="1600">
            <a:solidFill>
              <a:schemeClr val="tx1"/>
            </a:solidFill>
            <a:latin typeface="Segoe UI" panose="020B0502040204020203" pitchFamily="34" charset="0"/>
            <a:cs typeface="Segoe UI" panose="020B0502040204020203" pitchFamily="34" charset="0"/>
          </a:endParaRPr>
        </a:p>
      </dgm:t>
    </dgm:pt>
    <dgm:pt modelId="{2C804339-560D-428C-87E8-8EA41C36E10A}" type="parTrans" cxnId="{B52E6BF2-9FA6-4077-8B54-4C9DF4DC82DC}">
      <dgm:prSet/>
      <dgm:spPr/>
      <dgm:t>
        <a:bodyPr/>
        <a:lstStyle/>
        <a:p>
          <a:endParaRPr lang="tr-TR">
            <a:latin typeface="Segoe UI" panose="020B0502040204020203" pitchFamily="34" charset="0"/>
            <a:cs typeface="Segoe UI" panose="020B0502040204020203" pitchFamily="34" charset="0"/>
          </a:endParaRPr>
        </a:p>
      </dgm:t>
    </dgm:pt>
    <dgm:pt modelId="{F6936487-E299-4E33-8054-AB4869126D0B}" type="sibTrans" cxnId="{B52E6BF2-9FA6-4077-8B54-4C9DF4DC82DC}">
      <dgm:prSet/>
      <dgm:spPr/>
      <dgm:t>
        <a:bodyPr/>
        <a:lstStyle/>
        <a:p>
          <a:endParaRPr lang="tr-TR">
            <a:latin typeface="Segoe UI" panose="020B0502040204020203" pitchFamily="34" charset="0"/>
            <a:cs typeface="Segoe UI" panose="020B0502040204020203" pitchFamily="34" charset="0"/>
          </a:endParaRPr>
        </a:p>
      </dgm:t>
    </dgm:pt>
    <dgm:pt modelId="{36D2D7BE-2155-4C55-B1AB-23DED8405F21}">
      <dgm:prSet custT="1"/>
      <dgm:spPr/>
      <dgm:t>
        <a:bodyPr/>
        <a:lstStyle/>
        <a:p>
          <a:r>
            <a:rPr lang="tr-TR" sz="1600" b="1" dirty="0">
              <a:solidFill>
                <a:schemeClr val="tx1"/>
              </a:solidFill>
              <a:latin typeface="Segoe UI" panose="020B0502040204020203" pitchFamily="34" charset="0"/>
              <a:cs typeface="Segoe UI" panose="020B0502040204020203" pitchFamily="34" charset="0"/>
            </a:rPr>
            <a:t>Çocuklara Yönelik Hizmetler</a:t>
          </a:r>
          <a:endParaRPr lang="tr-TR" sz="1600" dirty="0">
            <a:solidFill>
              <a:schemeClr val="tx1"/>
            </a:solidFill>
            <a:latin typeface="Segoe UI" panose="020B0502040204020203" pitchFamily="34" charset="0"/>
            <a:cs typeface="Segoe UI" panose="020B0502040204020203" pitchFamily="34" charset="0"/>
          </a:endParaRPr>
        </a:p>
      </dgm:t>
    </dgm:pt>
    <dgm:pt modelId="{50E56534-7981-420F-878F-655E4BD4B254}" type="parTrans" cxnId="{87CC0C07-0B09-4D9D-BD34-74DEE241D0DE}">
      <dgm:prSet/>
      <dgm:spPr/>
      <dgm:t>
        <a:bodyPr/>
        <a:lstStyle/>
        <a:p>
          <a:endParaRPr lang="tr-TR">
            <a:latin typeface="Segoe UI" panose="020B0502040204020203" pitchFamily="34" charset="0"/>
            <a:cs typeface="Segoe UI" panose="020B0502040204020203" pitchFamily="34" charset="0"/>
          </a:endParaRPr>
        </a:p>
      </dgm:t>
    </dgm:pt>
    <dgm:pt modelId="{261E7BEC-3E25-4B91-B081-CE0A444D4569}" type="sibTrans" cxnId="{87CC0C07-0B09-4D9D-BD34-74DEE241D0DE}">
      <dgm:prSet/>
      <dgm:spPr/>
      <dgm:t>
        <a:bodyPr/>
        <a:lstStyle/>
        <a:p>
          <a:endParaRPr lang="tr-TR">
            <a:latin typeface="Segoe UI" panose="020B0502040204020203" pitchFamily="34" charset="0"/>
            <a:cs typeface="Segoe UI" panose="020B0502040204020203" pitchFamily="34" charset="0"/>
          </a:endParaRPr>
        </a:p>
      </dgm:t>
    </dgm:pt>
    <dgm:pt modelId="{D6250DB8-3B0B-46A5-976F-444C688EC6A4}" type="pres">
      <dgm:prSet presAssocID="{6836467D-66E6-4CCB-91A3-071DBFFCCEC9}" presName="CompostProcess" presStyleCnt="0">
        <dgm:presLayoutVars>
          <dgm:dir/>
          <dgm:resizeHandles val="exact"/>
        </dgm:presLayoutVars>
      </dgm:prSet>
      <dgm:spPr/>
    </dgm:pt>
    <dgm:pt modelId="{66351224-D939-471F-B2D5-532D4E876384}" type="pres">
      <dgm:prSet presAssocID="{6836467D-66E6-4CCB-91A3-071DBFFCCEC9}" presName="arrow" presStyleLbl="bgShp" presStyleIdx="0" presStyleCnt="1"/>
      <dgm:spPr/>
    </dgm:pt>
    <dgm:pt modelId="{FA5A94DF-4656-4058-89E9-AC1248BE7DED}" type="pres">
      <dgm:prSet presAssocID="{6836467D-66E6-4CCB-91A3-071DBFFCCEC9}" presName="linearProcess" presStyleCnt="0"/>
      <dgm:spPr/>
    </dgm:pt>
    <dgm:pt modelId="{651AC458-D6CE-49DF-BC65-66FE7466F884}" type="pres">
      <dgm:prSet presAssocID="{0F6525D5-C960-45AA-AA4A-58543F3C4940}" presName="textNode" presStyleLbl="node1" presStyleIdx="0" presStyleCnt="6">
        <dgm:presLayoutVars>
          <dgm:bulletEnabled val="1"/>
        </dgm:presLayoutVars>
      </dgm:prSet>
      <dgm:spPr/>
    </dgm:pt>
    <dgm:pt modelId="{CEEFB485-3913-4047-9B73-8A30A6693B38}" type="pres">
      <dgm:prSet presAssocID="{8A68919C-551F-4A49-8A59-4A3A9C862E19}" presName="sibTrans" presStyleCnt="0"/>
      <dgm:spPr/>
    </dgm:pt>
    <dgm:pt modelId="{E96D8019-A732-4880-95C5-D0A1662556C4}" type="pres">
      <dgm:prSet presAssocID="{234BF633-23E9-4FE8-B97F-E260E9B2F13A}" presName="textNode" presStyleLbl="node1" presStyleIdx="1" presStyleCnt="6">
        <dgm:presLayoutVars>
          <dgm:bulletEnabled val="1"/>
        </dgm:presLayoutVars>
      </dgm:prSet>
      <dgm:spPr/>
    </dgm:pt>
    <dgm:pt modelId="{90DE50C9-8625-448B-82A3-04F04ED714CF}" type="pres">
      <dgm:prSet presAssocID="{E6076522-B92C-492C-B0AC-E9307A9E000D}" presName="sibTrans" presStyleCnt="0"/>
      <dgm:spPr/>
    </dgm:pt>
    <dgm:pt modelId="{72D74EAC-C6C4-4C18-B919-08CCD8B4D26A}" type="pres">
      <dgm:prSet presAssocID="{3C86C0EF-BFED-49E0-A732-E577BFA69DC7}" presName="textNode" presStyleLbl="node1" presStyleIdx="2" presStyleCnt="6" custLinFactNeighborX="50001" custLinFactNeighborY="-5241">
        <dgm:presLayoutVars>
          <dgm:bulletEnabled val="1"/>
        </dgm:presLayoutVars>
      </dgm:prSet>
      <dgm:spPr/>
    </dgm:pt>
    <dgm:pt modelId="{F5002531-8F28-4A82-A306-DFF39AAD9CDC}" type="pres">
      <dgm:prSet presAssocID="{7CE94993-6B76-443E-BFB0-CA3D600B64EA}" presName="sibTrans" presStyleCnt="0"/>
      <dgm:spPr/>
    </dgm:pt>
    <dgm:pt modelId="{F40C9F66-751D-44B0-A59E-16D70175280E}" type="pres">
      <dgm:prSet presAssocID="{FE1A5E0C-863D-40F4-B3CE-8A130DFF79AA}" presName="textNode" presStyleLbl="node1" presStyleIdx="3" presStyleCnt="6">
        <dgm:presLayoutVars>
          <dgm:bulletEnabled val="1"/>
        </dgm:presLayoutVars>
      </dgm:prSet>
      <dgm:spPr/>
    </dgm:pt>
    <dgm:pt modelId="{0D7A575E-CE50-4B66-AB5A-4A0D51434711}" type="pres">
      <dgm:prSet presAssocID="{D441D79E-BCB0-4CB1-ABFB-7E4985A9DDC3}" presName="sibTrans" presStyleCnt="0"/>
      <dgm:spPr/>
    </dgm:pt>
    <dgm:pt modelId="{ABD0A48B-99F2-485A-9EC0-B87C158850DD}" type="pres">
      <dgm:prSet presAssocID="{C1A94129-AB30-4442-B8BB-097068ADF127}" presName="textNode" presStyleLbl="node1" presStyleIdx="4" presStyleCnt="6">
        <dgm:presLayoutVars>
          <dgm:bulletEnabled val="1"/>
        </dgm:presLayoutVars>
      </dgm:prSet>
      <dgm:spPr/>
    </dgm:pt>
    <dgm:pt modelId="{E5542C24-0738-45CC-BF0C-814656D4DDC0}" type="pres">
      <dgm:prSet presAssocID="{F6936487-E299-4E33-8054-AB4869126D0B}" presName="sibTrans" presStyleCnt="0"/>
      <dgm:spPr/>
    </dgm:pt>
    <dgm:pt modelId="{CEB84AFC-E6D0-45BE-87A8-B2C28B771301}" type="pres">
      <dgm:prSet presAssocID="{36D2D7BE-2155-4C55-B1AB-23DED8405F21}" presName="textNode" presStyleLbl="node1" presStyleIdx="5" presStyleCnt="6">
        <dgm:presLayoutVars>
          <dgm:bulletEnabled val="1"/>
        </dgm:presLayoutVars>
      </dgm:prSet>
      <dgm:spPr/>
    </dgm:pt>
  </dgm:ptLst>
  <dgm:cxnLst>
    <dgm:cxn modelId="{E2DFE904-3C44-456A-89EC-C023CA6B2A6F}" type="presOf" srcId="{C1A94129-AB30-4442-B8BB-097068ADF127}" destId="{ABD0A48B-99F2-485A-9EC0-B87C158850DD}" srcOrd="0" destOrd="0" presId="urn:microsoft.com/office/officeart/2005/8/layout/hProcess9"/>
    <dgm:cxn modelId="{87CC0C07-0B09-4D9D-BD34-74DEE241D0DE}" srcId="{6836467D-66E6-4CCB-91A3-071DBFFCCEC9}" destId="{36D2D7BE-2155-4C55-B1AB-23DED8405F21}" srcOrd="5" destOrd="0" parTransId="{50E56534-7981-420F-878F-655E4BD4B254}" sibTransId="{261E7BEC-3E25-4B91-B081-CE0A444D4569}"/>
    <dgm:cxn modelId="{9D742124-2FD5-466D-9F26-170593888991}" srcId="{6836467D-66E6-4CCB-91A3-071DBFFCCEC9}" destId="{FE1A5E0C-863D-40F4-B3CE-8A130DFF79AA}" srcOrd="3" destOrd="0" parTransId="{3D351FCA-0D94-46AE-89DE-211AEFB34DED}" sibTransId="{D441D79E-BCB0-4CB1-ABFB-7E4985A9DDC3}"/>
    <dgm:cxn modelId="{12021C26-2838-45B4-A470-970861A0B935}" srcId="{6836467D-66E6-4CCB-91A3-071DBFFCCEC9}" destId="{0F6525D5-C960-45AA-AA4A-58543F3C4940}" srcOrd="0" destOrd="0" parTransId="{16D956E9-DDC0-4AD4-9D47-1B00BDF9C7D7}" sibTransId="{8A68919C-551F-4A49-8A59-4A3A9C862E19}"/>
    <dgm:cxn modelId="{2A90EF28-6160-4D5C-A256-814C3B983915}" type="presOf" srcId="{FE1A5E0C-863D-40F4-B3CE-8A130DFF79AA}" destId="{F40C9F66-751D-44B0-A59E-16D70175280E}" srcOrd="0" destOrd="0" presId="urn:microsoft.com/office/officeart/2005/8/layout/hProcess9"/>
    <dgm:cxn modelId="{D592215D-42EB-436F-935B-E401F59C61F6}" type="presOf" srcId="{3C86C0EF-BFED-49E0-A732-E577BFA69DC7}" destId="{72D74EAC-C6C4-4C18-B919-08CCD8B4D26A}" srcOrd="0" destOrd="0" presId="urn:microsoft.com/office/officeart/2005/8/layout/hProcess9"/>
    <dgm:cxn modelId="{330A158E-900A-4796-8F0D-259DCC718795}" type="presOf" srcId="{36D2D7BE-2155-4C55-B1AB-23DED8405F21}" destId="{CEB84AFC-E6D0-45BE-87A8-B2C28B771301}" srcOrd="0" destOrd="0" presId="urn:microsoft.com/office/officeart/2005/8/layout/hProcess9"/>
    <dgm:cxn modelId="{7B70DBA6-F848-4991-BC1D-81CF4808044F}" type="presOf" srcId="{0F6525D5-C960-45AA-AA4A-58543F3C4940}" destId="{651AC458-D6CE-49DF-BC65-66FE7466F884}" srcOrd="0" destOrd="0" presId="urn:microsoft.com/office/officeart/2005/8/layout/hProcess9"/>
    <dgm:cxn modelId="{1D74F2A8-1825-4022-A7B5-912507E844E0}" type="presOf" srcId="{234BF633-23E9-4FE8-B97F-E260E9B2F13A}" destId="{E96D8019-A732-4880-95C5-D0A1662556C4}" srcOrd="0" destOrd="0" presId="urn:microsoft.com/office/officeart/2005/8/layout/hProcess9"/>
    <dgm:cxn modelId="{2130C6C3-5471-40E8-82E9-0DD5C27C735C}" srcId="{6836467D-66E6-4CCB-91A3-071DBFFCCEC9}" destId="{234BF633-23E9-4FE8-B97F-E260E9B2F13A}" srcOrd="1" destOrd="0" parTransId="{F329637F-EA15-4ED5-9B0C-A0EBF8C3651B}" sibTransId="{E6076522-B92C-492C-B0AC-E9307A9E000D}"/>
    <dgm:cxn modelId="{AE2C66F2-529D-45AF-84EE-B66DDE29C453}" type="presOf" srcId="{6836467D-66E6-4CCB-91A3-071DBFFCCEC9}" destId="{D6250DB8-3B0B-46A5-976F-444C688EC6A4}" srcOrd="0" destOrd="0" presId="urn:microsoft.com/office/officeart/2005/8/layout/hProcess9"/>
    <dgm:cxn modelId="{B52E6BF2-9FA6-4077-8B54-4C9DF4DC82DC}" srcId="{6836467D-66E6-4CCB-91A3-071DBFFCCEC9}" destId="{C1A94129-AB30-4442-B8BB-097068ADF127}" srcOrd="4" destOrd="0" parTransId="{2C804339-560D-428C-87E8-8EA41C36E10A}" sibTransId="{F6936487-E299-4E33-8054-AB4869126D0B}"/>
    <dgm:cxn modelId="{A11DACFF-4B58-4B67-98D2-34E2BE31FCED}" srcId="{6836467D-66E6-4CCB-91A3-071DBFFCCEC9}" destId="{3C86C0EF-BFED-49E0-A732-E577BFA69DC7}" srcOrd="2" destOrd="0" parTransId="{CABF32F9-A470-459C-8450-A31ECA6399A0}" sibTransId="{7CE94993-6B76-443E-BFB0-CA3D600B64EA}"/>
    <dgm:cxn modelId="{E73A64E5-B9E2-4678-8146-EF67A628E1EC}" type="presParOf" srcId="{D6250DB8-3B0B-46A5-976F-444C688EC6A4}" destId="{66351224-D939-471F-B2D5-532D4E876384}" srcOrd="0" destOrd="0" presId="urn:microsoft.com/office/officeart/2005/8/layout/hProcess9"/>
    <dgm:cxn modelId="{F5502208-FF25-4279-848B-B4C137DD69DE}" type="presParOf" srcId="{D6250DB8-3B0B-46A5-976F-444C688EC6A4}" destId="{FA5A94DF-4656-4058-89E9-AC1248BE7DED}" srcOrd="1" destOrd="0" presId="urn:microsoft.com/office/officeart/2005/8/layout/hProcess9"/>
    <dgm:cxn modelId="{09AB440A-FF72-4AF2-BE65-8EBFA12B714A}" type="presParOf" srcId="{FA5A94DF-4656-4058-89E9-AC1248BE7DED}" destId="{651AC458-D6CE-49DF-BC65-66FE7466F884}" srcOrd="0" destOrd="0" presId="urn:microsoft.com/office/officeart/2005/8/layout/hProcess9"/>
    <dgm:cxn modelId="{18EFA3C1-6BFA-4A32-B104-770BB3C009E4}" type="presParOf" srcId="{FA5A94DF-4656-4058-89E9-AC1248BE7DED}" destId="{CEEFB485-3913-4047-9B73-8A30A6693B38}" srcOrd="1" destOrd="0" presId="urn:microsoft.com/office/officeart/2005/8/layout/hProcess9"/>
    <dgm:cxn modelId="{4A4351B8-462D-4EAF-BA3D-D950E46AA871}" type="presParOf" srcId="{FA5A94DF-4656-4058-89E9-AC1248BE7DED}" destId="{E96D8019-A732-4880-95C5-D0A1662556C4}" srcOrd="2" destOrd="0" presId="urn:microsoft.com/office/officeart/2005/8/layout/hProcess9"/>
    <dgm:cxn modelId="{884547F4-27FB-42F2-9266-E148C7AC5418}" type="presParOf" srcId="{FA5A94DF-4656-4058-89E9-AC1248BE7DED}" destId="{90DE50C9-8625-448B-82A3-04F04ED714CF}" srcOrd="3" destOrd="0" presId="urn:microsoft.com/office/officeart/2005/8/layout/hProcess9"/>
    <dgm:cxn modelId="{D0FE2EB6-5827-4226-BC5B-94A2D53D91D2}" type="presParOf" srcId="{FA5A94DF-4656-4058-89E9-AC1248BE7DED}" destId="{72D74EAC-C6C4-4C18-B919-08CCD8B4D26A}" srcOrd="4" destOrd="0" presId="urn:microsoft.com/office/officeart/2005/8/layout/hProcess9"/>
    <dgm:cxn modelId="{5C870E03-F173-46FD-9C47-50F2707A09ED}" type="presParOf" srcId="{FA5A94DF-4656-4058-89E9-AC1248BE7DED}" destId="{F5002531-8F28-4A82-A306-DFF39AAD9CDC}" srcOrd="5" destOrd="0" presId="urn:microsoft.com/office/officeart/2005/8/layout/hProcess9"/>
    <dgm:cxn modelId="{AAE07011-2100-4023-98DA-8BCCBA20FE7E}" type="presParOf" srcId="{FA5A94DF-4656-4058-89E9-AC1248BE7DED}" destId="{F40C9F66-751D-44B0-A59E-16D70175280E}" srcOrd="6" destOrd="0" presId="urn:microsoft.com/office/officeart/2005/8/layout/hProcess9"/>
    <dgm:cxn modelId="{EF57278C-115F-408B-A0C0-2B6BB628C009}" type="presParOf" srcId="{FA5A94DF-4656-4058-89E9-AC1248BE7DED}" destId="{0D7A575E-CE50-4B66-AB5A-4A0D51434711}" srcOrd="7" destOrd="0" presId="urn:microsoft.com/office/officeart/2005/8/layout/hProcess9"/>
    <dgm:cxn modelId="{07F65CA0-2EA2-41D9-8498-5E4ADD8AC84E}" type="presParOf" srcId="{FA5A94DF-4656-4058-89E9-AC1248BE7DED}" destId="{ABD0A48B-99F2-485A-9EC0-B87C158850DD}" srcOrd="8" destOrd="0" presId="urn:microsoft.com/office/officeart/2005/8/layout/hProcess9"/>
    <dgm:cxn modelId="{ED556AB2-25EB-49B5-B1B2-C96136A97FB4}" type="presParOf" srcId="{FA5A94DF-4656-4058-89E9-AC1248BE7DED}" destId="{E5542C24-0738-45CC-BF0C-814656D4DDC0}" srcOrd="9" destOrd="0" presId="urn:microsoft.com/office/officeart/2005/8/layout/hProcess9"/>
    <dgm:cxn modelId="{C80553EF-44AF-4471-B99F-6D334408CFDD}" type="presParOf" srcId="{FA5A94DF-4656-4058-89E9-AC1248BE7DED}" destId="{CEB84AFC-E6D0-45BE-87A8-B2C28B771301}"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D9B5C5-B02E-44CC-8992-D66ACBD1B40A}"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F9360F3F-8664-4D07-B233-456AF7FDD4B1}">
      <dgm:prSet/>
      <dgm:spPr/>
      <dgm:t>
        <a:bodyPr/>
        <a:lstStyle/>
        <a:p>
          <a:r>
            <a:rPr lang="tr-TR" b="1" dirty="0" err="1">
              <a:solidFill>
                <a:schemeClr val="tx1"/>
              </a:solidFill>
            </a:rPr>
            <a:t>Empatik</a:t>
          </a:r>
          <a:r>
            <a:rPr lang="tr-TR" b="1" dirty="0">
              <a:solidFill>
                <a:schemeClr val="tx1"/>
              </a:solidFill>
            </a:rPr>
            <a:t> Yaklaşın ve Anlayışlı Olun</a:t>
          </a:r>
          <a:endParaRPr lang="tr-TR" dirty="0">
            <a:solidFill>
              <a:schemeClr val="tx1"/>
            </a:solidFill>
          </a:endParaRPr>
        </a:p>
      </dgm:t>
    </dgm:pt>
    <dgm:pt modelId="{1FA5756A-ACFC-49CA-825E-93384FC1D762}" type="parTrans" cxnId="{F9CFC661-CC8C-4FE2-81ED-169B7654061C}">
      <dgm:prSet/>
      <dgm:spPr/>
      <dgm:t>
        <a:bodyPr/>
        <a:lstStyle/>
        <a:p>
          <a:endParaRPr lang="tr-TR"/>
        </a:p>
      </dgm:t>
    </dgm:pt>
    <dgm:pt modelId="{4EF23495-33C2-43E4-A58C-BF0C7E672433}" type="sibTrans" cxnId="{F9CFC661-CC8C-4FE2-81ED-169B7654061C}">
      <dgm:prSet/>
      <dgm:spPr/>
      <dgm:t>
        <a:bodyPr/>
        <a:lstStyle/>
        <a:p>
          <a:endParaRPr lang="tr-TR"/>
        </a:p>
      </dgm:t>
    </dgm:pt>
    <dgm:pt modelId="{0CC01349-C626-463B-8B0F-83936D8DC980}">
      <dgm:prSet/>
      <dgm:spPr/>
      <dgm:t>
        <a:bodyPr/>
        <a:lstStyle/>
        <a:p>
          <a:r>
            <a:rPr lang="tr-TR" b="1" dirty="0">
              <a:solidFill>
                <a:schemeClr val="tx1"/>
              </a:solidFill>
            </a:rPr>
            <a:t>Destekleyici ve Motive Edici Yaklaşım Sergileyin</a:t>
          </a:r>
          <a:endParaRPr lang="tr-TR" dirty="0">
            <a:solidFill>
              <a:schemeClr val="tx1"/>
            </a:solidFill>
          </a:endParaRPr>
        </a:p>
      </dgm:t>
    </dgm:pt>
    <dgm:pt modelId="{A7090F9C-AC1D-490D-B1F1-C213C34FBF1E}" type="parTrans" cxnId="{DD216BFD-E8ED-4576-AD78-69B96346907C}">
      <dgm:prSet/>
      <dgm:spPr/>
      <dgm:t>
        <a:bodyPr/>
        <a:lstStyle/>
        <a:p>
          <a:endParaRPr lang="tr-TR"/>
        </a:p>
      </dgm:t>
    </dgm:pt>
    <dgm:pt modelId="{524954A2-8D92-4D25-8B63-9DA470DE8818}" type="sibTrans" cxnId="{DD216BFD-E8ED-4576-AD78-69B96346907C}">
      <dgm:prSet/>
      <dgm:spPr/>
      <dgm:t>
        <a:bodyPr/>
        <a:lstStyle/>
        <a:p>
          <a:endParaRPr lang="tr-TR"/>
        </a:p>
      </dgm:t>
    </dgm:pt>
    <dgm:pt modelId="{BC82A25A-5BA7-47B2-BADD-A15E10D7F2D3}">
      <dgm:prSet/>
      <dgm:spPr/>
      <dgm:t>
        <a:bodyPr/>
        <a:lstStyle/>
        <a:p>
          <a:r>
            <a:rPr lang="tr-TR" b="1" dirty="0">
              <a:solidFill>
                <a:schemeClr val="tx1"/>
              </a:solidFill>
            </a:rPr>
            <a:t>Travma Odaklı Çalışın</a:t>
          </a:r>
          <a:endParaRPr lang="tr-TR" dirty="0">
            <a:solidFill>
              <a:schemeClr val="tx1"/>
            </a:solidFill>
          </a:endParaRPr>
        </a:p>
      </dgm:t>
    </dgm:pt>
    <dgm:pt modelId="{A575ED9A-8152-4E1A-AB9D-8FDC38465B17}" type="parTrans" cxnId="{D0F5F806-D8CE-41B4-9DF4-8296A7C9C2BC}">
      <dgm:prSet/>
      <dgm:spPr/>
      <dgm:t>
        <a:bodyPr/>
        <a:lstStyle/>
        <a:p>
          <a:endParaRPr lang="tr-TR"/>
        </a:p>
      </dgm:t>
    </dgm:pt>
    <dgm:pt modelId="{BE6328F5-1CF0-4942-BE80-1FEB55450FD0}" type="sibTrans" cxnId="{D0F5F806-D8CE-41B4-9DF4-8296A7C9C2BC}">
      <dgm:prSet/>
      <dgm:spPr/>
      <dgm:t>
        <a:bodyPr/>
        <a:lstStyle/>
        <a:p>
          <a:endParaRPr lang="tr-TR"/>
        </a:p>
      </dgm:t>
    </dgm:pt>
    <dgm:pt modelId="{82A1D8D7-196A-4FE2-BB2A-41D758468081}">
      <dgm:prSet/>
      <dgm:spPr/>
      <dgm:t>
        <a:bodyPr/>
        <a:lstStyle/>
        <a:p>
          <a:r>
            <a:rPr lang="tr-TR" b="1" dirty="0">
              <a:solidFill>
                <a:schemeClr val="tx1"/>
              </a:solidFill>
            </a:rPr>
            <a:t>Mesleki Etik ve Hukuki Boyuta Dikkat Edin</a:t>
          </a:r>
          <a:endParaRPr lang="tr-TR" dirty="0">
            <a:solidFill>
              <a:schemeClr val="tx1"/>
            </a:solidFill>
          </a:endParaRPr>
        </a:p>
      </dgm:t>
    </dgm:pt>
    <dgm:pt modelId="{95271A94-8E59-4750-8F55-738EAF38A5FB}" type="parTrans" cxnId="{3BECEF2C-EDFC-4F03-B636-227F562D391E}">
      <dgm:prSet/>
      <dgm:spPr/>
      <dgm:t>
        <a:bodyPr/>
        <a:lstStyle/>
        <a:p>
          <a:endParaRPr lang="tr-TR"/>
        </a:p>
      </dgm:t>
    </dgm:pt>
    <dgm:pt modelId="{F631B5E6-047D-4336-A19C-278BA4D327E2}" type="sibTrans" cxnId="{3BECEF2C-EDFC-4F03-B636-227F562D391E}">
      <dgm:prSet/>
      <dgm:spPr/>
      <dgm:t>
        <a:bodyPr/>
        <a:lstStyle/>
        <a:p>
          <a:endParaRPr lang="tr-TR"/>
        </a:p>
      </dgm:t>
    </dgm:pt>
    <dgm:pt modelId="{B947A0D1-9D85-4A09-8E2E-7CBBF253BCBA}">
      <dgm:prSet/>
      <dgm:spPr/>
      <dgm:t>
        <a:bodyPr/>
        <a:lstStyle/>
        <a:p>
          <a:r>
            <a:rPr lang="tr-TR" b="1" dirty="0">
              <a:solidFill>
                <a:schemeClr val="tx1"/>
              </a:solidFill>
            </a:rPr>
            <a:t>Sosyal Destek Mekanizmalarını Güçlendirin ve İş Birliği Yapın</a:t>
          </a:r>
          <a:endParaRPr lang="tr-TR" dirty="0">
            <a:solidFill>
              <a:schemeClr val="tx1"/>
            </a:solidFill>
          </a:endParaRPr>
        </a:p>
      </dgm:t>
    </dgm:pt>
    <dgm:pt modelId="{AB844CC1-44F6-4D94-898E-CB8223B02EF5}" type="parTrans" cxnId="{22758C1E-D00B-469E-9596-A1876B4E7655}">
      <dgm:prSet/>
      <dgm:spPr/>
      <dgm:t>
        <a:bodyPr/>
        <a:lstStyle/>
        <a:p>
          <a:endParaRPr lang="tr-TR"/>
        </a:p>
      </dgm:t>
    </dgm:pt>
    <dgm:pt modelId="{FEA4477F-C64C-4127-BF98-90101411A9BD}" type="sibTrans" cxnId="{22758C1E-D00B-469E-9596-A1876B4E7655}">
      <dgm:prSet/>
      <dgm:spPr/>
      <dgm:t>
        <a:bodyPr/>
        <a:lstStyle/>
        <a:p>
          <a:endParaRPr lang="tr-TR"/>
        </a:p>
      </dgm:t>
    </dgm:pt>
    <dgm:pt modelId="{47882840-1392-41C6-9884-1BE5D61084CA}" type="pres">
      <dgm:prSet presAssocID="{95D9B5C5-B02E-44CC-8992-D66ACBD1B40A}" presName="CompostProcess" presStyleCnt="0">
        <dgm:presLayoutVars>
          <dgm:dir/>
          <dgm:resizeHandles val="exact"/>
        </dgm:presLayoutVars>
      </dgm:prSet>
      <dgm:spPr/>
    </dgm:pt>
    <dgm:pt modelId="{7B4FBC1E-E368-4C15-98F4-47DDC943B1D6}" type="pres">
      <dgm:prSet presAssocID="{95D9B5C5-B02E-44CC-8992-D66ACBD1B40A}" presName="arrow" presStyleLbl="bgShp" presStyleIdx="0" presStyleCnt="1"/>
      <dgm:spPr/>
    </dgm:pt>
    <dgm:pt modelId="{6E26B286-C21E-4A1A-AD49-B2A1B4AD31A2}" type="pres">
      <dgm:prSet presAssocID="{95D9B5C5-B02E-44CC-8992-D66ACBD1B40A}" presName="linearProcess" presStyleCnt="0"/>
      <dgm:spPr/>
    </dgm:pt>
    <dgm:pt modelId="{A5E6A4F1-2E69-4544-A223-8EBA6FB05D3D}" type="pres">
      <dgm:prSet presAssocID="{F9360F3F-8664-4D07-B233-456AF7FDD4B1}" presName="textNode" presStyleLbl="node1" presStyleIdx="0" presStyleCnt="5">
        <dgm:presLayoutVars>
          <dgm:bulletEnabled val="1"/>
        </dgm:presLayoutVars>
      </dgm:prSet>
      <dgm:spPr/>
    </dgm:pt>
    <dgm:pt modelId="{369C30F0-BFF5-44A0-8BF4-3AB49DCAA1DD}" type="pres">
      <dgm:prSet presAssocID="{4EF23495-33C2-43E4-A58C-BF0C7E672433}" presName="sibTrans" presStyleCnt="0"/>
      <dgm:spPr/>
    </dgm:pt>
    <dgm:pt modelId="{C16781B8-52BF-4986-B865-68324EC79BC5}" type="pres">
      <dgm:prSet presAssocID="{0CC01349-C626-463B-8B0F-83936D8DC980}" presName="textNode" presStyleLbl="node1" presStyleIdx="1" presStyleCnt="5">
        <dgm:presLayoutVars>
          <dgm:bulletEnabled val="1"/>
        </dgm:presLayoutVars>
      </dgm:prSet>
      <dgm:spPr/>
    </dgm:pt>
    <dgm:pt modelId="{5EE04F95-D30C-4BB6-96E0-BCF985D0E8C2}" type="pres">
      <dgm:prSet presAssocID="{524954A2-8D92-4D25-8B63-9DA470DE8818}" presName="sibTrans" presStyleCnt="0"/>
      <dgm:spPr/>
    </dgm:pt>
    <dgm:pt modelId="{7702C8D6-DEF2-4695-9CA6-3FE029630C3D}" type="pres">
      <dgm:prSet presAssocID="{BC82A25A-5BA7-47B2-BADD-A15E10D7F2D3}" presName="textNode" presStyleLbl="node1" presStyleIdx="2" presStyleCnt="5">
        <dgm:presLayoutVars>
          <dgm:bulletEnabled val="1"/>
        </dgm:presLayoutVars>
      </dgm:prSet>
      <dgm:spPr/>
    </dgm:pt>
    <dgm:pt modelId="{62DB5008-AE0B-45E2-9E80-936320E66A51}" type="pres">
      <dgm:prSet presAssocID="{BE6328F5-1CF0-4942-BE80-1FEB55450FD0}" presName="sibTrans" presStyleCnt="0"/>
      <dgm:spPr/>
    </dgm:pt>
    <dgm:pt modelId="{F8B9F552-B4A8-4C05-B65C-47651540D299}" type="pres">
      <dgm:prSet presAssocID="{82A1D8D7-196A-4FE2-BB2A-41D758468081}" presName="textNode" presStyleLbl="node1" presStyleIdx="3" presStyleCnt="5">
        <dgm:presLayoutVars>
          <dgm:bulletEnabled val="1"/>
        </dgm:presLayoutVars>
      </dgm:prSet>
      <dgm:spPr/>
    </dgm:pt>
    <dgm:pt modelId="{289378A1-0C4D-4244-B816-7EB229DCEDC1}" type="pres">
      <dgm:prSet presAssocID="{F631B5E6-047D-4336-A19C-278BA4D327E2}" presName="sibTrans" presStyleCnt="0"/>
      <dgm:spPr/>
    </dgm:pt>
    <dgm:pt modelId="{2CA3D567-A818-4FC3-883B-426588B36869}" type="pres">
      <dgm:prSet presAssocID="{B947A0D1-9D85-4A09-8E2E-7CBBF253BCBA}" presName="textNode" presStyleLbl="node1" presStyleIdx="4" presStyleCnt="5">
        <dgm:presLayoutVars>
          <dgm:bulletEnabled val="1"/>
        </dgm:presLayoutVars>
      </dgm:prSet>
      <dgm:spPr/>
    </dgm:pt>
  </dgm:ptLst>
  <dgm:cxnLst>
    <dgm:cxn modelId="{D0F5F806-D8CE-41B4-9DF4-8296A7C9C2BC}" srcId="{95D9B5C5-B02E-44CC-8992-D66ACBD1B40A}" destId="{BC82A25A-5BA7-47B2-BADD-A15E10D7F2D3}" srcOrd="2" destOrd="0" parTransId="{A575ED9A-8152-4E1A-AB9D-8FDC38465B17}" sibTransId="{BE6328F5-1CF0-4942-BE80-1FEB55450FD0}"/>
    <dgm:cxn modelId="{6755690B-B2EA-4798-9C8D-78A88D1D8C74}" type="presOf" srcId="{82A1D8D7-196A-4FE2-BB2A-41D758468081}" destId="{F8B9F552-B4A8-4C05-B65C-47651540D299}" srcOrd="0" destOrd="0" presId="urn:microsoft.com/office/officeart/2005/8/layout/hProcess9"/>
    <dgm:cxn modelId="{AEFA290C-78C6-4CB4-A7D7-37E4F1B96A1D}" type="presOf" srcId="{F9360F3F-8664-4D07-B233-456AF7FDD4B1}" destId="{A5E6A4F1-2E69-4544-A223-8EBA6FB05D3D}" srcOrd="0" destOrd="0" presId="urn:microsoft.com/office/officeart/2005/8/layout/hProcess9"/>
    <dgm:cxn modelId="{22758C1E-D00B-469E-9596-A1876B4E7655}" srcId="{95D9B5C5-B02E-44CC-8992-D66ACBD1B40A}" destId="{B947A0D1-9D85-4A09-8E2E-7CBBF253BCBA}" srcOrd="4" destOrd="0" parTransId="{AB844CC1-44F6-4D94-898E-CB8223B02EF5}" sibTransId="{FEA4477F-C64C-4127-BF98-90101411A9BD}"/>
    <dgm:cxn modelId="{3BECEF2C-EDFC-4F03-B636-227F562D391E}" srcId="{95D9B5C5-B02E-44CC-8992-D66ACBD1B40A}" destId="{82A1D8D7-196A-4FE2-BB2A-41D758468081}" srcOrd="3" destOrd="0" parTransId="{95271A94-8E59-4750-8F55-738EAF38A5FB}" sibTransId="{F631B5E6-047D-4336-A19C-278BA4D327E2}"/>
    <dgm:cxn modelId="{F9CFC661-CC8C-4FE2-81ED-169B7654061C}" srcId="{95D9B5C5-B02E-44CC-8992-D66ACBD1B40A}" destId="{F9360F3F-8664-4D07-B233-456AF7FDD4B1}" srcOrd="0" destOrd="0" parTransId="{1FA5756A-ACFC-49CA-825E-93384FC1D762}" sibTransId="{4EF23495-33C2-43E4-A58C-BF0C7E672433}"/>
    <dgm:cxn modelId="{C214AB7F-5167-4295-9437-02B397159B35}" type="presOf" srcId="{BC82A25A-5BA7-47B2-BADD-A15E10D7F2D3}" destId="{7702C8D6-DEF2-4695-9CA6-3FE029630C3D}" srcOrd="0" destOrd="0" presId="urn:microsoft.com/office/officeart/2005/8/layout/hProcess9"/>
    <dgm:cxn modelId="{9A39D4C5-7629-4145-B9AE-4F47551F2C47}" type="presOf" srcId="{95D9B5C5-B02E-44CC-8992-D66ACBD1B40A}" destId="{47882840-1392-41C6-9884-1BE5D61084CA}" srcOrd="0" destOrd="0" presId="urn:microsoft.com/office/officeart/2005/8/layout/hProcess9"/>
    <dgm:cxn modelId="{F4502ACA-98A0-4257-BEDB-9983097EB8C9}" type="presOf" srcId="{0CC01349-C626-463B-8B0F-83936D8DC980}" destId="{C16781B8-52BF-4986-B865-68324EC79BC5}" srcOrd="0" destOrd="0" presId="urn:microsoft.com/office/officeart/2005/8/layout/hProcess9"/>
    <dgm:cxn modelId="{AB291EDB-DD9E-46AF-A647-CDF95A082EFB}" type="presOf" srcId="{B947A0D1-9D85-4A09-8E2E-7CBBF253BCBA}" destId="{2CA3D567-A818-4FC3-883B-426588B36869}" srcOrd="0" destOrd="0" presId="urn:microsoft.com/office/officeart/2005/8/layout/hProcess9"/>
    <dgm:cxn modelId="{DD216BFD-E8ED-4576-AD78-69B96346907C}" srcId="{95D9B5C5-B02E-44CC-8992-D66ACBD1B40A}" destId="{0CC01349-C626-463B-8B0F-83936D8DC980}" srcOrd="1" destOrd="0" parTransId="{A7090F9C-AC1D-490D-B1F1-C213C34FBF1E}" sibTransId="{524954A2-8D92-4D25-8B63-9DA470DE8818}"/>
    <dgm:cxn modelId="{F3F837F3-54E8-4982-94A5-B2F4E98B80E4}" type="presParOf" srcId="{47882840-1392-41C6-9884-1BE5D61084CA}" destId="{7B4FBC1E-E368-4C15-98F4-47DDC943B1D6}" srcOrd="0" destOrd="0" presId="urn:microsoft.com/office/officeart/2005/8/layout/hProcess9"/>
    <dgm:cxn modelId="{9C2D14C9-0169-4708-A995-F1EA2BC75046}" type="presParOf" srcId="{47882840-1392-41C6-9884-1BE5D61084CA}" destId="{6E26B286-C21E-4A1A-AD49-B2A1B4AD31A2}" srcOrd="1" destOrd="0" presId="urn:microsoft.com/office/officeart/2005/8/layout/hProcess9"/>
    <dgm:cxn modelId="{D125CF94-9596-4F91-B514-625B96183CD5}" type="presParOf" srcId="{6E26B286-C21E-4A1A-AD49-B2A1B4AD31A2}" destId="{A5E6A4F1-2E69-4544-A223-8EBA6FB05D3D}" srcOrd="0" destOrd="0" presId="urn:microsoft.com/office/officeart/2005/8/layout/hProcess9"/>
    <dgm:cxn modelId="{6FBC3AAC-449A-4194-A46A-267E7A08C4DA}" type="presParOf" srcId="{6E26B286-C21E-4A1A-AD49-B2A1B4AD31A2}" destId="{369C30F0-BFF5-44A0-8BF4-3AB49DCAA1DD}" srcOrd="1" destOrd="0" presId="urn:microsoft.com/office/officeart/2005/8/layout/hProcess9"/>
    <dgm:cxn modelId="{1E4CFF83-7BB8-4156-A2A8-BD5514862AD3}" type="presParOf" srcId="{6E26B286-C21E-4A1A-AD49-B2A1B4AD31A2}" destId="{C16781B8-52BF-4986-B865-68324EC79BC5}" srcOrd="2" destOrd="0" presId="urn:microsoft.com/office/officeart/2005/8/layout/hProcess9"/>
    <dgm:cxn modelId="{9C0B43F5-430C-4583-BD13-F4337E4E4526}" type="presParOf" srcId="{6E26B286-C21E-4A1A-AD49-B2A1B4AD31A2}" destId="{5EE04F95-D30C-4BB6-96E0-BCF985D0E8C2}" srcOrd="3" destOrd="0" presId="urn:microsoft.com/office/officeart/2005/8/layout/hProcess9"/>
    <dgm:cxn modelId="{96CFB839-D427-49FA-883B-9BA1CEB86CC5}" type="presParOf" srcId="{6E26B286-C21E-4A1A-AD49-B2A1B4AD31A2}" destId="{7702C8D6-DEF2-4695-9CA6-3FE029630C3D}" srcOrd="4" destOrd="0" presId="urn:microsoft.com/office/officeart/2005/8/layout/hProcess9"/>
    <dgm:cxn modelId="{7B844D1B-3DCA-45C9-B3EE-78FAAFB1EE4D}" type="presParOf" srcId="{6E26B286-C21E-4A1A-AD49-B2A1B4AD31A2}" destId="{62DB5008-AE0B-45E2-9E80-936320E66A51}" srcOrd="5" destOrd="0" presId="urn:microsoft.com/office/officeart/2005/8/layout/hProcess9"/>
    <dgm:cxn modelId="{3031F29F-F7C8-4276-B07A-DA13031357CD}" type="presParOf" srcId="{6E26B286-C21E-4A1A-AD49-B2A1B4AD31A2}" destId="{F8B9F552-B4A8-4C05-B65C-47651540D299}" srcOrd="6" destOrd="0" presId="urn:microsoft.com/office/officeart/2005/8/layout/hProcess9"/>
    <dgm:cxn modelId="{74357033-CD97-4FD1-BB91-4004E413267B}" type="presParOf" srcId="{6E26B286-C21E-4A1A-AD49-B2A1B4AD31A2}" destId="{289378A1-0C4D-4244-B816-7EB229DCEDC1}" srcOrd="7" destOrd="0" presId="urn:microsoft.com/office/officeart/2005/8/layout/hProcess9"/>
    <dgm:cxn modelId="{8484610D-10D1-48DD-90D5-91BBC7329583}" type="presParOf" srcId="{6E26B286-C21E-4A1A-AD49-B2A1B4AD31A2}" destId="{2CA3D567-A818-4FC3-883B-426588B3686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9F85D3-05C4-4F90-AFD6-28A25E4F9303}" type="doc">
      <dgm:prSet loTypeId="urn:microsoft.com/office/officeart/2005/8/layout/target3" loCatId="relationship" qsTypeId="urn:microsoft.com/office/officeart/2005/8/quickstyle/simple1" qsCatId="simple" csTypeId="urn:microsoft.com/office/officeart/2005/8/colors/colorful4" csCatId="colorful"/>
      <dgm:spPr/>
      <dgm:t>
        <a:bodyPr/>
        <a:lstStyle/>
        <a:p>
          <a:endParaRPr lang="tr-TR"/>
        </a:p>
      </dgm:t>
    </dgm:pt>
    <dgm:pt modelId="{71A7AD0E-27C0-4904-BD5D-C938CDB6BE2E}">
      <dgm:prSet custT="1"/>
      <dgm:spPr/>
      <dgm:t>
        <a:bodyPr/>
        <a:lstStyle/>
        <a:p>
          <a:pPr algn="just"/>
          <a:r>
            <a:rPr lang="tr-TR" sz="1600" b="1" dirty="0">
              <a:latin typeface="Segoe UI" panose="020B0502040204020203" pitchFamily="34" charset="0"/>
              <a:cs typeface="Segoe UI" panose="020B0502040204020203" pitchFamily="34" charset="0"/>
            </a:rPr>
            <a:t>Aile İçi Şiddet Tanımı:  </a:t>
          </a:r>
          <a:r>
            <a:rPr lang="tr-TR" sz="1600" dirty="0">
              <a:latin typeface="Segoe UI" panose="020B0502040204020203" pitchFamily="34" charset="0"/>
              <a:cs typeface="Segoe UI" panose="020B0502040204020203" pitchFamily="34" charset="0"/>
            </a:rPr>
            <a:t>Aile içi şiddet, duygusal, fiziksel, cinsel ve ekonomik şiddet gibi çeşitli formları içeren bir sorundur. Kadınlar, çocuklar ve yaşlılar, bu şiddetin en savunmasız grupları arasında yer alır.</a:t>
          </a:r>
        </a:p>
      </dgm:t>
    </dgm:pt>
    <dgm:pt modelId="{11245D4F-492D-48F4-AF0A-3F37937181E5}" type="parTrans" cxnId="{D69905CF-CB00-4DC8-802A-9EDE5D2BC167}">
      <dgm:prSet/>
      <dgm:spPr/>
      <dgm:t>
        <a:bodyPr/>
        <a:lstStyle/>
        <a:p>
          <a:pPr algn="just"/>
          <a:endParaRPr lang="tr-TR" sz="1600">
            <a:latin typeface="Segoe UI" panose="020B0502040204020203" pitchFamily="34" charset="0"/>
            <a:cs typeface="Segoe UI" panose="020B0502040204020203" pitchFamily="34" charset="0"/>
          </a:endParaRPr>
        </a:p>
      </dgm:t>
    </dgm:pt>
    <dgm:pt modelId="{51BAE0B9-6372-49FA-B2B0-D1A89326511A}" type="sibTrans" cxnId="{D69905CF-CB00-4DC8-802A-9EDE5D2BC167}">
      <dgm:prSet/>
      <dgm:spPr/>
      <dgm:t>
        <a:bodyPr/>
        <a:lstStyle/>
        <a:p>
          <a:pPr algn="just"/>
          <a:endParaRPr lang="tr-TR" sz="1600">
            <a:latin typeface="Segoe UI" panose="020B0502040204020203" pitchFamily="34" charset="0"/>
            <a:cs typeface="Segoe UI" panose="020B0502040204020203" pitchFamily="34" charset="0"/>
          </a:endParaRPr>
        </a:p>
      </dgm:t>
    </dgm:pt>
    <dgm:pt modelId="{3524605D-D61A-432D-B925-CC39937C566C}">
      <dgm:prSet custT="1"/>
      <dgm:spPr/>
      <dgm:t>
        <a:bodyPr/>
        <a:lstStyle/>
        <a:p>
          <a:pPr algn="just"/>
          <a:r>
            <a:rPr lang="tr-TR" sz="1600" b="1" dirty="0">
              <a:latin typeface="Segoe UI" panose="020B0502040204020203" pitchFamily="34" charset="0"/>
              <a:cs typeface="Segoe UI" panose="020B0502040204020203" pitchFamily="34" charset="0"/>
            </a:rPr>
            <a:t>Risk Faktörleri: </a:t>
          </a:r>
          <a:r>
            <a:rPr lang="tr-TR" sz="1600" dirty="0">
              <a:latin typeface="Segoe UI" panose="020B0502040204020203" pitchFamily="34" charset="0"/>
              <a:cs typeface="Segoe UI" panose="020B0502040204020203" pitchFamily="34" charset="0"/>
            </a:rPr>
            <a:t>Aile içi şiddeti etkileyen risk faktörleri; bireysel, ilişkisel ve durumsal olmak üzere üç kategoride değerlendirilir. Örnek olarak düşük sosyoekonomik statü, alkol ve madde bağımlılığı, psikolojik sorunlar ve geçmişte şiddete maruz kalma risk faktörleri arasında yer alır.</a:t>
          </a:r>
        </a:p>
      </dgm:t>
    </dgm:pt>
    <dgm:pt modelId="{758BE58B-9EAF-435B-A162-3B0AC6140511}" type="parTrans" cxnId="{B4361BB3-47FB-484C-AAF7-D40E2E71D79A}">
      <dgm:prSet/>
      <dgm:spPr/>
      <dgm:t>
        <a:bodyPr/>
        <a:lstStyle/>
        <a:p>
          <a:pPr algn="just"/>
          <a:endParaRPr lang="tr-TR" sz="1600">
            <a:latin typeface="Segoe UI" panose="020B0502040204020203" pitchFamily="34" charset="0"/>
            <a:cs typeface="Segoe UI" panose="020B0502040204020203" pitchFamily="34" charset="0"/>
          </a:endParaRPr>
        </a:p>
      </dgm:t>
    </dgm:pt>
    <dgm:pt modelId="{8F66DB62-0D38-4A41-B446-334C1179B9EC}" type="sibTrans" cxnId="{B4361BB3-47FB-484C-AAF7-D40E2E71D79A}">
      <dgm:prSet/>
      <dgm:spPr/>
      <dgm:t>
        <a:bodyPr/>
        <a:lstStyle/>
        <a:p>
          <a:pPr algn="just"/>
          <a:endParaRPr lang="tr-TR" sz="1600">
            <a:latin typeface="Segoe UI" panose="020B0502040204020203" pitchFamily="34" charset="0"/>
            <a:cs typeface="Segoe UI" panose="020B0502040204020203" pitchFamily="34" charset="0"/>
          </a:endParaRPr>
        </a:p>
      </dgm:t>
    </dgm:pt>
    <dgm:pt modelId="{66C62984-DAFC-4904-A133-F82AE9BD8376}">
      <dgm:prSet custT="1"/>
      <dgm:spPr/>
      <dgm:t>
        <a:bodyPr/>
        <a:lstStyle/>
        <a:p>
          <a:pPr algn="just"/>
          <a:r>
            <a:rPr lang="tr-TR" sz="1600" b="1" dirty="0">
              <a:latin typeface="Segoe UI" panose="020B0502040204020203" pitchFamily="34" charset="0"/>
              <a:cs typeface="Segoe UI" panose="020B0502040204020203" pitchFamily="34" charset="0"/>
            </a:rPr>
            <a:t>Aile İçi Şiddetin Formları: </a:t>
          </a:r>
          <a:r>
            <a:rPr lang="tr-TR" sz="1600" dirty="0">
              <a:latin typeface="Segoe UI" panose="020B0502040204020203" pitchFamily="34" charset="0"/>
              <a:cs typeface="Segoe UI" panose="020B0502040204020203" pitchFamily="34" charset="0"/>
            </a:rPr>
            <a:t>Psikolojik/duygusal, fiziksel, ekonomik ve cinsel şiddet, aile içi şiddetin farklı formlarını oluşturur. Bu şiddet türleri, bireyin zarar görmesine, özgürlüğünün kısıtlanmasına ve insan hakları ihlaline neden olabilir.</a:t>
          </a:r>
        </a:p>
      </dgm:t>
    </dgm:pt>
    <dgm:pt modelId="{0E7E089D-C88B-4F09-BEC0-882BB1B9EF68}" type="parTrans" cxnId="{C83A5FDF-E128-4BD7-95FD-0C5D04B53DED}">
      <dgm:prSet/>
      <dgm:spPr/>
      <dgm:t>
        <a:bodyPr/>
        <a:lstStyle/>
        <a:p>
          <a:pPr algn="just"/>
          <a:endParaRPr lang="tr-TR" sz="1600">
            <a:latin typeface="Segoe UI" panose="020B0502040204020203" pitchFamily="34" charset="0"/>
            <a:cs typeface="Segoe UI" panose="020B0502040204020203" pitchFamily="34" charset="0"/>
          </a:endParaRPr>
        </a:p>
      </dgm:t>
    </dgm:pt>
    <dgm:pt modelId="{2D98AF07-BC5E-491A-BCDC-436D775E1FAB}" type="sibTrans" cxnId="{C83A5FDF-E128-4BD7-95FD-0C5D04B53DED}">
      <dgm:prSet/>
      <dgm:spPr/>
      <dgm:t>
        <a:bodyPr/>
        <a:lstStyle/>
        <a:p>
          <a:pPr algn="just"/>
          <a:endParaRPr lang="tr-TR" sz="1600">
            <a:latin typeface="Segoe UI" panose="020B0502040204020203" pitchFamily="34" charset="0"/>
            <a:cs typeface="Segoe UI" panose="020B0502040204020203" pitchFamily="34" charset="0"/>
          </a:endParaRPr>
        </a:p>
      </dgm:t>
    </dgm:pt>
    <dgm:pt modelId="{1C2C580C-36D5-4175-8983-1228D79C55A8}">
      <dgm:prSet custT="1"/>
      <dgm:spPr/>
      <dgm:t>
        <a:bodyPr/>
        <a:lstStyle/>
        <a:p>
          <a:pPr algn="just"/>
          <a:r>
            <a:rPr lang="tr-TR" sz="1600" b="1" dirty="0">
              <a:latin typeface="Segoe UI" panose="020B0502040204020203" pitchFamily="34" charset="0"/>
              <a:cs typeface="Segoe UI" panose="020B0502040204020203" pitchFamily="34" charset="0"/>
            </a:rPr>
            <a:t>Hedef Gruplar: </a:t>
          </a:r>
          <a:r>
            <a:rPr lang="tr-TR" sz="1600" dirty="0">
              <a:latin typeface="Segoe UI" panose="020B0502040204020203" pitchFamily="34" charset="0"/>
              <a:cs typeface="Segoe UI" panose="020B0502040204020203" pitchFamily="34" charset="0"/>
            </a:rPr>
            <a:t>Kadınlar, çocuklar ve yaşlılar, aile içi şiddete daha fazla maruz kalan gruplardır. Kadına yönelik şiddet, fiziksel, duygusal, cinsel veya ekonomik zarar verme amacı taşıyan saldırgan davranışları içerir.</a:t>
          </a:r>
        </a:p>
      </dgm:t>
    </dgm:pt>
    <dgm:pt modelId="{885A79AC-AEB0-4949-B21B-D4507D62759A}" type="parTrans" cxnId="{3B4E1A58-B256-44E9-B188-948C3E3661E3}">
      <dgm:prSet/>
      <dgm:spPr/>
      <dgm:t>
        <a:bodyPr/>
        <a:lstStyle/>
        <a:p>
          <a:pPr algn="just"/>
          <a:endParaRPr lang="tr-TR" sz="1600">
            <a:latin typeface="Segoe UI" panose="020B0502040204020203" pitchFamily="34" charset="0"/>
            <a:cs typeface="Segoe UI" panose="020B0502040204020203" pitchFamily="34" charset="0"/>
          </a:endParaRPr>
        </a:p>
      </dgm:t>
    </dgm:pt>
    <dgm:pt modelId="{D367464D-217C-4D1F-A7ED-FCBEF331B5D7}" type="sibTrans" cxnId="{3B4E1A58-B256-44E9-B188-948C3E3661E3}">
      <dgm:prSet/>
      <dgm:spPr/>
      <dgm:t>
        <a:bodyPr/>
        <a:lstStyle/>
        <a:p>
          <a:pPr algn="just"/>
          <a:endParaRPr lang="tr-TR" sz="1600">
            <a:latin typeface="Segoe UI" panose="020B0502040204020203" pitchFamily="34" charset="0"/>
            <a:cs typeface="Segoe UI" panose="020B0502040204020203" pitchFamily="34" charset="0"/>
          </a:endParaRPr>
        </a:p>
      </dgm:t>
    </dgm:pt>
    <dgm:pt modelId="{B30EF7AB-832C-4D61-BB3E-0FEEEEB4D12B}" type="pres">
      <dgm:prSet presAssocID="{A19F85D3-05C4-4F90-AFD6-28A25E4F9303}" presName="Name0" presStyleCnt="0">
        <dgm:presLayoutVars>
          <dgm:chMax val="7"/>
          <dgm:dir/>
          <dgm:animLvl val="lvl"/>
          <dgm:resizeHandles val="exact"/>
        </dgm:presLayoutVars>
      </dgm:prSet>
      <dgm:spPr/>
    </dgm:pt>
    <dgm:pt modelId="{9399FD6D-48E7-4ABB-A52C-CEF071150B01}" type="pres">
      <dgm:prSet presAssocID="{71A7AD0E-27C0-4904-BD5D-C938CDB6BE2E}" presName="circle1" presStyleLbl="node1" presStyleIdx="0" presStyleCnt="4"/>
      <dgm:spPr/>
    </dgm:pt>
    <dgm:pt modelId="{4914F251-BF62-4A2E-8A27-780D1085C6F9}" type="pres">
      <dgm:prSet presAssocID="{71A7AD0E-27C0-4904-BD5D-C938CDB6BE2E}" presName="space" presStyleCnt="0"/>
      <dgm:spPr/>
    </dgm:pt>
    <dgm:pt modelId="{65E878B0-7E4A-4AD1-9DE6-B3F176D84D8F}" type="pres">
      <dgm:prSet presAssocID="{71A7AD0E-27C0-4904-BD5D-C938CDB6BE2E}" presName="rect1" presStyleLbl="alignAcc1" presStyleIdx="0" presStyleCnt="4"/>
      <dgm:spPr/>
    </dgm:pt>
    <dgm:pt modelId="{A8683498-E29D-4BD0-9116-CA0B115B8DEA}" type="pres">
      <dgm:prSet presAssocID="{3524605D-D61A-432D-B925-CC39937C566C}" presName="vertSpace2" presStyleLbl="node1" presStyleIdx="0" presStyleCnt="4"/>
      <dgm:spPr/>
    </dgm:pt>
    <dgm:pt modelId="{79D53E8C-9BCE-4FFA-9486-39AC15A78369}" type="pres">
      <dgm:prSet presAssocID="{3524605D-D61A-432D-B925-CC39937C566C}" presName="circle2" presStyleLbl="node1" presStyleIdx="1" presStyleCnt="4"/>
      <dgm:spPr/>
    </dgm:pt>
    <dgm:pt modelId="{FFF1B7D6-23C7-4745-9307-815E2BDD66DD}" type="pres">
      <dgm:prSet presAssocID="{3524605D-D61A-432D-B925-CC39937C566C}" presName="rect2" presStyleLbl="alignAcc1" presStyleIdx="1" presStyleCnt="4"/>
      <dgm:spPr/>
    </dgm:pt>
    <dgm:pt modelId="{B4A0AD56-9FEB-4423-86FB-7921D5898C0E}" type="pres">
      <dgm:prSet presAssocID="{66C62984-DAFC-4904-A133-F82AE9BD8376}" presName="vertSpace3" presStyleLbl="node1" presStyleIdx="1" presStyleCnt="4"/>
      <dgm:spPr/>
    </dgm:pt>
    <dgm:pt modelId="{5C99CDA1-0ACE-4C99-87FC-128549ACFA23}" type="pres">
      <dgm:prSet presAssocID="{66C62984-DAFC-4904-A133-F82AE9BD8376}" presName="circle3" presStyleLbl="node1" presStyleIdx="2" presStyleCnt="4"/>
      <dgm:spPr/>
    </dgm:pt>
    <dgm:pt modelId="{EE786434-9E10-4C8B-8DD6-52745BF95CED}" type="pres">
      <dgm:prSet presAssocID="{66C62984-DAFC-4904-A133-F82AE9BD8376}" presName="rect3" presStyleLbl="alignAcc1" presStyleIdx="2" presStyleCnt="4"/>
      <dgm:spPr/>
    </dgm:pt>
    <dgm:pt modelId="{E03A9877-6958-42C4-8E85-B1CEDD6CF42A}" type="pres">
      <dgm:prSet presAssocID="{1C2C580C-36D5-4175-8983-1228D79C55A8}" presName="vertSpace4" presStyleLbl="node1" presStyleIdx="2" presStyleCnt="4"/>
      <dgm:spPr/>
    </dgm:pt>
    <dgm:pt modelId="{054B60F6-2A64-4CB2-BF0B-9D1BC5E2ECD7}" type="pres">
      <dgm:prSet presAssocID="{1C2C580C-36D5-4175-8983-1228D79C55A8}" presName="circle4" presStyleLbl="node1" presStyleIdx="3" presStyleCnt="4"/>
      <dgm:spPr/>
    </dgm:pt>
    <dgm:pt modelId="{9D37E3CD-17D0-4B60-99C2-327A809D39C3}" type="pres">
      <dgm:prSet presAssocID="{1C2C580C-36D5-4175-8983-1228D79C55A8}" presName="rect4" presStyleLbl="alignAcc1" presStyleIdx="3" presStyleCnt="4"/>
      <dgm:spPr/>
    </dgm:pt>
    <dgm:pt modelId="{C71AA77F-7F78-4212-973E-0F831B0E7109}" type="pres">
      <dgm:prSet presAssocID="{71A7AD0E-27C0-4904-BD5D-C938CDB6BE2E}" presName="rect1ParTxNoCh" presStyleLbl="alignAcc1" presStyleIdx="3" presStyleCnt="4">
        <dgm:presLayoutVars>
          <dgm:chMax val="1"/>
          <dgm:bulletEnabled val="1"/>
        </dgm:presLayoutVars>
      </dgm:prSet>
      <dgm:spPr/>
    </dgm:pt>
    <dgm:pt modelId="{FFE55F6D-2461-4C42-86AD-8E4EADDF222F}" type="pres">
      <dgm:prSet presAssocID="{3524605D-D61A-432D-B925-CC39937C566C}" presName="rect2ParTxNoCh" presStyleLbl="alignAcc1" presStyleIdx="3" presStyleCnt="4">
        <dgm:presLayoutVars>
          <dgm:chMax val="1"/>
          <dgm:bulletEnabled val="1"/>
        </dgm:presLayoutVars>
      </dgm:prSet>
      <dgm:spPr/>
    </dgm:pt>
    <dgm:pt modelId="{F6EC97C6-6CC7-4B1B-B570-19E29B479705}" type="pres">
      <dgm:prSet presAssocID="{66C62984-DAFC-4904-A133-F82AE9BD8376}" presName="rect3ParTxNoCh" presStyleLbl="alignAcc1" presStyleIdx="3" presStyleCnt="4">
        <dgm:presLayoutVars>
          <dgm:chMax val="1"/>
          <dgm:bulletEnabled val="1"/>
        </dgm:presLayoutVars>
      </dgm:prSet>
      <dgm:spPr/>
    </dgm:pt>
    <dgm:pt modelId="{44CE67ED-11BD-4296-A5FF-96D2D08A3B4B}" type="pres">
      <dgm:prSet presAssocID="{1C2C580C-36D5-4175-8983-1228D79C55A8}" presName="rect4ParTxNoCh" presStyleLbl="alignAcc1" presStyleIdx="3" presStyleCnt="4">
        <dgm:presLayoutVars>
          <dgm:chMax val="1"/>
          <dgm:bulletEnabled val="1"/>
        </dgm:presLayoutVars>
      </dgm:prSet>
      <dgm:spPr/>
    </dgm:pt>
  </dgm:ptLst>
  <dgm:cxnLst>
    <dgm:cxn modelId="{6D597E14-A32B-4336-B3AE-6605B7EC5476}" type="presOf" srcId="{3524605D-D61A-432D-B925-CC39937C566C}" destId="{FFE55F6D-2461-4C42-86AD-8E4EADDF222F}" srcOrd="1" destOrd="0" presId="urn:microsoft.com/office/officeart/2005/8/layout/target3"/>
    <dgm:cxn modelId="{AB0B2D70-2981-4833-B926-07799E6A2C01}" type="presOf" srcId="{66C62984-DAFC-4904-A133-F82AE9BD8376}" destId="{F6EC97C6-6CC7-4B1B-B570-19E29B479705}" srcOrd="1" destOrd="0" presId="urn:microsoft.com/office/officeart/2005/8/layout/target3"/>
    <dgm:cxn modelId="{855C1A73-E7DB-4EBC-9C49-D90DD2BF12BE}" type="presOf" srcId="{71A7AD0E-27C0-4904-BD5D-C938CDB6BE2E}" destId="{C71AA77F-7F78-4212-973E-0F831B0E7109}" srcOrd="1" destOrd="0" presId="urn:microsoft.com/office/officeart/2005/8/layout/target3"/>
    <dgm:cxn modelId="{3B4E1A58-B256-44E9-B188-948C3E3661E3}" srcId="{A19F85D3-05C4-4F90-AFD6-28A25E4F9303}" destId="{1C2C580C-36D5-4175-8983-1228D79C55A8}" srcOrd="3" destOrd="0" parTransId="{885A79AC-AEB0-4949-B21B-D4507D62759A}" sibTransId="{D367464D-217C-4D1F-A7ED-FCBEF331B5D7}"/>
    <dgm:cxn modelId="{5B33477D-99C8-44DA-A11D-EB7123C8937F}" type="presOf" srcId="{66C62984-DAFC-4904-A133-F82AE9BD8376}" destId="{EE786434-9E10-4C8B-8DD6-52745BF95CED}" srcOrd="0" destOrd="0" presId="urn:microsoft.com/office/officeart/2005/8/layout/target3"/>
    <dgm:cxn modelId="{56924483-ACFD-41AA-9EFE-DDDBBD3A3C8D}" type="presOf" srcId="{1C2C580C-36D5-4175-8983-1228D79C55A8}" destId="{44CE67ED-11BD-4296-A5FF-96D2D08A3B4B}" srcOrd="1" destOrd="0" presId="urn:microsoft.com/office/officeart/2005/8/layout/target3"/>
    <dgm:cxn modelId="{488EB9AC-5511-4CEB-BF0B-1867F47F14D3}" type="presOf" srcId="{A19F85D3-05C4-4F90-AFD6-28A25E4F9303}" destId="{B30EF7AB-832C-4D61-BB3E-0FEEEEB4D12B}" srcOrd="0" destOrd="0" presId="urn:microsoft.com/office/officeart/2005/8/layout/target3"/>
    <dgm:cxn modelId="{B4361BB3-47FB-484C-AAF7-D40E2E71D79A}" srcId="{A19F85D3-05C4-4F90-AFD6-28A25E4F9303}" destId="{3524605D-D61A-432D-B925-CC39937C566C}" srcOrd="1" destOrd="0" parTransId="{758BE58B-9EAF-435B-A162-3B0AC6140511}" sibTransId="{8F66DB62-0D38-4A41-B446-334C1179B9EC}"/>
    <dgm:cxn modelId="{04DDA4CB-7ABB-4BEA-B4C3-21EC9C4E47B0}" type="presOf" srcId="{1C2C580C-36D5-4175-8983-1228D79C55A8}" destId="{9D37E3CD-17D0-4B60-99C2-327A809D39C3}" srcOrd="0" destOrd="0" presId="urn:microsoft.com/office/officeart/2005/8/layout/target3"/>
    <dgm:cxn modelId="{D69905CF-CB00-4DC8-802A-9EDE5D2BC167}" srcId="{A19F85D3-05C4-4F90-AFD6-28A25E4F9303}" destId="{71A7AD0E-27C0-4904-BD5D-C938CDB6BE2E}" srcOrd="0" destOrd="0" parTransId="{11245D4F-492D-48F4-AF0A-3F37937181E5}" sibTransId="{51BAE0B9-6372-49FA-B2B0-D1A89326511A}"/>
    <dgm:cxn modelId="{820C7CD8-A1DE-49F4-8B3D-D838B5358C97}" type="presOf" srcId="{3524605D-D61A-432D-B925-CC39937C566C}" destId="{FFF1B7D6-23C7-4745-9307-815E2BDD66DD}" srcOrd="0" destOrd="0" presId="urn:microsoft.com/office/officeart/2005/8/layout/target3"/>
    <dgm:cxn modelId="{C83A5FDF-E128-4BD7-95FD-0C5D04B53DED}" srcId="{A19F85D3-05C4-4F90-AFD6-28A25E4F9303}" destId="{66C62984-DAFC-4904-A133-F82AE9BD8376}" srcOrd="2" destOrd="0" parTransId="{0E7E089D-C88B-4F09-BEC0-882BB1B9EF68}" sibTransId="{2D98AF07-BC5E-491A-BCDC-436D775E1FAB}"/>
    <dgm:cxn modelId="{8DFAB4E7-4F4E-4445-A9C9-6CF5825E17C4}" type="presOf" srcId="{71A7AD0E-27C0-4904-BD5D-C938CDB6BE2E}" destId="{65E878B0-7E4A-4AD1-9DE6-B3F176D84D8F}" srcOrd="0" destOrd="0" presId="urn:microsoft.com/office/officeart/2005/8/layout/target3"/>
    <dgm:cxn modelId="{8A9E5DA9-7F4D-4683-B76F-2BD1A6401EF9}" type="presParOf" srcId="{B30EF7AB-832C-4D61-BB3E-0FEEEEB4D12B}" destId="{9399FD6D-48E7-4ABB-A52C-CEF071150B01}" srcOrd="0" destOrd="0" presId="urn:microsoft.com/office/officeart/2005/8/layout/target3"/>
    <dgm:cxn modelId="{FAB9337B-216D-4D45-B9EF-A011ADA55227}" type="presParOf" srcId="{B30EF7AB-832C-4D61-BB3E-0FEEEEB4D12B}" destId="{4914F251-BF62-4A2E-8A27-780D1085C6F9}" srcOrd="1" destOrd="0" presId="urn:microsoft.com/office/officeart/2005/8/layout/target3"/>
    <dgm:cxn modelId="{A8CE2547-92A3-40CB-9B1F-1360E39FB174}" type="presParOf" srcId="{B30EF7AB-832C-4D61-BB3E-0FEEEEB4D12B}" destId="{65E878B0-7E4A-4AD1-9DE6-B3F176D84D8F}" srcOrd="2" destOrd="0" presId="urn:microsoft.com/office/officeart/2005/8/layout/target3"/>
    <dgm:cxn modelId="{29C99DF0-0255-4ACB-B3DF-54F176C648A9}" type="presParOf" srcId="{B30EF7AB-832C-4D61-BB3E-0FEEEEB4D12B}" destId="{A8683498-E29D-4BD0-9116-CA0B115B8DEA}" srcOrd="3" destOrd="0" presId="urn:microsoft.com/office/officeart/2005/8/layout/target3"/>
    <dgm:cxn modelId="{04FF5320-AF44-416A-A6AC-695E1DC43EDE}" type="presParOf" srcId="{B30EF7AB-832C-4D61-BB3E-0FEEEEB4D12B}" destId="{79D53E8C-9BCE-4FFA-9486-39AC15A78369}" srcOrd="4" destOrd="0" presId="urn:microsoft.com/office/officeart/2005/8/layout/target3"/>
    <dgm:cxn modelId="{BAFEF48A-7DAE-4022-A8A7-C3C62D94D34B}" type="presParOf" srcId="{B30EF7AB-832C-4D61-BB3E-0FEEEEB4D12B}" destId="{FFF1B7D6-23C7-4745-9307-815E2BDD66DD}" srcOrd="5" destOrd="0" presId="urn:microsoft.com/office/officeart/2005/8/layout/target3"/>
    <dgm:cxn modelId="{BB620C0E-0001-4D02-A454-29DA7589684A}" type="presParOf" srcId="{B30EF7AB-832C-4D61-BB3E-0FEEEEB4D12B}" destId="{B4A0AD56-9FEB-4423-86FB-7921D5898C0E}" srcOrd="6" destOrd="0" presId="urn:microsoft.com/office/officeart/2005/8/layout/target3"/>
    <dgm:cxn modelId="{F86E2021-D6CF-42FE-A1BC-907627D5811E}" type="presParOf" srcId="{B30EF7AB-832C-4D61-BB3E-0FEEEEB4D12B}" destId="{5C99CDA1-0ACE-4C99-87FC-128549ACFA23}" srcOrd="7" destOrd="0" presId="urn:microsoft.com/office/officeart/2005/8/layout/target3"/>
    <dgm:cxn modelId="{7C17EF13-B4D6-4A19-8396-01103936DBF6}" type="presParOf" srcId="{B30EF7AB-832C-4D61-BB3E-0FEEEEB4D12B}" destId="{EE786434-9E10-4C8B-8DD6-52745BF95CED}" srcOrd="8" destOrd="0" presId="urn:microsoft.com/office/officeart/2005/8/layout/target3"/>
    <dgm:cxn modelId="{86AB0E13-3ED0-4228-AA6F-6F4E57B4DBD0}" type="presParOf" srcId="{B30EF7AB-832C-4D61-BB3E-0FEEEEB4D12B}" destId="{E03A9877-6958-42C4-8E85-B1CEDD6CF42A}" srcOrd="9" destOrd="0" presId="urn:microsoft.com/office/officeart/2005/8/layout/target3"/>
    <dgm:cxn modelId="{6103250F-E222-47ED-830E-47C99BD2EEA0}" type="presParOf" srcId="{B30EF7AB-832C-4D61-BB3E-0FEEEEB4D12B}" destId="{054B60F6-2A64-4CB2-BF0B-9D1BC5E2ECD7}" srcOrd="10" destOrd="0" presId="urn:microsoft.com/office/officeart/2005/8/layout/target3"/>
    <dgm:cxn modelId="{3F4B07EE-EDFB-4B59-ABDF-C018F4B18AC6}" type="presParOf" srcId="{B30EF7AB-832C-4D61-BB3E-0FEEEEB4D12B}" destId="{9D37E3CD-17D0-4B60-99C2-327A809D39C3}" srcOrd="11" destOrd="0" presId="urn:microsoft.com/office/officeart/2005/8/layout/target3"/>
    <dgm:cxn modelId="{34066FCE-7CBB-4872-BC73-E3C0C00E44BC}" type="presParOf" srcId="{B30EF7AB-832C-4D61-BB3E-0FEEEEB4D12B}" destId="{C71AA77F-7F78-4212-973E-0F831B0E7109}" srcOrd="12" destOrd="0" presId="urn:microsoft.com/office/officeart/2005/8/layout/target3"/>
    <dgm:cxn modelId="{1A9EE7E9-ED51-41A1-8D45-B18941EF51CE}" type="presParOf" srcId="{B30EF7AB-832C-4D61-BB3E-0FEEEEB4D12B}" destId="{FFE55F6D-2461-4C42-86AD-8E4EADDF222F}" srcOrd="13" destOrd="0" presId="urn:microsoft.com/office/officeart/2005/8/layout/target3"/>
    <dgm:cxn modelId="{4C3C2599-920B-4DEA-957A-6C9C71C414A2}" type="presParOf" srcId="{B30EF7AB-832C-4D61-BB3E-0FEEEEB4D12B}" destId="{F6EC97C6-6CC7-4B1B-B570-19E29B479705}" srcOrd="14" destOrd="0" presId="urn:microsoft.com/office/officeart/2005/8/layout/target3"/>
    <dgm:cxn modelId="{B56B858E-E9AF-46A9-BC71-858EBA24C88A}" type="presParOf" srcId="{B30EF7AB-832C-4D61-BB3E-0FEEEEB4D12B}" destId="{44CE67ED-11BD-4296-A5FF-96D2D08A3B4B}"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85FFEF-9949-42C9-BE61-7BE3E4D08BCE}"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tr-TR"/>
        </a:p>
      </dgm:t>
    </dgm:pt>
    <dgm:pt modelId="{8DB4ED74-3B0D-417E-91BB-FC0BD287347A}">
      <dgm:prSet custT="1"/>
      <dgm:spPr/>
      <dgm:t>
        <a:bodyPr/>
        <a:lstStyle/>
        <a:p>
          <a:pPr algn="just"/>
          <a:r>
            <a:rPr lang="tr-TR" sz="1600" b="1" dirty="0">
              <a:latin typeface="Segoe UI" panose="020B0502040204020203" pitchFamily="34" charset="0"/>
              <a:cs typeface="Segoe UI" panose="020B0502040204020203" pitchFamily="34" charset="0"/>
            </a:rPr>
            <a:t>Uzmanların Rolü: </a:t>
          </a:r>
          <a:r>
            <a:rPr lang="tr-TR" sz="1600" dirty="0">
              <a:latin typeface="Segoe UI" panose="020B0502040204020203" pitchFamily="34" charset="0"/>
              <a:cs typeface="Segoe UI" panose="020B0502040204020203" pitchFamily="34" charset="0"/>
            </a:rPr>
            <a:t>Uzmanlar, aile içi şiddete maruz kalan bireylere </a:t>
          </a:r>
          <a:r>
            <a:rPr lang="tr-TR" sz="1600" dirty="0" err="1">
              <a:latin typeface="Segoe UI" panose="020B0502040204020203" pitchFamily="34" charset="0"/>
              <a:cs typeface="Segoe UI" panose="020B0502040204020203" pitchFamily="34" charset="0"/>
            </a:rPr>
            <a:t>empatik</a:t>
          </a:r>
          <a:r>
            <a:rPr lang="tr-TR" sz="1600" dirty="0">
              <a:latin typeface="Segoe UI" panose="020B0502040204020203" pitchFamily="34" charset="0"/>
              <a:cs typeface="Segoe UI" panose="020B0502040204020203" pitchFamily="34" charset="0"/>
            </a:rPr>
            <a:t> bir yaklaşım benimsemeli ve güvenli bir ortam sağlamalıdır. Gizlilik haklarını korumalı, etik ve hukuki konularda titizlikle hareket etmeli ve gerektiğinde yasal destek ağlarına yönlendirmelidir.</a:t>
          </a:r>
        </a:p>
      </dgm:t>
    </dgm:pt>
    <dgm:pt modelId="{9BD43D28-1843-4D09-978A-701C21218B0B}" type="parTrans" cxnId="{B0F6779D-F473-4A85-941A-E6C500BCD08F}">
      <dgm:prSet/>
      <dgm:spPr/>
      <dgm:t>
        <a:bodyPr/>
        <a:lstStyle/>
        <a:p>
          <a:pPr algn="just"/>
          <a:endParaRPr lang="tr-TR" sz="1600">
            <a:latin typeface="Segoe UI" panose="020B0502040204020203" pitchFamily="34" charset="0"/>
            <a:cs typeface="Segoe UI" panose="020B0502040204020203" pitchFamily="34" charset="0"/>
          </a:endParaRPr>
        </a:p>
      </dgm:t>
    </dgm:pt>
    <dgm:pt modelId="{DC5571C6-DC34-4D9A-BF70-ACA4D1280281}" type="sibTrans" cxnId="{B0F6779D-F473-4A85-941A-E6C500BCD08F}">
      <dgm:prSet/>
      <dgm:spPr/>
      <dgm:t>
        <a:bodyPr/>
        <a:lstStyle/>
        <a:p>
          <a:pPr algn="just"/>
          <a:endParaRPr lang="tr-TR" sz="1600">
            <a:latin typeface="Segoe UI" panose="020B0502040204020203" pitchFamily="34" charset="0"/>
            <a:cs typeface="Segoe UI" panose="020B0502040204020203" pitchFamily="34" charset="0"/>
          </a:endParaRPr>
        </a:p>
      </dgm:t>
    </dgm:pt>
    <dgm:pt modelId="{05ACE575-CCA9-499E-BD72-BEFB4C880908}">
      <dgm:prSet custT="1"/>
      <dgm:spPr/>
      <dgm:t>
        <a:bodyPr/>
        <a:lstStyle/>
        <a:p>
          <a:pPr algn="just"/>
          <a:r>
            <a:rPr lang="tr-TR" sz="1600" b="1" dirty="0">
              <a:latin typeface="Segoe UI" panose="020B0502040204020203" pitchFamily="34" charset="0"/>
              <a:cs typeface="Segoe UI" panose="020B0502040204020203" pitchFamily="34" charset="0"/>
            </a:rPr>
            <a:t>Güçlendirme ve Destek Ağları: </a:t>
          </a:r>
          <a:r>
            <a:rPr lang="tr-TR" sz="1600" dirty="0">
              <a:latin typeface="Segoe UI" panose="020B0502040204020203" pitchFamily="34" charset="0"/>
              <a:cs typeface="Segoe UI" panose="020B0502040204020203" pitchFamily="34" charset="0"/>
            </a:rPr>
            <a:t>Aile içi şiddete maruz kalan bireylerin güçlendirilmesi ve destek ağlarının artırılması önemlidir. Uzmanlar, diğer destek hizmetlerine yönlendirmeli ve devlet kurumları ile sivil toplum kuruluşlarıyla iş birliği yapmalıdır.</a:t>
          </a:r>
        </a:p>
      </dgm:t>
    </dgm:pt>
    <dgm:pt modelId="{6DB64E18-47C8-4138-9B03-F26D7E40EC4A}" type="parTrans" cxnId="{6796B9E8-13B0-4A10-AFB9-4447A63F11AB}">
      <dgm:prSet/>
      <dgm:spPr/>
      <dgm:t>
        <a:bodyPr/>
        <a:lstStyle/>
        <a:p>
          <a:pPr algn="just"/>
          <a:endParaRPr lang="tr-TR" sz="1600">
            <a:latin typeface="Segoe UI" panose="020B0502040204020203" pitchFamily="34" charset="0"/>
            <a:cs typeface="Segoe UI" panose="020B0502040204020203" pitchFamily="34" charset="0"/>
          </a:endParaRPr>
        </a:p>
      </dgm:t>
    </dgm:pt>
    <dgm:pt modelId="{41BB035A-3DFE-47D5-BE26-EB300AFC26AF}" type="sibTrans" cxnId="{6796B9E8-13B0-4A10-AFB9-4447A63F11AB}">
      <dgm:prSet/>
      <dgm:spPr/>
      <dgm:t>
        <a:bodyPr/>
        <a:lstStyle/>
        <a:p>
          <a:pPr algn="just"/>
          <a:endParaRPr lang="tr-TR" sz="1600">
            <a:latin typeface="Segoe UI" panose="020B0502040204020203" pitchFamily="34" charset="0"/>
            <a:cs typeface="Segoe UI" panose="020B0502040204020203" pitchFamily="34" charset="0"/>
          </a:endParaRPr>
        </a:p>
      </dgm:t>
    </dgm:pt>
    <dgm:pt modelId="{1A7E96A8-A31A-401C-B22E-A36E2045BB1A}">
      <dgm:prSet custT="1"/>
      <dgm:spPr/>
      <dgm:t>
        <a:bodyPr/>
        <a:lstStyle/>
        <a:p>
          <a:pPr algn="just"/>
          <a:r>
            <a:rPr lang="tr-TR" sz="1600" b="1" dirty="0">
              <a:latin typeface="Segoe UI" panose="020B0502040204020203" pitchFamily="34" charset="0"/>
              <a:cs typeface="Segoe UI" panose="020B0502040204020203" pitchFamily="34" charset="0"/>
            </a:rPr>
            <a:t>Türkiye'de Hukuki Mücadele ve Destek Hizmetleri: </a:t>
          </a:r>
          <a:r>
            <a:rPr lang="tr-TR" sz="1600" dirty="0">
              <a:latin typeface="Segoe UI" panose="020B0502040204020203" pitchFamily="34" charset="0"/>
              <a:cs typeface="Segoe UI" panose="020B0502040204020203" pitchFamily="34" charset="0"/>
            </a:rPr>
            <a:t>Türkiye'de 6284 sayılı Ailenin Korunması ve Kadına Karşı Şiddetin Önlenmesine Dair Kanun, aile içi şiddeti önlemek ve mağdurlara koruma sağlamak amacıyla çıkarılmıştır. KADES, Alo 183 Şiddetle Mücadele Hattı ve Şiddet Önleme ve İzleme Merkezleri gibi önemli müdahale araçlarıyla şiddetle mücadele eder.</a:t>
          </a:r>
        </a:p>
      </dgm:t>
    </dgm:pt>
    <dgm:pt modelId="{C6FB655C-0D80-4EAA-88C9-AC8748E7DCB6}" type="sibTrans" cxnId="{B4CA465B-81BB-4D0C-A24A-E217EA8AEECE}">
      <dgm:prSet/>
      <dgm:spPr/>
      <dgm:t>
        <a:bodyPr/>
        <a:lstStyle/>
        <a:p>
          <a:pPr algn="just"/>
          <a:endParaRPr lang="tr-TR" sz="1600">
            <a:latin typeface="Segoe UI" panose="020B0502040204020203" pitchFamily="34" charset="0"/>
            <a:cs typeface="Segoe UI" panose="020B0502040204020203" pitchFamily="34" charset="0"/>
          </a:endParaRPr>
        </a:p>
      </dgm:t>
    </dgm:pt>
    <dgm:pt modelId="{8BB5ADA2-33C9-45AA-A407-CD24BBD27FA8}" type="parTrans" cxnId="{B4CA465B-81BB-4D0C-A24A-E217EA8AEECE}">
      <dgm:prSet/>
      <dgm:spPr/>
      <dgm:t>
        <a:bodyPr/>
        <a:lstStyle/>
        <a:p>
          <a:pPr algn="just"/>
          <a:endParaRPr lang="tr-TR" sz="1600">
            <a:latin typeface="Segoe UI" panose="020B0502040204020203" pitchFamily="34" charset="0"/>
            <a:cs typeface="Segoe UI" panose="020B0502040204020203" pitchFamily="34" charset="0"/>
          </a:endParaRPr>
        </a:p>
      </dgm:t>
    </dgm:pt>
    <dgm:pt modelId="{F93AEC08-6DC9-4521-8931-62EE1E7B535D}" type="pres">
      <dgm:prSet presAssocID="{E185FFEF-9949-42C9-BE61-7BE3E4D08BCE}" presName="Name0" presStyleCnt="0">
        <dgm:presLayoutVars>
          <dgm:chMax val="7"/>
          <dgm:dir/>
          <dgm:animLvl val="lvl"/>
          <dgm:resizeHandles val="exact"/>
        </dgm:presLayoutVars>
      </dgm:prSet>
      <dgm:spPr/>
    </dgm:pt>
    <dgm:pt modelId="{AAFC8EAE-9460-483A-A5F2-905FC539C5DE}" type="pres">
      <dgm:prSet presAssocID="{1A7E96A8-A31A-401C-B22E-A36E2045BB1A}" presName="circle1" presStyleLbl="node1" presStyleIdx="0" presStyleCnt="3"/>
      <dgm:spPr/>
    </dgm:pt>
    <dgm:pt modelId="{00282B66-AA35-4965-BC8B-3F6043382321}" type="pres">
      <dgm:prSet presAssocID="{1A7E96A8-A31A-401C-B22E-A36E2045BB1A}" presName="space" presStyleCnt="0"/>
      <dgm:spPr/>
    </dgm:pt>
    <dgm:pt modelId="{45B851C1-AC3B-4CAF-ABFB-B0A28D72D0BB}" type="pres">
      <dgm:prSet presAssocID="{1A7E96A8-A31A-401C-B22E-A36E2045BB1A}" presName="rect1" presStyleLbl="alignAcc1" presStyleIdx="0" presStyleCnt="3"/>
      <dgm:spPr/>
    </dgm:pt>
    <dgm:pt modelId="{9FD43BD9-748A-4282-9201-14A96E9B94CA}" type="pres">
      <dgm:prSet presAssocID="{8DB4ED74-3B0D-417E-91BB-FC0BD287347A}" presName="vertSpace2" presStyleLbl="node1" presStyleIdx="0" presStyleCnt="3"/>
      <dgm:spPr/>
    </dgm:pt>
    <dgm:pt modelId="{B522A0D5-7E1A-44AF-99A8-4BDA65ADB2CE}" type="pres">
      <dgm:prSet presAssocID="{8DB4ED74-3B0D-417E-91BB-FC0BD287347A}" presName="circle2" presStyleLbl="node1" presStyleIdx="1" presStyleCnt="3"/>
      <dgm:spPr/>
    </dgm:pt>
    <dgm:pt modelId="{389B4575-9447-4BBF-A5C8-2C49D8DC9CC9}" type="pres">
      <dgm:prSet presAssocID="{8DB4ED74-3B0D-417E-91BB-FC0BD287347A}" presName="rect2" presStyleLbl="alignAcc1" presStyleIdx="1" presStyleCnt="3"/>
      <dgm:spPr/>
    </dgm:pt>
    <dgm:pt modelId="{BD073F16-739E-48D2-B16E-CB8FB0940EDF}" type="pres">
      <dgm:prSet presAssocID="{05ACE575-CCA9-499E-BD72-BEFB4C880908}" presName="vertSpace3" presStyleLbl="node1" presStyleIdx="1" presStyleCnt="3"/>
      <dgm:spPr/>
    </dgm:pt>
    <dgm:pt modelId="{DC0FD864-CE3B-4C62-AB02-353578D2853B}" type="pres">
      <dgm:prSet presAssocID="{05ACE575-CCA9-499E-BD72-BEFB4C880908}" presName="circle3" presStyleLbl="node1" presStyleIdx="2" presStyleCnt="3"/>
      <dgm:spPr/>
    </dgm:pt>
    <dgm:pt modelId="{E9448957-E5F8-456F-B682-8B33BE74F6E9}" type="pres">
      <dgm:prSet presAssocID="{05ACE575-CCA9-499E-BD72-BEFB4C880908}" presName="rect3" presStyleLbl="alignAcc1" presStyleIdx="2" presStyleCnt="3"/>
      <dgm:spPr/>
    </dgm:pt>
    <dgm:pt modelId="{BE06C67D-4E63-4CC8-8B01-1CA209ADF55F}" type="pres">
      <dgm:prSet presAssocID="{1A7E96A8-A31A-401C-B22E-A36E2045BB1A}" presName="rect1ParTxNoCh" presStyleLbl="alignAcc1" presStyleIdx="2" presStyleCnt="3">
        <dgm:presLayoutVars>
          <dgm:chMax val="1"/>
          <dgm:bulletEnabled val="1"/>
        </dgm:presLayoutVars>
      </dgm:prSet>
      <dgm:spPr/>
    </dgm:pt>
    <dgm:pt modelId="{A15AD1F1-A7FD-47AE-A28C-0ED3E3F5BB38}" type="pres">
      <dgm:prSet presAssocID="{8DB4ED74-3B0D-417E-91BB-FC0BD287347A}" presName="rect2ParTxNoCh" presStyleLbl="alignAcc1" presStyleIdx="2" presStyleCnt="3">
        <dgm:presLayoutVars>
          <dgm:chMax val="1"/>
          <dgm:bulletEnabled val="1"/>
        </dgm:presLayoutVars>
      </dgm:prSet>
      <dgm:spPr/>
    </dgm:pt>
    <dgm:pt modelId="{993B1573-01C2-4FAF-A07F-05C4AB19D4D7}" type="pres">
      <dgm:prSet presAssocID="{05ACE575-CCA9-499E-BD72-BEFB4C880908}" presName="rect3ParTxNoCh" presStyleLbl="alignAcc1" presStyleIdx="2" presStyleCnt="3">
        <dgm:presLayoutVars>
          <dgm:chMax val="1"/>
          <dgm:bulletEnabled val="1"/>
        </dgm:presLayoutVars>
      </dgm:prSet>
      <dgm:spPr/>
    </dgm:pt>
  </dgm:ptLst>
  <dgm:cxnLst>
    <dgm:cxn modelId="{509DB519-E8D4-4F9C-82D8-514BC5284A55}" type="presOf" srcId="{1A7E96A8-A31A-401C-B22E-A36E2045BB1A}" destId="{BE06C67D-4E63-4CC8-8B01-1CA209ADF55F}" srcOrd="1" destOrd="0" presId="urn:microsoft.com/office/officeart/2005/8/layout/target3"/>
    <dgm:cxn modelId="{B4CA465B-81BB-4D0C-A24A-E217EA8AEECE}" srcId="{E185FFEF-9949-42C9-BE61-7BE3E4D08BCE}" destId="{1A7E96A8-A31A-401C-B22E-A36E2045BB1A}" srcOrd="0" destOrd="0" parTransId="{8BB5ADA2-33C9-45AA-A407-CD24BBD27FA8}" sibTransId="{C6FB655C-0D80-4EAA-88C9-AC8748E7DCB6}"/>
    <dgm:cxn modelId="{05CC305E-F3EB-4E2E-8B33-E27C5DFCA738}" type="presOf" srcId="{8DB4ED74-3B0D-417E-91BB-FC0BD287347A}" destId="{A15AD1F1-A7FD-47AE-A28C-0ED3E3F5BB38}" srcOrd="1" destOrd="0" presId="urn:microsoft.com/office/officeart/2005/8/layout/target3"/>
    <dgm:cxn modelId="{93041F63-A73E-41AE-A28E-685A02B0D570}" type="presOf" srcId="{8DB4ED74-3B0D-417E-91BB-FC0BD287347A}" destId="{389B4575-9447-4BBF-A5C8-2C49D8DC9CC9}" srcOrd="0" destOrd="0" presId="urn:microsoft.com/office/officeart/2005/8/layout/target3"/>
    <dgm:cxn modelId="{2F872B79-6942-4E1C-A1B5-B4599FAEEF03}" type="presOf" srcId="{05ACE575-CCA9-499E-BD72-BEFB4C880908}" destId="{E9448957-E5F8-456F-B682-8B33BE74F6E9}" srcOrd="0" destOrd="0" presId="urn:microsoft.com/office/officeart/2005/8/layout/target3"/>
    <dgm:cxn modelId="{B0F6779D-F473-4A85-941A-E6C500BCD08F}" srcId="{E185FFEF-9949-42C9-BE61-7BE3E4D08BCE}" destId="{8DB4ED74-3B0D-417E-91BB-FC0BD287347A}" srcOrd="1" destOrd="0" parTransId="{9BD43D28-1843-4D09-978A-701C21218B0B}" sibTransId="{DC5571C6-DC34-4D9A-BF70-ACA4D1280281}"/>
    <dgm:cxn modelId="{41E0FFA4-DC31-41AB-A4BD-7D92F19400BF}" type="presOf" srcId="{E185FFEF-9949-42C9-BE61-7BE3E4D08BCE}" destId="{F93AEC08-6DC9-4521-8931-62EE1E7B535D}" srcOrd="0" destOrd="0" presId="urn:microsoft.com/office/officeart/2005/8/layout/target3"/>
    <dgm:cxn modelId="{6CE872CD-564D-49D0-AABF-E1ED47B54372}" type="presOf" srcId="{1A7E96A8-A31A-401C-B22E-A36E2045BB1A}" destId="{45B851C1-AC3B-4CAF-ABFB-B0A28D72D0BB}" srcOrd="0" destOrd="0" presId="urn:microsoft.com/office/officeart/2005/8/layout/target3"/>
    <dgm:cxn modelId="{6796B9E8-13B0-4A10-AFB9-4447A63F11AB}" srcId="{E185FFEF-9949-42C9-BE61-7BE3E4D08BCE}" destId="{05ACE575-CCA9-499E-BD72-BEFB4C880908}" srcOrd="2" destOrd="0" parTransId="{6DB64E18-47C8-4138-9B03-F26D7E40EC4A}" sibTransId="{41BB035A-3DFE-47D5-BE26-EB300AFC26AF}"/>
    <dgm:cxn modelId="{EDE1D6EC-7ABF-4882-857A-C069F25A2E95}" type="presOf" srcId="{05ACE575-CCA9-499E-BD72-BEFB4C880908}" destId="{993B1573-01C2-4FAF-A07F-05C4AB19D4D7}" srcOrd="1" destOrd="0" presId="urn:microsoft.com/office/officeart/2005/8/layout/target3"/>
    <dgm:cxn modelId="{899F3ECA-3EF8-4C02-BFCF-6B481C836655}" type="presParOf" srcId="{F93AEC08-6DC9-4521-8931-62EE1E7B535D}" destId="{AAFC8EAE-9460-483A-A5F2-905FC539C5DE}" srcOrd="0" destOrd="0" presId="urn:microsoft.com/office/officeart/2005/8/layout/target3"/>
    <dgm:cxn modelId="{F667A269-BB9E-4B14-B115-582E6F7CB967}" type="presParOf" srcId="{F93AEC08-6DC9-4521-8931-62EE1E7B535D}" destId="{00282B66-AA35-4965-BC8B-3F6043382321}" srcOrd="1" destOrd="0" presId="urn:microsoft.com/office/officeart/2005/8/layout/target3"/>
    <dgm:cxn modelId="{3402A268-6F1F-4B31-925E-24206B1CBE4A}" type="presParOf" srcId="{F93AEC08-6DC9-4521-8931-62EE1E7B535D}" destId="{45B851C1-AC3B-4CAF-ABFB-B0A28D72D0BB}" srcOrd="2" destOrd="0" presId="urn:microsoft.com/office/officeart/2005/8/layout/target3"/>
    <dgm:cxn modelId="{4B80DE2D-15B7-455F-B42C-4D7E41A5790C}" type="presParOf" srcId="{F93AEC08-6DC9-4521-8931-62EE1E7B535D}" destId="{9FD43BD9-748A-4282-9201-14A96E9B94CA}" srcOrd="3" destOrd="0" presId="urn:microsoft.com/office/officeart/2005/8/layout/target3"/>
    <dgm:cxn modelId="{941B03B6-6380-44E1-A698-88B13DFC5A6D}" type="presParOf" srcId="{F93AEC08-6DC9-4521-8931-62EE1E7B535D}" destId="{B522A0D5-7E1A-44AF-99A8-4BDA65ADB2CE}" srcOrd="4" destOrd="0" presId="urn:microsoft.com/office/officeart/2005/8/layout/target3"/>
    <dgm:cxn modelId="{62030557-9D49-4E09-9176-DE1BCDB6D358}" type="presParOf" srcId="{F93AEC08-6DC9-4521-8931-62EE1E7B535D}" destId="{389B4575-9447-4BBF-A5C8-2C49D8DC9CC9}" srcOrd="5" destOrd="0" presId="urn:microsoft.com/office/officeart/2005/8/layout/target3"/>
    <dgm:cxn modelId="{C9BE00A1-7E3E-4374-A5AB-FCD8696AE186}" type="presParOf" srcId="{F93AEC08-6DC9-4521-8931-62EE1E7B535D}" destId="{BD073F16-739E-48D2-B16E-CB8FB0940EDF}" srcOrd="6" destOrd="0" presId="urn:microsoft.com/office/officeart/2005/8/layout/target3"/>
    <dgm:cxn modelId="{E7588FFE-D00D-4560-8E0C-9AB6979C207A}" type="presParOf" srcId="{F93AEC08-6DC9-4521-8931-62EE1E7B535D}" destId="{DC0FD864-CE3B-4C62-AB02-353578D2853B}" srcOrd="7" destOrd="0" presId="urn:microsoft.com/office/officeart/2005/8/layout/target3"/>
    <dgm:cxn modelId="{5B6215C8-786A-4851-A9EE-E78AB7FEB4B9}" type="presParOf" srcId="{F93AEC08-6DC9-4521-8931-62EE1E7B535D}" destId="{E9448957-E5F8-456F-B682-8B33BE74F6E9}" srcOrd="8" destOrd="0" presId="urn:microsoft.com/office/officeart/2005/8/layout/target3"/>
    <dgm:cxn modelId="{DF7DEF33-33A6-4B3E-BA8F-4D810D7ED8BB}" type="presParOf" srcId="{F93AEC08-6DC9-4521-8931-62EE1E7B535D}" destId="{BE06C67D-4E63-4CC8-8B01-1CA209ADF55F}" srcOrd="9" destOrd="0" presId="urn:microsoft.com/office/officeart/2005/8/layout/target3"/>
    <dgm:cxn modelId="{405264ED-C683-4899-B95A-415A11F2E1A5}" type="presParOf" srcId="{F93AEC08-6DC9-4521-8931-62EE1E7B535D}" destId="{A15AD1F1-A7FD-47AE-A28C-0ED3E3F5BB38}" srcOrd="10" destOrd="0" presId="urn:microsoft.com/office/officeart/2005/8/layout/target3"/>
    <dgm:cxn modelId="{DADDE407-3C42-486D-954F-263B2558D3CC}" type="presParOf" srcId="{F93AEC08-6DC9-4521-8931-62EE1E7B535D}" destId="{993B1573-01C2-4FAF-A07F-05C4AB19D4D7}"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9E29-A16C-488D-B025-9FE8CDB48C78}">
      <dsp:nvSpPr>
        <dsp:cNvPr id="0" name=""/>
        <dsp:cNvSpPr/>
      </dsp:nvSpPr>
      <dsp:spPr>
        <a:xfrm>
          <a:off x="685799" y="0"/>
          <a:ext cx="7772400" cy="243470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AF79E-924C-4D47-B4BD-973578C285C9}">
      <dsp:nvSpPr>
        <dsp:cNvPr id="0" name=""/>
        <dsp:cNvSpPr/>
      </dsp:nvSpPr>
      <dsp:spPr>
        <a:xfrm>
          <a:off x="4576" y="730412"/>
          <a:ext cx="2201167" cy="97388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latin typeface="Segoe UI" panose="020B0502040204020203" pitchFamily="34" charset="0"/>
              <a:cs typeface="Segoe UI" panose="020B0502040204020203" pitchFamily="34" charset="0"/>
            </a:rPr>
            <a:t>Psikolojik/Duygusal Şiddet</a:t>
          </a:r>
          <a:endParaRPr lang="tr-TR" sz="1600" kern="1200" dirty="0">
            <a:solidFill>
              <a:schemeClr val="tx1"/>
            </a:solidFill>
            <a:latin typeface="Segoe UI" panose="020B0502040204020203" pitchFamily="34" charset="0"/>
            <a:cs typeface="Segoe UI" panose="020B0502040204020203" pitchFamily="34" charset="0"/>
          </a:endParaRPr>
        </a:p>
      </dsp:txBody>
      <dsp:txXfrm>
        <a:off x="52117" y="777953"/>
        <a:ext cx="2106085" cy="878801"/>
      </dsp:txXfrm>
    </dsp:sp>
    <dsp:sp modelId="{AB79656E-ECA3-470F-B5BD-F100D3D40F11}">
      <dsp:nvSpPr>
        <dsp:cNvPr id="0" name=""/>
        <dsp:cNvSpPr/>
      </dsp:nvSpPr>
      <dsp:spPr>
        <a:xfrm>
          <a:off x="2315802" y="730412"/>
          <a:ext cx="2201167" cy="973883"/>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latin typeface="Segoe UI" panose="020B0502040204020203" pitchFamily="34" charset="0"/>
              <a:cs typeface="Segoe UI" panose="020B0502040204020203" pitchFamily="34" charset="0"/>
            </a:rPr>
            <a:t>Fiziksel Şiddet</a:t>
          </a:r>
          <a:endParaRPr lang="tr-TR" sz="1600" kern="1200">
            <a:solidFill>
              <a:schemeClr val="tx1"/>
            </a:solidFill>
            <a:latin typeface="Segoe UI" panose="020B0502040204020203" pitchFamily="34" charset="0"/>
            <a:cs typeface="Segoe UI" panose="020B0502040204020203" pitchFamily="34" charset="0"/>
          </a:endParaRPr>
        </a:p>
      </dsp:txBody>
      <dsp:txXfrm>
        <a:off x="2363343" y="777953"/>
        <a:ext cx="2106085" cy="878801"/>
      </dsp:txXfrm>
    </dsp:sp>
    <dsp:sp modelId="{2E8AD37F-A502-4F84-81A0-B3A8CC26EE81}">
      <dsp:nvSpPr>
        <dsp:cNvPr id="0" name=""/>
        <dsp:cNvSpPr/>
      </dsp:nvSpPr>
      <dsp:spPr>
        <a:xfrm>
          <a:off x="4627029" y="730412"/>
          <a:ext cx="2201167" cy="973883"/>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latin typeface="Segoe UI" panose="020B0502040204020203" pitchFamily="34" charset="0"/>
              <a:cs typeface="Segoe UI" panose="020B0502040204020203" pitchFamily="34" charset="0"/>
            </a:rPr>
            <a:t>Cinsel Şiddet</a:t>
          </a:r>
          <a:endParaRPr lang="tr-TR" sz="1600" kern="1200" dirty="0">
            <a:solidFill>
              <a:schemeClr val="tx1"/>
            </a:solidFill>
            <a:latin typeface="Segoe UI" panose="020B0502040204020203" pitchFamily="34" charset="0"/>
            <a:cs typeface="Segoe UI" panose="020B0502040204020203" pitchFamily="34" charset="0"/>
          </a:endParaRPr>
        </a:p>
      </dsp:txBody>
      <dsp:txXfrm>
        <a:off x="4674570" y="777953"/>
        <a:ext cx="2106085" cy="878801"/>
      </dsp:txXfrm>
    </dsp:sp>
    <dsp:sp modelId="{1BFAED68-ADC7-442E-A763-802E69B46859}">
      <dsp:nvSpPr>
        <dsp:cNvPr id="0" name=""/>
        <dsp:cNvSpPr/>
      </dsp:nvSpPr>
      <dsp:spPr>
        <a:xfrm>
          <a:off x="6938255" y="730412"/>
          <a:ext cx="2201167" cy="97388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latin typeface="Segoe UI" panose="020B0502040204020203" pitchFamily="34" charset="0"/>
              <a:cs typeface="Segoe UI" panose="020B0502040204020203" pitchFamily="34" charset="0"/>
            </a:rPr>
            <a:t>Ekonomik Şiddet</a:t>
          </a:r>
          <a:endParaRPr lang="tr-TR" sz="1600" kern="1200" dirty="0">
            <a:solidFill>
              <a:schemeClr val="tx1"/>
            </a:solidFill>
            <a:latin typeface="Segoe UI" panose="020B0502040204020203" pitchFamily="34" charset="0"/>
            <a:cs typeface="Segoe UI" panose="020B0502040204020203" pitchFamily="34" charset="0"/>
          </a:endParaRPr>
        </a:p>
      </dsp:txBody>
      <dsp:txXfrm>
        <a:off x="6985796" y="777953"/>
        <a:ext cx="2106085" cy="878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79337-5436-492B-B732-0B6F3CAB7473}">
      <dsp:nvSpPr>
        <dsp:cNvPr id="0" name=""/>
        <dsp:cNvSpPr/>
      </dsp:nvSpPr>
      <dsp:spPr>
        <a:xfrm>
          <a:off x="2857" y="1315"/>
          <a:ext cx="2786062" cy="74218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latin typeface="Segoe UI" panose="020B0502040204020203" pitchFamily="34" charset="0"/>
              <a:cs typeface="Segoe UI" panose="020B0502040204020203" pitchFamily="34" charset="0"/>
            </a:rPr>
            <a:t>Çocuklara Yönelik Ekonomik Şiddet</a:t>
          </a:r>
        </a:p>
      </dsp:txBody>
      <dsp:txXfrm>
        <a:off x="2857" y="1315"/>
        <a:ext cx="2786062" cy="742183"/>
      </dsp:txXfrm>
    </dsp:sp>
    <dsp:sp modelId="{670F8318-F4EF-4CF3-BD45-7908656287B3}">
      <dsp:nvSpPr>
        <dsp:cNvPr id="0" name=""/>
        <dsp:cNvSpPr/>
      </dsp:nvSpPr>
      <dsp:spPr>
        <a:xfrm>
          <a:off x="2857" y="743498"/>
          <a:ext cx="2786062" cy="231274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a:latin typeface="Segoe UI" panose="020B0502040204020203" pitchFamily="34" charset="0"/>
              <a:cs typeface="Segoe UI" panose="020B0502040204020203" pitchFamily="34" charset="0"/>
            </a:rPr>
            <a:t>Çocuk zorla çalıştırılabilir, dilenmeye zorlanabilir, harcamaları nedeniyle suçlanabilir.</a:t>
          </a:r>
        </a:p>
      </dsp:txBody>
      <dsp:txXfrm>
        <a:off x="2857" y="743498"/>
        <a:ext cx="2786062" cy="2312748"/>
      </dsp:txXfrm>
    </dsp:sp>
    <dsp:sp modelId="{72DB4393-1316-4602-8046-19F3A5018AF9}">
      <dsp:nvSpPr>
        <dsp:cNvPr id="0" name=""/>
        <dsp:cNvSpPr/>
      </dsp:nvSpPr>
      <dsp:spPr>
        <a:xfrm>
          <a:off x="3178968" y="1315"/>
          <a:ext cx="2786062" cy="742183"/>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latin typeface="Segoe UI" panose="020B0502040204020203" pitchFamily="34" charset="0"/>
              <a:cs typeface="Segoe UI" panose="020B0502040204020203" pitchFamily="34" charset="0"/>
            </a:rPr>
            <a:t>Yaşlılara Yönelik Ekonomik Şiddet</a:t>
          </a:r>
          <a:endParaRPr lang="tr-TR" sz="1900" b="1" kern="1200" dirty="0">
            <a:latin typeface="Segoe UI" panose="020B0502040204020203" pitchFamily="34" charset="0"/>
            <a:cs typeface="Segoe UI" panose="020B0502040204020203" pitchFamily="34" charset="0"/>
          </a:endParaRPr>
        </a:p>
      </dsp:txBody>
      <dsp:txXfrm>
        <a:off x="3178968" y="1315"/>
        <a:ext cx="2786062" cy="742183"/>
      </dsp:txXfrm>
    </dsp:sp>
    <dsp:sp modelId="{C6E62561-3F2C-47DE-B5FF-95BCB3964C06}">
      <dsp:nvSpPr>
        <dsp:cNvPr id="0" name=""/>
        <dsp:cNvSpPr/>
      </dsp:nvSpPr>
      <dsp:spPr>
        <a:xfrm>
          <a:off x="3178968" y="743498"/>
          <a:ext cx="2786062" cy="2312748"/>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a:latin typeface="Segoe UI" panose="020B0502040204020203" pitchFamily="34" charset="0"/>
              <a:cs typeface="Segoe UI" panose="020B0502040204020203" pitchFamily="34" charset="0"/>
            </a:rPr>
            <a:t>Yaşlı bireyin emekli maaşının elinden alınması, temel ihtiyaçlarını karşılamakta zorlanmasına yol açabilir.</a:t>
          </a:r>
        </a:p>
      </dsp:txBody>
      <dsp:txXfrm>
        <a:off x="3178968" y="743498"/>
        <a:ext cx="2786062" cy="2312748"/>
      </dsp:txXfrm>
    </dsp:sp>
    <dsp:sp modelId="{1A34914C-6F78-411E-847B-9A11F3EA607E}">
      <dsp:nvSpPr>
        <dsp:cNvPr id="0" name=""/>
        <dsp:cNvSpPr/>
      </dsp:nvSpPr>
      <dsp:spPr>
        <a:xfrm>
          <a:off x="6355080" y="1315"/>
          <a:ext cx="2786062" cy="742183"/>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latin typeface="Segoe UI" panose="020B0502040204020203" pitchFamily="34" charset="0"/>
              <a:cs typeface="Segoe UI" panose="020B0502040204020203" pitchFamily="34" charset="0"/>
            </a:rPr>
            <a:t>Kadına Yönelik Ekonomik Şiddet</a:t>
          </a:r>
          <a:endParaRPr lang="tr-TR" sz="1900" b="1" kern="1200" dirty="0">
            <a:latin typeface="Segoe UI" panose="020B0502040204020203" pitchFamily="34" charset="0"/>
            <a:cs typeface="Segoe UI" panose="020B0502040204020203" pitchFamily="34" charset="0"/>
          </a:endParaRPr>
        </a:p>
      </dsp:txBody>
      <dsp:txXfrm>
        <a:off x="6355080" y="1315"/>
        <a:ext cx="2786062" cy="742183"/>
      </dsp:txXfrm>
    </dsp:sp>
    <dsp:sp modelId="{E5476533-2F1B-4062-997A-691DDFD237A4}">
      <dsp:nvSpPr>
        <dsp:cNvPr id="0" name=""/>
        <dsp:cNvSpPr/>
      </dsp:nvSpPr>
      <dsp:spPr>
        <a:xfrm>
          <a:off x="6355080" y="743498"/>
          <a:ext cx="2786062" cy="2312748"/>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tr-TR" sz="1900" kern="1200" dirty="0">
              <a:latin typeface="Segoe UI" panose="020B0502040204020203" pitchFamily="34" charset="0"/>
              <a:cs typeface="Segoe UI" panose="020B0502040204020203" pitchFamily="34" charset="0"/>
            </a:rPr>
            <a:t>Kadının maaşına veya finansal kaynaklarına el koyma, erişimi sınırlama gibi davranışlar gösterilebilir.</a:t>
          </a:r>
        </a:p>
      </dsp:txBody>
      <dsp:txXfrm>
        <a:off x="6355080" y="743498"/>
        <a:ext cx="2786062" cy="2312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7DA2E-E759-4AF8-95F9-1D6F3BE8A611}">
      <dsp:nvSpPr>
        <dsp:cNvPr id="0" name=""/>
        <dsp:cNvSpPr/>
      </dsp:nvSpPr>
      <dsp:spPr>
        <a:xfrm>
          <a:off x="3584929" y="20567"/>
          <a:ext cx="1974140" cy="205638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Bireysel Risk Faktörleri</a:t>
          </a:r>
          <a:endParaRPr lang="tr-TR" sz="2000" kern="1200" dirty="0">
            <a:latin typeface="Segoe UI" panose="020B0502040204020203" pitchFamily="34" charset="0"/>
            <a:cs typeface="Segoe UI" panose="020B0502040204020203" pitchFamily="34" charset="0"/>
          </a:endParaRPr>
        </a:p>
      </dsp:txBody>
      <dsp:txXfrm>
        <a:off x="3848148" y="380434"/>
        <a:ext cx="1447702" cy="925372"/>
      </dsp:txXfrm>
    </dsp:sp>
    <dsp:sp modelId="{4D77518F-8F80-40CB-842D-3E21ACAB9E85}">
      <dsp:nvSpPr>
        <dsp:cNvPr id="0" name=""/>
        <dsp:cNvSpPr/>
      </dsp:nvSpPr>
      <dsp:spPr>
        <a:xfrm>
          <a:off x="4297265" y="1295526"/>
          <a:ext cx="1974140" cy="1974140"/>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tr-TR" sz="2000" b="1" kern="1200">
              <a:latin typeface="Segoe UI" panose="020B0502040204020203" pitchFamily="34" charset="0"/>
              <a:cs typeface="Segoe UI" panose="020B0502040204020203" pitchFamily="34" charset="0"/>
            </a:rPr>
            <a:t>İlişkisel Risk Faktörleri</a:t>
          </a:r>
          <a:endParaRPr lang="tr-TR" sz="2000" kern="1200">
            <a:latin typeface="Segoe UI" panose="020B0502040204020203" pitchFamily="34" charset="0"/>
            <a:cs typeface="Segoe UI" panose="020B0502040204020203" pitchFamily="34" charset="0"/>
          </a:endParaRPr>
        </a:p>
      </dsp:txBody>
      <dsp:txXfrm>
        <a:off x="4901023" y="1805512"/>
        <a:ext cx="1184484" cy="1085777"/>
      </dsp:txXfrm>
    </dsp:sp>
    <dsp:sp modelId="{33F26CED-2473-440A-A838-2A6499B94D1E}">
      <dsp:nvSpPr>
        <dsp:cNvPr id="0" name=""/>
        <dsp:cNvSpPr/>
      </dsp:nvSpPr>
      <dsp:spPr>
        <a:xfrm>
          <a:off x="2872594" y="1295526"/>
          <a:ext cx="1974140" cy="1974140"/>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tr-TR" sz="2000" b="1" kern="1200">
              <a:latin typeface="Segoe UI" panose="020B0502040204020203" pitchFamily="34" charset="0"/>
              <a:cs typeface="Segoe UI" panose="020B0502040204020203" pitchFamily="34" charset="0"/>
            </a:rPr>
            <a:t>Durumsal Risk Faktörleri</a:t>
          </a:r>
          <a:endParaRPr lang="tr-TR" sz="2000" kern="1200">
            <a:latin typeface="Segoe UI" panose="020B0502040204020203" pitchFamily="34" charset="0"/>
            <a:cs typeface="Segoe UI" panose="020B0502040204020203" pitchFamily="34" charset="0"/>
          </a:endParaRPr>
        </a:p>
      </dsp:txBody>
      <dsp:txXfrm>
        <a:off x="3058492" y="1805512"/>
        <a:ext cx="1184484" cy="1085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A573B-CE86-45DD-8E9B-D94EBA879D43}">
      <dsp:nvSpPr>
        <dsp:cNvPr id="0" name=""/>
        <dsp:cNvSpPr/>
      </dsp:nvSpPr>
      <dsp:spPr>
        <a:xfrm>
          <a:off x="795784" y="0"/>
          <a:ext cx="9018891" cy="35071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C4E10-692F-4D8A-8C3F-F6BD667FB5EA}">
      <dsp:nvSpPr>
        <dsp:cNvPr id="0" name=""/>
        <dsp:cNvSpPr/>
      </dsp:nvSpPr>
      <dsp:spPr>
        <a:xfrm>
          <a:off x="4662" y="1052130"/>
          <a:ext cx="2038679" cy="1402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a:solidFill>
                <a:schemeClr val="tx1"/>
              </a:solidFill>
            </a:rPr>
            <a:t>Kadın Konukevleri</a:t>
          </a:r>
          <a:endParaRPr lang="tr-TR" sz="1900" kern="1200">
            <a:solidFill>
              <a:schemeClr val="tx1"/>
            </a:solidFill>
          </a:endParaRPr>
        </a:p>
      </dsp:txBody>
      <dsp:txXfrm>
        <a:off x="73143" y="1120611"/>
        <a:ext cx="1901717" cy="1265878"/>
      </dsp:txXfrm>
    </dsp:sp>
    <dsp:sp modelId="{37509F7F-D448-417E-A4C3-C28AE28C8FC3}">
      <dsp:nvSpPr>
        <dsp:cNvPr id="0" name=""/>
        <dsp:cNvSpPr/>
      </dsp:nvSpPr>
      <dsp:spPr>
        <a:xfrm>
          <a:off x="2145276" y="1052130"/>
          <a:ext cx="2038679" cy="1402840"/>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rPr>
            <a:t>Şiddet Uygulayanlara Yönelik Bireysel Danışmanlık </a:t>
          </a:r>
          <a:endParaRPr lang="tr-TR" sz="1900" kern="1200" dirty="0">
            <a:solidFill>
              <a:schemeClr val="tx1"/>
            </a:solidFill>
          </a:endParaRPr>
        </a:p>
      </dsp:txBody>
      <dsp:txXfrm>
        <a:off x="2213757" y="1120611"/>
        <a:ext cx="1901717" cy="1265878"/>
      </dsp:txXfrm>
    </dsp:sp>
    <dsp:sp modelId="{A8D9922D-B44D-4F86-B134-73E56D46C55B}">
      <dsp:nvSpPr>
        <dsp:cNvPr id="0" name=""/>
        <dsp:cNvSpPr/>
      </dsp:nvSpPr>
      <dsp:spPr>
        <a:xfrm>
          <a:off x="4285890" y="1052130"/>
          <a:ext cx="2038679" cy="140284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rPr>
            <a:t>Şiddet Uygulayanlara Yönelik Grup Çalışması</a:t>
          </a:r>
          <a:endParaRPr lang="tr-TR" sz="1900" kern="1200" dirty="0">
            <a:solidFill>
              <a:schemeClr val="tx1"/>
            </a:solidFill>
          </a:endParaRPr>
        </a:p>
      </dsp:txBody>
      <dsp:txXfrm>
        <a:off x="4354371" y="1120611"/>
        <a:ext cx="1901717" cy="1265878"/>
      </dsp:txXfrm>
    </dsp:sp>
    <dsp:sp modelId="{99123672-19BE-4424-B0AE-F6AB8D553CA4}">
      <dsp:nvSpPr>
        <dsp:cNvPr id="0" name=""/>
        <dsp:cNvSpPr/>
      </dsp:nvSpPr>
      <dsp:spPr>
        <a:xfrm>
          <a:off x="6426504" y="1052130"/>
          <a:ext cx="2038679" cy="1402840"/>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a:solidFill>
                <a:schemeClr val="tx1"/>
              </a:solidFill>
            </a:rPr>
            <a:t>Şiddete Maruz Kalanlara Yönelik Bireysel ve Grup Çalışmaları</a:t>
          </a:r>
          <a:endParaRPr lang="tr-TR" sz="1900" kern="1200">
            <a:solidFill>
              <a:schemeClr val="tx1"/>
            </a:solidFill>
          </a:endParaRPr>
        </a:p>
      </dsp:txBody>
      <dsp:txXfrm>
        <a:off x="6494985" y="1120611"/>
        <a:ext cx="1901717" cy="1265878"/>
      </dsp:txXfrm>
    </dsp:sp>
    <dsp:sp modelId="{AFDC8C5C-1BBA-4B4E-9E09-D6783307BD75}">
      <dsp:nvSpPr>
        <dsp:cNvPr id="0" name=""/>
        <dsp:cNvSpPr/>
      </dsp:nvSpPr>
      <dsp:spPr>
        <a:xfrm>
          <a:off x="8567118" y="1052130"/>
          <a:ext cx="2038679" cy="140284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rPr>
            <a:t>Etkin Ebeveynlik Eğitimleri</a:t>
          </a:r>
          <a:endParaRPr lang="tr-TR" sz="1900" kern="1200" dirty="0">
            <a:solidFill>
              <a:schemeClr val="tx1"/>
            </a:solidFill>
          </a:endParaRPr>
        </a:p>
      </dsp:txBody>
      <dsp:txXfrm>
        <a:off x="8635599" y="1120611"/>
        <a:ext cx="1901717" cy="1265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1224-D939-471F-B2D5-532D4E876384}">
      <dsp:nvSpPr>
        <dsp:cNvPr id="0" name=""/>
        <dsp:cNvSpPr/>
      </dsp:nvSpPr>
      <dsp:spPr>
        <a:xfrm>
          <a:off x="818528" y="0"/>
          <a:ext cx="9276651" cy="318173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AC458-D6CE-49DF-BC65-66FE7466F884}">
      <dsp:nvSpPr>
        <dsp:cNvPr id="0" name=""/>
        <dsp:cNvSpPr/>
      </dsp:nvSpPr>
      <dsp:spPr>
        <a:xfrm>
          <a:off x="133" y="954521"/>
          <a:ext cx="1597089" cy="12726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latin typeface="Segoe UI" panose="020B0502040204020203" pitchFamily="34" charset="0"/>
              <a:cs typeface="Segoe UI" panose="020B0502040204020203" pitchFamily="34" charset="0"/>
            </a:rPr>
            <a:t>Barınma</a:t>
          </a:r>
          <a:endParaRPr lang="tr-TR" sz="1600" kern="1200">
            <a:solidFill>
              <a:schemeClr val="tx1"/>
            </a:solidFill>
            <a:latin typeface="Segoe UI" panose="020B0502040204020203" pitchFamily="34" charset="0"/>
            <a:cs typeface="Segoe UI" panose="020B0502040204020203" pitchFamily="34" charset="0"/>
          </a:endParaRPr>
        </a:p>
      </dsp:txBody>
      <dsp:txXfrm>
        <a:off x="62261" y="1016649"/>
        <a:ext cx="1472833" cy="1148439"/>
      </dsp:txXfrm>
    </dsp:sp>
    <dsp:sp modelId="{E96D8019-A732-4880-95C5-D0A1662556C4}">
      <dsp:nvSpPr>
        <dsp:cNvPr id="0" name=""/>
        <dsp:cNvSpPr/>
      </dsp:nvSpPr>
      <dsp:spPr>
        <a:xfrm>
          <a:off x="1863403" y="954521"/>
          <a:ext cx="1597089" cy="1272695"/>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latin typeface="Segoe UI" panose="020B0502040204020203" pitchFamily="34" charset="0"/>
              <a:cs typeface="Segoe UI" panose="020B0502040204020203" pitchFamily="34" charset="0"/>
            </a:rPr>
            <a:t>Rehberlik ve Danışmanlık Hizmeti</a:t>
          </a:r>
          <a:endParaRPr lang="tr-TR" sz="1600" kern="1200">
            <a:solidFill>
              <a:schemeClr val="tx1"/>
            </a:solidFill>
            <a:latin typeface="Segoe UI" panose="020B0502040204020203" pitchFamily="34" charset="0"/>
            <a:cs typeface="Segoe UI" panose="020B0502040204020203" pitchFamily="34" charset="0"/>
          </a:endParaRPr>
        </a:p>
      </dsp:txBody>
      <dsp:txXfrm>
        <a:off x="1925531" y="1016649"/>
        <a:ext cx="1472833" cy="1148439"/>
      </dsp:txXfrm>
    </dsp:sp>
    <dsp:sp modelId="{72D74EAC-C6C4-4C18-B919-08CCD8B4D26A}">
      <dsp:nvSpPr>
        <dsp:cNvPr id="0" name=""/>
        <dsp:cNvSpPr/>
      </dsp:nvSpPr>
      <dsp:spPr>
        <a:xfrm>
          <a:off x="3859767" y="887819"/>
          <a:ext cx="1597089" cy="1272695"/>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latin typeface="Segoe UI" panose="020B0502040204020203" pitchFamily="34" charset="0"/>
              <a:cs typeface="Segoe UI" panose="020B0502040204020203" pitchFamily="34" charset="0"/>
            </a:rPr>
            <a:t>Hukuki Yardım</a:t>
          </a:r>
          <a:endParaRPr lang="tr-TR" sz="1600" kern="1200" dirty="0">
            <a:solidFill>
              <a:schemeClr val="tx1"/>
            </a:solidFill>
            <a:latin typeface="Segoe UI" panose="020B0502040204020203" pitchFamily="34" charset="0"/>
            <a:cs typeface="Segoe UI" panose="020B0502040204020203" pitchFamily="34" charset="0"/>
          </a:endParaRPr>
        </a:p>
      </dsp:txBody>
      <dsp:txXfrm>
        <a:off x="3921895" y="949947"/>
        <a:ext cx="1472833" cy="1148439"/>
      </dsp:txXfrm>
    </dsp:sp>
    <dsp:sp modelId="{F40C9F66-751D-44B0-A59E-16D70175280E}">
      <dsp:nvSpPr>
        <dsp:cNvPr id="0" name=""/>
        <dsp:cNvSpPr/>
      </dsp:nvSpPr>
      <dsp:spPr>
        <a:xfrm>
          <a:off x="5589944" y="954521"/>
          <a:ext cx="1597089" cy="1272695"/>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latin typeface="Segoe UI" panose="020B0502040204020203" pitchFamily="34" charset="0"/>
              <a:cs typeface="Segoe UI" panose="020B0502040204020203" pitchFamily="34" charset="0"/>
            </a:rPr>
            <a:t>Eğitim, Farkındalık ve Beceri Geliştirme</a:t>
          </a:r>
          <a:endParaRPr lang="tr-TR" sz="1600" kern="1200">
            <a:solidFill>
              <a:schemeClr val="tx1"/>
            </a:solidFill>
            <a:latin typeface="Segoe UI" panose="020B0502040204020203" pitchFamily="34" charset="0"/>
            <a:cs typeface="Segoe UI" panose="020B0502040204020203" pitchFamily="34" charset="0"/>
          </a:endParaRPr>
        </a:p>
      </dsp:txBody>
      <dsp:txXfrm>
        <a:off x="5652072" y="1016649"/>
        <a:ext cx="1472833" cy="1148439"/>
      </dsp:txXfrm>
    </dsp:sp>
    <dsp:sp modelId="{ABD0A48B-99F2-485A-9EC0-B87C158850DD}">
      <dsp:nvSpPr>
        <dsp:cNvPr id="0" name=""/>
        <dsp:cNvSpPr/>
      </dsp:nvSpPr>
      <dsp:spPr>
        <a:xfrm>
          <a:off x="7453215" y="954521"/>
          <a:ext cx="1597089" cy="1272695"/>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a:solidFill>
                <a:schemeClr val="tx1"/>
              </a:solidFill>
              <a:latin typeface="Segoe UI" panose="020B0502040204020203" pitchFamily="34" charset="0"/>
              <a:cs typeface="Segoe UI" panose="020B0502040204020203" pitchFamily="34" charset="0"/>
            </a:rPr>
            <a:t>Mesleki Eğitim ve İstihdama Yönelik Çalışmalar</a:t>
          </a:r>
          <a:endParaRPr lang="tr-TR" sz="1600" kern="1200">
            <a:solidFill>
              <a:schemeClr val="tx1"/>
            </a:solidFill>
            <a:latin typeface="Segoe UI" panose="020B0502040204020203" pitchFamily="34" charset="0"/>
            <a:cs typeface="Segoe UI" panose="020B0502040204020203" pitchFamily="34" charset="0"/>
          </a:endParaRPr>
        </a:p>
      </dsp:txBody>
      <dsp:txXfrm>
        <a:off x="7515343" y="1016649"/>
        <a:ext cx="1472833" cy="1148439"/>
      </dsp:txXfrm>
    </dsp:sp>
    <dsp:sp modelId="{CEB84AFC-E6D0-45BE-87A8-B2C28B771301}">
      <dsp:nvSpPr>
        <dsp:cNvPr id="0" name=""/>
        <dsp:cNvSpPr/>
      </dsp:nvSpPr>
      <dsp:spPr>
        <a:xfrm>
          <a:off x="9316485" y="954521"/>
          <a:ext cx="1597089" cy="127269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latin typeface="Segoe UI" panose="020B0502040204020203" pitchFamily="34" charset="0"/>
              <a:cs typeface="Segoe UI" panose="020B0502040204020203" pitchFamily="34" charset="0"/>
            </a:rPr>
            <a:t>Çocuklara Yönelik Hizmetler</a:t>
          </a:r>
          <a:endParaRPr lang="tr-TR" sz="1600" kern="1200" dirty="0">
            <a:solidFill>
              <a:schemeClr val="tx1"/>
            </a:solidFill>
            <a:latin typeface="Segoe UI" panose="020B0502040204020203" pitchFamily="34" charset="0"/>
            <a:cs typeface="Segoe UI" panose="020B0502040204020203" pitchFamily="34" charset="0"/>
          </a:endParaRPr>
        </a:p>
      </dsp:txBody>
      <dsp:txXfrm>
        <a:off x="9378613" y="1016649"/>
        <a:ext cx="1472833" cy="1148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BC1E-E368-4C15-98F4-47DDC943B1D6}">
      <dsp:nvSpPr>
        <dsp:cNvPr id="0" name=""/>
        <dsp:cNvSpPr/>
      </dsp:nvSpPr>
      <dsp:spPr>
        <a:xfrm>
          <a:off x="817552" y="0"/>
          <a:ext cx="9265592" cy="2977434"/>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6A4F1-2E69-4544-A223-8EBA6FB05D3D}">
      <dsp:nvSpPr>
        <dsp:cNvPr id="0" name=""/>
        <dsp:cNvSpPr/>
      </dsp:nvSpPr>
      <dsp:spPr>
        <a:xfrm>
          <a:off x="4790" y="893230"/>
          <a:ext cx="2094445" cy="11909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err="1">
              <a:solidFill>
                <a:schemeClr val="tx1"/>
              </a:solidFill>
            </a:rPr>
            <a:t>Empatik</a:t>
          </a:r>
          <a:r>
            <a:rPr lang="tr-TR" sz="1600" b="1" kern="1200" dirty="0">
              <a:solidFill>
                <a:schemeClr val="tx1"/>
              </a:solidFill>
            </a:rPr>
            <a:t> Yaklaşın ve Anlayışlı Olun</a:t>
          </a:r>
          <a:endParaRPr lang="tr-TR" sz="1600" kern="1200" dirty="0">
            <a:solidFill>
              <a:schemeClr val="tx1"/>
            </a:solidFill>
          </a:endParaRPr>
        </a:p>
      </dsp:txBody>
      <dsp:txXfrm>
        <a:off x="62929" y="951369"/>
        <a:ext cx="1978167" cy="1074695"/>
      </dsp:txXfrm>
    </dsp:sp>
    <dsp:sp modelId="{C16781B8-52BF-4986-B865-68324EC79BC5}">
      <dsp:nvSpPr>
        <dsp:cNvPr id="0" name=""/>
        <dsp:cNvSpPr/>
      </dsp:nvSpPr>
      <dsp:spPr>
        <a:xfrm>
          <a:off x="2203958" y="893230"/>
          <a:ext cx="2094445" cy="1190973"/>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Destekleyici ve Motive Edici Yaklaşım Sergileyin</a:t>
          </a:r>
          <a:endParaRPr lang="tr-TR" sz="1600" kern="1200" dirty="0">
            <a:solidFill>
              <a:schemeClr val="tx1"/>
            </a:solidFill>
          </a:endParaRPr>
        </a:p>
      </dsp:txBody>
      <dsp:txXfrm>
        <a:off x="2262097" y="951369"/>
        <a:ext cx="1978167" cy="1074695"/>
      </dsp:txXfrm>
    </dsp:sp>
    <dsp:sp modelId="{7702C8D6-DEF2-4695-9CA6-3FE029630C3D}">
      <dsp:nvSpPr>
        <dsp:cNvPr id="0" name=""/>
        <dsp:cNvSpPr/>
      </dsp:nvSpPr>
      <dsp:spPr>
        <a:xfrm>
          <a:off x="4403125" y="893230"/>
          <a:ext cx="2094445" cy="1190973"/>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Travma Odaklı Çalışın</a:t>
          </a:r>
          <a:endParaRPr lang="tr-TR" sz="1600" kern="1200" dirty="0">
            <a:solidFill>
              <a:schemeClr val="tx1"/>
            </a:solidFill>
          </a:endParaRPr>
        </a:p>
      </dsp:txBody>
      <dsp:txXfrm>
        <a:off x="4461264" y="951369"/>
        <a:ext cx="1978167" cy="1074695"/>
      </dsp:txXfrm>
    </dsp:sp>
    <dsp:sp modelId="{F8B9F552-B4A8-4C05-B65C-47651540D299}">
      <dsp:nvSpPr>
        <dsp:cNvPr id="0" name=""/>
        <dsp:cNvSpPr/>
      </dsp:nvSpPr>
      <dsp:spPr>
        <a:xfrm>
          <a:off x="6602293" y="893230"/>
          <a:ext cx="2094445" cy="1190973"/>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Mesleki Etik ve Hukuki Boyuta Dikkat Edin</a:t>
          </a:r>
          <a:endParaRPr lang="tr-TR" sz="1600" kern="1200" dirty="0">
            <a:solidFill>
              <a:schemeClr val="tx1"/>
            </a:solidFill>
          </a:endParaRPr>
        </a:p>
      </dsp:txBody>
      <dsp:txXfrm>
        <a:off x="6660432" y="951369"/>
        <a:ext cx="1978167" cy="1074695"/>
      </dsp:txXfrm>
    </dsp:sp>
    <dsp:sp modelId="{2CA3D567-A818-4FC3-883B-426588B36869}">
      <dsp:nvSpPr>
        <dsp:cNvPr id="0" name=""/>
        <dsp:cNvSpPr/>
      </dsp:nvSpPr>
      <dsp:spPr>
        <a:xfrm>
          <a:off x="8801461" y="893230"/>
          <a:ext cx="2094445" cy="119097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Sosyal Destek Mekanizmalarını Güçlendirin ve İş Birliği Yapın</a:t>
          </a:r>
          <a:endParaRPr lang="tr-TR" sz="1600" kern="1200" dirty="0">
            <a:solidFill>
              <a:schemeClr val="tx1"/>
            </a:solidFill>
          </a:endParaRPr>
        </a:p>
      </dsp:txBody>
      <dsp:txXfrm>
        <a:off x="8859600" y="951369"/>
        <a:ext cx="1978167" cy="10746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9FD6D-48E7-4ABB-A52C-CEF071150B01}">
      <dsp:nvSpPr>
        <dsp:cNvPr id="0" name=""/>
        <dsp:cNvSpPr/>
      </dsp:nvSpPr>
      <dsp:spPr>
        <a:xfrm>
          <a:off x="0" y="0"/>
          <a:ext cx="3916193" cy="391619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878B0-7E4A-4AD1-9DE6-B3F176D84D8F}">
      <dsp:nvSpPr>
        <dsp:cNvPr id="0" name=""/>
        <dsp:cNvSpPr/>
      </dsp:nvSpPr>
      <dsp:spPr>
        <a:xfrm>
          <a:off x="1958096" y="0"/>
          <a:ext cx="9363655" cy="391619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Aile İçi Şiddet Tanımı:  </a:t>
          </a:r>
          <a:r>
            <a:rPr lang="tr-TR" sz="1600" kern="1200" dirty="0">
              <a:latin typeface="Segoe UI" panose="020B0502040204020203" pitchFamily="34" charset="0"/>
              <a:cs typeface="Segoe UI" panose="020B0502040204020203" pitchFamily="34" charset="0"/>
            </a:rPr>
            <a:t>Aile içi şiddet, duygusal, fiziksel, cinsel ve ekonomik şiddet gibi çeşitli formları içeren bir sorundur. Kadınlar, çocuklar ve yaşlılar, bu şiddetin en savunmasız grupları arasında yer alır.</a:t>
          </a:r>
        </a:p>
      </dsp:txBody>
      <dsp:txXfrm>
        <a:off x="1958096" y="0"/>
        <a:ext cx="9363655" cy="832191"/>
      </dsp:txXfrm>
    </dsp:sp>
    <dsp:sp modelId="{79D53E8C-9BCE-4FFA-9486-39AC15A78369}">
      <dsp:nvSpPr>
        <dsp:cNvPr id="0" name=""/>
        <dsp:cNvSpPr/>
      </dsp:nvSpPr>
      <dsp:spPr>
        <a:xfrm>
          <a:off x="514000" y="832191"/>
          <a:ext cx="2888192" cy="2888192"/>
        </a:xfrm>
        <a:prstGeom prst="pie">
          <a:avLst>
            <a:gd name="adj1" fmla="val 5400000"/>
            <a:gd name="adj2" fmla="val 162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1B7D6-23C7-4745-9307-815E2BDD66DD}">
      <dsp:nvSpPr>
        <dsp:cNvPr id="0" name=""/>
        <dsp:cNvSpPr/>
      </dsp:nvSpPr>
      <dsp:spPr>
        <a:xfrm>
          <a:off x="1958096" y="832191"/>
          <a:ext cx="9363655" cy="2888192"/>
        </a:xfrm>
        <a:prstGeom prst="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Risk Faktörleri: </a:t>
          </a:r>
          <a:r>
            <a:rPr lang="tr-TR" sz="1600" kern="1200" dirty="0">
              <a:latin typeface="Segoe UI" panose="020B0502040204020203" pitchFamily="34" charset="0"/>
              <a:cs typeface="Segoe UI" panose="020B0502040204020203" pitchFamily="34" charset="0"/>
            </a:rPr>
            <a:t>Aile içi şiddeti etkileyen risk faktörleri; bireysel, ilişkisel ve durumsal olmak üzere üç kategoride değerlendirilir. Örnek olarak düşük sosyoekonomik statü, alkol ve madde bağımlılığı, psikolojik sorunlar ve geçmişte şiddete maruz kalma risk faktörleri arasında yer alır.</a:t>
          </a:r>
        </a:p>
      </dsp:txBody>
      <dsp:txXfrm>
        <a:off x="1958096" y="832191"/>
        <a:ext cx="9363655" cy="832191"/>
      </dsp:txXfrm>
    </dsp:sp>
    <dsp:sp modelId="{5C99CDA1-0ACE-4C99-87FC-128549ACFA23}">
      <dsp:nvSpPr>
        <dsp:cNvPr id="0" name=""/>
        <dsp:cNvSpPr/>
      </dsp:nvSpPr>
      <dsp:spPr>
        <a:xfrm>
          <a:off x="1028000" y="1664382"/>
          <a:ext cx="1860191" cy="1860191"/>
        </a:xfrm>
        <a:prstGeom prst="pie">
          <a:avLst>
            <a:gd name="adj1" fmla="val 5400000"/>
            <a:gd name="adj2" fmla="val 162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86434-9E10-4C8B-8DD6-52745BF95CED}">
      <dsp:nvSpPr>
        <dsp:cNvPr id="0" name=""/>
        <dsp:cNvSpPr/>
      </dsp:nvSpPr>
      <dsp:spPr>
        <a:xfrm>
          <a:off x="1958096" y="1664382"/>
          <a:ext cx="9363655" cy="1860191"/>
        </a:xfrm>
        <a:prstGeom prst="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Aile İçi Şiddetin Formları: </a:t>
          </a:r>
          <a:r>
            <a:rPr lang="tr-TR" sz="1600" kern="1200" dirty="0">
              <a:latin typeface="Segoe UI" panose="020B0502040204020203" pitchFamily="34" charset="0"/>
              <a:cs typeface="Segoe UI" panose="020B0502040204020203" pitchFamily="34" charset="0"/>
            </a:rPr>
            <a:t>Psikolojik/duygusal, fiziksel, ekonomik ve cinsel şiddet, aile içi şiddetin farklı formlarını oluşturur. Bu şiddet türleri, bireyin zarar görmesine, özgürlüğünün kısıtlanmasına ve insan hakları ihlaline neden olabilir.</a:t>
          </a:r>
        </a:p>
      </dsp:txBody>
      <dsp:txXfrm>
        <a:off x="1958096" y="1664382"/>
        <a:ext cx="9363655" cy="832191"/>
      </dsp:txXfrm>
    </dsp:sp>
    <dsp:sp modelId="{054B60F6-2A64-4CB2-BF0B-9D1BC5E2ECD7}">
      <dsp:nvSpPr>
        <dsp:cNvPr id="0" name=""/>
        <dsp:cNvSpPr/>
      </dsp:nvSpPr>
      <dsp:spPr>
        <a:xfrm>
          <a:off x="1542000" y="2496573"/>
          <a:ext cx="832191" cy="832191"/>
        </a:xfrm>
        <a:prstGeom prst="pie">
          <a:avLst>
            <a:gd name="adj1" fmla="val 54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37E3CD-17D0-4B60-99C2-327A809D39C3}">
      <dsp:nvSpPr>
        <dsp:cNvPr id="0" name=""/>
        <dsp:cNvSpPr/>
      </dsp:nvSpPr>
      <dsp:spPr>
        <a:xfrm>
          <a:off x="1958096" y="2496573"/>
          <a:ext cx="9363655" cy="832191"/>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Hedef Gruplar: </a:t>
          </a:r>
          <a:r>
            <a:rPr lang="tr-TR" sz="1600" kern="1200" dirty="0">
              <a:latin typeface="Segoe UI" panose="020B0502040204020203" pitchFamily="34" charset="0"/>
              <a:cs typeface="Segoe UI" panose="020B0502040204020203" pitchFamily="34" charset="0"/>
            </a:rPr>
            <a:t>Kadınlar, çocuklar ve yaşlılar, aile içi şiddete daha fazla maruz kalan gruplardır. Kadına yönelik şiddet, fiziksel, duygusal, cinsel veya ekonomik zarar verme amacı taşıyan saldırgan davranışları içerir.</a:t>
          </a:r>
        </a:p>
      </dsp:txBody>
      <dsp:txXfrm>
        <a:off x="1958096" y="2496573"/>
        <a:ext cx="9363655" cy="8321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C8EAE-9460-483A-A5F2-905FC539C5DE}">
      <dsp:nvSpPr>
        <dsp:cNvPr id="0" name=""/>
        <dsp:cNvSpPr/>
      </dsp:nvSpPr>
      <dsp:spPr>
        <a:xfrm>
          <a:off x="0" y="0"/>
          <a:ext cx="4393076" cy="4393076"/>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851C1-AC3B-4CAF-ABFB-B0A28D72D0BB}">
      <dsp:nvSpPr>
        <dsp:cNvPr id="0" name=""/>
        <dsp:cNvSpPr/>
      </dsp:nvSpPr>
      <dsp:spPr>
        <a:xfrm>
          <a:off x="2196538" y="0"/>
          <a:ext cx="9336843" cy="4393076"/>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Türkiye'de Hukuki Mücadele ve Destek Hizmetleri: </a:t>
          </a:r>
          <a:r>
            <a:rPr lang="tr-TR" sz="1600" kern="1200" dirty="0">
              <a:latin typeface="Segoe UI" panose="020B0502040204020203" pitchFamily="34" charset="0"/>
              <a:cs typeface="Segoe UI" panose="020B0502040204020203" pitchFamily="34" charset="0"/>
            </a:rPr>
            <a:t>Türkiye'de 6284 sayılı Ailenin Korunması ve Kadına Karşı Şiddetin Önlenmesine Dair Kanun, aile içi şiddeti önlemek ve mağdurlara koruma sağlamak amacıyla çıkarılmıştır. KADES, Alo 183 Şiddetle Mücadele Hattı ve Şiddet Önleme ve İzleme Merkezleri gibi önemli müdahale araçlarıyla şiddetle mücadele eder.</a:t>
          </a:r>
        </a:p>
      </dsp:txBody>
      <dsp:txXfrm>
        <a:off x="2196538" y="0"/>
        <a:ext cx="9336843" cy="1317925"/>
      </dsp:txXfrm>
    </dsp:sp>
    <dsp:sp modelId="{B522A0D5-7E1A-44AF-99A8-4BDA65ADB2CE}">
      <dsp:nvSpPr>
        <dsp:cNvPr id="0" name=""/>
        <dsp:cNvSpPr/>
      </dsp:nvSpPr>
      <dsp:spPr>
        <a:xfrm>
          <a:off x="768789" y="1317925"/>
          <a:ext cx="2855496" cy="2855496"/>
        </a:xfrm>
        <a:prstGeom prst="pie">
          <a:avLst>
            <a:gd name="adj1" fmla="val 5400000"/>
            <a:gd name="adj2" fmla="val 1620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B4575-9447-4BBF-A5C8-2C49D8DC9CC9}">
      <dsp:nvSpPr>
        <dsp:cNvPr id="0" name=""/>
        <dsp:cNvSpPr/>
      </dsp:nvSpPr>
      <dsp:spPr>
        <a:xfrm>
          <a:off x="2196538" y="1317925"/>
          <a:ext cx="9336843" cy="2855496"/>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Uzmanların Rolü: </a:t>
          </a:r>
          <a:r>
            <a:rPr lang="tr-TR" sz="1600" kern="1200" dirty="0">
              <a:latin typeface="Segoe UI" panose="020B0502040204020203" pitchFamily="34" charset="0"/>
              <a:cs typeface="Segoe UI" panose="020B0502040204020203" pitchFamily="34" charset="0"/>
            </a:rPr>
            <a:t>Uzmanlar, aile içi şiddete maruz kalan bireylere </a:t>
          </a:r>
          <a:r>
            <a:rPr lang="tr-TR" sz="1600" kern="1200" dirty="0" err="1">
              <a:latin typeface="Segoe UI" panose="020B0502040204020203" pitchFamily="34" charset="0"/>
              <a:cs typeface="Segoe UI" panose="020B0502040204020203" pitchFamily="34" charset="0"/>
            </a:rPr>
            <a:t>empatik</a:t>
          </a:r>
          <a:r>
            <a:rPr lang="tr-TR" sz="1600" kern="1200" dirty="0">
              <a:latin typeface="Segoe UI" panose="020B0502040204020203" pitchFamily="34" charset="0"/>
              <a:cs typeface="Segoe UI" panose="020B0502040204020203" pitchFamily="34" charset="0"/>
            </a:rPr>
            <a:t> bir yaklaşım benimsemeli ve güvenli bir ortam sağlamalıdır. Gizlilik haklarını korumalı, etik ve hukuki konularda titizlikle hareket etmeli ve gerektiğinde yasal destek ağlarına yönlendirmelidir.</a:t>
          </a:r>
        </a:p>
      </dsp:txBody>
      <dsp:txXfrm>
        <a:off x="2196538" y="1317925"/>
        <a:ext cx="9336843" cy="1317921"/>
      </dsp:txXfrm>
    </dsp:sp>
    <dsp:sp modelId="{DC0FD864-CE3B-4C62-AB02-353578D2853B}">
      <dsp:nvSpPr>
        <dsp:cNvPr id="0" name=""/>
        <dsp:cNvSpPr/>
      </dsp:nvSpPr>
      <dsp:spPr>
        <a:xfrm>
          <a:off x="1537577" y="2635846"/>
          <a:ext cx="1317921" cy="1317921"/>
        </a:xfrm>
        <a:prstGeom prst="pie">
          <a:avLst>
            <a:gd name="adj1" fmla="val 54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48957-E5F8-456F-B682-8B33BE74F6E9}">
      <dsp:nvSpPr>
        <dsp:cNvPr id="0" name=""/>
        <dsp:cNvSpPr/>
      </dsp:nvSpPr>
      <dsp:spPr>
        <a:xfrm>
          <a:off x="2196538" y="2635846"/>
          <a:ext cx="9336843" cy="1317921"/>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Güçlendirme ve Destek Ağları: </a:t>
          </a:r>
          <a:r>
            <a:rPr lang="tr-TR" sz="1600" kern="1200" dirty="0">
              <a:latin typeface="Segoe UI" panose="020B0502040204020203" pitchFamily="34" charset="0"/>
              <a:cs typeface="Segoe UI" panose="020B0502040204020203" pitchFamily="34" charset="0"/>
            </a:rPr>
            <a:t>Aile içi şiddete maruz kalan bireylerin güçlendirilmesi ve destek ağlarının artırılması önemlidir. Uzmanlar, diğer destek hizmetlerine yönlendirmeli ve devlet kurumları ile sivil toplum kuruluşlarıyla iş birliği yapmalıdır.</a:t>
          </a:r>
        </a:p>
      </dsp:txBody>
      <dsp:txXfrm>
        <a:off x="2196538" y="2635846"/>
        <a:ext cx="9336843" cy="13179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5B90A437-280E-44B9-835E-DFE6AEF41098}" type="datetime1">
              <a:rPr lang="en-US" smtClean="0"/>
              <a:t>2/27/2024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745964F-4EA2-4CDF-8715-4164B048A9EF}" type="datetime1">
              <a:rPr lang="en-US" smtClean="0"/>
              <a:t>2/27/2024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A53C428F-C4D2-4D8C-8609-B339A812B3D4}" type="datetime1">
              <a:rPr lang="en-US" smtClean="0"/>
              <a:t>2/27/2024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3A3F9B0-B332-40BC-A8B7-A54F5284ABC0}" type="datetime1">
              <a:rPr lang="en-US" smtClean="0"/>
              <a:t>2/27/2024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DC89C7E-3771-4C82-A382-7057D321020E}" type="datetime1">
              <a:rPr lang="en-US" smtClean="0"/>
              <a:t>2/27/2024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A91E12D6-16ED-4492-BAD7-EC94AB8B2F23}" type="datetime1">
              <a:rPr lang="en-US" smtClean="0"/>
              <a:t>2/27/2024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248210C0-642B-41B2-8ADC-B8BDEC67C823}" type="datetime1">
              <a:rPr lang="en-US" smtClean="0"/>
              <a:t>2/27/2024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CD639D33-D694-4A82-A2C0-0F84BBEA622A}" type="datetime1">
              <a:rPr lang="en-US" smtClean="0"/>
              <a:t>2/27/2024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7F0233C-1055-4B68-9361-4E958544D973}" type="datetime1">
              <a:rPr lang="en-US" smtClean="0"/>
              <a:t>2/27/2024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A512C44-925E-44B6-8691-AFA1C10C7564}" type="datetime1">
              <a:rPr lang="en-US" smtClean="0"/>
              <a:t>2/27/2024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B435415-696F-4078-8C61-4B1FC805AE8F}" type="datetime1">
              <a:rPr lang="en-US" smtClean="0"/>
              <a:t>2/27/2024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C6F2E-08C7-4864-A04E-E2FBDFA28F7E}" type="datetime1">
              <a:rPr lang="en-US" smtClean="0"/>
              <a:t>2/27/2024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077373"/>
            <a:ext cx="9144000" cy="1149531"/>
          </a:xfrm>
          <a:solidFill>
            <a:srgbClr val="FFC000"/>
          </a:solidFill>
        </p:spPr>
        <p:txBody>
          <a:bodyPr/>
          <a:lstStyle/>
          <a:p>
            <a:r>
              <a:rPr lang="tr-TR" dirty="0"/>
              <a:t>AİLE İÇİ ŞİDDET</a:t>
            </a:r>
            <a:endParaRPr lang="en-US" dirty="0"/>
          </a:p>
        </p:txBody>
      </p:sp>
      <p:sp>
        <p:nvSpPr>
          <p:cNvPr id="7" name="Subtitle 6"/>
          <p:cNvSpPr>
            <a:spLocks noGrp="1"/>
          </p:cNvSpPr>
          <p:nvPr>
            <p:ph type="subTitle" idx="1"/>
          </p:nvPr>
        </p:nvSpPr>
        <p:spPr>
          <a:xfrm>
            <a:off x="1524000" y="3519129"/>
            <a:ext cx="9144000" cy="1957630"/>
          </a:xfrm>
        </p:spPr>
        <p:txBody>
          <a:bodyPr/>
          <a:lstStyle/>
          <a:p>
            <a:r>
              <a:rPr lang="tr-TR" b="1" dirty="0">
                <a:ea typeface="Calibri" panose="020F0502020204030204" pitchFamily="34" charset="0"/>
                <a:cs typeface="Segoe UI" panose="020B0502040204020203" pitchFamily="34" charset="0"/>
              </a:rPr>
              <a:t>Anahtar Sözcükler</a:t>
            </a:r>
            <a:r>
              <a:rPr lang="en-US" b="1" dirty="0">
                <a:ea typeface="Calibri" panose="020F0502020204030204" pitchFamily="34" charset="0"/>
                <a:cs typeface="Segoe UI" panose="020B0502040204020203" pitchFamily="34" charset="0"/>
              </a:rPr>
              <a:t>:</a:t>
            </a:r>
            <a:endParaRPr lang="tr-TR" b="1" dirty="0">
              <a:effectLst/>
              <a:ea typeface="Calibri" panose="020F0502020204030204" pitchFamily="34" charset="0"/>
              <a:cs typeface="Segoe UI" panose="020B0502040204020203" pitchFamily="34" charset="0"/>
            </a:endParaRPr>
          </a:p>
          <a:p>
            <a:r>
              <a:rPr lang="tr-TR" dirty="0">
                <a:effectLst/>
                <a:ea typeface="Calibri" panose="020F0502020204030204" pitchFamily="34" charset="0"/>
                <a:cs typeface="Segoe UI" panose="020B0502040204020203" pitchFamily="34" charset="0"/>
              </a:rPr>
              <a:t>Aile içi şiddet, çocuğa yönelik şiddet, kadına yönelik şiddet, yaşlıya yönelik şiddet, aile içi şiddet risk faktörleri, aile içi şiddeti önleme ve müdahale.</a:t>
            </a:r>
            <a:endParaRPr lang="tr-TR" dirty="0">
              <a:effectLst/>
              <a:ea typeface="Calibri" panose="020F050202020403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08303CBF-934F-FCF4-6DBA-94C61A423A3B}"/>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72621A-6C31-4520-B261-8BDB63F16967}"/>
              </a:ext>
            </a:extLst>
          </p:cNvPr>
          <p:cNvSpPr>
            <a:spLocks noGrp="1"/>
          </p:cNvSpPr>
          <p:nvPr>
            <p:ph type="ctrTitle"/>
          </p:nvPr>
        </p:nvSpPr>
        <p:spPr>
          <a:xfrm>
            <a:off x="838199" y="1086606"/>
            <a:ext cx="3419061" cy="831479"/>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Cinsel Şiddet</a:t>
            </a:r>
          </a:p>
        </p:txBody>
      </p:sp>
      <p:sp>
        <p:nvSpPr>
          <p:cNvPr id="3" name="Alt Başlık 2">
            <a:extLst>
              <a:ext uri="{FF2B5EF4-FFF2-40B4-BE49-F238E27FC236}">
                <a16:creationId xmlns:a16="http://schemas.microsoft.com/office/drawing/2014/main" id="{C8C5E219-1489-432B-B926-B3F4C9C0F282}"/>
              </a:ext>
            </a:extLst>
          </p:cNvPr>
          <p:cNvSpPr>
            <a:spLocks noGrp="1"/>
          </p:cNvSpPr>
          <p:nvPr>
            <p:ph type="subTitle" idx="1"/>
          </p:nvPr>
        </p:nvSpPr>
        <p:spPr>
          <a:xfrm>
            <a:off x="838199" y="1859041"/>
            <a:ext cx="10666445" cy="4505739"/>
          </a:xfrm>
        </p:spPr>
        <p:txBody>
          <a:bodyPr>
            <a:normAutofit fontScale="85000" lnSpcReduction="20000"/>
          </a:bodyPr>
          <a:lstStyle/>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Cinsel şiddet, ev ve iş yerleri gibi çeşitli ortamlarda ortaya çıkabilir, cinsel saldırı ve cinsel taciz bu tür şiddet örneklerindendir.</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Çocuk cinsel istismarı, bir yetişkinin çocuğu cinsel içerikli davranışlara maruz bırakmasıdır.</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Eşler arasındaki cinsel şiddet vakaları, faktörler nedeniyle genellikle bildirilmemektedir: eşten korkma, suçlanma, inanılmama veya zorla cinsel ilişkinin meşrulaştırılması.</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Dünya genelinde, yakın ilişkilerde erkekler tarafından cinsel şiddete maruz bırakılma oranı %6 ile %59 arasında değişmektedir.</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Türkiye'de kadınların eşi veya birlikte olduğu erkek tarafından cinsel şiddete maruz bırakılma oranı %12 olarak tespit edilmiştir.</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Kadınlar, erkeklere kıyasla partner cinsel şiddetine daha fazla maruz kalsa da erkeklerin %8,2'si kadınlarca cinsel şiddete maruz kalmaktadır (Smith ve ark., 2018).</a:t>
            </a:r>
          </a:p>
          <a:p>
            <a:pPr marL="342900" indent="-342900" algn="just">
              <a:buFont typeface="Arial" panose="020B0604020202020204" pitchFamily="34" charset="0"/>
              <a:buChar char="•"/>
            </a:pP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C04209D-FC0B-E86D-4212-8DB70C4AC254}"/>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308866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09E651-D013-41D3-8D01-4361242A74D5}"/>
              </a:ext>
            </a:extLst>
          </p:cNvPr>
          <p:cNvSpPr>
            <a:spLocks noGrp="1"/>
          </p:cNvSpPr>
          <p:nvPr>
            <p:ph type="ctrTitle"/>
          </p:nvPr>
        </p:nvSpPr>
        <p:spPr>
          <a:xfrm>
            <a:off x="913993" y="1147557"/>
            <a:ext cx="3458817" cy="1162783"/>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Ekonomik Şiddet</a:t>
            </a:r>
          </a:p>
        </p:txBody>
      </p:sp>
      <p:sp>
        <p:nvSpPr>
          <p:cNvPr id="3" name="Alt Başlık 2">
            <a:extLst>
              <a:ext uri="{FF2B5EF4-FFF2-40B4-BE49-F238E27FC236}">
                <a16:creationId xmlns:a16="http://schemas.microsoft.com/office/drawing/2014/main" id="{1A1CF23F-BA34-4B69-9CCC-FD9C6EB7EA77}"/>
              </a:ext>
            </a:extLst>
          </p:cNvPr>
          <p:cNvSpPr>
            <a:spLocks noGrp="1"/>
          </p:cNvSpPr>
          <p:nvPr>
            <p:ph type="subTitle" idx="1"/>
          </p:nvPr>
        </p:nvSpPr>
        <p:spPr>
          <a:xfrm>
            <a:off x="989046" y="2226365"/>
            <a:ext cx="10664890" cy="3726566"/>
          </a:xfrm>
        </p:spPr>
        <p:txBody>
          <a:bodyPr>
            <a:normAutofit/>
          </a:bodyPr>
          <a:lstStyle/>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Ekonomik şiddet, aile içinde bir bireyin diğerlerinin ekonomik bağımsızlığını kısıtlaması veya kontrol etmesi olarak tanımlanır.</a:t>
            </a:r>
          </a:p>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Maddi kaynaklara finansal erişimi engelleme veya kontrol etme amaçlanır.</a:t>
            </a:r>
          </a:p>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Ekonomik şiddet, mağduru maddi açıdan bağımlı hâle getirerek kontrol altına almayı amaçlar.</a:t>
            </a:r>
          </a:p>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Mağdur, ekonomik harcamaları kontrol altında olur ve iş veya eğitim fırsatları sınırlanır.</a:t>
            </a:r>
          </a:p>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Finansal bağımsızlığını kaybeden mağdur, gelecekteki refahını etkileyebilecek kalıcı zararlara maruz kalabilir.</a:t>
            </a:r>
          </a:p>
          <a:p>
            <a:pPr marL="342900" indent="-342900" algn="just">
              <a:buFont typeface="Arial" panose="020B0604020202020204" pitchFamily="34" charset="0"/>
              <a:buChar char="•"/>
            </a:pP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E5FEC62-80D3-8BD7-FC0E-ED6C7E2BEDF1}"/>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37301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E3F4E9-3720-4C45-A43E-8E100AFC917B}"/>
              </a:ext>
            </a:extLst>
          </p:cNvPr>
          <p:cNvSpPr>
            <a:spLocks noGrp="1"/>
          </p:cNvSpPr>
          <p:nvPr>
            <p:ph type="ctrTitle"/>
          </p:nvPr>
        </p:nvSpPr>
        <p:spPr>
          <a:xfrm>
            <a:off x="1524000" y="1188776"/>
            <a:ext cx="9144000" cy="114953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Örnek Durumlar</a:t>
            </a:r>
          </a:p>
        </p:txBody>
      </p:sp>
      <p:graphicFrame>
        <p:nvGraphicFramePr>
          <p:cNvPr id="4" name="Diyagram 3">
            <a:extLst>
              <a:ext uri="{FF2B5EF4-FFF2-40B4-BE49-F238E27FC236}">
                <a16:creationId xmlns:a16="http://schemas.microsoft.com/office/drawing/2014/main" id="{5A043145-D011-4BC5-B129-B78C310E0248}"/>
              </a:ext>
            </a:extLst>
          </p:cNvPr>
          <p:cNvGraphicFramePr/>
          <p:nvPr>
            <p:extLst>
              <p:ext uri="{D42A27DB-BD31-4B8C-83A1-F6EECF244321}">
                <p14:modId xmlns:p14="http://schemas.microsoft.com/office/powerpoint/2010/main" val="3190493573"/>
              </p:ext>
            </p:extLst>
          </p:nvPr>
        </p:nvGraphicFramePr>
        <p:xfrm>
          <a:off x="1524000" y="2213924"/>
          <a:ext cx="9144000" cy="305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5E1E18D-FDCC-D8FD-93AD-270E087457A9}"/>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166432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552B6165-87BD-479A-9C14-54D7E0FAE033}"/>
              </a:ext>
            </a:extLst>
          </p:cNvPr>
          <p:cNvGraphicFramePr>
            <a:graphicFrameLocks noGrp="1"/>
          </p:cNvGraphicFramePr>
          <p:nvPr>
            <p:extLst>
              <p:ext uri="{D42A27DB-BD31-4B8C-83A1-F6EECF244321}">
                <p14:modId xmlns:p14="http://schemas.microsoft.com/office/powerpoint/2010/main" val="322648781"/>
              </p:ext>
            </p:extLst>
          </p:nvPr>
        </p:nvGraphicFramePr>
        <p:xfrm>
          <a:off x="679579" y="1407570"/>
          <a:ext cx="10832841" cy="4397203"/>
        </p:xfrm>
        <a:graphic>
          <a:graphicData uri="http://schemas.openxmlformats.org/drawingml/2006/table">
            <a:tbl>
              <a:tblPr firstRow="1" firstCol="1" bandRow="1">
                <a:tableStyleId>{5C22544A-7EE6-4342-B048-85BDC9FD1C3A}</a:tableStyleId>
              </a:tblPr>
              <a:tblGrid>
                <a:gridCol w="1772816">
                  <a:extLst>
                    <a:ext uri="{9D8B030D-6E8A-4147-A177-3AD203B41FA5}">
                      <a16:colId xmlns:a16="http://schemas.microsoft.com/office/drawing/2014/main" val="1756118782"/>
                    </a:ext>
                  </a:extLst>
                </a:gridCol>
                <a:gridCol w="9060025">
                  <a:extLst>
                    <a:ext uri="{9D8B030D-6E8A-4147-A177-3AD203B41FA5}">
                      <a16:colId xmlns:a16="http://schemas.microsoft.com/office/drawing/2014/main" val="2966740396"/>
                    </a:ext>
                  </a:extLst>
                </a:gridCol>
              </a:tblGrid>
              <a:tr h="750058">
                <a:tc>
                  <a:txBody>
                    <a:bodyPr/>
                    <a:lstStyle/>
                    <a:p>
                      <a:pPr algn="l">
                        <a:lnSpc>
                          <a:spcPct val="115000"/>
                        </a:lnSpc>
                      </a:pPr>
                      <a:r>
                        <a:rPr lang="tr-TR" sz="2000" dirty="0">
                          <a:solidFill>
                            <a:schemeClr val="tx1"/>
                          </a:solidFill>
                          <a:effectLst/>
                          <a:latin typeface="Segoe UI" panose="020B0502040204020203" pitchFamily="34" charset="0"/>
                          <a:cs typeface="Segoe UI" panose="020B0502040204020203" pitchFamily="34" charset="0"/>
                        </a:rPr>
                        <a:t>Psikolojik Şiddet</a:t>
                      </a:r>
                      <a:endParaRPr lang="tr-TR" sz="2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1">
                        <a:lumMod val="60000"/>
                        <a:lumOff val="40000"/>
                      </a:schemeClr>
                    </a:solidFill>
                  </a:tcPr>
                </a:tc>
                <a:tc>
                  <a:txBody>
                    <a:bodyPr/>
                    <a:lstStyle/>
                    <a:p>
                      <a:pPr algn="just">
                        <a:lnSpc>
                          <a:spcPct val="115000"/>
                        </a:lnSpc>
                      </a:pPr>
                      <a:r>
                        <a:rPr lang="tr-TR" sz="2000" b="0" dirty="0">
                          <a:solidFill>
                            <a:schemeClr val="tx1"/>
                          </a:solidFill>
                          <a:effectLst/>
                          <a:latin typeface="Segoe UI" panose="020B0502040204020203" pitchFamily="34" charset="0"/>
                          <a:cs typeface="Segoe UI" panose="020B0502040204020203" pitchFamily="34" charset="0"/>
                        </a:rPr>
                        <a:t>Ailede bir kişiyi duygusal ve bilişsel olarak hedef alan, öz güvenini zedeleyen ve benlik saygısına zarar veren her türlü </a:t>
                      </a:r>
                      <a:r>
                        <a:rPr lang="tr-TR" sz="2000" b="0" dirty="0" err="1">
                          <a:solidFill>
                            <a:schemeClr val="tx1"/>
                          </a:solidFill>
                          <a:effectLst/>
                          <a:latin typeface="Segoe UI" panose="020B0502040204020203" pitchFamily="34" charset="0"/>
                          <a:cs typeface="Segoe UI" panose="020B0502040204020203" pitchFamily="34" charset="0"/>
                        </a:rPr>
                        <a:t>travmatize</a:t>
                      </a:r>
                      <a:r>
                        <a:rPr lang="tr-TR" sz="2000" b="0" dirty="0">
                          <a:solidFill>
                            <a:schemeClr val="tx1"/>
                          </a:solidFill>
                          <a:effectLst/>
                          <a:latin typeface="Segoe UI" panose="020B0502040204020203" pitchFamily="34" charset="0"/>
                          <a:cs typeface="Segoe UI" panose="020B0502040204020203" pitchFamily="34" charset="0"/>
                        </a:rPr>
                        <a:t> edici davranışlardır.</a:t>
                      </a:r>
                      <a:endParaRPr lang="tr-TR" sz="2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79072668"/>
                  </a:ext>
                </a:extLst>
              </a:tr>
              <a:tr h="1137582">
                <a:tc>
                  <a:txBody>
                    <a:bodyPr/>
                    <a:lstStyle/>
                    <a:p>
                      <a:pPr algn="l">
                        <a:lnSpc>
                          <a:spcPct val="115000"/>
                        </a:lnSpc>
                      </a:pPr>
                      <a:r>
                        <a:rPr lang="tr-TR" sz="2000" dirty="0">
                          <a:solidFill>
                            <a:schemeClr val="tx1"/>
                          </a:solidFill>
                          <a:effectLst/>
                          <a:latin typeface="Segoe UI" panose="020B0502040204020203" pitchFamily="34" charset="0"/>
                          <a:cs typeface="Segoe UI" panose="020B0502040204020203" pitchFamily="34" charset="0"/>
                        </a:rPr>
                        <a:t>Fiziksel Şiddet</a:t>
                      </a:r>
                      <a:endParaRPr lang="tr-TR" sz="2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1">
                        <a:lumMod val="60000"/>
                        <a:lumOff val="40000"/>
                      </a:schemeClr>
                    </a:solidFill>
                  </a:tcPr>
                </a:tc>
                <a:tc>
                  <a:txBody>
                    <a:bodyPr/>
                    <a:lstStyle/>
                    <a:p>
                      <a:pPr algn="just">
                        <a:lnSpc>
                          <a:spcPct val="115000"/>
                        </a:lnSpc>
                      </a:pPr>
                      <a:r>
                        <a:rPr lang="tr-TR" sz="2000" dirty="0">
                          <a:solidFill>
                            <a:schemeClr val="tx1"/>
                          </a:solidFill>
                          <a:effectLst/>
                          <a:latin typeface="Segoe UI" panose="020B0502040204020203" pitchFamily="34" charset="0"/>
                          <a:cs typeface="Segoe UI" panose="020B0502040204020203" pitchFamily="34" charset="0"/>
                        </a:rPr>
                        <a:t>Aile üyelerinden birine kasıtlı olarak yaralama, ölüm, psikolojik zarar, gelişim geriliği veya yoksunlukla sonuçlanabilecek şekilde fiziksel olarak zarar verilmesi veya aile üyelerinin tehdit edilmesidir.</a:t>
                      </a:r>
                      <a:endParaRPr lang="tr-TR" sz="2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056891453"/>
                  </a:ext>
                </a:extLst>
              </a:tr>
              <a:tr h="1137582">
                <a:tc>
                  <a:txBody>
                    <a:bodyPr/>
                    <a:lstStyle/>
                    <a:p>
                      <a:pPr algn="l">
                        <a:lnSpc>
                          <a:spcPct val="115000"/>
                        </a:lnSpc>
                      </a:pPr>
                      <a:r>
                        <a:rPr lang="tr-TR" sz="2000" dirty="0">
                          <a:solidFill>
                            <a:schemeClr val="tx1"/>
                          </a:solidFill>
                          <a:effectLst/>
                          <a:latin typeface="Segoe UI" panose="020B0502040204020203" pitchFamily="34" charset="0"/>
                          <a:cs typeface="Segoe UI" panose="020B0502040204020203" pitchFamily="34" charset="0"/>
                        </a:rPr>
                        <a:t>Cinsel </a:t>
                      </a:r>
                      <a:endParaRPr lang="en-US" sz="2000" dirty="0">
                        <a:solidFill>
                          <a:schemeClr val="tx1"/>
                        </a:solidFill>
                        <a:effectLst/>
                        <a:latin typeface="Segoe UI" panose="020B0502040204020203" pitchFamily="34" charset="0"/>
                        <a:cs typeface="Segoe UI" panose="020B0502040204020203" pitchFamily="34" charset="0"/>
                      </a:endParaRPr>
                    </a:p>
                    <a:p>
                      <a:pPr algn="l">
                        <a:lnSpc>
                          <a:spcPct val="115000"/>
                        </a:lnSpc>
                      </a:pPr>
                      <a:r>
                        <a:rPr lang="tr-TR" sz="2000" dirty="0">
                          <a:solidFill>
                            <a:schemeClr val="tx1"/>
                          </a:solidFill>
                          <a:effectLst/>
                          <a:latin typeface="Segoe UI" panose="020B0502040204020203" pitchFamily="34" charset="0"/>
                          <a:cs typeface="Segoe UI" panose="020B0502040204020203" pitchFamily="34" charset="0"/>
                        </a:rPr>
                        <a:t>Şiddet</a:t>
                      </a:r>
                      <a:endParaRPr lang="tr-TR" sz="2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1">
                        <a:lumMod val="60000"/>
                        <a:lumOff val="40000"/>
                      </a:schemeClr>
                    </a:solidFill>
                  </a:tcPr>
                </a:tc>
                <a:tc>
                  <a:txBody>
                    <a:bodyPr/>
                    <a:lstStyle/>
                    <a:p>
                      <a:pPr algn="just">
                        <a:lnSpc>
                          <a:spcPct val="115000"/>
                        </a:lnSpc>
                      </a:pPr>
                      <a:r>
                        <a:rPr lang="tr-TR" sz="2000" dirty="0">
                          <a:solidFill>
                            <a:schemeClr val="tx1"/>
                          </a:solidFill>
                          <a:effectLst/>
                          <a:latin typeface="Segoe UI" panose="020B0502040204020203" pitchFamily="34" charset="0"/>
                          <a:cs typeface="Segoe UI" panose="020B0502040204020203" pitchFamily="34" charset="0"/>
                        </a:rPr>
                        <a:t>Kişinin rızası olmaksızın, bir veya birden fazla aile üyesi tarafından gerçekleştirilen; cinsel eylemler, cinsel eylem elde etmeye yönelik girişimler, istenmeyen cinsel yorumlar veya kişinin cinsellikle ilişkilendirilmiş eylemlere zorlanmasıdır. </a:t>
                      </a:r>
                      <a:endParaRPr lang="tr-TR" sz="2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810541686"/>
                  </a:ext>
                </a:extLst>
              </a:tr>
              <a:tr h="1137582">
                <a:tc>
                  <a:txBody>
                    <a:bodyPr/>
                    <a:lstStyle/>
                    <a:p>
                      <a:pPr algn="l">
                        <a:lnSpc>
                          <a:spcPct val="115000"/>
                        </a:lnSpc>
                      </a:pPr>
                      <a:r>
                        <a:rPr lang="tr-TR" sz="2000" dirty="0">
                          <a:solidFill>
                            <a:schemeClr val="tx1"/>
                          </a:solidFill>
                          <a:effectLst/>
                          <a:latin typeface="Segoe UI" panose="020B0502040204020203" pitchFamily="34" charset="0"/>
                          <a:cs typeface="Segoe UI" panose="020B0502040204020203" pitchFamily="34" charset="0"/>
                        </a:rPr>
                        <a:t>Ekonomik Şiddet</a:t>
                      </a:r>
                      <a:endParaRPr lang="tr-TR" sz="2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solidFill>
                      <a:schemeClr val="accent1">
                        <a:lumMod val="60000"/>
                        <a:lumOff val="40000"/>
                      </a:schemeClr>
                    </a:solidFill>
                  </a:tcPr>
                </a:tc>
                <a:tc>
                  <a:txBody>
                    <a:bodyPr/>
                    <a:lstStyle/>
                    <a:p>
                      <a:pPr algn="just">
                        <a:lnSpc>
                          <a:spcPct val="115000"/>
                        </a:lnSpc>
                      </a:pPr>
                      <a:r>
                        <a:rPr lang="tr-TR" sz="2000" dirty="0">
                          <a:solidFill>
                            <a:schemeClr val="tx1"/>
                          </a:solidFill>
                          <a:effectLst/>
                          <a:latin typeface="Segoe UI" panose="020B0502040204020203" pitchFamily="34" charset="0"/>
                          <a:cs typeface="Segoe UI" panose="020B0502040204020203" pitchFamily="34" charset="0"/>
                        </a:rPr>
                        <a:t>Bir aile üyesinin, diğer aile üyelerinin ekonomik bağımsızlığını ve güvenliğini kısıtlamak amacıyla maddi kaynaklara erişimini engellemesi ve/veya bu kaynakları kontrol etmesidir.</a:t>
                      </a:r>
                      <a:endParaRPr lang="tr-TR" sz="20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786033725"/>
                  </a:ext>
                </a:extLst>
              </a:tr>
            </a:tbl>
          </a:graphicData>
        </a:graphic>
      </p:graphicFrame>
      <p:sp>
        <p:nvSpPr>
          <p:cNvPr id="2" name="Slide Number Placeholder 1">
            <a:extLst>
              <a:ext uri="{FF2B5EF4-FFF2-40B4-BE49-F238E27FC236}">
                <a16:creationId xmlns:a16="http://schemas.microsoft.com/office/drawing/2014/main" id="{44B56C6C-057E-7516-3977-C2D3E79EE7F4}"/>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107043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D1AEDE-55C7-4583-99D4-BC3C3822141E}"/>
              </a:ext>
            </a:extLst>
          </p:cNvPr>
          <p:cNvSpPr>
            <a:spLocks noGrp="1"/>
          </p:cNvSpPr>
          <p:nvPr>
            <p:ph type="ctrTitle"/>
          </p:nvPr>
        </p:nvSpPr>
        <p:spPr>
          <a:xfrm>
            <a:off x="1524000" y="1148199"/>
            <a:ext cx="9144000" cy="103026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AİLE İÇİ ŞİDDETİN MAĞDURLARI</a:t>
            </a:r>
          </a:p>
        </p:txBody>
      </p:sp>
      <p:sp>
        <p:nvSpPr>
          <p:cNvPr id="3" name="Alt Başlık 2">
            <a:extLst>
              <a:ext uri="{FF2B5EF4-FFF2-40B4-BE49-F238E27FC236}">
                <a16:creationId xmlns:a16="http://schemas.microsoft.com/office/drawing/2014/main" id="{A408A351-C190-4BB7-895E-831BCD37A87F}"/>
              </a:ext>
            </a:extLst>
          </p:cNvPr>
          <p:cNvSpPr>
            <a:spLocks noGrp="1"/>
          </p:cNvSpPr>
          <p:nvPr>
            <p:ph type="subTitle" idx="1"/>
          </p:nvPr>
        </p:nvSpPr>
        <p:spPr>
          <a:xfrm>
            <a:off x="834075" y="1897697"/>
            <a:ext cx="10857182" cy="4241845"/>
          </a:xfrm>
        </p:spPr>
        <p:txBody>
          <a:bodyPr>
            <a:noAutofit/>
          </a:bodyPr>
          <a:lstStyle/>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Kadınlar, çocuklar ve yaşlılar genellikle aile içi şiddetin mağduru olmaktadır.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Zararlar, </a:t>
            </a:r>
            <a:r>
              <a:rPr lang="tr-TR" sz="1800" dirty="0" err="1">
                <a:effectLst/>
                <a:latin typeface="Segoe UI" panose="020B0502040204020203" pitchFamily="34" charset="0"/>
                <a:ea typeface="Calibri" panose="020F0502020204030204" pitchFamily="34" charset="0"/>
                <a:cs typeface="Segoe UI" panose="020B0502040204020203" pitchFamily="34" charset="0"/>
              </a:rPr>
              <a:t>biyopsikososyal</a:t>
            </a:r>
            <a:r>
              <a:rPr lang="tr-TR" sz="1800" dirty="0">
                <a:effectLst/>
                <a:latin typeface="Segoe UI" panose="020B0502040204020203" pitchFamily="34" charset="0"/>
                <a:ea typeface="Calibri" panose="020F0502020204030204" pitchFamily="34" charset="0"/>
                <a:cs typeface="Segoe UI" panose="020B0502040204020203" pitchFamily="34" charset="0"/>
              </a:rPr>
              <a:t> bütünlükte ve ekonomik bağımsızlıkta ortaya çıkabilir.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Aile üyesinden gelen şiddet, mağdurlar üzerinde kalıcı etkiler bırakmakta ve toplum sağlığını tehdit etmektedir.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Şiddet türleri genellikle ihbar edilmediği veya raporlanmadığı için görünmez olabilir.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Sosyal farkındalığın artırılması, aile içi şiddetle mücadelede temel bir adımdır.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Eğitim, destek hizmetleri ve güçlendirilmiş hukuki mekanizmalar kritik öneme sahiptir.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Risk faktörlerinin belirlenmesi, önleyici tedbirlerin alınması ve erken müdahale, şiddet türlerinin azaltılmasında etkilidir. </a:t>
            </a:r>
          </a:p>
          <a:p>
            <a:pPr marL="285750" indent="-285750" algn="just">
              <a:buFont typeface="Arial" panose="020B0604020202020204" pitchFamily="34" charset="0"/>
              <a:buChar char="•"/>
            </a:pPr>
            <a:endParaRPr lang="tr-TR" sz="1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6EB4B1D-1744-B3FE-B76B-096AFE407DDC}"/>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280725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F572CB-E698-42BF-9785-E15C7AED4A20}"/>
              </a:ext>
            </a:extLst>
          </p:cNvPr>
          <p:cNvSpPr>
            <a:spLocks noGrp="1"/>
          </p:cNvSpPr>
          <p:nvPr>
            <p:ph type="ctrTitle"/>
          </p:nvPr>
        </p:nvSpPr>
        <p:spPr>
          <a:xfrm>
            <a:off x="759188" y="1102753"/>
            <a:ext cx="9144000" cy="1126435"/>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AİLEDE ÇOCUĞA YÖNELİK ŞİDDET</a:t>
            </a:r>
          </a:p>
        </p:txBody>
      </p:sp>
      <p:sp>
        <p:nvSpPr>
          <p:cNvPr id="8" name="Rectangle 5">
            <a:extLst>
              <a:ext uri="{FF2B5EF4-FFF2-40B4-BE49-F238E27FC236}">
                <a16:creationId xmlns:a16="http://schemas.microsoft.com/office/drawing/2014/main" id="{D5ED4910-016D-486A-A51A-AABDD0CD071C}"/>
              </a:ext>
            </a:extLst>
          </p:cNvPr>
          <p:cNvSpPr>
            <a:spLocks noGrp="1" noChangeArrowheads="1"/>
          </p:cNvSpPr>
          <p:nvPr>
            <p:ph type="subTitle" idx="1"/>
          </p:nvPr>
        </p:nvSpPr>
        <p:spPr bwMode="auto">
          <a:xfrm>
            <a:off x="759188" y="1969595"/>
            <a:ext cx="939251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effectLst/>
                <a:latin typeface="Segoe UI" panose="020B0502040204020203" pitchFamily="34" charset="0"/>
                <a:ea typeface="Calibri" panose="020F0502020204030204" pitchFamily="34" charset="0"/>
                <a:cs typeface="Segoe UI" panose="020B0502040204020203" pitchFamily="34" charset="0"/>
              </a:rPr>
              <a:t>Aile içinde çocuğa yönelik şiddet, çocuğun </a:t>
            </a:r>
            <a:r>
              <a:rPr kumimoji="0" lang="tr-TR" altLang="tr-TR" sz="2000" b="0" i="0" u="none" strike="noStrike" cap="none" normalizeH="0" baseline="0" dirty="0" err="1">
                <a:ln>
                  <a:noFill/>
                </a:ln>
                <a:effectLst/>
                <a:latin typeface="Segoe UI" panose="020B0502040204020203" pitchFamily="34" charset="0"/>
                <a:ea typeface="Calibri" panose="020F0502020204030204" pitchFamily="34" charset="0"/>
                <a:cs typeface="Segoe UI" panose="020B0502040204020203" pitchFamily="34" charset="0"/>
              </a:rPr>
              <a:t>biyopsikososyal</a:t>
            </a:r>
            <a:r>
              <a:rPr kumimoji="0" lang="tr-TR" altLang="tr-TR" sz="2000" b="0" i="0" u="none" strike="noStrike" cap="none" normalizeH="0" baseline="0" dirty="0">
                <a:ln>
                  <a:noFill/>
                </a:ln>
                <a:effectLst/>
                <a:latin typeface="Segoe UI" panose="020B0502040204020203" pitchFamily="34" charset="0"/>
                <a:ea typeface="Calibri" panose="020F0502020204030204" pitchFamily="34" charset="0"/>
                <a:cs typeface="Segoe UI" panose="020B0502040204020203" pitchFamily="34" charset="0"/>
              </a:rPr>
              <a:t> gelişimini olumsuz etkileyen ciddi bir sorundur. Çocuğa yönelik şiddet, çocuğun ihmal ve istismar edilmesiyle karakterize olur.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effectLst/>
              <a:latin typeface="Segoe UI" panose="020B0502040204020203"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effectLst/>
                <a:latin typeface="Segoe UI" panose="020B0502040204020203" pitchFamily="34" charset="0"/>
                <a:ea typeface="Calibri" panose="020F0502020204030204" pitchFamily="34" charset="0"/>
                <a:cs typeface="Segoe UI" panose="020B0502040204020203" pitchFamily="34" charset="0"/>
              </a:rPr>
              <a:t>İhmal, çocuğun temel ihtiyaçlarının layıkıyla karşılanmaması veya hiç karşılanmaması durumunda ortaya çıkar. Bu durum; çocuğun yemek, sağlık, eğitim, tıbbi bakım veya gözetim gibi ihtiyaçlarının ihmal edilmesini içerir.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effectLst/>
              <a:latin typeface="Segoe UI" panose="020B0502040204020203"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effectLst/>
                <a:latin typeface="Segoe UI" panose="020B0502040204020203" pitchFamily="34" charset="0"/>
                <a:ea typeface="Calibri" panose="020F0502020204030204" pitchFamily="34" charset="0"/>
                <a:cs typeface="Segoe UI" panose="020B0502040204020203" pitchFamily="34" charset="0"/>
              </a:rPr>
              <a:t>İstismar ise bir yetişkin tarafından bilinçli ya da bilinçsiz olarak çocuğun bedensel, psikolojik ve sosyal gelişimini olumsuz etkileyen her türlü davranıştır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effectLst/>
              <a:latin typeface="Segoe UI" panose="020B0502040204020203" pitchFamily="34" charset="0"/>
              <a:ea typeface="Calibri" panose="020F0502020204030204" pitchFamily="34" charset="0"/>
              <a:cs typeface="Segoe UI"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effectLst/>
                <a:latin typeface="Segoe UI" panose="020B0502040204020203" pitchFamily="34" charset="0"/>
                <a:ea typeface="Calibri" panose="020F0502020204030204" pitchFamily="34" charset="0"/>
                <a:cs typeface="Segoe UI" panose="020B0502040204020203" pitchFamily="34" charset="0"/>
              </a:rPr>
              <a:t>Aile içinde çocuğa yönelik istismarın farklı formları bulunmaktadır. Bunlar;</a:t>
            </a:r>
            <a:endParaRPr kumimoji="0" lang="tr-TR" altLang="tr-TR" sz="2000" b="0" i="0" u="none" strike="noStrike" cap="none" normalizeH="0" baseline="0" dirty="0">
              <a:ln>
                <a:noFill/>
              </a:ln>
              <a:effectLst/>
              <a:latin typeface="Segoe UI" panose="020B0502040204020203" pitchFamily="34" charset="0"/>
              <a:cs typeface="Segoe UI" panose="020B0502040204020203" pitchFamily="34" charset="0"/>
            </a:endParaRPr>
          </a:p>
        </p:txBody>
      </p:sp>
      <p:pic>
        <p:nvPicPr>
          <p:cNvPr id="9" name="Picture 1">
            <a:extLst>
              <a:ext uri="{FF2B5EF4-FFF2-40B4-BE49-F238E27FC236}">
                <a16:creationId xmlns:a16="http://schemas.microsoft.com/office/drawing/2014/main" id="{9202CB40-CFF7-489E-A7F0-11A663123B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233"/>
          <a:stretch/>
        </p:blipFill>
        <p:spPr bwMode="auto">
          <a:xfrm>
            <a:off x="10302901" y="2859405"/>
            <a:ext cx="1627471" cy="1507322"/>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41852E7A-B7B5-09C9-6952-9D737368B73B}"/>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424620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682130-8415-44AF-90E6-60EC87CD02E6}"/>
              </a:ext>
            </a:extLst>
          </p:cNvPr>
          <p:cNvSpPr>
            <a:spLocks noGrp="1"/>
          </p:cNvSpPr>
          <p:nvPr>
            <p:ph type="ctrTitle"/>
          </p:nvPr>
        </p:nvSpPr>
        <p:spPr>
          <a:xfrm>
            <a:off x="838200" y="1362580"/>
            <a:ext cx="9144000" cy="977253"/>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Çocuğun Psikolojik İstismarı </a:t>
            </a:r>
          </a:p>
        </p:txBody>
      </p:sp>
      <p:sp>
        <p:nvSpPr>
          <p:cNvPr id="3" name="Alt Başlık 2">
            <a:extLst>
              <a:ext uri="{FF2B5EF4-FFF2-40B4-BE49-F238E27FC236}">
                <a16:creationId xmlns:a16="http://schemas.microsoft.com/office/drawing/2014/main" id="{A7B7DB14-26ED-4C6F-85E1-6A90ACB4F04A}"/>
              </a:ext>
            </a:extLst>
          </p:cNvPr>
          <p:cNvSpPr>
            <a:spLocks noGrp="1"/>
          </p:cNvSpPr>
          <p:nvPr>
            <p:ph type="subTitle" idx="1"/>
          </p:nvPr>
        </p:nvSpPr>
        <p:spPr>
          <a:xfrm>
            <a:off x="838200" y="2423809"/>
            <a:ext cx="10405188" cy="3482469"/>
          </a:xfrm>
        </p:spPr>
        <p:txBody>
          <a:bodyPr>
            <a:normAutofit/>
          </a:bodyPr>
          <a:lstStyle/>
          <a:p>
            <a:pPr marL="285750" indent="-285750" algn="just">
              <a:lnSpc>
                <a:spcPct val="115000"/>
              </a:lnSpc>
              <a:buFont typeface="Arial" panose="020B0604020202020204" pitchFamily="34" charset="0"/>
              <a:buChar char="•"/>
            </a:pPr>
            <a:r>
              <a:rPr lang="tr-TR"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Çocuğun psikolojik istismarı,</a:t>
            </a:r>
            <a:r>
              <a:rPr lang="tr-TR"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a:t>
            </a:r>
            <a:r>
              <a:rPr lang="tr-TR" dirty="0">
                <a:effectLst/>
                <a:latin typeface="Segoe UI" panose="020B0502040204020203" pitchFamily="34" charset="0"/>
                <a:ea typeface="Calibri" panose="020F0502020204030204" pitchFamily="34" charset="0"/>
                <a:cs typeface="Segoe UI" panose="020B0502040204020203" pitchFamily="34" charset="0"/>
              </a:rPr>
              <a:t>kendisine bakmakla yükümlü olan bir yetişkin tarafından gerçekleştirilen davranışlar sonucunda çocuğun </a:t>
            </a:r>
            <a:r>
              <a:rPr lang="tr-TR" dirty="0" err="1">
                <a:effectLst/>
                <a:latin typeface="Segoe UI" panose="020B0502040204020203" pitchFamily="34" charset="0"/>
                <a:ea typeface="Calibri" panose="020F0502020204030204" pitchFamily="34" charset="0"/>
                <a:cs typeface="Segoe UI" panose="020B0502040204020203" pitchFamily="34" charset="0"/>
              </a:rPr>
              <a:t>psikososyal</a:t>
            </a:r>
            <a:r>
              <a:rPr lang="tr-TR" dirty="0">
                <a:effectLst/>
                <a:latin typeface="Segoe UI" panose="020B0502040204020203" pitchFamily="34" charset="0"/>
                <a:ea typeface="Calibri" panose="020F0502020204030204" pitchFamily="34" charset="0"/>
                <a:cs typeface="Segoe UI" panose="020B0502040204020203" pitchFamily="34" charset="0"/>
              </a:rPr>
              <a:t> iyi olma hâlini olumsuz etkileyen aile içi davranış örüntüleridir. </a:t>
            </a:r>
          </a:p>
          <a:p>
            <a:pPr marL="285750" indent="-285750" algn="just">
              <a:lnSpc>
                <a:spcPct val="115000"/>
              </a:lnSpc>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Çocuğun aşağılanması, tehdit edilmesi, değersizleştirilmesi veya korkutulması gibi davranışları içermektedir. </a:t>
            </a:r>
            <a:endParaRPr lang="tr-TR" sz="3200" dirty="0"/>
          </a:p>
        </p:txBody>
      </p:sp>
      <p:sp>
        <p:nvSpPr>
          <p:cNvPr id="4" name="Slide Number Placeholder 3">
            <a:extLst>
              <a:ext uri="{FF2B5EF4-FFF2-40B4-BE49-F238E27FC236}">
                <a16:creationId xmlns:a16="http://schemas.microsoft.com/office/drawing/2014/main" id="{2E902B18-39A8-8200-C76C-0890BF3F1FBA}"/>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393350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5DEB30-8183-4EFD-84DD-BC53C164BDC3}"/>
              </a:ext>
            </a:extLst>
          </p:cNvPr>
          <p:cNvSpPr>
            <a:spLocks noGrp="1"/>
          </p:cNvSpPr>
          <p:nvPr>
            <p:ph type="ctrTitle"/>
          </p:nvPr>
        </p:nvSpPr>
        <p:spPr>
          <a:xfrm>
            <a:off x="936172" y="1176692"/>
            <a:ext cx="9144000" cy="1096522"/>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Çocuğun Fiziksel İstismarı </a:t>
            </a:r>
          </a:p>
        </p:txBody>
      </p:sp>
      <p:sp>
        <p:nvSpPr>
          <p:cNvPr id="3" name="Alt Başlık 2">
            <a:extLst>
              <a:ext uri="{FF2B5EF4-FFF2-40B4-BE49-F238E27FC236}">
                <a16:creationId xmlns:a16="http://schemas.microsoft.com/office/drawing/2014/main" id="{DFF6044C-3A7F-47DC-998A-6166F1EA8C85}"/>
              </a:ext>
            </a:extLst>
          </p:cNvPr>
          <p:cNvSpPr>
            <a:spLocks noGrp="1"/>
          </p:cNvSpPr>
          <p:nvPr>
            <p:ph type="subTitle" idx="1"/>
          </p:nvPr>
        </p:nvSpPr>
        <p:spPr>
          <a:xfrm>
            <a:off x="936172" y="2268773"/>
            <a:ext cx="10319656" cy="3434712"/>
          </a:xfrm>
        </p:spPr>
        <p:txBody>
          <a:bodyPr/>
          <a:lstStyle/>
          <a:p>
            <a:pPr marL="342900" indent="-342900" algn="just">
              <a:buFont typeface="Arial" panose="020B0604020202020204" pitchFamily="34" charset="0"/>
              <a:buChar char="•"/>
            </a:pPr>
            <a:r>
              <a:rPr lang="tr-TR" dirty="0">
                <a:latin typeface="Segoe UI" panose="020B0502040204020203" pitchFamily="34" charset="0"/>
                <a:ea typeface="Calibri" panose="020F0502020204030204" pitchFamily="34" charset="0"/>
                <a:cs typeface="Segoe UI" panose="020B0502040204020203" pitchFamily="34" charset="0"/>
              </a:rPr>
              <a:t>Ç</a:t>
            </a:r>
            <a:r>
              <a:rPr lang="tr-TR" dirty="0">
                <a:effectLst/>
                <a:latin typeface="Segoe UI" panose="020B0502040204020203" pitchFamily="34" charset="0"/>
                <a:ea typeface="Calibri" panose="020F0502020204030204" pitchFamily="34" charset="0"/>
                <a:cs typeface="Segoe UI" panose="020B0502040204020203" pitchFamily="34" charset="0"/>
              </a:rPr>
              <a:t>ocuğun fiziksel bütünlüğünü ve hayatını tehlikeye atan her türlü fiziksel zarar verici davranışı içerir. </a:t>
            </a:r>
          </a:p>
          <a:p>
            <a:pPr marL="342900" indent="-342900" algn="jus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Çocuğun vücuduna vurma, çocuğu yaralama veya çocuğun vücudu üzerinde şiddete bağlı morluklar oluşturma gibi davranışlar bu tür istismara örnektir.</a:t>
            </a:r>
          </a:p>
          <a:p>
            <a:pPr marL="342900" indent="-342900" algn="jus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Bu tür istismar durumlarında çocuğun bedeni, fiziksel olarak zarar görmekte ve çocuk acı çekmektedir.</a:t>
            </a:r>
            <a:endParaRPr lang="tr-TR" dirty="0"/>
          </a:p>
        </p:txBody>
      </p:sp>
      <p:sp>
        <p:nvSpPr>
          <p:cNvPr id="4" name="Slide Number Placeholder 3">
            <a:extLst>
              <a:ext uri="{FF2B5EF4-FFF2-40B4-BE49-F238E27FC236}">
                <a16:creationId xmlns:a16="http://schemas.microsoft.com/office/drawing/2014/main" id="{946FCA14-B74A-612D-3C67-0CF9E7C43428}"/>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118352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4D4350-FBA5-4BC9-8CE0-5E965E17B79A}"/>
              </a:ext>
            </a:extLst>
          </p:cNvPr>
          <p:cNvSpPr>
            <a:spLocks noGrp="1"/>
          </p:cNvSpPr>
          <p:nvPr>
            <p:ph type="ctrTitle"/>
          </p:nvPr>
        </p:nvSpPr>
        <p:spPr>
          <a:xfrm>
            <a:off x="917511" y="1269274"/>
            <a:ext cx="9144000" cy="871235"/>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Çocuğun Cinsel İstismarı </a:t>
            </a:r>
          </a:p>
        </p:txBody>
      </p:sp>
      <p:sp>
        <p:nvSpPr>
          <p:cNvPr id="3" name="Alt Başlık 2">
            <a:extLst>
              <a:ext uri="{FF2B5EF4-FFF2-40B4-BE49-F238E27FC236}">
                <a16:creationId xmlns:a16="http://schemas.microsoft.com/office/drawing/2014/main" id="{EC55868F-19A2-4178-BA17-F6E2282B37D9}"/>
              </a:ext>
            </a:extLst>
          </p:cNvPr>
          <p:cNvSpPr>
            <a:spLocks noGrp="1"/>
          </p:cNvSpPr>
          <p:nvPr>
            <p:ph type="subTitle" idx="1"/>
          </p:nvPr>
        </p:nvSpPr>
        <p:spPr>
          <a:xfrm>
            <a:off x="917510" y="2140509"/>
            <a:ext cx="10596465" cy="3663132"/>
          </a:xfrm>
        </p:spPr>
        <p:txBody>
          <a:bodyPr>
            <a:noAutofit/>
          </a:bodyPr>
          <a:lstStyle/>
          <a:p>
            <a:pPr marL="342900" indent="-342900" algn="just">
              <a:buFont typeface="Arial" panose="020B0604020202020204" pitchFamily="34" charset="0"/>
              <a:buChar char="•"/>
            </a:pPr>
            <a:r>
              <a:rPr lang="tr-TR" dirty="0" err="1">
                <a:latin typeface="Segoe UI" panose="020B0502040204020203" pitchFamily="34" charset="0"/>
                <a:ea typeface="Calibri" panose="020F0502020204030204" pitchFamily="34" charset="0"/>
                <a:cs typeface="Segoe UI" panose="020B0502040204020203" pitchFamily="34" charset="0"/>
              </a:rPr>
              <a:t>B</a:t>
            </a:r>
            <a:r>
              <a:rPr lang="tr-TR" dirty="0" err="1">
                <a:effectLst/>
                <a:latin typeface="Segoe UI" panose="020B0502040204020203" pitchFamily="34" charset="0"/>
                <a:ea typeface="Calibri" panose="020F0502020204030204" pitchFamily="34" charset="0"/>
                <a:cs typeface="Segoe UI" panose="020B0502040204020203" pitchFamily="34" charset="0"/>
              </a:rPr>
              <a:t>iyopsikososyal</a:t>
            </a:r>
            <a:r>
              <a:rPr lang="tr-TR" dirty="0">
                <a:effectLst/>
                <a:latin typeface="Segoe UI" panose="020B0502040204020203" pitchFamily="34" charset="0"/>
                <a:ea typeface="Calibri" panose="020F0502020204030204" pitchFamily="34" charset="0"/>
                <a:cs typeface="Segoe UI" panose="020B0502040204020203" pitchFamily="34" charset="0"/>
              </a:rPr>
              <a:t> gelişimi henüz tamamlanmamış bir çocuğun bir yetişkin tarafından cinsel amaçla kullanılmasıdır. </a:t>
            </a:r>
          </a:p>
          <a:p>
            <a:pPr marL="342900" indent="-342900" algn="jus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Aile içinde çocuğa yönelik cinsel istismarın tespiti oldukça güçtür. Gerek istismarı gerçekleştiren kişi gerekse istismara tanık olan aile üyeleri, istismarı gizlemek için büyük çaba gösterebilmektedir. </a:t>
            </a:r>
          </a:p>
          <a:p>
            <a:pPr marL="342900" indent="-342900" algn="jus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Cinsel istismar çocuğun; bilişsel ve duygusal gelişimine büyük zarar vermekte, cinsel bütünlüğünü ve sağlığını yaralamakta, ruhsal sağlığı ve sosyal ilişkileri üzerinde gerek kısa gerekse uzun vadeli, derin ve olumsuz etkiler bırakabilmektedir.</a:t>
            </a:r>
            <a:endParaRPr lang="tr-TR"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73C77D7-DC3E-DFF8-2B12-39F545E96B06}"/>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200822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EE03FC-56E5-454A-ADA3-C68858EFC67F}"/>
              </a:ext>
            </a:extLst>
          </p:cNvPr>
          <p:cNvSpPr>
            <a:spLocks noGrp="1"/>
          </p:cNvSpPr>
          <p:nvPr>
            <p:ph type="ctrTitle"/>
          </p:nvPr>
        </p:nvSpPr>
        <p:spPr>
          <a:xfrm>
            <a:off x="910884" y="1161487"/>
            <a:ext cx="9144000" cy="950748"/>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AİLEDE KADINA YÖNELİK ŞİDDET</a:t>
            </a:r>
          </a:p>
        </p:txBody>
      </p:sp>
      <p:sp>
        <p:nvSpPr>
          <p:cNvPr id="3" name="Alt Başlık 2">
            <a:extLst>
              <a:ext uri="{FF2B5EF4-FFF2-40B4-BE49-F238E27FC236}">
                <a16:creationId xmlns:a16="http://schemas.microsoft.com/office/drawing/2014/main" id="{12D6C4A7-EF4E-422C-9D54-6877A0080EA3}"/>
              </a:ext>
            </a:extLst>
          </p:cNvPr>
          <p:cNvSpPr>
            <a:spLocks noGrp="1"/>
          </p:cNvSpPr>
          <p:nvPr>
            <p:ph type="subTitle" idx="1"/>
          </p:nvPr>
        </p:nvSpPr>
        <p:spPr>
          <a:xfrm>
            <a:off x="910883" y="1892639"/>
            <a:ext cx="10509785" cy="4218912"/>
          </a:xfrm>
        </p:spPr>
        <p:txBody>
          <a:bodyPr>
            <a:noAutofit/>
          </a:bodyPr>
          <a:lstStyle/>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Kadına yönelik şiddet, aile içinde kadının fiziksel, duygusal/psikolojik, cinsel veya ekonomik zarara uğratılmasıyla ortaya çıkan bir şiddet türüdür.</a:t>
            </a:r>
          </a:p>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Genellikle erkek partnerler tarafından kullanılan şiddet, kontrol ve güç sürdürme amacıyla korku ve tehditlerle gerçekleştirilebilir.</a:t>
            </a:r>
          </a:p>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Aile içinde kadına yönelik şiddet, sadece erkek partnerlerden değil, ailenin diğer üyeleri tarafından da gerçekleştirilebilir.</a:t>
            </a:r>
          </a:p>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Mağdurlar genellikle şiddetin belirgin işaretlerini gizleme eğilimindedir.</a:t>
            </a:r>
          </a:p>
          <a:p>
            <a:pPr marL="342900" indent="-3429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Toplumsal damgalama, suçluluk duyguları, tehditler, aile baskısı gibi nedenlerle kadınlar şiddeti gizleyebilir.</a:t>
            </a:r>
          </a:p>
        </p:txBody>
      </p:sp>
      <p:sp>
        <p:nvSpPr>
          <p:cNvPr id="4" name="Slide Number Placeholder 3">
            <a:extLst>
              <a:ext uri="{FF2B5EF4-FFF2-40B4-BE49-F238E27FC236}">
                <a16:creationId xmlns:a16="http://schemas.microsoft.com/office/drawing/2014/main" id="{9886DE5D-72DD-E3AA-A97C-60C94B53144F}"/>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335150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DC30AC-9DDB-471F-95E4-4992A46CB981}"/>
              </a:ext>
            </a:extLst>
          </p:cNvPr>
          <p:cNvSpPr>
            <a:spLocks noGrp="1"/>
          </p:cNvSpPr>
          <p:nvPr>
            <p:ph type="ctrTitle"/>
          </p:nvPr>
        </p:nvSpPr>
        <p:spPr>
          <a:xfrm>
            <a:off x="1048139" y="1425718"/>
            <a:ext cx="9144000" cy="791722"/>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Sunum Planı</a:t>
            </a:r>
          </a:p>
        </p:txBody>
      </p:sp>
      <p:sp>
        <p:nvSpPr>
          <p:cNvPr id="3" name="Alt Başlık 2">
            <a:extLst>
              <a:ext uri="{FF2B5EF4-FFF2-40B4-BE49-F238E27FC236}">
                <a16:creationId xmlns:a16="http://schemas.microsoft.com/office/drawing/2014/main" id="{B18A2DEB-4E9B-4F61-B700-E34B73792CC0}"/>
              </a:ext>
            </a:extLst>
          </p:cNvPr>
          <p:cNvSpPr>
            <a:spLocks noGrp="1"/>
          </p:cNvSpPr>
          <p:nvPr>
            <p:ph type="subTitle" idx="1"/>
          </p:nvPr>
        </p:nvSpPr>
        <p:spPr>
          <a:xfrm>
            <a:off x="1048139" y="2217440"/>
            <a:ext cx="10437845" cy="3604862"/>
          </a:xfrm>
        </p:spPr>
        <p:txBody>
          <a:bodyPr>
            <a:noAutofit/>
          </a:bodyPr>
          <a:lstStyle/>
          <a:p>
            <a:pPr marL="457200" indent="-457200" algn="l">
              <a:buFont typeface="Arial" panose="020B0604020202020204" pitchFamily="34" charset="0"/>
              <a:buChar char="•"/>
            </a:pPr>
            <a:r>
              <a:rPr lang="en-US" sz="2800" dirty="0" err="1">
                <a:latin typeface="Segoe UI" panose="020B0502040204020203" pitchFamily="34" charset="0"/>
                <a:cs typeface="Segoe UI" panose="020B0502040204020203" pitchFamily="34" charset="0"/>
              </a:rPr>
              <a:t>Giriş</a:t>
            </a:r>
            <a:endParaRPr lang="tr-TR" sz="2800" dirty="0">
              <a:latin typeface="Segoe UI" panose="020B0502040204020203" pitchFamily="34" charset="0"/>
              <a:cs typeface="Segoe UI" panose="020B0502040204020203" pitchFamily="34" charset="0"/>
            </a:endParaRPr>
          </a:p>
          <a:p>
            <a:pPr marL="457200" indent="-457200" algn="l">
              <a:buFont typeface="Arial" panose="020B0604020202020204" pitchFamily="34" charset="0"/>
              <a:buChar char="•"/>
            </a:pPr>
            <a:r>
              <a:rPr lang="tr-TR" sz="2800" dirty="0">
                <a:effectLst/>
                <a:latin typeface="Segoe UI" panose="020B0502040204020203" pitchFamily="34" charset="0"/>
                <a:ea typeface="Calibri" panose="020F0502020204030204" pitchFamily="34" charset="0"/>
                <a:cs typeface="Times New Roman" panose="02020603050405020304" pitchFamily="18" charset="0"/>
              </a:rPr>
              <a:t>A</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ile</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İçi</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Şiddet</a:t>
            </a:r>
            <a:r>
              <a:rPr lang="en-US" sz="2800" dirty="0">
                <a:effectLst/>
                <a:latin typeface="Segoe UI" panose="020B0502040204020203" pitchFamily="34" charset="0"/>
                <a:ea typeface="Calibri" panose="020F0502020204030204" pitchFamily="34" charset="0"/>
                <a:cs typeface="Times New Roman" panose="02020603050405020304" pitchFamily="18" charset="0"/>
              </a:rPr>
              <a:t> Ve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Türleri</a:t>
            </a:r>
            <a:endParaRPr lang="tr-TR" sz="2800" dirty="0">
              <a:effectLst/>
              <a:latin typeface="Segoe UI" panose="020B0502040204020203"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tr-TR" sz="2800" dirty="0">
                <a:effectLst/>
                <a:latin typeface="Segoe UI" panose="020B0502040204020203" pitchFamily="34" charset="0"/>
                <a:ea typeface="Calibri" panose="020F0502020204030204" pitchFamily="34" charset="0"/>
                <a:cs typeface="Times New Roman" panose="02020603050405020304" pitchFamily="18" charset="0"/>
              </a:rPr>
              <a:t>Ai</a:t>
            </a:r>
            <a:r>
              <a:rPr lang="en-US" sz="2800" dirty="0">
                <a:effectLst/>
                <a:latin typeface="Segoe UI" panose="020B0502040204020203" pitchFamily="34" charset="0"/>
                <a:ea typeface="Calibri" panose="020F0502020204030204" pitchFamily="34" charset="0"/>
                <a:cs typeface="Times New Roman" panose="02020603050405020304" pitchFamily="18" charset="0"/>
              </a:rPr>
              <a:t>le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İçi</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Şiddetin</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Mağdurlar</a:t>
            </a:r>
            <a:r>
              <a:rPr lang="tr-TR" sz="2800" dirty="0">
                <a:effectLst/>
                <a:latin typeface="Segoe UI" panose="020B0502040204020203" pitchFamily="34" charset="0"/>
                <a:ea typeface="Calibri" panose="020F0502020204030204" pitchFamily="34" charset="0"/>
                <a:cs typeface="Times New Roman" panose="02020603050405020304" pitchFamily="18" charset="0"/>
              </a:rPr>
              <a:t>ı</a:t>
            </a:r>
          </a:p>
          <a:p>
            <a:pPr marL="457200" indent="-457200" algn="l">
              <a:buFont typeface="Arial" panose="020B0604020202020204" pitchFamily="34" charset="0"/>
              <a:buChar char="•"/>
            </a:pPr>
            <a:r>
              <a:rPr lang="tr-TR" sz="2800" dirty="0">
                <a:effectLst/>
                <a:latin typeface="Segoe UI" panose="020B0502040204020203" pitchFamily="34" charset="0"/>
                <a:ea typeface="Calibri" panose="020F0502020204030204" pitchFamily="34" charset="0"/>
                <a:cs typeface="Times New Roman" panose="02020603050405020304" pitchFamily="18" charset="0"/>
              </a:rPr>
              <a:t>Ai</a:t>
            </a:r>
            <a:r>
              <a:rPr lang="en-US" sz="2800" dirty="0">
                <a:effectLst/>
                <a:latin typeface="Segoe UI" panose="020B0502040204020203" pitchFamily="34" charset="0"/>
                <a:ea typeface="Calibri" panose="020F0502020204030204" pitchFamily="34" charset="0"/>
                <a:cs typeface="Times New Roman" panose="02020603050405020304" pitchFamily="18" charset="0"/>
              </a:rPr>
              <a:t>le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İçi</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Şiddete</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Dair</a:t>
            </a:r>
            <a:r>
              <a:rPr lang="en-US" sz="2800" dirty="0">
                <a:effectLst/>
                <a:latin typeface="Segoe UI" panose="020B0502040204020203" pitchFamily="34" charset="0"/>
                <a:ea typeface="Calibri" panose="020F0502020204030204" pitchFamily="34" charset="0"/>
                <a:cs typeface="Times New Roman" panose="02020603050405020304" pitchFamily="18" charset="0"/>
              </a:rPr>
              <a:t> Risk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Faktörleri</a:t>
            </a:r>
            <a:endParaRPr lang="tr-TR" sz="2800" dirty="0">
              <a:effectLst/>
              <a:latin typeface="Segoe UI" panose="020B0502040204020203"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tr-TR" sz="2800" dirty="0">
                <a:effectLst/>
                <a:latin typeface="Segoe UI" panose="020B0502040204020203" pitchFamily="34" charset="0"/>
                <a:ea typeface="Calibri" panose="020F0502020204030204" pitchFamily="34" charset="0"/>
                <a:cs typeface="Times New Roman" panose="02020603050405020304" pitchFamily="18" charset="0"/>
              </a:rPr>
              <a:t>Ai</a:t>
            </a:r>
            <a:r>
              <a:rPr lang="en-US" sz="2800" dirty="0">
                <a:effectLst/>
                <a:latin typeface="Segoe UI" panose="020B0502040204020203" pitchFamily="34" charset="0"/>
                <a:ea typeface="Calibri" panose="020F0502020204030204" pitchFamily="34" charset="0"/>
                <a:cs typeface="Times New Roman" panose="02020603050405020304" pitchFamily="18" charset="0"/>
              </a:rPr>
              <a:t>le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İçi</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Şiddetle</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Mücadelede</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Hukuki</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Düzenlemeler</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ve</a:t>
            </a:r>
            <a:r>
              <a:rPr lang="en-US" sz="2800" dirty="0">
                <a:effectLst/>
                <a:latin typeface="Segoe UI" panose="020B0502040204020203" pitchFamily="34" charset="0"/>
                <a:ea typeface="Calibri" panose="020F0502020204030204" pitchFamily="34" charset="0"/>
                <a:cs typeface="Times New Roman" panose="02020603050405020304" pitchFamily="18" charset="0"/>
              </a:rPr>
              <a:t> İlk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Müdahale</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Araçlar</a:t>
            </a:r>
            <a:r>
              <a:rPr lang="tr-TR" sz="2800" dirty="0">
                <a:latin typeface="Segoe UI" panose="020B0502040204020203" pitchFamily="34" charset="0"/>
                <a:ea typeface="Calibri" panose="020F0502020204030204" pitchFamily="34" charset="0"/>
                <a:cs typeface="Times New Roman" panose="02020603050405020304" pitchFamily="18" charset="0"/>
              </a:rPr>
              <a:t>ı</a:t>
            </a:r>
            <a:endParaRPr lang="tr-TR" sz="2800" dirty="0">
              <a:effectLst/>
              <a:latin typeface="Segoe UI" panose="020B0502040204020203"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tr-TR" sz="2800" dirty="0">
                <a:effectLst/>
                <a:latin typeface="Segoe UI" panose="020B0502040204020203" pitchFamily="34" charset="0"/>
                <a:ea typeface="Calibri" panose="020F0502020204030204" pitchFamily="34" charset="0"/>
                <a:cs typeface="Times New Roman" panose="02020603050405020304" pitchFamily="18" charset="0"/>
              </a:rPr>
              <a:t>A</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ile</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İçi</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Şiddete</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Müdahale</a:t>
            </a:r>
            <a:r>
              <a:rPr lang="en-US" sz="2800" dirty="0">
                <a:effectLst/>
                <a:latin typeface="Segoe UI" panose="020B0502040204020203" pitchFamily="34" charset="0"/>
                <a:ea typeface="Calibri" panose="020F0502020204030204" pitchFamily="34" charset="0"/>
                <a:cs typeface="Times New Roman" panose="02020603050405020304" pitchFamily="18" charset="0"/>
              </a:rPr>
              <a:t> </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Çal</a:t>
            </a:r>
            <a:r>
              <a:rPr lang="tr-TR" sz="2800" dirty="0">
                <a:latin typeface="Segoe UI" panose="020B0502040204020203" pitchFamily="34" charset="0"/>
                <a:ea typeface="Calibri" panose="020F0502020204030204" pitchFamily="34" charset="0"/>
                <a:cs typeface="Times New Roman" panose="02020603050405020304" pitchFamily="18" charset="0"/>
              </a:rPr>
              <a:t>ı</a:t>
            </a:r>
            <a:r>
              <a:rPr lang="en-US" sz="2800" dirty="0" err="1">
                <a:effectLst/>
                <a:latin typeface="Segoe UI" panose="020B0502040204020203" pitchFamily="34" charset="0"/>
                <a:ea typeface="Calibri" panose="020F0502020204030204" pitchFamily="34" charset="0"/>
                <a:cs typeface="Times New Roman" panose="02020603050405020304" pitchFamily="18" charset="0"/>
              </a:rPr>
              <a:t>şmalar</a:t>
            </a:r>
            <a:r>
              <a:rPr lang="tr-TR" sz="2800" dirty="0">
                <a:effectLst/>
                <a:latin typeface="Segoe UI" panose="020B0502040204020203" pitchFamily="34" charset="0"/>
                <a:ea typeface="Calibri" panose="020F0502020204030204" pitchFamily="34" charset="0"/>
                <a:cs typeface="Times New Roman" panose="02020603050405020304" pitchFamily="18" charset="0"/>
              </a:rPr>
              <a:t>ı</a:t>
            </a:r>
            <a:endParaRPr lang="tr-TR" sz="2800" dirty="0"/>
          </a:p>
        </p:txBody>
      </p:sp>
      <p:sp>
        <p:nvSpPr>
          <p:cNvPr id="4" name="Slide Number Placeholder 3">
            <a:extLst>
              <a:ext uri="{FF2B5EF4-FFF2-40B4-BE49-F238E27FC236}">
                <a16:creationId xmlns:a16="http://schemas.microsoft.com/office/drawing/2014/main" id="{40161CD1-17B9-7C6A-37E9-8ABB850061AC}"/>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147694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F6C9896-E927-484D-AD45-7A4ECF3F2C19}"/>
              </a:ext>
            </a:extLst>
          </p:cNvPr>
          <p:cNvSpPr>
            <a:spLocks noGrp="1"/>
          </p:cNvSpPr>
          <p:nvPr>
            <p:ph type="subTitle" idx="1"/>
          </p:nvPr>
        </p:nvSpPr>
        <p:spPr>
          <a:xfrm>
            <a:off x="802433" y="1563757"/>
            <a:ext cx="10711543" cy="4412973"/>
          </a:xfrm>
        </p:spPr>
        <p:txBody>
          <a:bodyPr>
            <a:normAutofit lnSpcReduction="10000"/>
          </a:bodyPr>
          <a:lstStyle/>
          <a:p>
            <a:pPr marL="457200" indent="-4572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Kadınlar, yaş, etnik köken, din, eğitim seviyesi, sosyoekonomik düzey gibi değişkenlere bağlı olmaksızın aile içi şiddetin potansiyel kurbanları olabilirler.</a:t>
            </a:r>
          </a:p>
          <a:p>
            <a:pPr marL="457200" indent="-4572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Son yıllarda kadına yönelik şiddet vakalarında artış gözlemlenmektedir.</a:t>
            </a:r>
          </a:p>
          <a:p>
            <a:pPr marL="457200" indent="-4572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Özellikle yakın ilişkilerde ve partnerler arasında artan şiddet, çoğunlukla kadınların mağdur olduğu vakaları içermektedir.</a:t>
            </a:r>
          </a:p>
          <a:p>
            <a:pPr marL="457200" indent="-4572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Türkiye'de kadınların %36'sı fiziksel, %12'si cinsel, %44'ü psikolojik, %30'u ekonomik şiddet görmektedir.</a:t>
            </a:r>
          </a:p>
          <a:p>
            <a:pPr marL="457200" indent="-4572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Kadınlar, erkeklere göre altı kat daha fazla partner şiddetine maruz kalmaktadır.</a:t>
            </a:r>
          </a:p>
          <a:p>
            <a:pPr marL="457200" indent="-45720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Şiddetin şiddeti doğurduğunu ve kadınların genellikle kendilerini ve çocuklarını korumak için partnerlerine şiddet uyguladığına dair çalışmalar bulunmaktadır.</a:t>
            </a:r>
          </a:p>
        </p:txBody>
      </p:sp>
      <p:sp>
        <p:nvSpPr>
          <p:cNvPr id="2" name="Slide Number Placeholder 1">
            <a:extLst>
              <a:ext uri="{FF2B5EF4-FFF2-40B4-BE49-F238E27FC236}">
                <a16:creationId xmlns:a16="http://schemas.microsoft.com/office/drawing/2014/main" id="{717A8AC2-6D4D-CA4D-D0A1-7506D952E90F}"/>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261145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C3C1BC-BC20-4781-A223-96E90E60EFAA}"/>
              </a:ext>
            </a:extLst>
          </p:cNvPr>
          <p:cNvSpPr>
            <a:spLocks noGrp="1"/>
          </p:cNvSpPr>
          <p:nvPr>
            <p:ph type="ctrTitle"/>
          </p:nvPr>
        </p:nvSpPr>
        <p:spPr>
          <a:xfrm>
            <a:off x="838200" y="1056186"/>
            <a:ext cx="9144000" cy="1083270"/>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AİLEDE YAŞLIYA YÖNELİK ŞİDDET</a:t>
            </a:r>
          </a:p>
        </p:txBody>
      </p:sp>
      <p:sp>
        <p:nvSpPr>
          <p:cNvPr id="3" name="Alt Başlık 2">
            <a:extLst>
              <a:ext uri="{FF2B5EF4-FFF2-40B4-BE49-F238E27FC236}">
                <a16:creationId xmlns:a16="http://schemas.microsoft.com/office/drawing/2014/main" id="{AC1C4949-0594-4911-A4FB-8D2998ECC110}"/>
              </a:ext>
            </a:extLst>
          </p:cNvPr>
          <p:cNvSpPr>
            <a:spLocks noGrp="1"/>
          </p:cNvSpPr>
          <p:nvPr>
            <p:ph type="subTitle" idx="1"/>
          </p:nvPr>
        </p:nvSpPr>
        <p:spPr>
          <a:xfrm>
            <a:off x="908180" y="2015764"/>
            <a:ext cx="10445620" cy="3922643"/>
          </a:xfrm>
        </p:spPr>
        <p:txBody>
          <a:bodyPr>
            <a:normAutofit lnSpcReduction="10000"/>
          </a:bodyPr>
          <a:lstStyle/>
          <a:p>
            <a:pPr algn="just">
              <a:lnSpc>
                <a:spcPct val="115000"/>
              </a:lnSpc>
            </a:pPr>
            <a:r>
              <a:rPr lang="tr-TR" sz="18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Yaşlı bireye yönelik fiziksel istismar,</a:t>
            </a:r>
            <a:r>
              <a:rPr lang="tr-TR" sz="18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fiziksel şiddeti içerir. Bu şiddet türü; vurma, itme, sıkıca tutma ve çekme gibi ciddi yaralanmalara neden olabilecek tüm şiddet davranışlarını kapsar.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Yaşlıya yönelik psikolojik istismar, </a:t>
            </a:r>
            <a:r>
              <a:rPr lang="tr-TR" sz="1800" dirty="0">
                <a:effectLst/>
                <a:latin typeface="Segoe UI" panose="020B0502040204020203" pitchFamily="34" charset="0"/>
                <a:ea typeface="Calibri" panose="020F0502020204030204" pitchFamily="34" charset="0"/>
                <a:cs typeface="Segoe UI" panose="020B0502040204020203" pitchFamily="34" charset="0"/>
              </a:rPr>
              <a:t>yaşlı bireyin duygusal refahını etkileyen davranışları içerir. Tehdit etme, aşağılama, küçümseme, bağımsızlık hissini kısıtlama, korkutma veya sürekli eleştiri gibi davranışları kapsayabilir.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Yaşlıya yönelik cinsel istismar,</a:t>
            </a:r>
            <a:r>
              <a:rPr lang="tr-TR" sz="18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yaşlıya yönelik cinsel taciz ya da cinsel zorlamayı içeren davranışları ifade eder. Yaşlının rızası olmadan cinsel temas, cinsel söylemler veya istenmeyen cinsel davranışlar şeklinde gerçekleşebilir.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Yaşlıya yönelik ekonomik istismar</a:t>
            </a:r>
            <a:r>
              <a:rPr lang="tr-TR" sz="18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ise yaşlı bireyin maddi kaynaklarına, mal varlığına veya finansal karar alma yetkisine yönelik istismarı içerir. Mülkiyete el koyma, maddi kaynakları kötüye kullanma, dolandırıcılık, zorla para talep etme veya finansal bağımsızlığı kısıtlama gibi davranışlar yaşlının ekonomik anlamda istismar edilmesidir (Tatara ve ark., 1998).</a:t>
            </a:r>
            <a:endParaRPr lang="tr-TR" sz="1600" dirty="0"/>
          </a:p>
        </p:txBody>
      </p:sp>
      <p:sp>
        <p:nvSpPr>
          <p:cNvPr id="4" name="Slide Number Placeholder 3">
            <a:extLst>
              <a:ext uri="{FF2B5EF4-FFF2-40B4-BE49-F238E27FC236}">
                <a16:creationId xmlns:a16="http://schemas.microsoft.com/office/drawing/2014/main" id="{3529E2B7-C5AF-C901-05D7-FBD0AC3B8847}"/>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66595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4917B3CC-776B-46E0-AA22-52396F1D3502}"/>
              </a:ext>
            </a:extLst>
          </p:cNvPr>
          <p:cNvSpPr>
            <a:spLocks noGrp="1"/>
          </p:cNvSpPr>
          <p:nvPr>
            <p:ph type="subTitle" idx="1"/>
          </p:nvPr>
        </p:nvSpPr>
        <p:spPr>
          <a:xfrm>
            <a:off x="758890" y="1692356"/>
            <a:ext cx="10674220" cy="4147931"/>
          </a:xfrm>
        </p:spPr>
        <p:txBody>
          <a:bodyPr>
            <a:normAutofit/>
          </a:bodyPr>
          <a:lstStyle/>
          <a:p>
            <a:pPr marL="342900" indent="-342900" algn="just">
              <a:buFont typeface="Arial" panose="020B0604020202020204" pitchFamily="34" charset="0"/>
              <a:buChar char="•"/>
            </a:pPr>
            <a:r>
              <a:rPr lang="tr-TR" b="0" i="0" dirty="0">
                <a:effectLst/>
                <a:latin typeface="Segoe UI" panose="020B0502040204020203" pitchFamily="34" charset="0"/>
                <a:cs typeface="Segoe UI" panose="020B0502040204020203" pitchFamily="34" charset="0"/>
              </a:rPr>
              <a:t>Türkiye'de gerçekleştirilen bir çalışmada, yaşlı bireylerin %13,3 ila %28,5'inin farklı türlerde istismara maruz kaldığı belirlenmiştir. Bu çalışma, yaşlıların %5,9 ila %28,5'inin psikolojik istismara, %2,7 ila %26,8'inin fiziksel istismara, %0 ila %12,6'sının cinsel istismara ve %2,1 ila %26,9'unun ekonomik istismara maruz kaldığını göstermektedir (Gürsoy ve Tanrıverdi, 2023). </a:t>
            </a:r>
          </a:p>
          <a:p>
            <a:pPr marL="342900" indent="-342900" algn="just">
              <a:buFont typeface="Arial" panose="020B0604020202020204" pitchFamily="34" charset="0"/>
              <a:buChar char="•"/>
            </a:pPr>
            <a:r>
              <a:rPr lang="tr-TR" b="0" i="0" dirty="0">
                <a:effectLst/>
                <a:latin typeface="Segoe UI" panose="020B0502040204020203" pitchFamily="34" charset="0"/>
                <a:cs typeface="Segoe UI" panose="020B0502040204020203" pitchFamily="34" charset="0"/>
              </a:rPr>
              <a:t>28 ülkeden 52 araştırmanın analiz edildiği bir meta analiz çalışmasında, 60 yaş ve üstü bireylerin %15,7'sinin istismara uğradığı ortaya konmuştur. Bu kapsamda, bu bireylerin %11,6'sının psikolojik istismara, %2,6'sının fiziksel istismara, %6,8'inin ekonomik istismara ve %1'inin cinsel istismara maruz kaldığı tespit edilmiştir (Yon ve ark., 2017). Bu istatistikler, yaşlı ihmal ve istismarının ciddi bir sorun olduğunu vurgulamaktadır</a:t>
            </a:r>
            <a:endParaRPr lang="tr-TR"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C9054562-F572-4B91-AD02-6051D128F345}"/>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219235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700F05-5DD0-4B14-85C8-39B3A702AAF7}"/>
              </a:ext>
            </a:extLst>
          </p:cNvPr>
          <p:cNvSpPr>
            <a:spLocks noGrp="1"/>
          </p:cNvSpPr>
          <p:nvPr>
            <p:ph type="ctrTitle"/>
          </p:nvPr>
        </p:nvSpPr>
        <p:spPr>
          <a:xfrm>
            <a:off x="1524000" y="825862"/>
            <a:ext cx="9144000" cy="1413755"/>
          </a:xfrm>
        </p:spPr>
        <p:txBody>
          <a:bodyPr>
            <a:normAutofit/>
          </a:bodyPr>
          <a:lstStyle/>
          <a:p>
            <a:r>
              <a:rPr lang="tr-TR" sz="3200" b="1" dirty="0">
                <a:solidFill>
                  <a:srgbClr val="002060"/>
                </a:solidFill>
                <a:effectLst/>
                <a:latin typeface="Segoe UI" panose="020B0502040204020203" pitchFamily="34" charset="0"/>
                <a:ea typeface="Calibri" panose="020F0502020204030204" pitchFamily="34" charset="0"/>
                <a:cs typeface="Times New Roman" panose="02020603050405020304" pitchFamily="18" charset="0"/>
              </a:rPr>
              <a:t>AİLE İÇİ ŞİDDETE DAİR RİSK FAKTÖRLERİ</a:t>
            </a:r>
            <a:endParaRPr lang="tr-TR" sz="8800" b="1" dirty="0">
              <a:solidFill>
                <a:srgbClr val="002060"/>
              </a:solidFill>
            </a:endParaRPr>
          </a:p>
        </p:txBody>
      </p:sp>
      <p:graphicFrame>
        <p:nvGraphicFramePr>
          <p:cNvPr id="4" name="Diyagram 3">
            <a:extLst>
              <a:ext uri="{FF2B5EF4-FFF2-40B4-BE49-F238E27FC236}">
                <a16:creationId xmlns:a16="http://schemas.microsoft.com/office/drawing/2014/main" id="{F0073A71-6A78-4245-BA4A-F55344DEEF9F}"/>
              </a:ext>
            </a:extLst>
          </p:cNvPr>
          <p:cNvGraphicFramePr/>
          <p:nvPr>
            <p:extLst>
              <p:ext uri="{D42A27DB-BD31-4B8C-83A1-F6EECF244321}">
                <p14:modId xmlns:p14="http://schemas.microsoft.com/office/powerpoint/2010/main" val="2604094066"/>
              </p:ext>
            </p:extLst>
          </p:nvPr>
        </p:nvGraphicFramePr>
        <p:xfrm>
          <a:off x="1524000" y="2527471"/>
          <a:ext cx="9144000" cy="3290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F463C2E-20B4-26D6-2528-75D25B0C44B8}"/>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225468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43B94B-1CDC-4E71-9077-5C1B726E5E97}"/>
              </a:ext>
            </a:extLst>
          </p:cNvPr>
          <p:cNvSpPr>
            <a:spLocks noGrp="1"/>
          </p:cNvSpPr>
          <p:nvPr>
            <p:ph type="ctrTitle"/>
          </p:nvPr>
        </p:nvSpPr>
        <p:spPr>
          <a:xfrm>
            <a:off x="838200" y="1015171"/>
            <a:ext cx="9144000" cy="1331367"/>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Bireysel Risk Faktörleri</a:t>
            </a:r>
          </a:p>
        </p:txBody>
      </p:sp>
      <p:sp>
        <p:nvSpPr>
          <p:cNvPr id="3" name="Alt Başlık 2">
            <a:extLst>
              <a:ext uri="{FF2B5EF4-FFF2-40B4-BE49-F238E27FC236}">
                <a16:creationId xmlns:a16="http://schemas.microsoft.com/office/drawing/2014/main" id="{7356BBD8-EDFC-4BE8-9EF1-2A9C84229620}"/>
              </a:ext>
            </a:extLst>
          </p:cNvPr>
          <p:cNvSpPr>
            <a:spLocks noGrp="1"/>
          </p:cNvSpPr>
          <p:nvPr>
            <p:ph type="subTitle" idx="1"/>
          </p:nvPr>
        </p:nvSpPr>
        <p:spPr>
          <a:xfrm>
            <a:off x="928733" y="2008732"/>
            <a:ext cx="10641226" cy="3834097"/>
          </a:xfrm>
        </p:spPr>
        <p:txBody>
          <a:bodyPr>
            <a:normAutofit fontScale="92500" lnSpcReduction="10000"/>
          </a:bodyPr>
          <a:lstStyle/>
          <a:p>
            <a:pPr marL="342900" indent="-342900" algn="just">
              <a:buFont typeface="Arial" panose="020B0604020202020204" pitchFamily="34" charset="0"/>
              <a:buChar char="•"/>
            </a:pPr>
            <a:r>
              <a:rPr lang="tr-TR" b="0" i="0" dirty="0">
                <a:effectLst/>
                <a:latin typeface="Segoe UI" panose="020B0502040204020203" pitchFamily="34" charset="0"/>
                <a:cs typeface="Segoe UI" panose="020B0502040204020203" pitchFamily="34" charset="0"/>
              </a:rPr>
              <a:t>Çocukluk döneminde ebeveynlerinden şiddet gören bireylerin, ileriki yaşamlarında kendi aile üyelerine şiddet uygulama riski yüksektir.</a:t>
            </a:r>
          </a:p>
          <a:p>
            <a:pPr marL="342900" indent="-342900" algn="just">
              <a:buFont typeface="Arial" panose="020B0604020202020204" pitchFamily="34" charset="0"/>
              <a:buChar char="•"/>
            </a:pPr>
            <a:r>
              <a:rPr lang="tr-TR" b="0" i="0" dirty="0">
                <a:effectLst/>
                <a:latin typeface="Segoe UI" panose="020B0502040204020203" pitchFamily="34" charset="0"/>
                <a:cs typeface="Segoe UI" panose="020B0502040204020203" pitchFamily="34" charset="0"/>
              </a:rPr>
              <a:t>Şiddet uygulayan bireylerin çoğunluğu, düşük benlik saygısı ve öz güvenine sahip bireylerdir. Bu kişiler, sağlıklı iletişim ve başa çıkma becerilerinden yoksun oldukları için şiddete başvurabilirler. Ayrıca, düşük dürtü kontrolü ile şiddet eğilimi arasında anlamlı bir ilişki bulunmaktadır.</a:t>
            </a:r>
          </a:p>
          <a:p>
            <a:pPr marL="342900" indent="-342900" algn="just">
              <a:buFont typeface="Arial" panose="020B0604020202020204" pitchFamily="34" charset="0"/>
              <a:buChar char="•"/>
            </a:pPr>
            <a:r>
              <a:rPr lang="tr-TR" b="0" i="0" dirty="0">
                <a:effectLst/>
                <a:latin typeface="Segoe UI" panose="020B0502040204020203" pitchFamily="34" charset="0"/>
                <a:cs typeface="Segoe UI" panose="020B0502040204020203" pitchFamily="34" charset="0"/>
              </a:rPr>
              <a:t>Şiddet uygulayan bireylerde sıkça psikopatolojik durumlar gözlemlenir. Örneğin, madde kullanımı, şiddet eğiliminde önemli bir risk faktörüdür ve bağımlı bireylerin </a:t>
            </a:r>
            <a:r>
              <a:rPr lang="tr-TR" b="0" i="0" dirty="0" err="1">
                <a:effectLst/>
                <a:latin typeface="Segoe UI" panose="020B0502040204020203" pitchFamily="34" charset="0"/>
                <a:cs typeface="Segoe UI" panose="020B0502040204020203" pitchFamily="34" charset="0"/>
              </a:rPr>
              <a:t>dürtüsel</a:t>
            </a:r>
            <a:r>
              <a:rPr lang="tr-TR" b="0" i="0" dirty="0">
                <a:effectLst/>
                <a:latin typeface="Segoe UI" panose="020B0502040204020203" pitchFamily="34" charset="0"/>
                <a:cs typeface="Segoe UI" panose="020B0502040204020203" pitchFamily="34" charset="0"/>
              </a:rPr>
              <a:t> davranışlarında artışa neden olabilir (</a:t>
            </a:r>
            <a:r>
              <a:rPr lang="tr-TR" b="0" i="0" dirty="0" err="1">
                <a:effectLst/>
                <a:latin typeface="Segoe UI" panose="020B0502040204020203" pitchFamily="34" charset="0"/>
                <a:cs typeface="Segoe UI" panose="020B0502040204020203" pitchFamily="34" charset="0"/>
              </a:rPr>
              <a:t>Shorey</a:t>
            </a:r>
            <a:r>
              <a:rPr lang="tr-TR" b="0" i="0" dirty="0">
                <a:effectLst/>
                <a:latin typeface="Segoe UI" panose="020B0502040204020203" pitchFamily="34" charset="0"/>
                <a:cs typeface="Segoe UI" panose="020B0502040204020203" pitchFamily="34" charset="0"/>
              </a:rPr>
              <a:t> ve ark., 2011). Ayrıca, </a:t>
            </a:r>
            <a:r>
              <a:rPr lang="tr-TR" b="0" i="0" dirty="0" err="1">
                <a:effectLst/>
                <a:latin typeface="Segoe UI" panose="020B0502040204020203" pitchFamily="34" charset="0"/>
                <a:cs typeface="Segoe UI" panose="020B0502040204020203" pitchFamily="34" charset="0"/>
              </a:rPr>
              <a:t>anksiyete</a:t>
            </a:r>
            <a:r>
              <a:rPr lang="tr-TR" b="0" i="0" dirty="0">
                <a:effectLst/>
                <a:latin typeface="Segoe UI" panose="020B0502040204020203" pitchFamily="34" charset="0"/>
                <a:cs typeface="Segoe UI" panose="020B0502040204020203" pitchFamily="34" charset="0"/>
              </a:rPr>
              <a:t> bozuklukları, depresyon, </a:t>
            </a:r>
            <a:r>
              <a:rPr lang="tr-TR" b="0" i="0" dirty="0" err="1">
                <a:effectLst/>
                <a:latin typeface="Segoe UI" panose="020B0502040204020203" pitchFamily="34" charset="0"/>
                <a:cs typeface="Segoe UI" panose="020B0502040204020203" pitchFamily="34" charset="0"/>
              </a:rPr>
              <a:t>Antisosyal</a:t>
            </a:r>
            <a:r>
              <a:rPr lang="tr-TR" b="0" i="0" dirty="0">
                <a:effectLst/>
                <a:latin typeface="Segoe UI" panose="020B0502040204020203" pitchFamily="34" charset="0"/>
                <a:cs typeface="Segoe UI" panose="020B0502040204020203" pitchFamily="34" charset="0"/>
              </a:rPr>
              <a:t> Kişilik Bozukluğu ve Sınırda Kişilik Bozukluğu gibi psikolojik sorunların, aile içi şiddet davranışları ile ilişkili olduğu bulunmuştur.</a:t>
            </a:r>
            <a:endParaRPr lang="tr-TR" dirty="0"/>
          </a:p>
        </p:txBody>
      </p:sp>
      <p:sp>
        <p:nvSpPr>
          <p:cNvPr id="4" name="Slide Number Placeholder 3">
            <a:extLst>
              <a:ext uri="{FF2B5EF4-FFF2-40B4-BE49-F238E27FC236}">
                <a16:creationId xmlns:a16="http://schemas.microsoft.com/office/drawing/2014/main" id="{D955CB14-5D3C-E09B-7231-7A838E26D693}"/>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683014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CC4D080-F768-4048-911F-EF2143A6B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352" y="1268693"/>
            <a:ext cx="7964556" cy="4982817"/>
          </a:xfrm>
          <a:prstGeom prst="rect">
            <a:avLst/>
          </a:prstGeom>
        </p:spPr>
      </p:pic>
      <p:sp>
        <p:nvSpPr>
          <p:cNvPr id="2" name="Slide Number Placeholder 1">
            <a:extLst>
              <a:ext uri="{FF2B5EF4-FFF2-40B4-BE49-F238E27FC236}">
                <a16:creationId xmlns:a16="http://schemas.microsoft.com/office/drawing/2014/main" id="{16576751-4E7C-D2D2-9BD8-1AB1EFDBC3C4}"/>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402640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EF5D3F-1B13-4398-916D-3B9FA93B639B}"/>
              </a:ext>
            </a:extLst>
          </p:cNvPr>
          <p:cNvSpPr>
            <a:spLocks noGrp="1"/>
          </p:cNvSpPr>
          <p:nvPr>
            <p:ph type="ctrTitle"/>
          </p:nvPr>
        </p:nvSpPr>
        <p:spPr>
          <a:xfrm>
            <a:off x="954833" y="1042528"/>
            <a:ext cx="9144000" cy="1070018"/>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İlişkisel Risk Faktörleri</a:t>
            </a:r>
          </a:p>
        </p:txBody>
      </p:sp>
      <p:sp>
        <p:nvSpPr>
          <p:cNvPr id="3" name="Alt Başlık 2">
            <a:extLst>
              <a:ext uri="{FF2B5EF4-FFF2-40B4-BE49-F238E27FC236}">
                <a16:creationId xmlns:a16="http://schemas.microsoft.com/office/drawing/2014/main" id="{18BAC888-044D-46D6-8F54-318552F979AC}"/>
              </a:ext>
            </a:extLst>
          </p:cNvPr>
          <p:cNvSpPr>
            <a:spLocks noGrp="1"/>
          </p:cNvSpPr>
          <p:nvPr>
            <p:ph type="subTitle" idx="1"/>
          </p:nvPr>
        </p:nvSpPr>
        <p:spPr>
          <a:xfrm>
            <a:off x="1025690" y="1904743"/>
            <a:ext cx="10488285" cy="4068417"/>
          </a:xfrm>
        </p:spPr>
        <p:txBody>
          <a:bodyPr>
            <a:normAutofit fontScale="92500" lnSpcReduction="20000"/>
          </a:bodyPr>
          <a:lstStyle/>
          <a:p>
            <a:pPr marL="457200" indent="-457200" algn="just">
              <a:spcBef>
                <a:spcPts val="600"/>
              </a:spcBef>
              <a:spcAft>
                <a:spcPts val="600"/>
              </a:spcAft>
              <a:buFont typeface="Arial" panose="020B0604020202020204" pitchFamily="34" charset="0"/>
              <a:buChar char="•"/>
            </a:pPr>
            <a:r>
              <a:rPr lang="tr-TR" sz="2000" dirty="0">
                <a:latin typeface="Segoe UI" panose="020B0502040204020203" pitchFamily="34" charset="0"/>
                <a:cs typeface="Segoe UI" panose="020B0502040204020203" pitchFamily="34" charset="0"/>
              </a:rPr>
              <a:t>Aile içindeki ilişki kalitesi, iletişim düzeyi ve sağlıklı dinamikler, aile içi şiddet davranışları açısından önemli bir etkendir.</a:t>
            </a:r>
          </a:p>
          <a:p>
            <a:pPr marL="457200" indent="-457200" algn="just">
              <a:spcBef>
                <a:spcPts val="600"/>
              </a:spcBef>
              <a:spcAft>
                <a:spcPts val="600"/>
              </a:spcAft>
              <a:buFont typeface="Arial" panose="020B0604020202020204" pitchFamily="34" charset="0"/>
              <a:buChar char="•"/>
            </a:pPr>
            <a:r>
              <a:rPr lang="tr-TR" sz="2000" dirty="0">
                <a:latin typeface="Segoe UI" panose="020B0502040204020203" pitchFamily="34" charset="0"/>
                <a:cs typeface="Segoe UI" panose="020B0502040204020203" pitchFamily="34" charset="0"/>
              </a:rPr>
              <a:t>Şiddeti önleyen faktörler arasında, partnerler arasındaki sağlıklı iletişim, sosyal destek, ilişkiden duyulan memnuniyet, saygı ve belirlenmiş sınırlar bulunmaktadır (</a:t>
            </a:r>
            <a:r>
              <a:rPr lang="tr-TR" sz="2000" dirty="0" err="1">
                <a:latin typeface="Segoe UI" panose="020B0502040204020203" pitchFamily="34" charset="0"/>
                <a:cs typeface="Segoe UI" panose="020B0502040204020203" pitchFamily="34" charset="0"/>
              </a:rPr>
              <a:t>Babin</a:t>
            </a:r>
            <a:r>
              <a:rPr lang="tr-TR" sz="2000" dirty="0">
                <a:latin typeface="Segoe UI" panose="020B0502040204020203" pitchFamily="34" charset="0"/>
                <a:cs typeface="Segoe UI" panose="020B0502040204020203" pitchFamily="34" charset="0"/>
              </a:rPr>
              <a:t> ve ark., 2012).</a:t>
            </a:r>
          </a:p>
          <a:p>
            <a:pPr marL="457200" indent="-457200" algn="just">
              <a:spcBef>
                <a:spcPts val="600"/>
              </a:spcBef>
              <a:spcAft>
                <a:spcPts val="600"/>
              </a:spcAft>
              <a:buFont typeface="Arial" panose="020B0604020202020204" pitchFamily="34" charset="0"/>
              <a:buChar char="•"/>
            </a:pPr>
            <a:r>
              <a:rPr lang="tr-TR" sz="2000" dirty="0">
                <a:latin typeface="Segoe UI" panose="020B0502040204020203" pitchFamily="34" charset="0"/>
                <a:cs typeface="Segoe UI" panose="020B0502040204020203" pitchFamily="34" charset="0"/>
              </a:rPr>
              <a:t>Çocukluk döneminde uygun anne-babalık rolleriyle büyüyen çocukların, ileriki yaşamlarında aile üyelerine şiddet gösterme olasılığı daha düşüktür. Bu durum, çocuğun uygun ebeveynlik rollerini ve etkili iletişim becerilerini öğrenmesiyle açıklanmaktadır.</a:t>
            </a:r>
          </a:p>
          <a:p>
            <a:pPr marL="457200" indent="-457200" algn="just">
              <a:spcBef>
                <a:spcPts val="600"/>
              </a:spcBef>
              <a:spcAft>
                <a:spcPts val="600"/>
              </a:spcAft>
              <a:buFont typeface="Arial" panose="020B0604020202020204" pitchFamily="34" charset="0"/>
              <a:buChar char="•"/>
            </a:pPr>
            <a:r>
              <a:rPr lang="tr-TR" sz="2000" dirty="0">
                <a:latin typeface="Segoe UI" panose="020B0502040204020203" pitchFamily="34" charset="0"/>
                <a:cs typeface="Segoe UI" panose="020B0502040204020203" pitchFamily="34" charset="0"/>
              </a:rPr>
              <a:t>Aile işlevselliği üzerine yapılan çalışmalar, çocuk ihmal ve istismarıyla ebeveynlik tarzları arasındaki ilişkiye odaklanmaktadır. Sağlıksız ilişkiler, çatışmalar ve aile içi şiddet gibi faktörlerin, çocuklara yönelik şiddet riskini artırdığını gösteren pek çok çalışma bulunmaktadır (</a:t>
            </a:r>
            <a:r>
              <a:rPr lang="tr-TR" sz="2000" dirty="0" err="1">
                <a:latin typeface="Segoe UI" panose="020B0502040204020203" pitchFamily="34" charset="0"/>
                <a:cs typeface="Segoe UI" panose="020B0502040204020203" pitchFamily="34" charset="0"/>
              </a:rPr>
              <a:t>Greene</a:t>
            </a:r>
            <a:r>
              <a:rPr lang="tr-TR" sz="2000" dirty="0">
                <a:latin typeface="Segoe UI" panose="020B0502040204020203" pitchFamily="34" charset="0"/>
                <a:cs typeface="Segoe UI" panose="020B0502040204020203" pitchFamily="34" charset="0"/>
              </a:rPr>
              <a:t> ve ark., 2020).</a:t>
            </a:r>
          </a:p>
          <a:p>
            <a:pPr marL="457200" indent="-457200" algn="just">
              <a:spcBef>
                <a:spcPts val="600"/>
              </a:spcBef>
              <a:spcAft>
                <a:spcPts val="600"/>
              </a:spcAft>
              <a:buFont typeface="Arial" panose="020B0604020202020204" pitchFamily="34" charset="0"/>
              <a:buChar char="•"/>
            </a:pPr>
            <a:r>
              <a:rPr lang="tr-TR" sz="2000" dirty="0">
                <a:latin typeface="Segoe UI" panose="020B0502040204020203" pitchFamily="34" charset="0"/>
                <a:cs typeface="Segoe UI" panose="020B0502040204020203" pitchFamily="34" charset="0"/>
              </a:rPr>
              <a:t>Ebeveynlerden çocuklara şiddet davranışının aktarılmasıyla ilgili yapılan çalışmalar, aile içi şiddeti sosyal öğrenme modeliyle açıklamaktadır. Çocuğa yönelik istismar davranışlarının, aile içinde şiddetin bir taktik olarak kullanılabileceği konusunda çocuğa model olabileceği belirtilmektedir.</a:t>
            </a:r>
          </a:p>
        </p:txBody>
      </p:sp>
      <p:sp>
        <p:nvSpPr>
          <p:cNvPr id="4" name="Slide Number Placeholder 3">
            <a:extLst>
              <a:ext uri="{FF2B5EF4-FFF2-40B4-BE49-F238E27FC236}">
                <a16:creationId xmlns:a16="http://schemas.microsoft.com/office/drawing/2014/main" id="{E3B83DF4-6C0A-D023-2138-C28874AF432E}"/>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2141604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D67D5-746D-493A-8AEB-672D75F60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913" y="1346217"/>
            <a:ext cx="6771861" cy="4877301"/>
          </a:xfrm>
          <a:prstGeom prst="rect">
            <a:avLst/>
          </a:prstGeom>
        </p:spPr>
      </p:pic>
      <p:sp>
        <p:nvSpPr>
          <p:cNvPr id="2" name="Slide Number Placeholder 1">
            <a:extLst>
              <a:ext uri="{FF2B5EF4-FFF2-40B4-BE49-F238E27FC236}">
                <a16:creationId xmlns:a16="http://schemas.microsoft.com/office/drawing/2014/main" id="{A5D5860C-AEDE-0E2B-8C9B-FA83D434E93D}"/>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3291110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5AAEC2-E13E-4BB6-8422-E362A15364CF}"/>
              </a:ext>
            </a:extLst>
          </p:cNvPr>
          <p:cNvSpPr>
            <a:spLocks noGrp="1"/>
          </p:cNvSpPr>
          <p:nvPr>
            <p:ph type="ctrTitle"/>
          </p:nvPr>
        </p:nvSpPr>
        <p:spPr>
          <a:xfrm>
            <a:off x="838200" y="1342520"/>
            <a:ext cx="9144000" cy="950748"/>
          </a:xfrm>
        </p:spPr>
        <p:txBody>
          <a:bodyPr vert="horz" lIns="91440" tIns="45720" rIns="91440" bIns="45720" rtlCol="0" anchor="ctr">
            <a:normAutofit fontScale="90000"/>
          </a:bodyPr>
          <a:lstStyle/>
          <a:p>
            <a:pPr algn="l"/>
            <a:r>
              <a:rPr lang="tr-TR" sz="3200" b="1" kern="1400" spc="-50" dirty="0">
                <a:solidFill>
                  <a:srgbClr val="002060"/>
                </a:solidFill>
                <a:latin typeface="Segoe UI" panose="020B0502040204020203" pitchFamily="34" charset="0"/>
                <a:cs typeface="Segoe UI" panose="020B0502040204020203" pitchFamily="34" charset="0"/>
              </a:rPr>
              <a:t>Durumsal Risk Faktörleri</a:t>
            </a:r>
            <a:br>
              <a:rPr lang="tr-TR" sz="3200" b="1" kern="1400" spc="-50" dirty="0">
                <a:solidFill>
                  <a:srgbClr val="002060"/>
                </a:solidFill>
                <a:latin typeface="Segoe UI" panose="020B0502040204020203" pitchFamily="34" charset="0"/>
                <a:cs typeface="Segoe UI" panose="020B0502040204020203" pitchFamily="34" charset="0"/>
              </a:rPr>
            </a:b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Alt Başlık 2">
            <a:extLst>
              <a:ext uri="{FF2B5EF4-FFF2-40B4-BE49-F238E27FC236}">
                <a16:creationId xmlns:a16="http://schemas.microsoft.com/office/drawing/2014/main" id="{C8D2CEFC-7E20-4983-BF70-EBEA2E8A99F8}"/>
              </a:ext>
            </a:extLst>
          </p:cNvPr>
          <p:cNvSpPr>
            <a:spLocks noGrp="1"/>
          </p:cNvSpPr>
          <p:nvPr>
            <p:ph type="subTitle" idx="1"/>
          </p:nvPr>
        </p:nvSpPr>
        <p:spPr>
          <a:xfrm>
            <a:off x="838199" y="2014329"/>
            <a:ext cx="10610461" cy="4041237"/>
          </a:xfrm>
        </p:spPr>
        <p:txBody>
          <a:bodyPr>
            <a:normAutofit fontScale="77500" lnSpcReduction="20000"/>
          </a:bodyPr>
          <a:lstStyle/>
          <a:p>
            <a:pPr marL="342900" indent="-342900" algn="just">
              <a:spcBef>
                <a:spcPts val="600"/>
              </a:spcBef>
              <a:spcAft>
                <a:spcPts val="600"/>
              </a:spcAft>
              <a:buFont typeface="Arial" panose="020B0604020202020204" pitchFamily="34" charset="0"/>
              <a:buChar char="•"/>
            </a:pPr>
            <a:r>
              <a:rPr lang="tr-TR" b="0" i="0" dirty="0">
                <a:solidFill>
                  <a:srgbClr val="0D0D0D"/>
                </a:solidFill>
                <a:effectLst/>
                <a:latin typeface="Segoe UI" panose="020B0502040204020203" pitchFamily="34" charset="0"/>
                <a:cs typeface="Segoe UI" panose="020B0502040204020203" pitchFamily="34" charset="0"/>
              </a:rPr>
              <a:t>Aile içi şiddet, her sosyoekonomik düzeyde ve sosyokültürel yapıda yaygın olarak görülen bir halk sağlığı sorunudur.</a:t>
            </a:r>
          </a:p>
          <a:p>
            <a:pPr marL="342900" indent="-342900" algn="just">
              <a:spcBef>
                <a:spcPts val="600"/>
              </a:spcBef>
              <a:spcAft>
                <a:spcPts val="600"/>
              </a:spcAft>
              <a:buFont typeface="Arial" panose="020B0604020202020204" pitchFamily="34" charset="0"/>
              <a:buChar char="•"/>
            </a:pPr>
            <a:r>
              <a:rPr lang="tr-TR" b="0" i="0" dirty="0">
                <a:solidFill>
                  <a:srgbClr val="0D0D0D"/>
                </a:solidFill>
                <a:effectLst/>
                <a:latin typeface="Segoe UI" panose="020B0502040204020203" pitchFamily="34" charset="0"/>
                <a:cs typeface="Segoe UI" panose="020B0502040204020203" pitchFamily="34" charset="0"/>
              </a:rPr>
              <a:t>Ekonomik açıdan dezavantajlı ailelerde, aile içi şiddet vakalarının daha sık görüldüğü bilinmektedir.</a:t>
            </a:r>
          </a:p>
          <a:p>
            <a:pPr marL="342900" indent="-342900" algn="just">
              <a:spcBef>
                <a:spcPts val="600"/>
              </a:spcBef>
              <a:spcAft>
                <a:spcPts val="600"/>
              </a:spcAft>
              <a:buFont typeface="Arial" panose="020B0604020202020204" pitchFamily="34" charset="0"/>
              <a:buChar char="•"/>
            </a:pPr>
            <a:r>
              <a:rPr lang="tr-TR" b="0" i="0" dirty="0">
                <a:solidFill>
                  <a:srgbClr val="0D0D0D"/>
                </a:solidFill>
                <a:effectLst/>
                <a:latin typeface="Segoe UI" panose="020B0502040204020203" pitchFamily="34" charset="0"/>
                <a:cs typeface="Segoe UI" panose="020B0502040204020203" pitchFamily="34" charset="0"/>
              </a:rPr>
              <a:t>Stres, aile içi şiddet için önemli bir değişkendir ve özellikle ekonomik sorunlar, aile içindeki problemler ve çocuk kaynaklı stres faktörleri, çocuğa yönelik istismara neden olabilir.</a:t>
            </a:r>
          </a:p>
          <a:p>
            <a:pPr marL="342900" indent="-342900" algn="just">
              <a:spcBef>
                <a:spcPts val="600"/>
              </a:spcBef>
              <a:spcAft>
                <a:spcPts val="600"/>
              </a:spcAft>
              <a:buFont typeface="Arial" panose="020B0604020202020204" pitchFamily="34" charset="0"/>
              <a:buChar char="•"/>
            </a:pPr>
            <a:r>
              <a:rPr lang="tr-TR" b="0" i="0" dirty="0">
                <a:solidFill>
                  <a:srgbClr val="0D0D0D"/>
                </a:solidFill>
                <a:effectLst/>
                <a:latin typeface="Segoe UI" panose="020B0502040204020203" pitchFamily="34" charset="0"/>
                <a:cs typeface="Segoe UI" panose="020B0502040204020203" pitchFamily="34" charset="0"/>
              </a:rPr>
              <a:t>Ailedeki üye sayısının artmasıyla birlikte çocuğa yönelik şiddet davranışlarının arttığı bilinmektedir.</a:t>
            </a:r>
          </a:p>
          <a:p>
            <a:pPr marL="342900" indent="-342900" algn="just">
              <a:spcBef>
                <a:spcPts val="600"/>
              </a:spcBef>
              <a:spcAft>
                <a:spcPts val="600"/>
              </a:spcAft>
              <a:buFont typeface="Arial" panose="020B0604020202020204" pitchFamily="34" charset="0"/>
              <a:buChar char="•"/>
            </a:pPr>
            <a:r>
              <a:rPr lang="tr-TR" b="0" i="0" dirty="0">
                <a:solidFill>
                  <a:srgbClr val="0D0D0D"/>
                </a:solidFill>
                <a:effectLst/>
                <a:latin typeface="Segoe UI" panose="020B0502040204020203" pitchFamily="34" charset="0"/>
                <a:cs typeface="Segoe UI" panose="020B0502040204020203" pitchFamily="34" charset="0"/>
              </a:rPr>
              <a:t>Aile içi şiddetin artışında, ailenin ekonomik sorunları kadar sosyal politikalardaki aksamalar da etkilidir.</a:t>
            </a:r>
          </a:p>
          <a:p>
            <a:pPr marL="342900" indent="-342900" algn="just">
              <a:spcBef>
                <a:spcPts val="600"/>
              </a:spcBef>
              <a:spcAft>
                <a:spcPts val="600"/>
              </a:spcAft>
              <a:buFont typeface="Arial" panose="020B0604020202020204" pitchFamily="34" charset="0"/>
              <a:buChar char="•"/>
            </a:pPr>
            <a:r>
              <a:rPr lang="tr-TR" b="0" i="0" dirty="0">
                <a:solidFill>
                  <a:srgbClr val="0D0D0D"/>
                </a:solidFill>
                <a:effectLst/>
                <a:latin typeface="Segoe UI" panose="020B0502040204020203" pitchFamily="34" charset="0"/>
                <a:cs typeface="Segoe UI" panose="020B0502040204020203" pitchFamily="34" charset="0"/>
              </a:rPr>
              <a:t>Ulusal düzeyde sosyal hizmetlere yapılan yatırımlar, bakım merkezlerinin sayısı ve aile içi şiddetle ilgili farkındalık çalışmaları, aile içi şiddetin önlenmesinde kritik bir role sahiptir.</a:t>
            </a:r>
          </a:p>
          <a:p>
            <a:pPr marL="342900" indent="-342900" algn="just">
              <a:spcBef>
                <a:spcPts val="600"/>
              </a:spcBef>
              <a:spcAft>
                <a:spcPts val="600"/>
              </a:spcAft>
              <a:buFont typeface="Arial" panose="020B0604020202020204" pitchFamily="34" charset="0"/>
              <a:buChar char="•"/>
            </a:pPr>
            <a:r>
              <a:rPr lang="tr-TR" b="0" i="0" dirty="0">
                <a:solidFill>
                  <a:srgbClr val="0D0D0D"/>
                </a:solidFill>
                <a:effectLst/>
                <a:latin typeface="Segoe UI" panose="020B0502040204020203" pitchFamily="34" charset="0"/>
                <a:cs typeface="Segoe UI" panose="020B0502040204020203" pitchFamily="34" charset="0"/>
              </a:rPr>
              <a:t>Sosyal hizmetlerdeki yetersizliklerin, özellikle çocuklara, kadınlara ve yaşlılara yönelik şiddeti artırdığına dair bulgular dikkat çekicidir.</a:t>
            </a:r>
          </a:p>
          <a:p>
            <a:pPr marL="342900" indent="-342900" algn="just">
              <a:spcBef>
                <a:spcPts val="600"/>
              </a:spcBef>
              <a:spcAft>
                <a:spcPts val="600"/>
              </a:spcAft>
              <a:buFont typeface="Arial" panose="020B0604020202020204" pitchFamily="34" charset="0"/>
              <a:buChar char="•"/>
            </a:pPr>
            <a:endParaRPr lang="tr-TR" dirty="0"/>
          </a:p>
        </p:txBody>
      </p:sp>
      <p:sp>
        <p:nvSpPr>
          <p:cNvPr id="4" name="Slide Number Placeholder 3">
            <a:extLst>
              <a:ext uri="{FF2B5EF4-FFF2-40B4-BE49-F238E27FC236}">
                <a16:creationId xmlns:a16="http://schemas.microsoft.com/office/drawing/2014/main" id="{85D3F05D-DD0D-1DF7-CA85-BF109520BC3D}"/>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292877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256586C-5417-460A-B666-7A38CA51F5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07" b="8234"/>
          <a:stretch/>
        </p:blipFill>
        <p:spPr>
          <a:xfrm>
            <a:off x="2080591" y="1446244"/>
            <a:ext cx="8030817" cy="4711959"/>
          </a:xfrm>
          <a:prstGeom prst="rect">
            <a:avLst/>
          </a:prstGeom>
        </p:spPr>
      </p:pic>
      <p:sp>
        <p:nvSpPr>
          <p:cNvPr id="2" name="Slide Number Placeholder 1">
            <a:extLst>
              <a:ext uri="{FF2B5EF4-FFF2-40B4-BE49-F238E27FC236}">
                <a16:creationId xmlns:a16="http://schemas.microsoft.com/office/drawing/2014/main" id="{D89E9AA3-BAB3-BE2F-D2F8-2CA43721A612}"/>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362383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8AE26-ECC3-4A65-B010-38B4FE3C359A}"/>
              </a:ext>
            </a:extLst>
          </p:cNvPr>
          <p:cNvSpPr>
            <a:spLocks noGrp="1"/>
          </p:cNvSpPr>
          <p:nvPr>
            <p:ph type="ctrTitle"/>
          </p:nvPr>
        </p:nvSpPr>
        <p:spPr>
          <a:xfrm>
            <a:off x="820417" y="1269274"/>
            <a:ext cx="9144000" cy="844731"/>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Öğrenme Çıktıları</a:t>
            </a:r>
          </a:p>
        </p:txBody>
      </p:sp>
      <p:sp>
        <p:nvSpPr>
          <p:cNvPr id="3" name="Alt Başlık 2">
            <a:extLst>
              <a:ext uri="{FF2B5EF4-FFF2-40B4-BE49-F238E27FC236}">
                <a16:creationId xmlns:a16="http://schemas.microsoft.com/office/drawing/2014/main" id="{B66A9036-91F5-4EE7-9355-1912EB13CEF2}"/>
              </a:ext>
            </a:extLst>
          </p:cNvPr>
          <p:cNvSpPr>
            <a:spLocks noGrp="1"/>
          </p:cNvSpPr>
          <p:nvPr>
            <p:ph type="subTitle" idx="1"/>
          </p:nvPr>
        </p:nvSpPr>
        <p:spPr>
          <a:xfrm>
            <a:off x="833196" y="2080305"/>
            <a:ext cx="10525607" cy="3508421"/>
          </a:xfrm>
        </p:spPr>
        <p:txBody>
          <a:bodyPr>
            <a:noAutofit/>
          </a:bodyPr>
          <a:lstStyle/>
          <a:p>
            <a:pPr marL="342900" lvl="0" indent="-342900" algn="just">
              <a:lnSpc>
                <a:spcPct val="115000"/>
              </a:lnSpc>
              <a:buClr>
                <a:srgbClr val="0070C0"/>
              </a:buClr>
              <a:buSzPts val="12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Aile içi şiddetin çeşitli formlarını (fiziksel, duygusal, cinsel, ekonomik) tanımlayabilme, </a:t>
            </a:r>
            <a:endParaRPr lang="tr-TR" sz="2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Aile içi şiddetin risk faktörlerini ve şiddetten etkilenen grupları belirleyebilme, </a:t>
            </a:r>
            <a:endParaRPr lang="tr-TR" sz="2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Çocuklara, kadınlara ve yaşlılara yönelik şiddeti tanımlayabilme, </a:t>
            </a:r>
            <a:endParaRPr lang="tr-TR" sz="2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Aile içi şiddetin olumsuz etkilerini ve sonuçlarını kavrama (fiziksel yaralanma, psikolojik travma, uzun vadeli etkiler), </a:t>
            </a:r>
            <a:endParaRPr lang="tr-TR" sz="2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Aile içi şiddeti önlemeye yönelik stratejileri ve mücadele mekanizmaları/müdahale yöntemlerini öğrenme, </a:t>
            </a:r>
            <a:endParaRPr lang="tr-TR" sz="20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70C0"/>
              </a:buClr>
              <a:buSzPts val="12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Aile içi şiddete maruz kalmış bireylere yönelik nasıl bir yaklaşım sergilenmesi gerektiği konusunda farkındalık kazanma. </a:t>
            </a:r>
            <a:endParaRPr lang="tr-TR" sz="20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sz="2000" dirty="0"/>
          </a:p>
        </p:txBody>
      </p:sp>
      <p:sp>
        <p:nvSpPr>
          <p:cNvPr id="4" name="Slide Number Placeholder 3">
            <a:extLst>
              <a:ext uri="{FF2B5EF4-FFF2-40B4-BE49-F238E27FC236}">
                <a16:creationId xmlns:a16="http://schemas.microsoft.com/office/drawing/2014/main" id="{16094895-B982-1AE9-98A2-73E3F93A2941}"/>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277870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236E7F45-8108-4316-B1B4-DE7050D2B277}"/>
              </a:ext>
            </a:extLst>
          </p:cNvPr>
          <p:cNvSpPr>
            <a:spLocks noGrp="1"/>
          </p:cNvSpPr>
          <p:nvPr>
            <p:ph type="subTitle" idx="1"/>
          </p:nvPr>
        </p:nvSpPr>
        <p:spPr>
          <a:xfrm>
            <a:off x="719606" y="2258009"/>
            <a:ext cx="11083618" cy="3592285"/>
          </a:xfrm>
        </p:spPr>
        <p:txBody>
          <a:bodyPr>
            <a:noAutofit/>
          </a:bodyPr>
          <a:lstStyle/>
          <a:p>
            <a:pPr marL="285750" indent="-285750" algn="just">
              <a:lnSpc>
                <a:spcPct val="107000"/>
              </a:lnSpc>
              <a:spcBef>
                <a:spcPts val="600"/>
              </a:spcBef>
              <a:spcAft>
                <a:spcPts val="600"/>
              </a:spcAft>
              <a:buFont typeface="Arial" panose="020B0604020202020204" pitchFamily="34" charset="0"/>
              <a:buChar char="•"/>
            </a:pPr>
            <a:r>
              <a:rPr lang="tr-TR" sz="1400" dirty="0">
                <a:effectLst/>
                <a:latin typeface="Segoe UI" panose="020B0502040204020203" pitchFamily="34" charset="0"/>
                <a:ea typeface="Calibri" panose="020F0502020204030204" pitchFamily="34" charset="0"/>
                <a:cs typeface="Segoe UI" panose="020B0502040204020203" pitchFamily="34" charset="0"/>
              </a:rPr>
              <a:t>6284 sayılı Kanun, şiddete uğrayan veya uğrama tehlikesi bulunan kadınlar, çocuklar, aile bireyleri ve tek taraflı ısrarlı takip mağdurlarının korunması ve şiddetin önlenmesi amacıyla usul ve esasları düzenler.</a:t>
            </a:r>
          </a:p>
          <a:p>
            <a:pPr marL="285750" indent="-285750" algn="just">
              <a:lnSpc>
                <a:spcPct val="107000"/>
              </a:lnSpc>
              <a:spcBef>
                <a:spcPts val="600"/>
              </a:spcBef>
              <a:spcAft>
                <a:spcPts val="600"/>
              </a:spcAft>
              <a:buFont typeface="Arial" panose="020B0604020202020204" pitchFamily="34" charset="0"/>
              <a:buChar char="•"/>
            </a:pPr>
            <a:r>
              <a:rPr lang="tr-TR" sz="1400" dirty="0">
                <a:effectLst/>
                <a:latin typeface="Segoe UI" panose="020B0502040204020203" pitchFamily="34" charset="0"/>
                <a:ea typeface="Calibri" panose="020F0502020204030204" pitchFamily="34" charset="0"/>
                <a:cs typeface="Segoe UI" panose="020B0502040204020203" pitchFamily="34" charset="0"/>
              </a:rPr>
              <a:t>İlgili Kanun, ev içi şiddeti; aile veya aynı hanede yaşamasa da aile mensubu sayılan kişiler arasında meydana gelen her türlü şiddet olarak tanımlar.</a:t>
            </a:r>
          </a:p>
          <a:p>
            <a:pPr marL="285750" indent="-285750" algn="just">
              <a:lnSpc>
                <a:spcPct val="107000"/>
              </a:lnSpc>
              <a:spcBef>
                <a:spcPts val="600"/>
              </a:spcBef>
              <a:spcAft>
                <a:spcPts val="600"/>
              </a:spcAft>
              <a:buFont typeface="Arial" panose="020B0604020202020204" pitchFamily="34" charset="0"/>
              <a:buChar char="•"/>
            </a:pPr>
            <a:r>
              <a:rPr lang="tr-TR" sz="1400" dirty="0">
                <a:effectLst/>
                <a:latin typeface="Segoe UI" panose="020B0502040204020203" pitchFamily="34" charset="0"/>
                <a:ea typeface="Calibri" panose="020F0502020204030204" pitchFamily="34" charset="0"/>
                <a:cs typeface="Segoe UI" panose="020B0502040204020203" pitchFamily="34" charset="0"/>
              </a:rPr>
              <a:t>Kanun, şiddet mağdurlarına yönelik koruyucu ve önleyici tedbir kararlarını düzenler. Bu tedbirler, mağdurları şiddetten koruma amacı güder.</a:t>
            </a:r>
          </a:p>
          <a:p>
            <a:pPr marL="285750" indent="-285750" algn="just">
              <a:lnSpc>
                <a:spcPct val="107000"/>
              </a:lnSpc>
              <a:spcBef>
                <a:spcPts val="600"/>
              </a:spcBef>
              <a:spcAft>
                <a:spcPts val="600"/>
              </a:spcAft>
              <a:buFont typeface="Arial" panose="020B0604020202020204" pitchFamily="34" charset="0"/>
              <a:buChar char="•"/>
            </a:pPr>
            <a:r>
              <a:rPr lang="tr-TR" sz="1400" dirty="0">
                <a:effectLst/>
                <a:latin typeface="Segoe UI" panose="020B0502040204020203" pitchFamily="34" charset="0"/>
                <a:ea typeface="Calibri" panose="020F0502020204030204" pitchFamily="34" charset="0"/>
                <a:cs typeface="Segoe UI" panose="020B0502040204020203" pitchFamily="34" charset="0"/>
              </a:rPr>
              <a:t>Kanun kapsamında, şiddet mağdurlarına yönelik mülki amir, kolluk ve hakim tarafından tedbir kararı alınabilir. Bu kararlar, şiddetten korunma adına geçici önlemler içerir.</a:t>
            </a:r>
          </a:p>
          <a:p>
            <a:pPr marL="285750" indent="-285750" algn="just">
              <a:lnSpc>
                <a:spcPct val="107000"/>
              </a:lnSpc>
              <a:spcBef>
                <a:spcPts val="600"/>
              </a:spcBef>
              <a:spcAft>
                <a:spcPts val="600"/>
              </a:spcAft>
              <a:buFont typeface="Arial" panose="020B0604020202020204" pitchFamily="34" charset="0"/>
              <a:buChar char="•"/>
            </a:pPr>
            <a:r>
              <a:rPr lang="tr-TR" sz="1400" dirty="0">
                <a:effectLst/>
                <a:latin typeface="Segoe UI" panose="020B0502040204020203" pitchFamily="34" charset="0"/>
                <a:ea typeface="Calibri" panose="020F0502020204030204" pitchFamily="34" charset="0"/>
                <a:cs typeface="Segoe UI" panose="020B0502040204020203" pitchFamily="34" charset="0"/>
              </a:rPr>
              <a:t>Şiddet uygulayan kişilere karşı alınacak tedbirler arasında uzaklaştırma, iletişim araçlarıyla rahatsız etmeme gibi önlemler bulunur.</a:t>
            </a:r>
          </a:p>
          <a:p>
            <a:pPr marL="285750" indent="-285750" algn="just">
              <a:lnSpc>
                <a:spcPct val="107000"/>
              </a:lnSpc>
              <a:spcBef>
                <a:spcPts val="600"/>
              </a:spcBef>
              <a:spcAft>
                <a:spcPts val="600"/>
              </a:spcAft>
              <a:buFont typeface="Arial" panose="020B0604020202020204" pitchFamily="34" charset="0"/>
              <a:buChar char="•"/>
            </a:pPr>
            <a:r>
              <a:rPr lang="tr-TR" sz="1400" dirty="0">
                <a:effectLst/>
                <a:latin typeface="Segoe UI" panose="020B0502040204020203" pitchFamily="34" charset="0"/>
                <a:ea typeface="Calibri" panose="020F0502020204030204" pitchFamily="34" charset="0"/>
                <a:cs typeface="Segoe UI" panose="020B0502040204020203" pitchFamily="34" charset="0"/>
              </a:rPr>
              <a:t>Kanun, şiddet uygulayan kişilere karşı hukuki süreç başlatılmasını, cezai yaptırımların uygulanmasını ve şiddeti önlemeye yönelik diğer tedbirleri içerir. </a:t>
            </a:r>
          </a:p>
          <a:p>
            <a:pPr marL="285750" indent="-285750" algn="just">
              <a:spcBef>
                <a:spcPts val="600"/>
              </a:spcBef>
              <a:spcAft>
                <a:spcPts val="600"/>
              </a:spcAft>
              <a:buFont typeface="Arial" panose="020B0604020202020204" pitchFamily="34" charset="0"/>
              <a:buChar char="•"/>
            </a:pPr>
            <a:endParaRPr lang="tr-TR" sz="1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3AF32E0D-F0B4-2530-FB5C-6EB3638F2388}"/>
              </a:ext>
            </a:extLst>
          </p:cNvPr>
          <p:cNvSpPr>
            <a:spLocks noGrp="1"/>
          </p:cNvSpPr>
          <p:nvPr>
            <p:ph type="sldNum" sz="quarter" idx="12"/>
          </p:nvPr>
        </p:nvSpPr>
        <p:spPr/>
        <p:txBody>
          <a:bodyPr/>
          <a:lstStyle/>
          <a:p>
            <a:fld id="{0BE68271-D1D7-4240-9CAF-7A57D75CD8A1}" type="slidenum">
              <a:rPr lang="en-US" smtClean="0"/>
              <a:t>30</a:t>
            </a:fld>
            <a:endParaRPr lang="en-US"/>
          </a:p>
        </p:txBody>
      </p:sp>
      <p:sp>
        <p:nvSpPr>
          <p:cNvPr id="4" name="Alt Başlık 2">
            <a:extLst>
              <a:ext uri="{FF2B5EF4-FFF2-40B4-BE49-F238E27FC236}">
                <a16:creationId xmlns:a16="http://schemas.microsoft.com/office/drawing/2014/main" id="{075FD48A-9C7E-4B62-A6D7-563AAC0B3416}"/>
              </a:ext>
            </a:extLst>
          </p:cNvPr>
          <p:cNvSpPr txBox="1">
            <a:spLocks/>
          </p:cNvSpPr>
          <p:nvPr/>
        </p:nvSpPr>
        <p:spPr>
          <a:xfrm>
            <a:off x="1689415" y="1356745"/>
            <a:ext cx="9144000" cy="1013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3200" b="1" kern="0" cap="all" dirty="0">
                <a:solidFill>
                  <a:srgbClr val="002060"/>
                </a:solidFill>
                <a:latin typeface="Segoe UI" panose="020B0502040204020203" pitchFamily="34" charset="0"/>
                <a:ea typeface="Times New Roman" panose="02020603050405020304" pitchFamily="18" charset="0"/>
                <a:cs typeface="Times New Roman" panose="02020603050405020304" pitchFamily="18" charset="0"/>
              </a:rPr>
              <a:t>AİLE İÇİ ŞİDDETle mücadelede hukukİ düzenlemeler ve İlk müdahale araçları</a:t>
            </a:r>
          </a:p>
        </p:txBody>
      </p:sp>
    </p:spTree>
    <p:extLst>
      <p:ext uri="{BB962C8B-B14F-4D97-AF65-F5344CB8AC3E}">
        <p14:creationId xmlns:p14="http://schemas.microsoft.com/office/powerpoint/2010/main" val="533695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49896-F06A-400E-A97E-ABBF0EC9B6FA}"/>
              </a:ext>
            </a:extLst>
          </p:cNvPr>
          <p:cNvSpPr>
            <a:spLocks noGrp="1"/>
          </p:cNvSpPr>
          <p:nvPr>
            <p:ph type="ctrTitle"/>
          </p:nvPr>
        </p:nvSpPr>
        <p:spPr>
          <a:xfrm>
            <a:off x="1431235" y="1334551"/>
            <a:ext cx="9144000" cy="1043514"/>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T.C. Aile ve Sosyal Hizmetler Bakanlığı Alo 183 Şiddetle Mücadele Hattı </a:t>
            </a:r>
          </a:p>
        </p:txBody>
      </p:sp>
      <p:sp>
        <p:nvSpPr>
          <p:cNvPr id="3" name="Alt Başlık 2">
            <a:extLst>
              <a:ext uri="{FF2B5EF4-FFF2-40B4-BE49-F238E27FC236}">
                <a16:creationId xmlns:a16="http://schemas.microsoft.com/office/drawing/2014/main" id="{2D2795B1-88C9-41DD-B80F-53762E3C9453}"/>
              </a:ext>
            </a:extLst>
          </p:cNvPr>
          <p:cNvSpPr>
            <a:spLocks noGrp="1"/>
          </p:cNvSpPr>
          <p:nvPr>
            <p:ph type="subTitle" idx="1"/>
          </p:nvPr>
        </p:nvSpPr>
        <p:spPr>
          <a:xfrm>
            <a:off x="839754" y="2372140"/>
            <a:ext cx="10514045" cy="3468378"/>
          </a:xfrm>
        </p:spPr>
        <p:txBody>
          <a:bodyPr>
            <a:normAutofit/>
          </a:bodyPr>
          <a:lstStyle/>
          <a:p>
            <a:pPr marL="285750" indent="-285750" algn="just">
              <a:lnSpc>
                <a:spcPct val="107000"/>
              </a:lnSpc>
              <a:spcAft>
                <a:spcPts val="800"/>
              </a:spcAft>
              <a:buFont typeface="Arial" panose="020B0604020202020204" pitchFamily="34" charset="0"/>
              <a:buChar char="•"/>
            </a:pPr>
            <a:r>
              <a:rPr lang="tr-TR" sz="1800" dirty="0">
                <a:latin typeface="Segoe UI" panose="020B0502040204020203" pitchFamily="34" charset="0"/>
                <a:ea typeface="Calibri" panose="020F0502020204030204" pitchFamily="34" charset="0"/>
                <a:cs typeface="Segoe UI" panose="020B0502040204020203" pitchFamily="34" charset="0"/>
              </a:rPr>
              <a:t>A</a:t>
            </a:r>
            <a:r>
              <a:rPr lang="tr-TR" sz="1800" dirty="0">
                <a:effectLst/>
                <a:latin typeface="Segoe UI" panose="020B0502040204020203" pitchFamily="34" charset="0"/>
                <a:ea typeface="Calibri" panose="020F0502020204030204" pitchFamily="34" charset="0"/>
                <a:cs typeface="Segoe UI" panose="020B0502040204020203" pitchFamily="34" charset="0"/>
              </a:rPr>
              <a:t>ile, kadın, çocuk, engelli, yaşlı, şehit yakınları, gaziler ve gazi yakınlarına yönelik çağrıları değerlendirir.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Yapılan çağrılar, uzman ekipler tarafından dikkatlice incelenir ve çağrıda bulunanlara rehberlik ve danışmanlık hizmeti sunulur.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İhmal, istismar ve şiddet vakaları ile töre ve namus cinayetlerine dair yapılan ihbarlar özenle değerlendirilir. </a:t>
            </a:r>
            <a:r>
              <a:rPr lang="tr-TR" sz="1800" dirty="0" err="1">
                <a:effectLst/>
                <a:latin typeface="Segoe UI" panose="020B0502040204020203" pitchFamily="34" charset="0"/>
                <a:ea typeface="Calibri" panose="020F0502020204030204" pitchFamily="34" charset="0"/>
                <a:cs typeface="Segoe UI" panose="020B0502040204020203" pitchFamily="34" charset="0"/>
              </a:rPr>
              <a:t>Aciliyet</a:t>
            </a:r>
            <a:r>
              <a:rPr lang="tr-TR" sz="1800" dirty="0">
                <a:effectLst/>
                <a:latin typeface="Segoe UI" panose="020B0502040204020203" pitchFamily="34" charset="0"/>
                <a:ea typeface="Calibri" panose="020F0502020204030204" pitchFamily="34" charset="0"/>
                <a:cs typeface="Segoe UI" panose="020B0502040204020203" pitchFamily="34" charset="0"/>
              </a:rPr>
              <a:t> arz eden durumlarda, ilgili Acil Müdahale Ekipleri devreye girer ve vakalar titizlikle değerlendirilerek kolluk birimleriyle koordinasyon sağlanır.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Alo 183, toplumun farklı kesimlerine yönelik acil yardım ve destek sağlama misyonunu üstlenir. Şiddeti önlemeye yönelik ilk müdahale çalışması olarak önem taşır.</a:t>
            </a:r>
            <a:endParaRPr lang="tr-TR" dirty="0"/>
          </a:p>
        </p:txBody>
      </p:sp>
      <p:sp>
        <p:nvSpPr>
          <p:cNvPr id="4" name="Slide Number Placeholder 3">
            <a:extLst>
              <a:ext uri="{FF2B5EF4-FFF2-40B4-BE49-F238E27FC236}">
                <a16:creationId xmlns:a16="http://schemas.microsoft.com/office/drawing/2014/main" id="{9973625E-299B-00B1-3AB6-605381CF2733}"/>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3579907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C5A2BB-9D69-4E8A-9BBB-54C6B9C2F5F5}"/>
              </a:ext>
            </a:extLst>
          </p:cNvPr>
          <p:cNvSpPr>
            <a:spLocks noGrp="1"/>
          </p:cNvSpPr>
          <p:nvPr>
            <p:ph type="ctrTitle"/>
          </p:nvPr>
        </p:nvSpPr>
        <p:spPr>
          <a:xfrm>
            <a:off x="1524000" y="1195402"/>
            <a:ext cx="9144000" cy="1083270"/>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Kadın Destek Sistemi (KADES)</a:t>
            </a:r>
          </a:p>
        </p:txBody>
      </p:sp>
      <p:sp>
        <p:nvSpPr>
          <p:cNvPr id="3" name="Alt Başlık 2">
            <a:extLst>
              <a:ext uri="{FF2B5EF4-FFF2-40B4-BE49-F238E27FC236}">
                <a16:creationId xmlns:a16="http://schemas.microsoft.com/office/drawing/2014/main" id="{40DCF5A9-9B61-42C9-9444-DB79D51E527A}"/>
              </a:ext>
            </a:extLst>
          </p:cNvPr>
          <p:cNvSpPr>
            <a:spLocks noGrp="1"/>
          </p:cNvSpPr>
          <p:nvPr>
            <p:ph type="subTitle" idx="1"/>
          </p:nvPr>
        </p:nvSpPr>
        <p:spPr>
          <a:xfrm>
            <a:off x="917511" y="2027715"/>
            <a:ext cx="10708432" cy="3813247"/>
          </a:xfrm>
        </p:spPr>
        <p:txBody>
          <a:bodyPr>
            <a:normAutofit/>
          </a:bodyPr>
          <a:lstStyle/>
          <a:p>
            <a:pPr marL="285750" indent="-28575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Türkiye'de Emniyet Genel Müdürlüğü tarafından geliştirilen KADES, kadınların ve çocukların şiddet ve taciz gibi acil durumları anında bildirmelerini sağlayan resmî bir uygulamadır.</a:t>
            </a:r>
          </a:p>
          <a:p>
            <a:pPr marL="285750" indent="-28575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KADES, kadınların güvenliğini artırarak şiddet olaylarına hızlı müdahale etmeyi amaçlar. Akıllı telefonlar üzerinden erişilebilir ve kullanıcılara anında yardım çağrısı yapma imkânı sunar.</a:t>
            </a:r>
          </a:p>
          <a:p>
            <a:pPr marL="285750" indent="-28575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Uygulama, şiddet mağduru kadınların veya şiddet riski altında olanların acil durumlarda hızlı yardım alabilmeleri için geliştirilmiştir. </a:t>
            </a:r>
          </a:p>
          <a:p>
            <a:pPr marL="285750" indent="-285750" algn="just">
              <a:lnSpc>
                <a:spcPct val="107000"/>
              </a:lnSpc>
              <a:spcAft>
                <a:spcPts val="800"/>
              </a:spcAft>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KADES, teknolojiyi etkili bir şekilde kullanarak şiddet mağdurlarının acil ihtiyaçlarına hızlı çözümler sunma hedefiyle tasarlanmış bir uygulamadır.</a:t>
            </a:r>
            <a:endParaRPr lang="tr-TR" sz="2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F15DE09-EA01-DD94-41E1-B28FDFFFF259}"/>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8944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35E4C0-54EB-475F-A74A-F43E8F1DE1D6}"/>
              </a:ext>
            </a:extLst>
          </p:cNvPr>
          <p:cNvSpPr>
            <a:spLocks noGrp="1"/>
          </p:cNvSpPr>
          <p:nvPr>
            <p:ph type="ctrTitle"/>
          </p:nvPr>
        </p:nvSpPr>
        <p:spPr>
          <a:xfrm>
            <a:off x="1617307" y="1219730"/>
            <a:ext cx="9144000" cy="96289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Şiddeti Önleme ve İzleme Merkezi (ŞÖNİM)</a:t>
            </a:r>
          </a:p>
        </p:txBody>
      </p:sp>
      <p:sp>
        <p:nvSpPr>
          <p:cNvPr id="3" name="Alt Başlık 2">
            <a:extLst>
              <a:ext uri="{FF2B5EF4-FFF2-40B4-BE49-F238E27FC236}">
                <a16:creationId xmlns:a16="http://schemas.microsoft.com/office/drawing/2014/main" id="{69244920-7E7D-4567-B2D4-990CC6C65B19}"/>
              </a:ext>
            </a:extLst>
          </p:cNvPr>
          <p:cNvSpPr>
            <a:spLocks noGrp="1"/>
          </p:cNvSpPr>
          <p:nvPr>
            <p:ph type="subTitle" idx="1"/>
          </p:nvPr>
        </p:nvSpPr>
        <p:spPr>
          <a:xfrm>
            <a:off x="622852" y="2037079"/>
            <a:ext cx="10946296" cy="4293703"/>
          </a:xfrm>
        </p:spPr>
        <p:txBody>
          <a:bodyPr>
            <a:normAutofit fontScale="85000" lnSpcReduction="10000"/>
          </a:bodyPr>
          <a:lstStyle/>
          <a:p>
            <a:pPr marL="457200" indent="-457200" algn="just">
              <a:lnSpc>
                <a:spcPct val="107000"/>
              </a:lnSpc>
              <a:spcAft>
                <a:spcPts val="800"/>
              </a:spcAft>
              <a:buFont typeface="Arial" panose="020B0604020202020204" pitchFamily="34" charset="0"/>
              <a:buChar char="•"/>
            </a:pPr>
            <a:r>
              <a:rPr lang="tr-TR" sz="2900" dirty="0">
                <a:effectLst/>
                <a:latin typeface="Segoe UI" panose="020B0502040204020203" pitchFamily="34" charset="0"/>
                <a:ea typeface="Calibri" panose="020F0502020204030204" pitchFamily="34" charset="0"/>
                <a:cs typeface="Segoe UI" panose="020B0502040204020203" pitchFamily="34" charset="0"/>
              </a:rPr>
              <a:t>ŞÖNİM, 6284 sayılı Kanun kapsamında kurulan bir merkez olup, şiddetin önlenmesi, tedbir kararlarının izlenmesi, </a:t>
            </a:r>
            <a:r>
              <a:rPr lang="tr-TR" sz="2900" dirty="0" err="1">
                <a:effectLst/>
                <a:latin typeface="Segoe UI" panose="020B0502040204020203" pitchFamily="34" charset="0"/>
                <a:ea typeface="Calibri" panose="020F0502020204030204" pitchFamily="34" charset="0"/>
                <a:cs typeface="Segoe UI" panose="020B0502040204020203" pitchFamily="34" charset="0"/>
              </a:rPr>
              <a:t>raporlaştırılması</a:t>
            </a:r>
            <a:r>
              <a:rPr lang="tr-TR" sz="2900" dirty="0">
                <a:effectLst/>
                <a:latin typeface="Segoe UI" panose="020B0502040204020203" pitchFamily="34" charset="0"/>
                <a:ea typeface="Calibri" panose="020F0502020204030204" pitchFamily="34" charset="0"/>
                <a:cs typeface="Segoe UI" panose="020B0502040204020203" pitchFamily="34" charset="0"/>
              </a:rPr>
              <a:t>, takip hizmetleri, şiddet mağdurlarına ve şiddet uygulayan kişilere yönelik hizmetleri sağlar.</a:t>
            </a:r>
          </a:p>
          <a:p>
            <a:pPr marL="457200" indent="-457200" algn="just">
              <a:lnSpc>
                <a:spcPct val="107000"/>
              </a:lnSpc>
              <a:spcAft>
                <a:spcPts val="800"/>
              </a:spcAft>
              <a:buFont typeface="Arial" panose="020B0604020202020204" pitchFamily="34" charset="0"/>
              <a:buChar char="•"/>
            </a:pPr>
            <a:r>
              <a:rPr lang="tr-TR" sz="2900" dirty="0">
                <a:effectLst/>
                <a:latin typeface="Segoe UI" panose="020B0502040204020203" pitchFamily="34" charset="0"/>
                <a:ea typeface="Calibri" panose="020F0502020204030204" pitchFamily="34" charset="0"/>
                <a:cs typeface="Segoe UI" panose="020B0502040204020203" pitchFamily="34" charset="0"/>
              </a:rPr>
              <a:t>Alo 183 Şiddetle Mücadele Hattı'na yapılan başvurulara dayanarak, ŞÖNİM uygun hizmetler sunar. Tedbir kararlarının etkin uygulanması ve takibi için teknik yöntemler kullanılır.</a:t>
            </a:r>
          </a:p>
          <a:p>
            <a:pPr marL="457200" indent="-457200" algn="just">
              <a:lnSpc>
                <a:spcPct val="107000"/>
              </a:lnSpc>
              <a:spcAft>
                <a:spcPts val="800"/>
              </a:spcAft>
              <a:buFont typeface="Arial" panose="020B0604020202020204" pitchFamily="34" charset="0"/>
              <a:buChar char="•"/>
            </a:pPr>
            <a:r>
              <a:rPr lang="tr-TR" sz="2900" dirty="0">
                <a:effectLst/>
                <a:latin typeface="Segoe UI" panose="020B0502040204020203" pitchFamily="34" charset="0"/>
                <a:ea typeface="Calibri" panose="020F0502020204030204" pitchFamily="34" charset="0"/>
                <a:cs typeface="Segoe UI" panose="020B0502040204020203" pitchFamily="34" charset="0"/>
              </a:rPr>
              <a:t>Koruyucu ve önleyici tedbir kararlarının yetersiz olduğu durumlar Aile İçi ve Kadına Karşı Şiddetle Mücadele birimleri tarafından belirlenir. Vakaların teknik yöntemlerle takibe uygunluğu ŞÖNİM tarafından değerlendirilir.</a:t>
            </a:r>
            <a:endParaRPr lang="tr-TR" sz="1800" dirty="0">
              <a:effectLst/>
              <a:latin typeface="Segoe UI" panose="020B0502040204020203" pitchFamily="34" charset="0"/>
              <a:ea typeface="Calibri" panose="020F0502020204030204" pitchFamily="34" charset="0"/>
              <a:cs typeface="Segoe UI" panose="020B0502040204020203" pitchFamily="34" charset="0"/>
            </a:endParaRPr>
          </a:p>
          <a:p>
            <a:pPr marL="342900" indent="-342900" algn="just">
              <a:buFont typeface="Arial" panose="020B0604020202020204" pitchFamily="34" charset="0"/>
              <a:buChar char="•"/>
            </a:pP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C090B35-D3C8-A4B6-C2A4-B3C07531BEA5}"/>
              </a:ext>
            </a:extLst>
          </p:cNvPr>
          <p:cNvSpPr>
            <a:spLocks noGrp="1"/>
          </p:cNvSpPr>
          <p:nvPr>
            <p:ph type="sldNum" sz="quarter" idx="12"/>
          </p:nvPr>
        </p:nvSpPr>
        <p:spPr/>
        <p:txBody>
          <a:bodyPr/>
          <a:lstStyle/>
          <a:p>
            <a:fld id="{0BE68271-D1D7-4240-9CAF-7A57D75CD8A1}" type="slidenum">
              <a:rPr lang="en-US" smtClean="0"/>
              <a:t>33</a:t>
            </a:fld>
            <a:endParaRPr lang="en-US"/>
          </a:p>
        </p:txBody>
      </p:sp>
    </p:spTree>
    <p:extLst>
      <p:ext uri="{BB962C8B-B14F-4D97-AF65-F5344CB8AC3E}">
        <p14:creationId xmlns:p14="http://schemas.microsoft.com/office/powerpoint/2010/main" val="781999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4C722E-7E3E-4952-9A53-FBF904F0FA31}"/>
              </a:ext>
            </a:extLst>
          </p:cNvPr>
          <p:cNvSpPr>
            <a:spLocks noGrp="1"/>
          </p:cNvSpPr>
          <p:nvPr>
            <p:ph type="ctrTitle"/>
          </p:nvPr>
        </p:nvSpPr>
        <p:spPr>
          <a:xfrm>
            <a:off x="1524000" y="970385"/>
            <a:ext cx="9144000" cy="133136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Şiddeti Önleme ve İzleme Merkezi (ŞÖNİM)</a:t>
            </a:r>
          </a:p>
        </p:txBody>
      </p:sp>
      <p:sp>
        <p:nvSpPr>
          <p:cNvPr id="3" name="Alt Başlık 2">
            <a:extLst>
              <a:ext uri="{FF2B5EF4-FFF2-40B4-BE49-F238E27FC236}">
                <a16:creationId xmlns:a16="http://schemas.microsoft.com/office/drawing/2014/main" id="{D20A7962-525B-4F19-A8FD-63586DF5EB97}"/>
              </a:ext>
            </a:extLst>
          </p:cNvPr>
          <p:cNvSpPr>
            <a:spLocks noGrp="1"/>
          </p:cNvSpPr>
          <p:nvPr>
            <p:ph type="subTitle" idx="1"/>
          </p:nvPr>
        </p:nvSpPr>
        <p:spPr>
          <a:xfrm>
            <a:off x="774440" y="2001348"/>
            <a:ext cx="10916817" cy="3886267"/>
          </a:xfrm>
        </p:spPr>
        <p:txBody>
          <a:bodyPr>
            <a:normAutofit fontScale="92500"/>
          </a:bodyPr>
          <a:lstStyle/>
          <a:p>
            <a:pPr marL="342900" indent="-342900" algn="just">
              <a:lnSpc>
                <a:spcPct val="107000"/>
              </a:lnSpc>
              <a:spcAft>
                <a:spcPts val="800"/>
              </a:spcAft>
              <a:buFont typeface="Arial" panose="020B0604020202020204" pitchFamily="34" charset="0"/>
              <a:buChar char="•"/>
            </a:pPr>
            <a:r>
              <a:rPr lang="tr-TR" sz="2400" dirty="0" err="1">
                <a:effectLst/>
                <a:latin typeface="Segoe UI" panose="020B0502040204020203" pitchFamily="34" charset="0"/>
                <a:ea typeface="Calibri" panose="020F0502020204030204" pitchFamily="34" charset="0"/>
                <a:cs typeface="Segoe UI" panose="020B0502040204020203" pitchFamily="34" charset="0"/>
              </a:rPr>
              <a:t>ŞÖNİM'e</a:t>
            </a:r>
            <a:r>
              <a:rPr lang="tr-TR" sz="2400" dirty="0">
                <a:effectLst/>
                <a:latin typeface="Segoe UI" panose="020B0502040204020203" pitchFamily="34" charset="0"/>
                <a:ea typeface="Calibri" panose="020F0502020204030204" pitchFamily="34" charset="0"/>
                <a:cs typeface="Segoe UI" panose="020B0502040204020203" pitchFamily="34" charset="0"/>
              </a:rPr>
              <a:t> bireysel başvuruların yanı sıra kamu kurumlarından gelen yönlendirmeler de kabul edilir. Merkez, şiddet mağdurlarına </a:t>
            </a:r>
            <a:r>
              <a:rPr lang="tr-TR" sz="2400" dirty="0" err="1">
                <a:effectLst/>
                <a:latin typeface="Segoe UI" panose="020B0502040204020203" pitchFamily="34" charset="0"/>
                <a:ea typeface="Calibri" panose="020F0502020204030204" pitchFamily="34" charset="0"/>
                <a:cs typeface="Segoe UI" panose="020B0502040204020203" pitchFamily="34" charset="0"/>
              </a:rPr>
              <a:t>psikososyal</a:t>
            </a:r>
            <a:r>
              <a:rPr lang="tr-TR" sz="2400" dirty="0">
                <a:effectLst/>
                <a:latin typeface="Segoe UI" panose="020B0502040204020203" pitchFamily="34" charset="0"/>
                <a:ea typeface="Calibri" panose="020F0502020204030204" pitchFamily="34" charset="0"/>
                <a:cs typeface="Segoe UI" panose="020B0502040204020203" pitchFamily="34" charset="0"/>
              </a:rPr>
              <a:t> destek, danışma, rehberlik, konaklama, ekonomik yardım, hukuki danışmanlık gibi çeşitli destek hizmetleri sunar.</a:t>
            </a:r>
          </a:p>
          <a:p>
            <a:pPr marL="342900" indent="-342900" algn="just">
              <a:lnSpc>
                <a:spcPct val="107000"/>
              </a:lnSpc>
              <a:spcAft>
                <a:spcPts val="800"/>
              </a:spcAft>
              <a:buFont typeface="Arial" panose="020B0604020202020204" pitchFamily="34" charset="0"/>
              <a:buChar char="•"/>
            </a:pPr>
            <a:r>
              <a:rPr lang="tr-TR" sz="2400" dirty="0">
                <a:effectLst/>
                <a:latin typeface="Segoe UI" panose="020B0502040204020203" pitchFamily="34" charset="0"/>
                <a:ea typeface="Calibri" panose="020F0502020204030204" pitchFamily="34" charset="0"/>
                <a:cs typeface="Segoe UI" panose="020B0502040204020203" pitchFamily="34" charset="0"/>
              </a:rPr>
              <a:t>Mağdurlar, kurum avukatları veya barodan temin edilen avukatlar aracılığıyla danışmanlık alabilir. Sağlık raporu gerektiğinde tedavi sürecinde öncelikli faydalanma konusunda yönlendirmeler yapılır.</a:t>
            </a:r>
          </a:p>
          <a:p>
            <a:pPr marL="342900" indent="-342900" algn="just">
              <a:lnSpc>
                <a:spcPct val="107000"/>
              </a:lnSpc>
              <a:spcAft>
                <a:spcPts val="800"/>
              </a:spcAft>
              <a:buFont typeface="Arial" panose="020B0604020202020204" pitchFamily="34" charset="0"/>
              <a:buChar char="•"/>
            </a:pPr>
            <a:r>
              <a:rPr lang="tr-TR" sz="2400" dirty="0">
                <a:effectLst/>
                <a:latin typeface="Segoe UI" panose="020B0502040204020203" pitchFamily="34" charset="0"/>
                <a:ea typeface="Calibri" panose="020F0502020204030204" pitchFamily="34" charset="0"/>
                <a:cs typeface="Segoe UI" panose="020B0502040204020203" pitchFamily="34" charset="0"/>
              </a:rPr>
              <a:t>ŞÖNİM, mesleki eğitim ihtiyacı olanları ilgili programlara yönlendirir ve iş bulma sürecinde rehberlik sağlar. Sunulan hizmetler, şiddet mağdurlarının kapsamlı destek ihtiyaçlarına yönelik bir yaklaşım benimser.</a:t>
            </a:r>
          </a:p>
          <a:p>
            <a:pPr marL="342900" indent="-342900" algn="just">
              <a:buFont typeface="Arial" panose="020B0604020202020204" pitchFamily="34" charset="0"/>
              <a:buChar char="•"/>
            </a:pPr>
            <a:endParaRPr lang="tr-TR" dirty="0"/>
          </a:p>
        </p:txBody>
      </p:sp>
      <p:sp>
        <p:nvSpPr>
          <p:cNvPr id="4" name="Slide Number Placeholder 3">
            <a:extLst>
              <a:ext uri="{FF2B5EF4-FFF2-40B4-BE49-F238E27FC236}">
                <a16:creationId xmlns:a16="http://schemas.microsoft.com/office/drawing/2014/main" id="{5B77482C-59AC-3C13-21F5-6282F4859CCF}"/>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4087794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74E8C3-5CF7-4D6E-878E-EDFBE71A444A}"/>
              </a:ext>
            </a:extLst>
          </p:cNvPr>
          <p:cNvSpPr>
            <a:spLocks noGrp="1"/>
          </p:cNvSpPr>
          <p:nvPr>
            <p:ph type="ctrTitle"/>
          </p:nvPr>
        </p:nvSpPr>
        <p:spPr>
          <a:xfrm>
            <a:off x="1524000" y="1316238"/>
            <a:ext cx="9144000" cy="88609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Elektronik Kelepçe Uygulaması</a:t>
            </a:r>
          </a:p>
        </p:txBody>
      </p:sp>
      <p:sp>
        <p:nvSpPr>
          <p:cNvPr id="3" name="Alt Başlık 2">
            <a:extLst>
              <a:ext uri="{FF2B5EF4-FFF2-40B4-BE49-F238E27FC236}">
                <a16:creationId xmlns:a16="http://schemas.microsoft.com/office/drawing/2014/main" id="{A6D85938-A41C-4D8E-908E-95EAF5258B76}"/>
              </a:ext>
            </a:extLst>
          </p:cNvPr>
          <p:cNvSpPr>
            <a:spLocks noGrp="1"/>
          </p:cNvSpPr>
          <p:nvPr>
            <p:ph type="subTitle" idx="1"/>
          </p:nvPr>
        </p:nvSpPr>
        <p:spPr>
          <a:xfrm>
            <a:off x="838200" y="2202335"/>
            <a:ext cx="10515600" cy="3771325"/>
          </a:xfrm>
        </p:spPr>
        <p:txBody>
          <a:bodyPr>
            <a:normAutofit/>
          </a:bodyPr>
          <a:lstStyle/>
          <a:p>
            <a:pPr marL="285750" indent="-285750" algn="just">
              <a:lnSpc>
                <a:spcPct val="107000"/>
              </a:lnSpc>
              <a:spcAft>
                <a:spcPts val="800"/>
              </a:spcAft>
              <a:buFont typeface="Wingdings" panose="05000000000000000000" pitchFamily="2" charset="2"/>
              <a:buChar char="Ø"/>
            </a:pPr>
            <a:r>
              <a:rPr lang="tr-TR" sz="1800" dirty="0">
                <a:effectLst/>
                <a:latin typeface="Segoe UI" panose="020B0502040204020203" pitchFamily="34" charset="0"/>
                <a:ea typeface="Calibri" panose="020F0502020204030204" pitchFamily="34" charset="0"/>
                <a:cs typeface="Segoe UI" panose="020B0502040204020203" pitchFamily="34" charset="0"/>
              </a:rPr>
              <a:t>6284 sayılı Ailenin Korunması ve Kadına Karşı Şiddetin Önlenmesine Dair Kanun kapsamında, uzaklaştırma kararlarına uyan şiddet uygulayan bireylerin teknik yöntemlerle izlenmesi amacıyla elektronik kelepçe uygulaması getirilmiştir.</a:t>
            </a:r>
          </a:p>
          <a:p>
            <a:pPr marL="285750" indent="-285750" algn="just">
              <a:lnSpc>
                <a:spcPct val="107000"/>
              </a:lnSpc>
              <a:spcAft>
                <a:spcPts val="800"/>
              </a:spcAft>
              <a:buFont typeface="Wingdings" panose="05000000000000000000" pitchFamily="2" charset="2"/>
              <a:buChar char="Ø"/>
            </a:pPr>
            <a:r>
              <a:rPr lang="tr-TR" sz="1800" dirty="0">
                <a:effectLst/>
                <a:latin typeface="Segoe UI" panose="020B0502040204020203" pitchFamily="34" charset="0"/>
                <a:ea typeface="Calibri" panose="020F0502020204030204" pitchFamily="34" charset="0"/>
                <a:cs typeface="Segoe UI" panose="020B0502040204020203" pitchFamily="34" charset="0"/>
              </a:rPr>
              <a:t>Elektronik kelepçe uygulaması sürecinde, ŞÖNİM tarafından şiddet uygulayanlar ile mağdurların risk değerlendirmesi yapılır. Aile Mahkemeleri tarafından uygun görülen vakalarda, elektronik kelepçe kararı verilir.</a:t>
            </a:r>
          </a:p>
          <a:p>
            <a:pPr marL="285750" indent="-285750" algn="just">
              <a:lnSpc>
                <a:spcPct val="107000"/>
              </a:lnSpc>
              <a:spcAft>
                <a:spcPts val="800"/>
              </a:spcAft>
              <a:buFont typeface="Wingdings" panose="05000000000000000000" pitchFamily="2" charset="2"/>
              <a:buChar char="Ø"/>
            </a:pPr>
            <a:r>
              <a:rPr lang="tr-TR" sz="1800" dirty="0">
                <a:effectLst/>
                <a:latin typeface="Segoe UI" panose="020B0502040204020203" pitchFamily="34" charset="0"/>
                <a:ea typeface="Calibri" panose="020F0502020204030204" pitchFamily="34" charset="0"/>
                <a:cs typeface="Segoe UI" panose="020B0502040204020203" pitchFamily="34" charset="0"/>
              </a:rPr>
              <a:t>Elektronik kelepçe sistemi, şiddet uygulayan kişinin belirlenen asgari mesafeyi aşarak mağdura yaklaşmasını engeller. Sistem, herhangi bir ihlal durumunda otomatik olarak alarm verir, böylece mağdurun güvenliği sağlanır.</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1B5F695-619A-1532-BCDE-6A27D8863EE2}"/>
              </a:ext>
            </a:extLst>
          </p:cNvPr>
          <p:cNvSpPr>
            <a:spLocks noGrp="1"/>
          </p:cNvSpPr>
          <p:nvPr>
            <p:ph type="sldNum" sz="quarter" idx="12"/>
          </p:nvPr>
        </p:nvSpPr>
        <p:spPr/>
        <p:txBody>
          <a:bodyPr/>
          <a:lstStyle/>
          <a:p>
            <a:fld id="{0BE68271-D1D7-4240-9CAF-7A57D75CD8A1}" type="slidenum">
              <a:rPr lang="en-US" smtClean="0"/>
              <a:t>35</a:t>
            </a:fld>
            <a:endParaRPr lang="en-US"/>
          </a:p>
        </p:txBody>
      </p:sp>
    </p:spTree>
    <p:extLst>
      <p:ext uri="{BB962C8B-B14F-4D97-AF65-F5344CB8AC3E}">
        <p14:creationId xmlns:p14="http://schemas.microsoft.com/office/powerpoint/2010/main" val="3019986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75551A-10D1-4C52-9458-C3C7565176DF}"/>
              </a:ext>
            </a:extLst>
          </p:cNvPr>
          <p:cNvSpPr>
            <a:spLocks noGrp="1"/>
          </p:cNvSpPr>
          <p:nvPr>
            <p:ph type="ctrTitle"/>
          </p:nvPr>
        </p:nvSpPr>
        <p:spPr>
          <a:xfrm>
            <a:off x="1524000" y="1269350"/>
            <a:ext cx="9144000" cy="961877"/>
          </a:xfrm>
        </p:spPr>
        <p:txBody>
          <a:bodyPr>
            <a:normAutofit/>
          </a:bodyPr>
          <a:lstStyle/>
          <a:p>
            <a:r>
              <a:rPr lang="tr-TR" sz="3200" b="1" kern="0" cap="all"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AİLE İÇİ ŞİDDETE MÜDAHALE çalışmaları</a:t>
            </a:r>
            <a:endParaRPr lang="tr-TR" sz="6600" dirty="0"/>
          </a:p>
        </p:txBody>
      </p:sp>
      <p:graphicFrame>
        <p:nvGraphicFramePr>
          <p:cNvPr id="4" name="Diyagram 3">
            <a:extLst>
              <a:ext uri="{FF2B5EF4-FFF2-40B4-BE49-F238E27FC236}">
                <a16:creationId xmlns:a16="http://schemas.microsoft.com/office/drawing/2014/main" id="{123CD136-A532-4835-A1CD-B77883BB918D}"/>
              </a:ext>
            </a:extLst>
          </p:cNvPr>
          <p:cNvGraphicFramePr/>
          <p:nvPr>
            <p:extLst>
              <p:ext uri="{D42A27DB-BD31-4B8C-83A1-F6EECF244321}">
                <p14:modId xmlns:p14="http://schemas.microsoft.com/office/powerpoint/2010/main" val="1013783421"/>
              </p:ext>
            </p:extLst>
          </p:nvPr>
        </p:nvGraphicFramePr>
        <p:xfrm>
          <a:off x="838199" y="2231227"/>
          <a:ext cx="10610461" cy="350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5971169-09BA-DD46-1E82-CBDD2B71409E}"/>
              </a:ext>
            </a:extLst>
          </p:cNvPr>
          <p:cNvSpPr>
            <a:spLocks noGrp="1"/>
          </p:cNvSpPr>
          <p:nvPr>
            <p:ph type="sldNum" sz="quarter" idx="12"/>
          </p:nvPr>
        </p:nvSpPr>
        <p:spPr/>
        <p:txBody>
          <a:bodyPr/>
          <a:lstStyle/>
          <a:p>
            <a:fld id="{0BE68271-D1D7-4240-9CAF-7A57D75CD8A1}" type="slidenum">
              <a:rPr lang="en-US" smtClean="0"/>
              <a:t>36</a:t>
            </a:fld>
            <a:endParaRPr lang="en-US"/>
          </a:p>
        </p:txBody>
      </p:sp>
    </p:spTree>
    <p:extLst>
      <p:ext uri="{BB962C8B-B14F-4D97-AF65-F5344CB8AC3E}">
        <p14:creationId xmlns:p14="http://schemas.microsoft.com/office/powerpoint/2010/main" val="1856164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9743E2-A0A7-4934-9D05-447ECF6B485F}"/>
              </a:ext>
            </a:extLst>
          </p:cNvPr>
          <p:cNvSpPr>
            <a:spLocks noGrp="1"/>
          </p:cNvSpPr>
          <p:nvPr>
            <p:ph type="ctrTitle"/>
          </p:nvPr>
        </p:nvSpPr>
        <p:spPr>
          <a:xfrm>
            <a:off x="1524000" y="1210186"/>
            <a:ext cx="9144000" cy="1037009"/>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Kadın Konukevleri</a:t>
            </a:r>
          </a:p>
        </p:txBody>
      </p:sp>
      <p:sp>
        <p:nvSpPr>
          <p:cNvPr id="3" name="Alt Başlık 2">
            <a:extLst>
              <a:ext uri="{FF2B5EF4-FFF2-40B4-BE49-F238E27FC236}">
                <a16:creationId xmlns:a16="http://schemas.microsoft.com/office/drawing/2014/main" id="{085447B7-1353-4405-913D-0FE03A3D9122}"/>
              </a:ext>
            </a:extLst>
          </p:cNvPr>
          <p:cNvSpPr>
            <a:spLocks noGrp="1"/>
          </p:cNvSpPr>
          <p:nvPr>
            <p:ph type="subTitle" idx="1"/>
          </p:nvPr>
        </p:nvSpPr>
        <p:spPr>
          <a:xfrm>
            <a:off x="737228" y="1992152"/>
            <a:ext cx="9930772" cy="4100737"/>
          </a:xfrm>
        </p:spPr>
        <p:txBody>
          <a:bodyPr>
            <a:noAutofit/>
          </a:bodyPr>
          <a:lstStyle/>
          <a:p>
            <a:pPr marL="342900" indent="-34290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Kadın konukevleri, fiziksel, duygusal, cinsel, ekonomik ve sözlü şiddet gören kadınların geçici süreyle kalabilecekleri yatılı sosyal hizmet kuruluşlarıdır. Bu konukevleri, kadınların ve çocuklarının güvenliği, </a:t>
            </a:r>
            <a:r>
              <a:rPr lang="tr-TR" sz="1800" dirty="0" err="1">
                <a:effectLst/>
                <a:latin typeface="Segoe UI" panose="020B0502040204020203" pitchFamily="34" charset="0"/>
                <a:ea typeface="Calibri" panose="020F0502020204030204" pitchFamily="34" charset="0"/>
                <a:cs typeface="Segoe UI" panose="020B0502040204020203" pitchFamily="34" charset="0"/>
              </a:rPr>
              <a:t>psiko</a:t>
            </a:r>
            <a:r>
              <a:rPr lang="tr-TR" sz="1800" dirty="0">
                <a:effectLst/>
                <a:latin typeface="Segoe UI" panose="020B0502040204020203" pitchFamily="34" charset="0"/>
                <a:ea typeface="Calibri" panose="020F0502020204030204" pitchFamily="34" charset="0"/>
                <a:cs typeface="Segoe UI" panose="020B0502040204020203" pitchFamily="34" charset="0"/>
              </a:rPr>
              <a:t>-sosyal ve ekonomik sorunlarının çözülmesi, güçlenmeleri ve ihtiyaçlarının karşılanması için açılmıştır.</a:t>
            </a:r>
          </a:p>
          <a:p>
            <a:pPr marL="342900" indent="-34290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Kadın konukevlerinde, kadınlara ve çocuklara güvenlik, danışmanlık, tıbbi destek, geçici maddi yardım, kreş, mesleki eğitim kursları, grup çalışmaları, sosyal, sanatsal ve sportif faaliyetler gibi alanlarda destek sunulur. Bu hizmetler, mağdurların şiddet uygulayan kişiden ayrılarak korunmalarını ve bağımsız bir yaşam sürmelerini destekler.</a:t>
            </a:r>
          </a:p>
          <a:p>
            <a:pPr marL="342900" indent="-34290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Kadın konukevlerinin genel hedefleri arasında, şiddete maruz kalan kadınların güvenli ve bağımsız bir yaşam sürmeleri için gerekli güç, bilgi ve becerileri kazanmalarını desteklemek bulunmaktadır.</a:t>
            </a:r>
          </a:p>
          <a:p>
            <a:pPr marL="342900" indent="-342900" algn="just">
              <a:buFont typeface="Arial" panose="020B0604020202020204" pitchFamily="34" charset="0"/>
              <a:buChar char="•"/>
            </a:pPr>
            <a:endParaRPr lang="tr-TR" sz="1800" dirty="0">
              <a:latin typeface="Segoe UI" panose="020B0502040204020203" pitchFamily="34" charset="0"/>
              <a:cs typeface="Segoe UI" panose="020B0502040204020203" pitchFamily="34" charset="0"/>
            </a:endParaRPr>
          </a:p>
        </p:txBody>
      </p:sp>
      <p:pic>
        <p:nvPicPr>
          <p:cNvPr id="4" name="Picture 20">
            <a:extLst>
              <a:ext uri="{FF2B5EF4-FFF2-40B4-BE49-F238E27FC236}">
                <a16:creationId xmlns:a16="http://schemas.microsoft.com/office/drawing/2014/main" id="{67A99A7C-43E6-414F-B7C8-1B745668F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6277" y="3012265"/>
            <a:ext cx="995045" cy="1104900"/>
          </a:xfrm>
          <a:prstGeom prst="rect">
            <a:avLst/>
          </a:prstGeom>
        </p:spPr>
      </p:pic>
      <p:sp>
        <p:nvSpPr>
          <p:cNvPr id="5" name="Slide Number Placeholder 4">
            <a:extLst>
              <a:ext uri="{FF2B5EF4-FFF2-40B4-BE49-F238E27FC236}">
                <a16:creationId xmlns:a16="http://schemas.microsoft.com/office/drawing/2014/main" id="{81E8689E-666A-2FE9-3798-ACD1B482E3EF}"/>
              </a:ext>
            </a:extLst>
          </p:cNvPr>
          <p:cNvSpPr>
            <a:spLocks noGrp="1"/>
          </p:cNvSpPr>
          <p:nvPr>
            <p:ph type="sldNum" sz="quarter" idx="12"/>
          </p:nvPr>
        </p:nvSpPr>
        <p:spPr/>
        <p:txBody>
          <a:bodyPr/>
          <a:lstStyle/>
          <a:p>
            <a:fld id="{0BE68271-D1D7-4240-9CAF-7A57D75CD8A1}" type="slidenum">
              <a:rPr lang="en-US" smtClean="0"/>
              <a:t>37</a:t>
            </a:fld>
            <a:endParaRPr lang="en-US"/>
          </a:p>
        </p:txBody>
      </p:sp>
    </p:spTree>
    <p:extLst>
      <p:ext uri="{BB962C8B-B14F-4D97-AF65-F5344CB8AC3E}">
        <p14:creationId xmlns:p14="http://schemas.microsoft.com/office/powerpoint/2010/main" val="1607770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A9A317-7C62-4310-B7AB-187C4DDCFF29}"/>
              </a:ext>
            </a:extLst>
          </p:cNvPr>
          <p:cNvSpPr>
            <a:spLocks noGrp="1"/>
          </p:cNvSpPr>
          <p:nvPr>
            <p:ph type="ctrTitle"/>
          </p:nvPr>
        </p:nvSpPr>
        <p:spPr>
          <a:xfrm>
            <a:off x="740227" y="1464906"/>
            <a:ext cx="10342984" cy="766554"/>
          </a:xfrm>
        </p:spPr>
        <p:txBody>
          <a:bodyPr>
            <a:normAutofit/>
          </a:bodyPr>
          <a:lstStyle/>
          <a:p>
            <a:pPr algn="just"/>
            <a:r>
              <a:rPr lang="tr-TR" sz="2200" b="1"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Kadın konukevlerinde sunulan hizmetler ve gerçekleştirilen çalışmalar şu şekilde sıralanmaktadır: </a:t>
            </a:r>
            <a:endParaRPr lang="tr-TR" dirty="0">
              <a:solidFill>
                <a:srgbClr val="002060"/>
              </a:solidFill>
            </a:endParaRPr>
          </a:p>
        </p:txBody>
      </p:sp>
      <p:graphicFrame>
        <p:nvGraphicFramePr>
          <p:cNvPr id="4" name="Diyagram 3">
            <a:extLst>
              <a:ext uri="{FF2B5EF4-FFF2-40B4-BE49-F238E27FC236}">
                <a16:creationId xmlns:a16="http://schemas.microsoft.com/office/drawing/2014/main" id="{79D311C3-E542-45C4-9505-EDC47D4DE5AF}"/>
              </a:ext>
            </a:extLst>
          </p:cNvPr>
          <p:cNvGraphicFramePr/>
          <p:nvPr>
            <p:extLst>
              <p:ext uri="{D42A27DB-BD31-4B8C-83A1-F6EECF244321}">
                <p14:modId xmlns:p14="http://schemas.microsoft.com/office/powerpoint/2010/main" val="3296155907"/>
              </p:ext>
            </p:extLst>
          </p:nvPr>
        </p:nvGraphicFramePr>
        <p:xfrm>
          <a:off x="740227" y="2211355"/>
          <a:ext cx="10913708" cy="3181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B859801-DAF4-5E93-F069-2F1D6EBA09EF}"/>
              </a:ext>
            </a:extLst>
          </p:cNvPr>
          <p:cNvSpPr>
            <a:spLocks noGrp="1"/>
          </p:cNvSpPr>
          <p:nvPr>
            <p:ph type="sldNum" sz="quarter" idx="12"/>
          </p:nvPr>
        </p:nvSpPr>
        <p:spPr/>
        <p:txBody>
          <a:bodyPr/>
          <a:lstStyle/>
          <a:p>
            <a:fld id="{0BE68271-D1D7-4240-9CAF-7A57D75CD8A1}" type="slidenum">
              <a:rPr lang="en-US" smtClean="0"/>
              <a:t>38</a:t>
            </a:fld>
            <a:endParaRPr lang="en-US"/>
          </a:p>
        </p:txBody>
      </p:sp>
    </p:spTree>
    <p:extLst>
      <p:ext uri="{BB962C8B-B14F-4D97-AF65-F5344CB8AC3E}">
        <p14:creationId xmlns:p14="http://schemas.microsoft.com/office/powerpoint/2010/main" val="3859125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560CFC-33D7-48EA-BA01-BE827CD192BC}"/>
              </a:ext>
            </a:extLst>
          </p:cNvPr>
          <p:cNvSpPr>
            <a:spLocks noGrp="1"/>
          </p:cNvSpPr>
          <p:nvPr>
            <p:ph type="ctrTitle"/>
          </p:nvPr>
        </p:nvSpPr>
        <p:spPr>
          <a:xfrm>
            <a:off x="1060985" y="1327151"/>
            <a:ext cx="10070030" cy="813365"/>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Şiddet Uygulayanlara Yönelik Bireysel Danışmanlık</a:t>
            </a:r>
          </a:p>
        </p:txBody>
      </p:sp>
      <p:sp>
        <p:nvSpPr>
          <p:cNvPr id="3" name="Alt Başlık 2">
            <a:extLst>
              <a:ext uri="{FF2B5EF4-FFF2-40B4-BE49-F238E27FC236}">
                <a16:creationId xmlns:a16="http://schemas.microsoft.com/office/drawing/2014/main" id="{39F6FF2F-4941-4C78-A57A-C3A4ED4B06F2}"/>
              </a:ext>
            </a:extLst>
          </p:cNvPr>
          <p:cNvSpPr>
            <a:spLocks noGrp="1"/>
          </p:cNvSpPr>
          <p:nvPr>
            <p:ph type="subTitle" idx="1"/>
          </p:nvPr>
        </p:nvSpPr>
        <p:spPr>
          <a:xfrm>
            <a:off x="618932" y="2103193"/>
            <a:ext cx="9144000" cy="3859068"/>
          </a:xfrm>
        </p:spPr>
        <p:txBody>
          <a:bodyPr>
            <a:normAutofit fontScale="85000" lnSpcReduction="10000"/>
          </a:bodyPr>
          <a:lstStyle/>
          <a:p>
            <a:pPr marL="342900" indent="-342900" algn="just">
              <a:lnSpc>
                <a:spcPct val="107000"/>
              </a:lnSpc>
              <a:spcAft>
                <a:spcPts val="800"/>
              </a:spcAft>
              <a:buFont typeface="Arial" panose="020B0604020202020204" pitchFamily="34" charset="0"/>
              <a:buChar char="•"/>
            </a:pPr>
            <a:r>
              <a:rPr lang="tr-TR" sz="1900" dirty="0">
                <a:effectLst/>
                <a:latin typeface="Segoe UI" panose="020B0502040204020203" pitchFamily="34" charset="0"/>
                <a:ea typeface="Calibri" panose="020F0502020204030204" pitchFamily="34" charset="0"/>
                <a:cs typeface="Segoe UI" panose="020B0502040204020203" pitchFamily="34" charset="0"/>
              </a:rPr>
              <a:t>Bireysel danışmanlık, şiddet uygulayan bireyin şiddet davranışları ile duygu ve düşünceleri arasındaki ilişkiyi anlamasına, sağlıklı iletişim kurmasına, ilişki dinamikleri ve becerilerini geliştirmesine yönelik destek sağlar. Aynı zamanda, şiddetin mağdur birey üzerindeki olumsuz etkilerini fark etmeyi amaçlar.</a:t>
            </a:r>
          </a:p>
          <a:p>
            <a:pPr marL="342900" indent="-342900" algn="just">
              <a:lnSpc>
                <a:spcPct val="107000"/>
              </a:lnSpc>
              <a:spcAft>
                <a:spcPts val="800"/>
              </a:spcAft>
              <a:buFont typeface="Arial" panose="020B0604020202020204" pitchFamily="34" charset="0"/>
              <a:buChar char="•"/>
            </a:pPr>
            <a:r>
              <a:rPr lang="tr-TR" sz="1900" dirty="0">
                <a:effectLst/>
                <a:latin typeface="Segoe UI" panose="020B0502040204020203" pitchFamily="34" charset="0"/>
                <a:ea typeface="Calibri" panose="020F0502020204030204" pitchFamily="34" charset="0"/>
                <a:cs typeface="Segoe UI" panose="020B0502040204020203" pitchFamily="34" charset="0"/>
              </a:rPr>
              <a:t>Çeşitli araştırmalar, BDT'nin şiddet uygulayanlara etkili bir yaklaşım sunduğunu göstermektedir (</a:t>
            </a:r>
            <a:r>
              <a:rPr lang="tr-TR" sz="1900" dirty="0" err="1">
                <a:effectLst/>
                <a:latin typeface="Segoe UI" panose="020B0502040204020203" pitchFamily="34" charset="0"/>
                <a:ea typeface="Calibri" panose="020F0502020204030204" pitchFamily="34" charset="0"/>
                <a:cs typeface="Segoe UI" panose="020B0502040204020203" pitchFamily="34" charset="0"/>
              </a:rPr>
              <a:t>Lothstein</a:t>
            </a:r>
            <a:r>
              <a:rPr lang="tr-TR" sz="1900" dirty="0">
                <a:effectLst/>
                <a:latin typeface="Segoe UI" panose="020B0502040204020203" pitchFamily="34" charset="0"/>
                <a:ea typeface="Calibri" panose="020F0502020204030204" pitchFamily="34" charset="0"/>
                <a:cs typeface="Segoe UI" panose="020B0502040204020203" pitchFamily="34" charset="0"/>
              </a:rPr>
              <a:t>, 2013). BDT, şiddetin temel nedenlerini ve tetikleyici faktörlerini keşfetmeyi amaçlar.</a:t>
            </a:r>
          </a:p>
          <a:p>
            <a:pPr marL="342900" indent="-342900" algn="just">
              <a:lnSpc>
                <a:spcPct val="107000"/>
              </a:lnSpc>
              <a:spcAft>
                <a:spcPts val="800"/>
              </a:spcAft>
              <a:buFont typeface="Arial" panose="020B0604020202020204" pitchFamily="34" charset="0"/>
              <a:buChar char="•"/>
            </a:pPr>
            <a:r>
              <a:rPr lang="tr-TR" sz="1900" dirty="0">
                <a:effectLst/>
                <a:latin typeface="Segoe UI" panose="020B0502040204020203" pitchFamily="34" charset="0"/>
                <a:ea typeface="Calibri" panose="020F0502020204030204" pitchFamily="34" charset="0"/>
                <a:cs typeface="Segoe UI" panose="020B0502040204020203" pitchFamily="34" charset="0"/>
              </a:rPr>
              <a:t>Bireysel danışmanlık sürecinde, şiddet uygulayan kişiye sağlıklı iletişim, öfke kontrolü, ve problem çözme becerileri öğretilir. Duyguları ifade etme, öfkeyi yönetme ve anlayışlı bir şekilde dinleme gibi beceriler kazandırılması hedeflenir.</a:t>
            </a:r>
          </a:p>
          <a:p>
            <a:pPr marL="342900" indent="-342900" algn="just">
              <a:lnSpc>
                <a:spcPct val="107000"/>
              </a:lnSpc>
              <a:spcAft>
                <a:spcPts val="800"/>
              </a:spcAft>
              <a:buFont typeface="Arial" panose="020B0604020202020204" pitchFamily="34" charset="0"/>
              <a:buChar char="•"/>
            </a:pPr>
            <a:r>
              <a:rPr lang="tr-TR" sz="1900" dirty="0">
                <a:effectLst/>
                <a:latin typeface="Segoe UI" panose="020B0502040204020203" pitchFamily="34" charset="0"/>
                <a:ea typeface="Calibri" panose="020F0502020204030204" pitchFamily="34" charset="0"/>
                <a:cs typeface="Segoe UI" panose="020B0502040204020203" pitchFamily="34" charset="0"/>
              </a:rPr>
              <a:t>Çocuklarına şiddet uygulayan ebeveynlere yönelik davranışçı eğitim, problem çözme, stres yönetimi, çocuk yönetimi, ebeveynlik becerileri, öfke kontrolü, ve boş zaman değerlendirme becerilerini içeren kapsamlı bir modül sunar (</a:t>
            </a:r>
            <a:r>
              <a:rPr lang="tr-TR" sz="1900" dirty="0" err="1">
                <a:effectLst/>
                <a:latin typeface="Segoe UI" panose="020B0502040204020203" pitchFamily="34" charset="0"/>
                <a:ea typeface="Calibri" panose="020F0502020204030204" pitchFamily="34" charset="0"/>
                <a:cs typeface="Segoe UI" panose="020B0502040204020203" pitchFamily="34" charset="0"/>
              </a:rPr>
              <a:t>Ammerman</a:t>
            </a:r>
            <a:r>
              <a:rPr lang="tr-TR" sz="1900" dirty="0">
                <a:effectLst/>
                <a:latin typeface="Segoe UI" panose="020B0502040204020203" pitchFamily="34" charset="0"/>
                <a:ea typeface="Calibri" panose="020F0502020204030204" pitchFamily="34" charset="0"/>
                <a:cs typeface="Segoe UI" panose="020B0502040204020203" pitchFamily="34" charset="0"/>
              </a:rPr>
              <a:t> ve </a:t>
            </a:r>
            <a:r>
              <a:rPr lang="tr-TR" sz="1900" dirty="0" err="1">
                <a:effectLst/>
                <a:latin typeface="Segoe UI" panose="020B0502040204020203" pitchFamily="34" charset="0"/>
                <a:ea typeface="Calibri" panose="020F0502020204030204" pitchFamily="34" charset="0"/>
                <a:cs typeface="Segoe UI" panose="020B0502040204020203" pitchFamily="34" charset="0"/>
              </a:rPr>
              <a:t>Hersen</a:t>
            </a:r>
            <a:r>
              <a:rPr lang="tr-TR" sz="1900" dirty="0">
                <a:effectLst/>
                <a:latin typeface="Segoe UI" panose="020B0502040204020203" pitchFamily="34" charset="0"/>
                <a:ea typeface="Calibri" panose="020F0502020204030204" pitchFamily="34" charset="0"/>
                <a:cs typeface="Segoe UI" panose="020B0502040204020203" pitchFamily="34" charset="0"/>
              </a:rPr>
              <a:t>, 2000).</a:t>
            </a:r>
          </a:p>
          <a:p>
            <a:pPr marL="342900" indent="-342900" algn="just">
              <a:buFont typeface="Arial" panose="020B0604020202020204" pitchFamily="34" charset="0"/>
              <a:buChar char="•"/>
            </a:pPr>
            <a:endParaRPr lang="tr-TR" dirty="0"/>
          </a:p>
        </p:txBody>
      </p:sp>
      <p:pic>
        <p:nvPicPr>
          <p:cNvPr id="4" name="Picture 21">
            <a:extLst>
              <a:ext uri="{FF2B5EF4-FFF2-40B4-BE49-F238E27FC236}">
                <a16:creationId xmlns:a16="http://schemas.microsoft.com/office/drawing/2014/main" id="{61CBF440-E4A4-4C79-BDDE-657FFBB990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2764" y="2882742"/>
            <a:ext cx="1921129" cy="1735911"/>
          </a:xfrm>
          <a:prstGeom prst="rect">
            <a:avLst/>
          </a:prstGeom>
        </p:spPr>
      </p:pic>
      <p:sp>
        <p:nvSpPr>
          <p:cNvPr id="5" name="Slide Number Placeholder 4">
            <a:extLst>
              <a:ext uri="{FF2B5EF4-FFF2-40B4-BE49-F238E27FC236}">
                <a16:creationId xmlns:a16="http://schemas.microsoft.com/office/drawing/2014/main" id="{427CC0BD-5A87-3377-2A3A-5B4F4E603E55}"/>
              </a:ext>
            </a:extLst>
          </p:cNvPr>
          <p:cNvSpPr>
            <a:spLocks noGrp="1"/>
          </p:cNvSpPr>
          <p:nvPr>
            <p:ph type="sldNum" sz="quarter" idx="12"/>
          </p:nvPr>
        </p:nvSpPr>
        <p:spPr/>
        <p:txBody>
          <a:bodyPr/>
          <a:lstStyle/>
          <a:p>
            <a:fld id="{0BE68271-D1D7-4240-9CAF-7A57D75CD8A1}" type="slidenum">
              <a:rPr lang="en-US" smtClean="0"/>
              <a:t>39</a:t>
            </a:fld>
            <a:endParaRPr lang="en-US"/>
          </a:p>
        </p:txBody>
      </p:sp>
    </p:spTree>
    <p:extLst>
      <p:ext uri="{BB962C8B-B14F-4D97-AF65-F5344CB8AC3E}">
        <p14:creationId xmlns:p14="http://schemas.microsoft.com/office/powerpoint/2010/main" val="168565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E44C1FE1-2A46-4C01-A2E4-67B595215A26}"/>
              </a:ext>
            </a:extLst>
          </p:cNvPr>
          <p:cNvSpPr>
            <a:spLocks noGrp="1"/>
          </p:cNvSpPr>
          <p:nvPr>
            <p:ph type="subTitle" idx="1"/>
          </p:nvPr>
        </p:nvSpPr>
        <p:spPr>
          <a:xfrm>
            <a:off x="839755" y="2008516"/>
            <a:ext cx="10786188" cy="3720169"/>
          </a:xfrm>
        </p:spPr>
        <p:txBody>
          <a:bodyPr>
            <a:normAutofit/>
          </a:bodyPr>
          <a:lstStyle/>
          <a:p>
            <a:pPr marL="342900" indent="-342900" algn="just">
              <a:buFont typeface="Arial" panose="020B0604020202020204" pitchFamily="34" charset="0"/>
              <a:buChar char="•"/>
            </a:pPr>
            <a:r>
              <a:rPr lang="tr-TR" b="0" i="0" dirty="0">
                <a:effectLst/>
                <a:latin typeface="Segoe UI" panose="020B0502040204020203" pitchFamily="34" charset="0"/>
                <a:ea typeface="Segoe UI Black" panose="020B0A02040204020203" pitchFamily="34" charset="0"/>
                <a:cs typeface="Segoe UI" panose="020B0502040204020203" pitchFamily="34" charset="0"/>
              </a:rPr>
              <a:t>Aile içi şiddet, </a:t>
            </a:r>
            <a:r>
              <a:rPr lang="tr-TR" b="0" i="0" dirty="0" err="1">
                <a:effectLst/>
                <a:latin typeface="Segoe UI" panose="020B0502040204020203" pitchFamily="34" charset="0"/>
                <a:ea typeface="Segoe UI Black" panose="020B0A02040204020203" pitchFamily="34" charset="0"/>
                <a:cs typeface="Segoe UI" panose="020B0502040204020203" pitchFamily="34" charset="0"/>
              </a:rPr>
              <a:t>biyopsikososyal</a:t>
            </a:r>
            <a:r>
              <a:rPr lang="tr-TR" b="0" i="0" dirty="0">
                <a:effectLst/>
                <a:latin typeface="Segoe UI" panose="020B0502040204020203" pitchFamily="34" charset="0"/>
                <a:ea typeface="Segoe UI Black" panose="020B0A02040204020203" pitchFamily="34" charset="0"/>
                <a:cs typeface="Segoe UI" panose="020B0502040204020203" pitchFamily="34" charset="0"/>
              </a:rPr>
              <a:t> sağlığı olumsuz etkileyen, çocuklar, kadınlar ve yaşlılar arasında yaygın olarak görülen toplumsal bir sorundur. Sorunun çözümü ve önlenmesi için müdahale stratejileri geliştirilmelidir. </a:t>
            </a:r>
          </a:p>
          <a:p>
            <a:pPr marL="342900" indent="-342900" algn="just">
              <a:buFont typeface="Arial" panose="020B0604020202020204" pitchFamily="34" charset="0"/>
              <a:buChar char="•"/>
            </a:pPr>
            <a:r>
              <a:rPr lang="tr-TR" b="0" i="0" dirty="0">
                <a:effectLst/>
                <a:latin typeface="Segoe UI" panose="020B0502040204020203" pitchFamily="34" charset="0"/>
                <a:ea typeface="Segoe UI Black" panose="020B0A02040204020203" pitchFamily="34" charset="0"/>
                <a:cs typeface="Segoe UI" panose="020B0502040204020203" pitchFamily="34" charset="0"/>
              </a:rPr>
              <a:t>Günümüzde kadına yönelik şiddetle sıkça ilişkilendirilse de çocuklara ve yaşlılara yönelik olarak da önemli bir sorun teşkil etmektedir. </a:t>
            </a:r>
          </a:p>
          <a:p>
            <a:pPr marL="342900" indent="-342900" algn="just">
              <a:buFont typeface="Arial" panose="020B0604020202020204" pitchFamily="34" charset="0"/>
              <a:buChar char="•"/>
            </a:pPr>
            <a:r>
              <a:rPr lang="tr-TR" b="0" i="0" dirty="0">
                <a:effectLst/>
                <a:latin typeface="Segoe UI" panose="020B0502040204020203" pitchFamily="34" charset="0"/>
                <a:ea typeface="Segoe UI Black" panose="020B0A02040204020203" pitchFamily="34" charset="0"/>
                <a:cs typeface="Segoe UI" panose="020B0502040204020203" pitchFamily="34" charset="0"/>
              </a:rPr>
              <a:t>Konu üzerinde geniş çevrelerce kabul görmüş bir model veya yaklaşım bulunmamakla birlikte, aile içi şiddetle ilgili çalışmalar devam etmektedir.</a:t>
            </a:r>
            <a:endParaRPr lang="tr-TR" dirty="0">
              <a:latin typeface="Segoe UI" panose="020B0502040204020203" pitchFamily="34" charset="0"/>
              <a:ea typeface="Segoe UI Black" panose="020B0A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3FB23304-DAD9-0FAE-E091-A665C225A521}"/>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1234562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F9B8F4-4D55-4047-8C67-FB99F8FF75D5}"/>
              </a:ext>
            </a:extLst>
          </p:cNvPr>
          <p:cNvSpPr>
            <a:spLocks noGrp="1"/>
          </p:cNvSpPr>
          <p:nvPr>
            <p:ph type="ctrTitle"/>
          </p:nvPr>
        </p:nvSpPr>
        <p:spPr>
          <a:xfrm>
            <a:off x="1524000" y="1036257"/>
            <a:ext cx="9144000" cy="110853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Şiddet Uygulayanlara Yönelik Grup Çalışması</a:t>
            </a:r>
          </a:p>
        </p:txBody>
      </p:sp>
      <p:sp>
        <p:nvSpPr>
          <p:cNvPr id="3" name="Alt Başlık 2">
            <a:extLst>
              <a:ext uri="{FF2B5EF4-FFF2-40B4-BE49-F238E27FC236}">
                <a16:creationId xmlns:a16="http://schemas.microsoft.com/office/drawing/2014/main" id="{93ED3104-7217-4AC2-85BC-4C6754F643D1}"/>
              </a:ext>
            </a:extLst>
          </p:cNvPr>
          <p:cNvSpPr>
            <a:spLocks noGrp="1"/>
          </p:cNvSpPr>
          <p:nvPr>
            <p:ph type="subTitle" idx="1"/>
          </p:nvPr>
        </p:nvSpPr>
        <p:spPr>
          <a:xfrm>
            <a:off x="625151" y="1879239"/>
            <a:ext cx="9144000" cy="4071636"/>
          </a:xfrm>
        </p:spPr>
        <p:txBody>
          <a:bodyPr>
            <a:normAutofit fontScale="92500" lnSpcReduction="10000"/>
          </a:bodyPr>
          <a:lstStyle/>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Grup çalışmaları, şiddet uygulayan bireylerin davranışlarını anlamalarına, duygusal ve düşünsel süreçlerini keşfetmelerine, sağlıklı iletişim ve ilişki becerileri geliştirmelerine odaklanır. Ayrıca, şiddet döngüsünü kırmalarına yardımcı olmayı amaçlar.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Grup terapileri, bireylerin birbirleriyle etkileşim içinde olmalarını ve benzer deneyimleri paylaşmalarını sağlar. Bu terapiler, destekleyici bir ortamda değişime yönelik çalışmalar yürüterek, katılımcıların öfke ve saldırganlık düzeylerinde azalma, empati ve duygusal farkındalıklarının artması sağlamıştır (</a:t>
            </a:r>
            <a:r>
              <a:rPr lang="tr-TR" sz="1800" dirty="0" err="1">
                <a:effectLst/>
                <a:latin typeface="Segoe UI" panose="020B0502040204020203" pitchFamily="34" charset="0"/>
                <a:ea typeface="Calibri" panose="020F0502020204030204" pitchFamily="34" charset="0"/>
                <a:cs typeface="Segoe UI" panose="020B0502040204020203" pitchFamily="34" charset="0"/>
              </a:rPr>
              <a:t>Pandya</a:t>
            </a:r>
            <a:r>
              <a:rPr lang="tr-TR" sz="1800" dirty="0">
                <a:effectLst/>
                <a:latin typeface="Segoe UI" panose="020B0502040204020203" pitchFamily="34" charset="0"/>
                <a:ea typeface="Calibri" panose="020F0502020204030204" pitchFamily="34" charset="0"/>
                <a:cs typeface="Segoe UI" panose="020B0502040204020203" pitchFamily="34" charset="0"/>
              </a:rPr>
              <a:t> ve </a:t>
            </a:r>
            <a:r>
              <a:rPr lang="tr-TR" sz="1800" dirty="0" err="1">
                <a:effectLst/>
                <a:latin typeface="Segoe UI" panose="020B0502040204020203" pitchFamily="34" charset="0"/>
                <a:ea typeface="Calibri" panose="020F0502020204030204" pitchFamily="34" charset="0"/>
                <a:cs typeface="Segoe UI" panose="020B0502040204020203" pitchFamily="34" charset="0"/>
              </a:rPr>
              <a:t>Gingerich</a:t>
            </a:r>
            <a:r>
              <a:rPr lang="tr-TR" sz="1800" dirty="0">
                <a:effectLst/>
                <a:latin typeface="Segoe UI" panose="020B0502040204020203" pitchFamily="34" charset="0"/>
                <a:ea typeface="Calibri" panose="020F0502020204030204" pitchFamily="34" charset="0"/>
                <a:cs typeface="Segoe UI" panose="020B0502040204020203" pitchFamily="34" charset="0"/>
              </a:rPr>
              <a:t>, 2002; </a:t>
            </a:r>
            <a:r>
              <a:rPr lang="tr-TR" sz="1800" dirty="0" err="1">
                <a:effectLst/>
                <a:latin typeface="Segoe UI" panose="020B0502040204020203" pitchFamily="34" charset="0"/>
                <a:ea typeface="Calibri" panose="020F0502020204030204" pitchFamily="34" charset="0"/>
                <a:cs typeface="Segoe UI" panose="020B0502040204020203" pitchFamily="34" charset="0"/>
              </a:rPr>
              <a:t>Taft</a:t>
            </a:r>
            <a:r>
              <a:rPr lang="tr-TR" sz="1800" dirty="0">
                <a:effectLst/>
                <a:latin typeface="Segoe UI" panose="020B0502040204020203" pitchFamily="34" charset="0"/>
                <a:ea typeface="Calibri" panose="020F0502020204030204" pitchFamily="34" charset="0"/>
                <a:cs typeface="Segoe UI" panose="020B0502040204020203" pitchFamily="34" charset="0"/>
              </a:rPr>
              <a:t> ve ark., 2003).</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Grup terapileri, şiddetin kök nedenlerini araştırmaya ve bireylerin geçmiş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deneyimlerini ele almaya imkan tanır. Böylece, şiddetin temelinde yatan nedenler daha derinlemesine sorgulanarak anlaşılabilir.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Grup terapilerinin bir diğer avantajı, bireylerin sosyal destek ağlarını genişletmelerini sağlar. Grup üyeleri, benzer zorluklarla karşı karşıya olduklarını fark ederler ve birbirlerine destek sağlama potansiyeline sahiptirler.</a:t>
            </a:r>
          </a:p>
        </p:txBody>
      </p:sp>
      <p:pic>
        <p:nvPicPr>
          <p:cNvPr id="4" name="Picture 22">
            <a:extLst>
              <a:ext uri="{FF2B5EF4-FFF2-40B4-BE49-F238E27FC236}">
                <a16:creationId xmlns:a16="http://schemas.microsoft.com/office/drawing/2014/main" id="{62D1195D-5D6D-4D0F-8B44-9107A3A029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9151" y="2946994"/>
            <a:ext cx="2260832" cy="1438394"/>
          </a:xfrm>
          <a:prstGeom prst="rect">
            <a:avLst/>
          </a:prstGeom>
        </p:spPr>
      </p:pic>
      <p:sp>
        <p:nvSpPr>
          <p:cNvPr id="5" name="Slide Number Placeholder 4">
            <a:extLst>
              <a:ext uri="{FF2B5EF4-FFF2-40B4-BE49-F238E27FC236}">
                <a16:creationId xmlns:a16="http://schemas.microsoft.com/office/drawing/2014/main" id="{D3FD4F71-9ED2-CEFC-7039-A99CCFCA0E97}"/>
              </a:ext>
            </a:extLst>
          </p:cNvPr>
          <p:cNvSpPr>
            <a:spLocks noGrp="1"/>
          </p:cNvSpPr>
          <p:nvPr>
            <p:ph type="sldNum" sz="quarter" idx="12"/>
          </p:nvPr>
        </p:nvSpPr>
        <p:spPr/>
        <p:txBody>
          <a:bodyPr/>
          <a:lstStyle/>
          <a:p>
            <a:fld id="{0BE68271-D1D7-4240-9CAF-7A57D75CD8A1}" type="slidenum">
              <a:rPr lang="en-US" smtClean="0"/>
              <a:t>40</a:t>
            </a:fld>
            <a:endParaRPr lang="en-US"/>
          </a:p>
        </p:txBody>
      </p:sp>
    </p:spTree>
    <p:extLst>
      <p:ext uri="{BB962C8B-B14F-4D97-AF65-F5344CB8AC3E}">
        <p14:creationId xmlns:p14="http://schemas.microsoft.com/office/powerpoint/2010/main" val="1816082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6C8020-0054-447C-97BE-F488984083AD}"/>
              </a:ext>
            </a:extLst>
          </p:cNvPr>
          <p:cNvSpPr>
            <a:spLocks noGrp="1"/>
          </p:cNvSpPr>
          <p:nvPr>
            <p:ph type="ctrTitle"/>
          </p:nvPr>
        </p:nvSpPr>
        <p:spPr>
          <a:xfrm>
            <a:off x="1635967" y="1257443"/>
            <a:ext cx="9144000" cy="1202540"/>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Şiddete Maruz Kalanlara Yönelik Bireysel ve Grup Çalışmaları</a:t>
            </a:r>
          </a:p>
        </p:txBody>
      </p:sp>
      <p:sp>
        <p:nvSpPr>
          <p:cNvPr id="3" name="Alt Başlık 2">
            <a:extLst>
              <a:ext uri="{FF2B5EF4-FFF2-40B4-BE49-F238E27FC236}">
                <a16:creationId xmlns:a16="http://schemas.microsoft.com/office/drawing/2014/main" id="{D536D92F-697C-4330-8A6A-66600FE4BE41}"/>
              </a:ext>
            </a:extLst>
          </p:cNvPr>
          <p:cNvSpPr>
            <a:spLocks noGrp="1"/>
          </p:cNvSpPr>
          <p:nvPr>
            <p:ph type="subTitle" idx="1"/>
          </p:nvPr>
        </p:nvSpPr>
        <p:spPr>
          <a:xfrm>
            <a:off x="712236" y="2329355"/>
            <a:ext cx="9269963" cy="3675774"/>
          </a:xfrm>
        </p:spPr>
        <p:txBody>
          <a:bodyPr>
            <a:normAutofit fontScale="92500"/>
          </a:bodyPr>
          <a:lstStyle/>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Şiddete maruz kalan kadınlar, çocuklar ve yaşlılar,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deneyimlerin yol açtığı </a:t>
            </a:r>
            <a:r>
              <a:rPr lang="tr-TR" sz="1800" dirty="0" err="1">
                <a:effectLst/>
                <a:latin typeface="Segoe UI" panose="020B0502040204020203" pitchFamily="34" charset="0"/>
                <a:ea typeface="Calibri" panose="020F0502020204030204" pitchFamily="34" charset="0"/>
                <a:cs typeface="Segoe UI" panose="020B0502040204020203" pitchFamily="34" charset="0"/>
              </a:rPr>
              <a:t>psikososyal</a:t>
            </a:r>
            <a:r>
              <a:rPr lang="tr-TR" sz="1800" dirty="0">
                <a:effectLst/>
                <a:latin typeface="Segoe UI" panose="020B0502040204020203" pitchFamily="34" charset="0"/>
                <a:ea typeface="Calibri" panose="020F0502020204030204" pitchFamily="34" charset="0"/>
                <a:cs typeface="Segoe UI" panose="020B0502040204020203" pitchFamily="34" charset="0"/>
              </a:rPr>
              <a:t> sorunlarla mücadele ederler. Şiddet, bireylerde ciddi psikolojik sorunlara sebep olabilir, bu nedenle sağlıklı bir yaşam sürdürebilmek ve zorlu deneyimlerin üstesinden gelmek için psikolojik tedavi gereklidir.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Psikolojik tedavi, şiddete maruz kalan bireylerin duygusal sorunlarını iyileştirmeyi,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deneyimlerle başa çıkmalarını ve güçlenmelerini amaçlar. Terapi süreci, geçmiş deneyimlerin anlaşılması, kabul edilmesi, geleceğe yönelik umutların ve hedeflerin belirlenmesi konularında destek sunar.</a:t>
            </a:r>
          </a:p>
          <a:p>
            <a:pPr marL="285750" indent="-28575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Şiddete maruz kalan bireyler için grup terapileri, deneyimlerin paylaşılmasını ve sorunların çözülmesini sağlar. Özellikle Bilişsel Davranışçı Terapi odaklı grup çalışmaları, travma sonrası belirtilerde, kaygıda, depresyonda ve öfke ifadesinde anlamlı iyileşme sağlayabilir.</a:t>
            </a:r>
          </a:p>
        </p:txBody>
      </p:sp>
      <p:pic>
        <p:nvPicPr>
          <p:cNvPr id="4" name="Picture 24">
            <a:extLst>
              <a:ext uri="{FF2B5EF4-FFF2-40B4-BE49-F238E27FC236}">
                <a16:creationId xmlns:a16="http://schemas.microsoft.com/office/drawing/2014/main" id="{86C5F082-EE53-49A8-AEB8-86CED72A3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3224867"/>
            <a:ext cx="2019375" cy="1884750"/>
          </a:xfrm>
          <a:prstGeom prst="rect">
            <a:avLst/>
          </a:prstGeom>
        </p:spPr>
      </p:pic>
      <p:sp>
        <p:nvSpPr>
          <p:cNvPr id="5" name="Slide Number Placeholder 4">
            <a:extLst>
              <a:ext uri="{FF2B5EF4-FFF2-40B4-BE49-F238E27FC236}">
                <a16:creationId xmlns:a16="http://schemas.microsoft.com/office/drawing/2014/main" id="{68B0B57B-A4B9-94C3-94B5-E737B9AA4F27}"/>
              </a:ext>
            </a:extLst>
          </p:cNvPr>
          <p:cNvSpPr>
            <a:spLocks noGrp="1"/>
          </p:cNvSpPr>
          <p:nvPr>
            <p:ph type="sldNum" sz="quarter" idx="12"/>
          </p:nvPr>
        </p:nvSpPr>
        <p:spPr/>
        <p:txBody>
          <a:bodyPr/>
          <a:lstStyle/>
          <a:p>
            <a:fld id="{0BE68271-D1D7-4240-9CAF-7A57D75CD8A1}" type="slidenum">
              <a:rPr lang="en-US" smtClean="0"/>
              <a:t>41</a:t>
            </a:fld>
            <a:endParaRPr lang="en-US"/>
          </a:p>
        </p:txBody>
      </p:sp>
    </p:spTree>
    <p:extLst>
      <p:ext uri="{BB962C8B-B14F-4D97-AF65-F5344CB8AC3E}">
        <p14:creationId xmlns:p14="http://schemas.microsoft.com/office/powerpoint/2010/main" val="3533378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6871CF2F-D7BB-46DA-83F8-316331086656}"/>
              </a:ext>
            </a:extLst>
          </p:cNvPr>
          <p:cNvSpPr>
            <a:spLocks noGrp="1"/>
          </p:cNvSpPr>
          <p:nvPr>
            <p:ph type="subTitle" idx="1"/>
          </p:nvPr>
        </p:nvSpPr>
        <p:spPr>
          <a:xfrm>
            <a:off x="740228" y="2663556"/>
            <a:ext cx="10711543" cy="3320886"/>
          </a:xfrm>
        </p:spPr>
        <p:txBody>
          <a:bodyPr>
            <a:normAutofit fontScale="92500"/>
          </a:bodyPr>
          <a:lstStyle/>
          <a:p>
            <a:pPr marL="285750" indent="-28575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Çocuklar ve yaşlılar, şiddetin etkilerine daha uzun süre maruz kalabilir. Oyun terapisi, sanat terapisi ve müzik terapisi gibi yöntemler, çocukların duygusal ifade ve </a:t>
            </a:r>
            <a:r>
              <a:rPr lang="tr-TR" dirty="0" err="1">
                <a:effectLst/>
                <a:latin typeface="Segoe UI" panose="020B0502040204020203" pitchFamily="34" charset="0"/>
                <a:ea typeface="Calibri" panose="020F0502020204030204" pitchFamily="34" charset="0"/>
                <a:cs typeface="Segoe UI" panose="020B0502040204020203" pitchFamily="34" charset="0"/>
              </a:rPr>
              <a:t>travmatik</a:t>
            </a:r>
            <a:r>
              <a:rPr lang="tr-TR" dirty="0">
                <a:effectLst/>
                <a:latin typeface="Segoe UI" panose="020B0502040204020203" pitchFamily="34" charset="0"/>
                <a:ea typeface="Calibri" panose="020F0502020204030204" pitchFamily="34" charset="0"/>
                <a:cs typeface="Segoe UI" panose="020B0502040204020203" pitchFamily="34" charset="0"/>
              </a:rPr>
              <a:t> deneyimlerle başa çıkma süreçlerine yardımcı olabilir. Yaşlılara yönelik sosyal hizmet çalışmaları, sosyal destek mekanizmalarını güçlendirmek için önemlidir.</a:t>
            </a:r>
          </a:p>
          <a:p>
            <a:pPr marL="285750" indent="-28575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Şiddet mağduru yaşlılar için sosyal destek mekanizmalarını geliştirmek, yaşlı bireylerin kendilerini güvende hissetmelerine katkı sağlar. Sosyal hizmet çalışmaları, yaşlılara yönelik sosyal destek mekanizmalarını sağlamada önemli bir rol oynar.</a:t>
            </a:r>
          </a:p>
        </p:txBody>
      </p:sp>
      <p:sp>
        <p:nvSpPr>
          <p:cNvPr id="4" name="Başlık 1">
            <a:extLst>
              <a:ext uri="{FF2B5EF4-FFF2-40B4-BE49-F238E27FC236}">
                <a16:creationId xmlns:a16="http://schemas.microsoft.com/office/drawing/2014/main" id="{F8E0E3A5-7E22-4AF5-B637-E15E3F025C23}"/>
              </a:ext>
            </a:extLst>
          </p:cNvPr>
          <p:cNvSpPr>
            <a:spLocks noGrp="1"/>
          </p:cNvSpPr>
          <p:nvPr>
            <p:ph type="ctrTitle"/>
          </p:nvPr>
        </p:nvSpPr>
        <p:spPr>
          <a:xfrm>
            <a:off x="1523999" y="1482177"/>
            <a:ext cx="9144000" cy="1202540"/>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Şiddete Maruz Kalanlara Yönelik Bireysel ve Grup Çalışmaları-</a:t>
            </a:r>
            <a:r>
              <a:rPr lang="en-US" sz="3200" b="1" kern="1400" spc="-50" dirty="0">
                <a:solidFill>
                  <a:srgbClr val="002060"/>
                </a:solidFill>
                <a:latin typeface="Segoe UI" panose="020B0502040204020203" pitchFamily="34" charset="0"/>
                <a:cs typeface="Segoe UI" panose="020B0502040204020203" pitchFamily="34" charset="0"/>
              </a:rPr>
              <a:t>D</a:t>
            </a:r>
            <a:r>
              <a:rPr lang="tr-TR" sz="3200" b="1" kern="1400" spc="-50" dirty="0">
                <a:solidFill>
                  <a:srgbClr val="002060"/>
                </a:solidFill>
                <a:latin typeface="Segoe UI" panose="020B0502040204020203" pitchFamily="34" charset="0"/>
                <a:cs typeface="Segoe UI" panose="020B0502040204020203" pitchFamily="34" charset="0"/>
              </a:rPr>
              <a:t>evam</a:t>
            </a:r>
          </a:p>
        </p:txBody>
      </p:sp>
      <p:sp>
        <p:nvSpPr>
          <p:cNvPr id="2" name="Slide Number Placeholder 1">
            <a:extLst>
              <a:ext uri="{FF2B5EF4-FFF2-40B4-BE49-F238E27FC236}">
                <a16:creationId xmlns:a16="http://schemas.microsoft.com/office/drawing/2014/main" id="{2D9C3FCB-77FF-2828-0A9A-7058631917A2}"/>
              </a:ext>
            </a:extLst>
          </p:cNvPr>
          <p:cNvSpPr>
            <a:spLocks noGrp="1"/>
          </p:cNvSpPr>
          <p:nvPr>
            <p:ph type="sldNum" sz="quarter" idx="12"/>
          </p:nvPr>
        </p:nvSpPr>
        <p:spPr/>
        <p:txBody>
          <a:bodyPr/>
          <a:lstStyle/>
          <a:p>
            <a:fld id="{0BE68271-D1D7-4240-9CAF-7A57D75CD8A1}" type="slidenum">
              <a:rPr lang="en-US" smtClean="0"/>
              <a:t>42</a:t>
            </a:fld>
            <a:endParaRPr lang="en-US"/>
          </a:p>
        </p:txBody>
      </p:sp>
    </p:spTree>
    <p:extLst>
      <p:ext uri="{BB962C8B-B14F-4D97-AF65-F5344CB8AC3E}">
        <p14:creationId xmlns:p14="http://schemas.microsoft.com/office/powerpoint/2010/main" val="2872102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7EF00-D7D6-458D-9CBF-C9C6D99CAC87}"/>
              </a:ext>
            </a:extLst>
          </p:cNvPr>
          <p:cNvSpPr>
            <a:spLocks noGrp="1"/>
          </p:cNvSpPr>
          <p:nvPr>
            <p:ph type="ctrTitle"/>
          </p:nvPr>
        </p:nvSpPr>
        <p:spPr>
          <a:xfrm>
            <a:off x="1524000" y="1119356"/>
            <a:ext cx="9144000" cy="1149531"/>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Kanıta Dayalı Araştırma Örn:</a:t>
            </a:r>
          </a:p>
        </p:txBody>
      </p:sp>
      <p:sp>
        <p:nvSpPr>
          <p:cNvPr id="3" name="Alt Başlık 2">
            <a:extLst>
              <a:ext uri="{FF2B5EF4-FFF2-40B4-BE49-F238E27FC236}">
                <a16:creationId xmlns:a16="http://schemas.microsoft.com/office/drawing/2014/main" id="{549C3D4C-C68C-495A-8CB0-E9F797362AC5}"/>
              </a:ext>
            </a:extLst>
          </p:cNvPr>
          <p:cNvSpPr>
            <a:spLocks noGrp="1"/>
          </p:cNvSpPr>
          <p:nvPr>
            <p:ph type="subTitle" idx="1"/>
          </p:nvPr>
        </p:nvSpPr>
        <p:spPr>
          <a:xfrm>
            <a:off x="838200" y="2090840"/>
            <a:ext cx="10741090" cy="3927406"/>
          </a:xfrm>
        </p:spPr>
        <p:txBody>
          <a:bodyPr>
            <a:normAutofit fontScale="92500"/>
          </a:bodyPr>
          <a:lstStyle/>
          <a:p>
            <a:pPr marL="285750" indent="-285750" algn="just">
              <a:lnSpc>
                <a:spcPct val="115000"/>
              </a:lnSpc>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Konuyla ilgili bir çalışmada, eşinden şiddet gören ve Travma Sonrası Stres Bozukluğu semptomları gösteren kadınlarla yapılan BDT odaklı grup çalışmasının etkililiği incelenmiştir. </a:t>
            </a:r>
          </a:p>
          <a:p>
            <a:pPr marL="285750" indent="-285750" algn="just">
              <a:lnSpc>
                <a:spcPct val="115000"/>
              </a:lnSpc>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Katılımcılar; nefes kontrolü eğitimi, bilişsel yeniden yapılandırma, problem çözme, keyifli aktiviteler planlama ve nüksetmeyi önleme gibi çalışmalara dâhil edilmişlerdir. </a:t>
            </a:r>
          </a:p>
          <a:p>
            <a:pPr marL="285750" indent="-285750" algn="just">
              <a:lnSpc>
                <a:spcPct val="115000"/>
              </a:lnSpc>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Sonuçlar, tedavi öncesi ve sonrası (tedavi sonrasında 1, 3, 6 ve 12. aylarda) yapılan değerlendirmelerle travma sonrası belirtiler, kaygı, depresyon, öz saygı ve öfkenin ifadesi bağlamında incelenmiştir.</a:t>
            </a:r>
          </a:p>
          <a:p>
            <a:pPr marL="285750" indent="-285750" algn="just">
              <a:lnSpc>
                <a:spcPct val="115000"/>
              </a:lnSpc>
              <a:buFont typeface="Arial" panose="020B0604020202020204" pitchFamily="34" charset="0"/>
              <a:buChar char="•"/>
            </a:pPr>
            <a:r>
              <a:rPr lang="tr-TR" sz="2000" dirty="0">
                <a:effectLst/>
                <a:latin typeface="Segoe UI" panose="020B0502040204020203" pitchFamily="34" charset="0"/>
                <a:ea typeface="Calibri" panose="020F0502020204030204" pitchFamily="34" charset="0"/>
                <a:cs typeface="Segoe UI" panose="020B0502040204020203" pitchFamily="34" charset="0"/>
              </a:rPr>
              <a:t>Araştırma sonucunda, tedaviyle travma sonrası belirtilerin iyileştiği ve bu iyileşmenin ilk yıl boyunca korunduğu gözlemlenmiştir. Ayrıca katılımcıların; depresyon belirtileri ile kaygı ve öfke duygularında anlamlı bir şekilde iyileşme yaşadıkları tespit edilmiştir (Crespo ve Arinero, 2010). </a:t>
            </a:r>
            <a:endParaRPr lang="tr-TR" sz="20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A9FD9C-333A-1B2E-DB7A-16A4836919D2}"/>
              </a:ext>
            </a:extLst>
          </p:cNvPr>
          <p:cNvSpPr>
            <a:spLocks noGrp="1"/>
          </p:cNvSpPr>
          <p:nvPr>
            <p:ph type="sldNum" sz="quarter" idx="12"/>
          </p:nvPr>
        </p:nvSpPr>
        <p:spPr/>
        <p:txBody>
          <a:bodyPr/>
          <a:lstStyle/>
          <a:p>
            <a:fld id="{0BE68271-D1D7-4240-9CAF-7A57D75CD8A1}" type="slidenum">
              <a:rPr lang="en-US" smtClean="0"/>
              <a:t>43</a:t>
            </a:fld>
            <a:endParaRPr lang="en-US"/>
          </a:p>
        </p:txBody>
      </p:sp>
    </p:spTree>
    <p:extLst>
      <p:ext uri="{BB962C8B-B14F-4D97-AF65-F5344CB8AC3E}">
        <p14:creationId xmlns:p14="http://schemas.microsoft.com/office/powerpoint/2010/main" val="4206520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F8DE86-803B-48F1-B8D2-FD95AB8DE420}"/>
              </a:ext>
            </a:extLst>
          </p:cNvPr>
          <p:cNvSpPr>
            <a:spLocks noGrp="1"/>
          </p:cNvSpPr>
          <p:nvPr>
            <p:ph type="ctrTitle"/>
          </p:nvPr>
        </p:nvSpPr>
        <p:spPr>
          <a:xfrm>
            <a:off x="1675182" y="964099"/>
            <a:ext cx="9144000" cy="1331367"/>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Etkin Ebeveynlik Eğitimleri</a:t>
            </a:r>
          </a:p>
        </p:txBody>
      </p:sp>
      <p:sp>
        <p:nvSpPr>
          <p:cNvPr id="3" name="Alt Başlık 2">
            <a:extLst>
              <a:ext uri="{FF2B5EF4-FFF2-40B4-BE49-F238E27FC236}">
                <a16:creationId xmlns:a16="http://schemas.microsoft.com/office/drawing/2014/main" id="{523267F6-1784-4E60-9310-5851ABCDB270}"/>
              </a:ext>
            </a:extLst>
          </p:cNvPr>
          <p:cNvSpPr>
            <a:spLocks noGrp="1"/>
          </p:cNvSpPr>
          <p:nvPr>
            <p:ph type="subTitle" idx="1"/>
          </p:nvPr>
        </p:nvSpPr>
        <p:spPr>
          <a:xfrm>
            <a:off x="746449" y="2015549"/>
            <a:ext cx="10607351" cy="3554828"/>
          </a:xfrm>
        </p:spPr>
        <p:txBody>
          <a:bodyPr>
            <a:normAutofit lnSpcReduction="10000"/>
          </a:bodyPr>
          <a:lstStyle/>
          <a:p>
            <a:pPr marL="285750" indent="-285750" algn="just">
              <a:spcBef>
                <a:spcPts val="600"/>
              </a:spcBef>
              <a:spcAft>
                <a:spcPts val="6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rPr>
              <a:t>Ebeveynlik eğitimine yönelik müdahale çalışmaları, etkin ebeveynlik konusunda bilgilendirme, ebeveynlik pratiğini iyileştiren modelleme ve uygulama gibi çalışmaları içermektedir. </a:t>
            </a:r>
          </a:p>
          <a:p>
            <a:pPr marL="285750" indent="-285750" algn="just">
              <a:spcBef>
                <a:spcPts val="600"/>
              </a:spcBef>
              <a:spcAft>
                <a:spcPts val="6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Çocuğun ihmal ve istismar edilmesini önlemede yararlı olan ebeveynlik eğitim programlarının etkisini değerlendiren bir meta analiz çalışmasında, Yetişkinler ve Çocuklar Birlikte (</a:t>
            </a:r>
            <a:r>
              <a:rPr lang="tr-TR" dirty="0" err="1">
                <a:effectLst/>
                <a:latin typeface="Segoe UI" panose="020B0502040204020203" pitchFamily="34" charset="0"/>
                <a:ea typeface="Calibri" panose="020F0502020204030204" pitchFamily="34" charset="0"/>
                <a:cs typeface="Segoe UI" panose="020B0502040204020203" pitchFamily="34" charset="0"/>
              </a:rPr>
              <a:t>Adults</a:t>
            </a:r>
            <a:r>
              <a:rPr lang="tr-TR" dirty="0">
                <a:effectLst/>
                <a:latin typeface="Segoe UI" panose="020B0502040204020203" pitchFamily="34" charset="0"/>
                <a:ea typeface="Calibri" panose="020F0502020204030204" pitchFamily="34" charset="0"/>
                <a:cs typeface="Segoe UI" panose="020B0502040204020203" pitchFamily="34" charset="0"/>
              </a:rPr>
              <a:t> </a:t>
            </a:r>
            <a:r>
              <a:rPr lang="tr-TR" dirty="0" err="1">
                <a:effectLst/>
                <a:latin typeface="Segoe UI" panose="020B0502040204020203" pitchFamily="34" charset="0"/>
                <a:ea typeface="Calibri" panose="020F0502020204030204" pitchFamily="34" charset="0"/>
                <a:cs typeface="Segoe UI" panose="020B0502040204020203" pitchFamily="34" charset="0"/>
              </a:rPr>
              <a:t>and</a:t>
            </a:r>
            <a:r>
              <a:rPr lang="tr-TR" dirty="0">
                <a:effectLst/>
                <a:latin typeface="Segoe UI" panose="020B0502040204020203" pitchFamily="34" charset="0"/>
                <a:ea typeface="Calibri" panose="020F0502020204030204" pitchFamily="34" charset="0"/>
                <a:cs typeface="Segoe UI" panose="020B0502040204020203" pitchFamily="34" charset="0"/>
              </a:rPr>
              <a:t> </a:t>
            </a:r>
            <a:r>
              <a:rPr lang="tr-TR" dirty="0" err="1">
                <a:effectLst/>
                <a:latin typeface="Segoe UI" panose="020B0502040204020203" pitchFamily="34" charset="0"/>
                <a:ea typeface="Calibri" panose="020F0502020204030204" pitchFamily="34" charset="0"/>
                <a:cs typeface="Segoe UI" panose="020B0502040204020203" pitchFamily="34" charset="0"/>
              </a:rPr>
              <a:t>Children</a:t>
            </a:r>
            <a:r>
              <a:rPr lang="tr-TR" dirty="0">
                <a:effectLst/>
                <a:latin typeface="Segoe UI" panose="020B0502040204020203" pitchFamily="34" charset="0"/>
                <a:ea typeface="Calibri" panose="020F0502020204030204" pitchFamily="34" charset="0"/>
                <a:cs typeface="Segoe UI" panose="020B0502040204020203" pitchFamily="34" charset="0"/>
              </a:rPr>
              <a:t> </a:t>
            </a:r>
            <a:r>
              <a:rPr lang="tr-TR" dirty="0" err="1">
                <a:effectLst/>
                <a:latin typeface="Segoe UI" panose="020B0502040204020203" pitchFamily="34" charset="0"/>
                <a:ea typeface="Calibri" panose="020F0502020204030204" pitchFamily="34" charset="0"/>
                <a:cs typeface="Segoe UI" panose="020B0502040204020203" pitchFamily="34" charset="0"/>
              </a:rPr>
              <a:t>Together</a:t>
            </a:r>
            <a:r>
              <a:rPr lang="tr-TR" dirty="0">
                <a:effectLst/>
                <a:latin typeface="Segoe UI" panose="020B0502040204020203" pitchFamily="34" charset="0"/>
                <a:ea typeface="Calibri" panose="020F0502020204030204" pitchFamily="34" charset="0"/>
                <a:cs typeface="Segoe UI" panose="020B0502040204020203" pitchFamily="34" charset="0"/>
              </a:rPr>
              <a:t>), Güvenli Çocuklar Yetiştirme Programı (</a:t>
            </a:r>
            <a:r>
              <a:rPr lang="tr-TR" dirty="0" err="1">
                <a:effectLst/>
                <a:latin typeface="Segoe UI" panose="020B0502040204020203" pitchFamily="34" charset="0"/>
                <a:ea typeface="Calibri" panose="020F0502020204030204" pitchFamily="34" charset="0"/>
                <a:cs typeface="Segoe UI" panose="020B0502040204020203" pitchFamily="34" charset="0"/>
              </a:rPr>
              <a:t>Raising</a:t>
            </a:r>
            <a:r>
              <a:rPr lang="tr-TR" dirty="0">
                <a:effectLst/>
                <a:latin typeface="Segoe UI" panose="020B0502040204020203" pitchFamily="34" charset="0"/>
                <a:ea typeface="Calibri" panose="020F0502020204030204" pitchFamily="34" charset="0"/>
                <a:cs typeface="Segoe UI" panose="020B0502040204020203" pitchFamily="34" charset="0"/>
              </a:rPr>
              <a:t> </a:t>
            </a:r>
            <a:r>
              <a:rPr lang="tr-TR" dirty="0" err="1">
                <a:effectLst/>
                <a:latin typeface="Segoe UI" panose="020B0502040204020203" pitchFamily="34" charset="0"/>
                <a:ea typeface="Calibri" panose="020F0502020204030204" pitchFamily="34" charset="0"/>
                <a:cs typeface="Segoe UI" panose="020B0502040204020203" pitchFamily="34" charset="0"/>
              </a:rPr>
              <a:t>Safe</a:t>
            </a:r>
            <a:r>
              <a:rPr lang="tr-TR" dirty="0">
                <a:effectLst/>
                <a:latin typeface="Segoe UI" panose="020B0502040204020203" pitchFamily="34" charset="0"/>
                <a:ea typeface="Calibri" panose="020F0502020204030204" pitchFamily="34" charset="0"/>
                <a:cs typeface="Segoe UI" panose="020B0502040204020203" pitchFamily="34" charset="0"/>
              </a:rPr>
              <a:t> Kids </a:t>
            </a:r>
            <a:r>
              <a:rPr lang="tr-TR" dirty="0" err="1">
                <a:effectLst/>
                <a:latin typeface="Segoe UI" panose="020B0502040204020203" pitchFamily="34" charset="0"/>
                <a:ea typeface="Calibri" panose="020F0502020204030204" pitchFamily="34" charset="0"/>
                <a:cs typeface="Segoe UI" panose="020B0502040204020203" pitchFamily="34" charset="0"/>
              </a:rPr>
              <a:t>Programme</a:t>
            </a:r>
            <a:r>
              <a:rPr lang="tr-TR" dirty="0">
                <a:effectLst/>
                <a:latin typeface="Segoe UI" panose="020B0502040204020203" pitchFamily="34" charset="0"/>
                <a:ea typeface="Calibri" panose="020F0502020204030204" pitchFamily="34" charset="0"/>
                <a:cs typeface="Segoe UI" panose="020B0502040204020203" pitchFamily="34" charset="0"/>
              </a:rPr>
              <a:t>) ve Olumlu Ebeveynlik Programı (</a:t>
            </a:r>
            <a:r>
              <a:rPr lang="tr-TR" dirty="0" err="1">
                <a:effectLst/>
                <a:latin typeface="Segoe UI" panose="020B0502040204020203" pitchFamily="34" charset="0"/>
                <a:ea typeface="Calibri" panose="020F0502020204030204" pitchFamily="34" charset="0"/>
                <a:cs typeface="Segoe UI" panose="020B0502040204020203" pitchFamily="34" charset="0"/>
              </a:rPr>
              <a:t>Positive</a:t>
            </a:r>
            <a:r>
              <a:rPr lang="tr-TR" dirty="0">
                <a:effectLst/>
                <a:latin typeface="Segoe UI" panose="020B0502040204020203" pitchFamily="34" charset="0"/>
                <a:ea typeface="Calibri" panose="020F0502020204030204" pitchFamily="34" charset="0"/>
                <a:cs typeface="Segoe UI" panose="020B0502040204020203" pitchFamily="34" charset="0"/>
              </a:rPr>
              <a:t> </a:t>
            </a:r>
            <a:r>
              <a:rPr lang="tr-TR" dirty="0" err="1">
                <a:effectLst/>
                <a:latin typeface="Segoe UI" panose="020B0502040204020203" pitchFamily="34" charset="0"/>
                <a:ea typeface="Calibri" panose="020F0502020204030204" pitchFamily="34" charset="0"/>
                <a:cs typeface="Segoe UI" panose="020B0502040204020203" pitchFamily="34" charset="0"/>
              </a:rPr>
              <a:t>Parenting</a:t>
            </a:r>
            <a:r>
              <a:rPr lang="tr-TR" dirty="0">
                <a:effectLst/>
                <a:latin typeface="Segoe UI" panose="020B0502040204020203" pitchFamily="34" charset="0"/>
                <a:ea typeface="Calibri" panose="020F0502020204030204" pitchFamily="34" charset="0"/>
                <a:cs typeface="Segoe UI" panose="020B0502040204020203" pitchFamily="34" charset="0"/>
              </a:rPr>
              <a:t> Program) gibi toplamda 16 farklı ebeveynlik eğitim programı incelenmiştir. Çalışmanın sonucuna göre, incelenen programların %90'ının çocuğa yönelik şiddeti önlemede etkili olduğu görülmüştür (Altafim ve Linhares, 2016).</a:t>
            </a:r>
            <a:endParaRPr lang="tr-TR"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4BC97F-3208-7C5F-3AB8-2434F92A0227}"/>
              </a:ext>
            </a:extLst>
          </p:cNvPr>
          <p:cNvSpPr>
            <a:spLocks noGrp="1"/>
          </p:cNvSpPr>
          <p:nvPr>
            <p:ph type="sldNum" sz="quarter" idx="12"/>
          </p:nvPr>
        </p:nvSpPr>
        <p:spPr/>
        <p:txBody>
          <a:bodyPr/>
          <a:lstStyle/>
          <a:p>
            <a:fld id="{0BE68271-D1D7-4240-9CAF-7A57D75CD8A1}" type="slidenum">
              <a:rPr lang="en-US" smtClean="0"/>
              <a:t>44</a:t>
            </a:fld>
            <a:endParaRPr lang="en-US"/>
          </a:p>
        </p:txBody>
      </p:sp>
    </p:spTree>
    <p:extLst>
      <p:ext uri="{BB962C8B-B14F-4D97-AF65-F5344CB8AC3E}">
        <p14:creationId xmlns:p14="http://schemas.microsoft.com/office/powerpoint/2010/main" val="3336420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52EFF6-C906-40D3-AE85-547E89776087}"/>
              </a:ext>
            </a:extLst>
          </p:cNvPr>
          <p:cNvSpPr>
            <a:spLocks noGrp="1"/>
          </p:cNvSpPr>
          <p:nvPr>
            <p:ph type="ctrTitle"/>
          </p:nvPr>
        </p:nvSpPr>
        <p:spPr>
          <a:xfrm>
            <a:off x="547111" y="1366428"/>
            <a:ext cx="11111906" cy="696908"/>
          </a:xfrm>
        </p:spPr>
        <p:txBody>
          <a:bodyPr>
            <a:normAutofit fontScale="90000"/>
          </a:bodyPr>
          <a:lstStyle/>
          <a:p>
            <a:pPr marL="90170">
              <a:lnSpc>
                <a:spcPct val="115000"/>
              </a:lnSpc>
            </a:pPr>
            <a:r>
              <a:rPr lang="tr-TR" sz="3600" b="1" kern="0" cap="all"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AİLE İÇİ ŞİDDET MAĞDURLARINA MESLEKİ YAKLAŞIM</a:t>
            </a:r>
            <a:endParaRPr lang="tr-TR" dirty="0"/>
          </a:p>
        </p:txBody>
      </p:sp>
      <p:graphicFrame>
        <p:nvGraphicFramePr>
          <p:cNvPr id="4" name="Diyagram 3">
            <a:extLst>
              <a:ext uri="{FF2B5EF4-FFF2-40B4-BE49-F238E27FC236}">
                <a16:creationId xmlns:a16="http://schemas.microsoft.com/office/drawing/2014/main" id="{302F8939-0396-461F-A25A-3F1B2F22AEE5}"/>
              </a:ext>
            </a:extLst>
          </p:cNvPr>
          <p:cNvGraphicFramePr/>
          <p:nvPr>
            <p:extLst>
              <p:ext uri="{D42A27DB-BD31-4B8C-83A1-F6EECF244321}">
                <p14:modId xmlns:p14="http://schemas.microsoft.com/office/powerpoint/2010/main" val="2399601445"/>
              </p:ext>
            </p:extLst>
          </p:nvPr>
        </p:nvGraphicFramePr>
        <p:xfrm>
          <a:off x="744192" y="2439784"/>
          <a:ext cx="10900697" cy="297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6" descr="A person hugging another person&#10;&#10;Description automatically generated">
            <a:extLst>
              <a:ext uri="{FF2B5EF4-FFF2-40B4-BE49-F238E27FC236}">
                <a16:creationId xmlns:a16="http://schemas.microsoft.com/office/drawing/2014/main" id="{7BA56C61-67C9-4B18-8F16-995F19B0D6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111" y="4803407"/>
            <a:ext cx="1311910" cy="854075"/>
          </a:xfrm>
          <a:prstGeom prst="rect">
            <a:avLst/>
          </a:prstGeom>
        </p:spPr>
      </p:pic>
      <p:pic>
        <p:nvPicPr>
          <p:cNvPr id="6" name="Picture 5" descr="A group of people giving each other a high five&#10;&#10;Description automatically generated">
            <a:extLst>
              <a:ext uri="{FF2B5EF4-FFF2-40B4-BE49-F238E27FC236}">
                <a16:creationId xmlns:a16="http://schemas.microsoft.com/office/drawing/2014/main" id="{56442412-F245-4A5F-95AA-C9C72B1646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9217" y="2184448"/>
            <a:ext cx="1236980" cy="1061720"/>
          </a:xfrm>
          <a:prstGeom prst="rect">
            <a:avLst/>
          </a:prstGeom>
        </p:spPr>
      </p:pic>
      <p:sp>
        <p:nvSpPr>
          <p:cNvPr id="3" name="Slide Number Placeholder 2">
            <a:extLst>
              <a:ext uri="{FF2B5EF4-FFF2-40B4-BE49-F238E27FC236}">
                <a16:creationId xmlns:a16="http://schemas.microsoft.com/office/drawing/2014/main" id="{70232439-7066-5AFA-808A-4BAEB0A1BCBF}"/>
              </a:ext>
            </a:extLst>
          </p:cNvPr>
          <p:cNvSpPr>
            <a:spLocks noGrp="1"/>
          </p:cNvSpPr>
          <p:nvPr>
            <p:ph type="sldNum" sz="quarter" idx="12"/>
          </p:nvPr>
        </p:nvSpPr>
        <p:spPr/>
        <p:txBody>
          <a:bodyPr/>
          <a:lstStyle/>
          <a:p>
            <a:fld id="{0BE68271-D1D7-4240-9CAF-7A57D75CD8A1}" type="slidenum">
              <a:rPr lang="en-US" smtClean="0"/>
              <a:t>45</a:t>
            </a:fld>
            <a:endParaRPr lang="en-US"/>
          </a:p>
        </p:txBody>
      </p:sp>
    </p:spTree>
    <p:extLst>
      <p:ext uri="{BB962C8B-B14F-4D97-AF65-F5344CB8AC3E}">
        <p14:creationId xmlns:p14="http://schemas.microsoft.com/office/powerpoint/2010/main" val="386208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0D32AD-2502-4C96-AEE5-E4F6B867D46C}"/>
              </a:ext>
            </a:extLst>
          </p:cNvPr>
          <p:cNvSpPr>
            <a:spLocks noGrp="1"/>
          </p:cNvSpPr>
          <p:nvPr>
            <p:ph type="ctrTitle"/>
          </p:nvPr>
        </p:nvSpPr>
        <p:spPr>
          <a:xfrm>
            <a:off x="1669773" y="1282298"/>
            <a:ext cx="9144000" cy="670464"/>
          </a:xfrm>
        </p:spPr>
        <p:txBody>
          <a:bodyPr>
            <a:noAutofit/>
          </a:bodyPr>
          <a:lstStyle/>
          <a:p>
            <a:r>
              <a:rPr lang="tr-TR" sz="3200" b="1" kern="0" cap="all"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NELER ÖĞRENDİK?</a:t>
            </a:r>
            <a:endParaRPr lang="tr-TR" sz="2800" dirty="0"/>
          </a:p>
        </p:txBody>
      </p:sp>
      <p:graphicFrame>
        <p:nvGraphicFramePr>
          <p:cNvPr id="5" name="Diyagram 4">
            <a:extLst>
              <a:ext uri="{FF2B5EF4-FFF2-40B4-BE49-F238E27FC236}">
                <a16:creationId xmlns:a16="http://schemas.microsoft.com/office/drawing/2014/main" id="{BBFAC1C5-F5CC-4C12-AF4A-023B03E85656}"/>
              </a:ext>
            </a:extLst>
          </p:cNvPr>
          <p:cNvGraphicFramePr/>
          <p:nvPr>
            <p:extLst>
              <p:ext uri="{D42A27DB-BD31-4B8C-83A1-F6EECF244321}">
                <p14:modId xmlns:p14="http://schemas.microsoft.com/office/powerpoint/2010/main" val="1581566218"/>
              </p:ext>
            </p:extLst>
          </p:nvPr>
        </p:nvGraphicFramePr>
        <p:xfrm>
          <a:off x="276199" y="1952761"/>
          <a:ext cx="11321752" cy="3916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3AACF16-95A6-ADC4-D999-5A594A368C4B}"/>
              </a:ext>
            </a:extLst>
          </p:cNvPr>
          <p:cNvSpPr>
            <a:spLocks noGrp="1"/>
          </p:cNvSpPr>
          <p:nvPr>
            <p:ph type="sldNum" sz="quarter" idx="12"/>
          </p:nvPr>
        </p:nvSpPr>
        <p:spPr/>
        <p:txBody>
          <a:bodyPr/>
          <a:lstStyle/>
          <a:p>
            <a:fld id="{0BE68271-D1D7-4240-9CAF-7A57D75CD8A1}" type="slidenum">
              <a:rPr lang="en-US" smtClean="0"/>
              <a:t>46</a:t>
            </a:fld>
            <a:endParaRPr lang="en-US"/>
          </a:p>
        </p:txBody>
      </p:sp>
    </p:spTree>
    <p:extLst>
      <p:ext uri="{BB962C8B-B14F-4D97-AF65-F5344CB8AC3E}">
        <p14:creationId xmlns:p14="http://schemas.microsoft.com/office/powerpoint/2010/main" val="694154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356D48EA-CD52-4A9D-9033-E712CDE4D581}"/>
              </a:ext>
            </a:extLst>
          </p:cNvPr>
          <p:cNvGraphicFramePr/>
          <p:nvPr>
            <p:extLst>
              <p:ext uri="{D42A27DB-BD31-4B8C-83A1-F6EECF244321}">
                <p14:modId xmlns:p14="http://schemas.microsoft.com/office/powerpoint/2010/main" val="4200470821"/>
              </p:ext>
            </p:extLst>
          </p:nvPr>
        </p:nvGraphicFramePr>
        <p:xfrm>
          <a:off x="241851" y="1522532"/>
          <a:ext cx="11533381" cy="4393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52F82D04-DE1F-92F2-2A49-B0251BC980B3}"/>
              </a:ext>
            </a:extLst>
          </p:cNvPr>
          <p:cNvSpPr>
            <a:spLocks noGrp="1"/>
          </p:cNvSpPr>
          <p:nvPr>
            <p:ph type="sldNum" sz="quarter" idx="12"/>
          </p:nvPr>
        </p:nvSpPr>
        <p:spPr/>
        <p:txBody>
          <a:bodyPr/>
          <a:lstStyle/>
          <a:p>
            <a:fld id="{0BE68271-D1D7-4240-9CAF-7A57D75CD8A1}" type="slidenum">
              <a:rPr lang="en-US" smtClean="0"/>
              <a:t>47</a:t>
            </a:fld>
            <a:endParaRPr lang="en-US"/>
          </a:p>
        </p:txBody>
      </p:sp>
    </p:spTree>
    <p:extLst>
      <p:ext uri="{BB962C8B-B14F-4D97-AF65-F5344CB8AC3E}">
        <p14:creationId xmlns:p14="http://schemas.microsoft.com/office/powerpoint/2010/main" val="1517209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48</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2208B198-D03D-46B0-84CC-99753E129651}"/>
              </a:ext>
            </a:extLst>
          </p:cNvPr>
          <p:cNvSpPr>
            <a:spLocks noGrp="1"/>
          </p:cNvSpPr>
          <p:nvPr>
            <p:ph type="subTitle" idx="1"/>
          </p:nvPr>
        </p:nvSpPr>
        <p:spPr>
          <a:xfrm>
            <a:off x="922953" y="2092375"/>
            <a:ext cx="10346094" cy="3384693"/>
          </a:xfrm>
        </p:spPr>
        <p:txBody>
          <a:bodyPr>
            <a:normAutofit/>
          </a:bodyPr>
          <a:lstStyle/>
          <a:p>
            <a:pPr marL="342900" indent="-342900" algn="just">
              <a:buFont typeface="Arial" panose="020B0604020202020204" pitchFamily="34" charset="0"/>
              <a:buChar char="•"/>
            </a:pPr>
            <a:r>
              <a:rPr lang="en-US" dirty="0" err="1">
                <a:effectLst/>
                <a:latin typeface="Segoe UI" panose="020B0502040204020203" pitchFamily="34" charset="0"/>
                <a:ea typeface="Calibri" panose="020F0502020204030204" pitchFamily="34" charset="0"/>
                <a:cs typeface="Segoe UI" panose="020B0502040204020203" pitchFamily="34" charset="0"/>
              </a:rPr>
              <a:t>Aile</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içi</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şiddet</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konusunda</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gerçekleştirilen</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çalışmaların</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en</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önemli</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amacı</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aile</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içi</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şiddeti</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önlemektedir</a:t>
            </a:r>
            <a:r>
              <a:rPr lang="en-US" dirty="0">
                <a:effectLst/>
                <a:latin typeface="Segoe UI" panose="020B0502040204020203" pitchFamily="34" charset="0"/>
                <a:ea typeface="Calibri" panose="020F0502020204030204" pitchFamily="34" charset="0"/>
                <a:cs typeface="Segoe UI" panose="020B0502040204020203" pitchFamily="34" charset="0"/>
              </a:rPr>
              <a:t>. Bu </a:t>
            </a:r>
            <a:r>
              <a:rPr lang="en-US" dirty="0" err="1">
                <a:effectLst/>
                <a:latin typeface="Segoe UI" panose="020B0502040204020203" pitchFamily="34" charset="0"/>
                <a:ea typeface="Calibri" panose="020F0502020204030204" pitchFamily="34" charset="0"/>
                <a:cs typeface="Segoe UI" panose="020B0502040204020203" pitchFamily="34" charset="0"/>
              </a:rPr>
              <a:t>amaca</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ulaşmak</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için</a:t>
            </a:r>
            <a:r>
              <a:rPr lang="en-US" dirty="0">
                <a:effectLst/>
                <a:latin typeface="Segoe UI" panose="020B0502040204020203" pitchFamily="34" charset="0"/>
                <a:ea typeface="Calibri" panose="020F0502020204030204" pitchFamily="34" charset="0"/>
                <a:cs typeface="Segoe UI" panose="020B0502040204020203" pitchFamily="34" charset="0"/>
              </a:rPr>
              <a:t> aile </a:t>
            </a:r>
            <a:r>
              <a:rPr lang="en-US" dirty="0" err="1">
                <a:effectLst/>
                <a:latin typeface="Segoe UI" panose="020B0502040204020203" pitchFamily="34" charset="0"/>
                <a:ea typeface="Calibri" panose="020F0502020204030204" pitchFamily="34" charset="0"/>
                <a:cs typeface="Segoe UI" panose="020B0502040204020203" pitchFamily="34" charset="0"/>
              </a:rPr>
              <a:t>içi</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şiddetin</a:t>
            </a:r>
            <a:r>
              <a:rPr lang="en-US" dirty="0">
                <a:effectLst/>
                <a:latin typeface="Segoe UI" panose="020B0502040204020203" pitchFamily="34" charset="0"/>
                <a:ea typeface="Calibri" panose="020F0502020204030204" pitchFamily="34" charset="0"/>
                <a:cs typeface="Segoe UI" panose="020B0502040204020203" pitchFamily="34" charset="0"/>
              </a:rPr>
              <a:t> hangi </a:t>
            </a:r>
            <a:r>
              <a:rPr lang="en-US" dirty="0" err="1">
                <a:effectLst/>
                <a:latin typeface="Segoe UI" panose="020B0502040204020203" pitchFamily="34" charset="0"/>
                <a:ea typeface="Calibri" panose="020F0502020204030204" pitchFamily="34" charset="0"/>
                <a:cs typeface="Segoe UI" panose="020B0502040204020203" pitchFamily="34" charset="0"/>
              </a:rPr>
              <a:t>formlarda</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ortaya</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çıktığının</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ve</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ortaya</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çıkış</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şekillerine</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göre</a:t>
            </a:r>
            <a:r>
              <a:rPr lang="en-US" dirty="0">
                <a:effectLst/>
                <a:latin typeface="Segoe UI" panose="020B0502040204020203" pitchFamily="34" charset="0"/>
                <a:ea typeface="Calibri" panose="020F0502020204030204" pitchFamily="34" charset="0"/>
                <a:cs typeface="Segoe UI" panose="020B0502040204020203" pitchFamily="34" charset="0"/>
              </a:rPr>
              <a:t> hangi </a:t>
            </a:r>
            <a:r>
              <a:rPr lang="en-US" dirty="0" err="1">
                <a:effectLst/>
                <a:latin typeface="Segoe UI" panose="020B0502040204020203" pitchFamily="34" charset="0"/>
                <a:ea typeface="Calibri" panose="020F0502020204030204" pitchFamily="34" charset="0"/>
                <a:cs typeface="Segoe UI" panose="020B0502040204020203" pitchFamily="34" charset="0"/>
              </a:rPr>
              <a:t>önleme</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ve</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müdahale</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araçlarının</a:t>
            </a:r>
            <a:r>
              <a:rPr lang="en-US" dirty="0">
                <a:effectLst/>
                <a:latin typeface="Segoe UI" panose="020B0502040204020203" pitchFamily="34" charset="0"/>
                <a:ea typeface="Calibri" panose="020F0502020204030204" pitchFamily="34" charset="0"/>
                <a:cs typeface="Segoe UI" panose="020B0502040204020203" pitchFamily="34" charset="0"/>
              </a:rPr>
              <a:t>/</a:t>
            </a:r>
            <a:r>
              <a:rPr lang="en-US" dirty="0" err="1">
                <a:effectLst/>
                <a:latin typeface="Segoe UI" panose="020B0502040204020203" pitchFamily="34" charset="0"/>
                <a:ea typeface="Calibri" panose="020F0502020204030204" pitchFamily="34" charset="0"/>
                <a:cs typeface="Segoe UI" panose="020B0502040204020203" pitchFamily="34" charset="0"/>
              </a:rPr>
              <a:t>stratejilerinin</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daha</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etkili</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olduğunun</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belirlenmesi</a:t>
            </a:r>
            <a:r>
              <a:rPr lang="en-US" dirty="0">
                <a:effectLst/>
                <a:latin typeface="Segoe UI" panose="020B0502040204020203" pitchFamily="34" charset="0"/>
                <a:ea typeface="Calibri" panose="020F0502020204030204" pitchFamily="34" charset="0"/>
                <a:cs typeface="Segoe UI" panose="020B0502040204020203" pitchFamily="34" charset="0"/>
              </a:rPr>
              <a:t> </a:t>
            </a:r>
            <a:r>
              <a:rPr lang="en-US" dirty="0" err="1">
                <a:effectLst/>
                <a:latin typeface="Segoe UI" panose="020B0502040204020203" pitchFamily="34" charset="0"/>
                <a:ea typeface="Calibri" panose="020F0502020204030204" pitchFamily="34" charset="0"/>
                <a:cs typeface="Segoe UI" panose="020B0502040204020203" pitchFamily="34" charset="0"/>
              </a:rPr>
              <a:t>gerekmektedir</a:t>
            </a:r>
            <a:r>
              <a:rPr lang="en-US" dirty="0">
                <a:effectLst/>
                <a:latin typeface="Segoe UI" panose="020B0502040204020203" pitchFamily="34" charset="0"/>
                <a:ea typeface="Calibri" panose="020F0502020204030204" pitchFamily="34" charset="0"/>
                <a:cs typeface="Segoe UI" panose="020B0502040204020203" pitchFamily="34" charset="0"/>
              </a:rPr>
              <a:t>. </a:t>
            </a:r>
            <a:endParaRPr lang="tr-TR" dirty="0">
              <a:effectLst/>
              <a:latin typeface="Segoe UI" panose="020B0502040204020203" pitchFamily="34" charset="0"/>
              <a:ea typeface="Calibri" panose="020F0502020204030204" pitchFamily="34" charset="0"/>
              <a:cs typeface="Segoe UI" panose="020B0502040204020203" pitchFamily="34" charset="0"/>
            </a:endParaRPr>
          </a:p>
          <a:p>
            <a:pPr marL="342900" indent="-342900" algn="just">
              <a:buFont typeface="Arial" panose="020B0604020202020204" pitchFamily="34" charset="0"/>
              <a:buChar char="•"/>
            </a:pPr>
            <a:r>
              <a:rPr lang="tr-TR" b="0" i="0" dirty="0">
                <a:effectLst/>
                <a:latin typeface="Segoe UI" panose="020B0502040204020203" pitchFamily="34" charset="0"/>
                <a:cs typeface="Segoe UI" panose="020B0502040204020203" pitchFamily="34" charset="0"/>
              </a:rPr>
              <a:t>Aile içi şiddetin yaygınlığı ve toplumsal etkilerini anlamak, bu davranışların sıklığına dair analiz yapmak ve sorunun kökenlerini anlamak için aile dinamiklerine odaklı iyileştirici çalışmaların nasıl yapılabileceğini belirlemek önemli adımlardan biridir.</a:t>
            </a:r>
            <a:endParaRPr lang="tr-TR"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2A1635B6-8067-84DF-FE50-6B922D818351}"/>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240236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CAABBFB6-4E9B-43EF-8037-3EDD6F2BADD6}"/>
              </a:ext>
            </a:extLst>
          </p:cNvPr>
          <p:cNvSpPr>
            <a:spLocks noGrp="1"/>
          </p:cNvSpPr>
          <p:nvPr>
            <p:ph type="subTitle" idx="1"/>
          </p:nvPr>
        </p:nvSpPr>
        <p:spPr>
          <a:xfrm>
            <a:off x="821094" y="1488451"/>
            <a:ext cx="10758196" cy="4305859"/>
          </a:xfrm>
        </p:spPr>
        <p:txBody>
          <a:bodyPr>
            <a:noAutofit/>
          </a:bodyPr>
          <a:lstStyle/>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Bu, ailede güvenli bir ortam olma ideallerine aykırıdır.</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Sorunu ele almak için odak noktası, aile içindeki ilişkilere yönlendirilmelidir.</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Aile içi şiddet, mağdur ile şiddet uygulayan arasındaki ilişkinin devam ettiği diğer şiddet türlerinden farklıdır.</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Aile içindeki karmaşıklıklar, aile üyelerinin yaşam döngüsü boyunca hem fail hem de mağdur olabileceği anlamına gelir.</a:t>
            </a:r>
          </a:p>
          <a:p>
            <a:pPr marL="342900" indent="-342900" algn="just">
              <a:lnSpc>
                <a:spcPct val="107000"/>
              </a:lnSpc>
              <a:spcAft>
                <a:spcPts val="800"/>
              </a:spcAft>
              <a:buFont typeface="Arial" panose="020B0604020202020204" pitchFamily="34" charset="0"/>
              <a:buChar char="•"/>
            </a:pPr>
            <a:r>
              <a:rPr lang="tr-TR" dirty="0">
                <a:effectLst/>
                <a:latin typeface="Segoe UI" panose="020B0502040204020203" pitchFamily="34" charset="0"/>
                <a:ea typeface="Calibri" panose="020F0502020204030204" pitchFamily="34" charset="0"/>
                <a:cs typeface="Segoe UI" panose="020B0502040204020203" pitchFamily="34" charset="0"/>
              </a:rPr>
              <a:t>Bu farklılıkların dikkate alınması, etkili müdahale için risk değerlendirmelerine katkı sağlar.</a:t>
            </a:r>
          </a:p>
          <a:p>
            <a:pPr marL="342900" indent="-342900" algn="just">
              <a:buFont typeface="Arial" panose="020B0604020202020204" pitchFamily="34" charset="0"/>
              <a:buChar char="•"/>
            </a:pPr>
            <a:endParaRPr lang="tr-TR" dirty="0"/>
          </a:p>
        </p:txBody>
      </p:sp>
      <p:sp>
        <p:nvSpPr>
          <p:cNvPr id="2" name="Slide Number Placeholder 1">
            <a:extLst>
              <a:ext uri="{FF2B5EF4-FFF2-40B4-BE49-F238E27FC236}">
                <a16:creationId xmlns:a16="http://schemas.microsoft.com/office/drawing/2014/main" id="{777A7B39-839D-1386-2BAD-E7DE469EF003}"/>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120629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BEEF57-66BB-4857-9572-CAD319DB9642}"/>
              </a:ext>
            </a:extLst>
          </p:cNvPr>
          <p:cNvSpPr>
            <a:spLocks noGrp="1"/>
          </p:cNvSpPr>
          <p:nvPr>
            <p:ph type="ctrTitle"/>
          </p:nvPr>
        </p:nvSpPr>
        <p:spPr/>
        <p:txBody>
          <a:bodyPr>
            <a:normAutofit/>
          </a:bodyPr>
          <a:lstStyle/>
          <a:p>
            <a:r>
              <a:rPr lang="tr-TR" sz="4800" b="1" kern="0" cap="all"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t>AİLE İÇİ ŞİDDET VE TÜRLERİ</a:t>
            </a:r>
            <a:br>
              <a:rPr lang="tr-TR" sz="1400" b="1" kern="0" cap="all" dirty="0">
                <a:solidFill>
                  <a:srgbClr val="002060"/>
                </a:solidFill>
                <a:effectLst/>
                <a:latin typeface="Segoe UI" panose="020B0502040204020203" pitchFamily="34" charset="0"/>
                <a:ea typeface="Times New Roman" panose="02020603050405020304" pitchFamily="18" charset="0"/>
                <a:cs typeface="Times New Roman" panose="02020603050405020304" pitchFamily="18" charset="0"/>
              </a:rPr>
            </a:br>
            <a:endParaRPr lang="tr-TR" sz="4800" dirty="0"/>
          </a:p>
        </p:txBody>
      </p:sp>
      <p:graphicFrame>
        <p:nvGraphicFramePr>
          <p:cNvPr id="4" name="Diyagram 3">
            <a:extLst>
              <a:ext uri="{FF2B5EF4-FFF2-40B4-BE49-F238E27FC236}">
                <a16:creationId xmlns:a16="http://schemas.microsoft.com/office/drawing/2014/main" id="{4737F861-5C2D-4A91-ABD0-29A3255238CC}"/>
              </a:ext>
            </a:extLst>
          </p:cNvPr>
          <p:cNvGraphicFramePr/>
          <p:nvPr>
            <p:extLst>
              <p:ext uri="{D42A27DB-BD31-4B8C-83A1-F6EECF244321}">
                <p14:modId xmlns:p14="http://schemas.microsoft.com/office/powerpoint/2010/main" val="3767780149"/>
              </p:ext>
            </p:extLst>
          </p:nvPr>
        </p:nvGraphicFramePr>
        <p:xfrm>
          <a:off x="1524000" y="3154017"/>
          <a:ext cx="9144000" cy="2434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9016DD2-2346-850D-BFE5-618444BCB340}"/>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261568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A6FA09-0D8C-4B7C-BCC1-A0F1560BD313}"/>
              </a:ext>
            </a:extLst>
          </p:cNvPr>
          <p:cNvSpPr>
            <a:spLocks noGrp="1"/>
          </p:cNvSpPr>
          <p:nvPr>
            <p:ph type="ctrTitle"/>
          </p:nvPr>
        </p:nvSpPr>
        <p:spPr>
          <a:xfrm>
            <a:off x="838200" y="1101013"/>
            <a:ext cx="9144000" cy="1043514"/>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Psikolojik/Duygusal Şiddet</a:t>
            </a:r>
          </a:p>
        </p:txBody>
      </p:sp>
      <p:sp>
        <p:nvSpPr>
          <p:cNvPr id="3" name="Alt Başlık 2">
            <a:extLst>
              <a:ext uri="{FF2B5EF4-FFF2-40B4-BE49-F238E27FC236}">
                <a16:creationId xmlns:a16="http://schemas.microsoft.com/office/drawing/2014/main" id="{A19D21EE-6280-43CF-B193-42F121671D24}"/>
              </a:ext>
            </a:extLst>
          </p:cNvPr>
          <p:cNvSpPr>
            <a:spLocks noGrp="1"/>
          </p:cNvSpPr>
          <p:nvPr>
            <p:ph type="subTitle" idx="1"/>
          </p:nvPr>
        </p:nvSpPr>
        <p:spPr>
          <a:xfrm>
            <a:off x="933061" y="2015412"/>
            <a:ext cx="10720874" cy="4142792"/>
          </a:xfrm>
        </p:spPr>
        <p:txBody>
          <a:bodyPr>
            <a:normAutofit lnSpcReduction="10000"/>
          </a:bodyPr>
          <a:lstStyle/>
          <a:p>
            <a:pPr marL="457200" indent="-457200" algn="just">
              <a:spcBef>
                <a:spcPts val="600"/>
              </a:spcBef>
              <a:spcAft>
                <a:spcPts val="600"/>
              </a:spcAft>
              <a:buFont typeface="Arial" panose="020B0604020202020204" pitchFamily="34" charset="0"/>
              <a:buChar char="•"/>
            </a:pPr>
            <a:r>
              <a:rPr lang="tr-TR" sz="2000" i="0" dirty="0">
                <a:effectLst/>
                <a:latin typeface="Segoe UI" panose="020B0502040204020203" pitchFamily="34" charset="0"/>
                <a:cs typeface="Segoe UI" panose="020B0502040204020203" pitchFamily="34" charset="0"/>
              </a:rPr>
              <a:t>Psikolojik şiddet, kişinin duygusal ve bilişsel bütünlüğünün hedef alındığı, öz güveninin ve benlik saygısının zedelendiği </a:t>
            </a:r>
            <a:r>
              <a:rPr lang="tr-TR" sz="2000" i="0" dirty="0" err="1">
                <a:effectLst/>
                <a:latin typeface="Segoe UI" panose="020B0502040204020203" pitchFamily="34" charset="0"/>
                <a:cs typeface="Segoe UI" panose="020B0502040204020203" pitchFamily="34" charset="0"/>
              </a:rPr>
              <a:t>travmatize</a:t>
            </a:r>
            <a:r>
              <a:rPr lang="tr-TR" sz="2000" i="0" dirty="0">
                <a:effectLst/>
                <a:latin typeface="Segoe UI" panose="020B0502040204020203" pitchFamily="34" charset="0"/>
                <a:cs typeface="Segoe UI" panose="020B0502040204020203" pitchFamily="34" charset="0"/>
              </a:rPr>
              <a:t> edici davranışları içerir.</a:t>
            </a:r>
          </a:p>
          <a:p>
            <a:pPr marL="457200" indent="-457200" algn="just">
              <a:spcBef>
                <a:spcPts val="600"/>
              </a:spcBef>
              <a:spcAft>
                <a:spcPts val="600"/>
              </a:spcAft>
              <a:buFont typeface="Arial" panose="020B0604020202020204" pitchFamily="34" charset="0"/>
              <a:buChar char="•"/>
            </a:pPr>
            <a:r>
              <a:rPr lang="tr-TR" sz="2000" i="0" dirty="0">
                <a:effectLst/>
                <a:latin typeface="Segoe UI" panose="020B0502040204020203" pitchFamily="34" charset="0"/>
                <a:cs typeface="Segoe UI" panose="020B0502040204020203" pitchFamily="34" charset="0"/>
              </a:rPr>
              <a:t>Bu tür şiddet, kişinin değersiz hissettirilmesi, tehdit edilmesi, sürekli eleştirilmesi, suçlanması ve kontrol altına alınması gibi şekillerde ortaya çıkar.</a:t>
            </a:r>
          </a:p>
          <a:p>
            <a:pPr marL="457200" indent="-457200" algn="just">
              <a:spcBef>
                <a:spcPts val="600"/>
              </a:spcBef>
              <a:spcAft>
                <a:spcPts val="600"/>
              </a:spcAft>
              <a:buFont typeface="Arial" panose="020B0604020202020204" pitchFamily="34" charset="0"/>
              <a:buChar char="•"/>
            </a:pPr>
            <a:r>
              <a:rPr lang="tr-TR" sz="2000" i="0" dirty="0">
                <a:effectLst/>
                <a:latin typeface="Segoe UI" panose="020B0502040204020203" pitchFamily="34" charset="0"/>
                <a:cs typeface="Segoe UI" panose="020B0502040204020203" pitchFamily="34" charset="0"/>
              </a:rPr>
              <a:t>Uzun vadeli olumsuz psikolojik etkilere neden olabilir ve travma sonrası stres bozukluğu, depresyon, </a:t>
            </a:r>
            <a:r>
              <a:rPr lang="tr-TR" sz="2000" i="0" dirty="0" err="1">
                <a:effectLst/>
                <a:latin typeface="Segoe UI" panose="020B0502040204020203" pitchFamily="34" charset="0"/>
                <a:cs typeface="Segoe UI" panose="020B0502040204020203" pitchFamily="34" charset="0"/>
              </a:rPr>
              <a:t>anksiyete</a:t>
            </a:r>
            <a:r>
              <a:rPr lang="tr-TR" sz="2000" i="0" dirty="0">
                <a:effectLst/>
                <a:latin typeface="Segoe UI" panose="020B0502040204020203" pitchFamily="34" charset="0"/>
                <a:cs typeface="Segoe UI" panose="020B0502040204020203" pitchFamily="34" charset="0"/>
              </a:rPr>
              <a:t>, intihar düşünceleri gibi sonuçlar doğurabilir.</a:t>
            </a:r>
          </a:p>
          <a:p>
            <a:pPr marL="457200" indent="-457200" algn="just">
              <a:spcBef>
                <a:spcPts val="600"/>
              </a:spcBef>
              <a:spcAft>
                <a:spcPts val="600"/>
              </a:spcAft>
              <a:buFont typeface="Arial" panose="020B0604020202020204" pitchFamily="34" charset="0"/>
              <a:buChar char="•"/>
            </a:pPr>
            <a:r>
              <a:rPr lang="tr-TR" sz="2000" i="0" dirty="0">
                <a:effectLst/>
                <a:latin typeface="Segoe UI" panose="020B0502040204020203" pitchFamily="34" charset="0"/>
                <a:cs typeface="Segoe UI" panose="020B0502040204020203" pitchFamily="34" charset="0"/>
              </a:rPr>
              <a:t>Aile içi psikolojik şiddete maruz kalan çocuklar, kadınlar, yaşlılar ya da diğer aile üyeleri bu etkilerle başa çıkabilir.</a:t>
            </a:r>
          </a:p>
          <a:p>
            <a:pPr marL="457200" indent="-457200" algn="just">
              <a:spcBef>
                <a:spcPts val="600"/>
              </a:spcBef>
              <a:spcAft>
                <a:spcPts val="600"/>
              </a:spcAft>
              <a:buFont typeface="Arial" panose="020B0604020202020204" pitchFamily="34" charset="0"/>
              <a:buChar char="•"/>
            </a:pPr>
            <a:r>
              <a:rPr lang="tr-TR" sz="2000" i="0" dirty="0">
                <a:effectLst/>
                <a:latin typeface="Segoe UI" panose="020B0502040204020203" pitchFamily="34" charset="0"/>
                <a:cs typeface="Segoe UI" panose="020B0502040204020203" pitchFamily="34" charset="0"/>
              </a:rPr>
              <a:t>Yapılan çalışmalara göre, kadınların üçte biri eşleri tarafından psikolojik şiddete maruz kalırken, çocuklarda görülme sıklığı %15-36 arasında değişmektedir.</a:t>
            </a:r>
          </a:p>
          <a:p>
            <a:pPr marL="457200" indent="-457200" algn="just">
              <a:spcBef>
                <a:spcPts val="600"/>
              </a:spcBef>
              <a:spcAft>
                <a:spcPts val="600"/>
              </a:spcAft>
              <a:buFont typeface="Arial" panose="020B0604020202020204" pitchFamily="34" charset="0"/>
              <a:buChar char="•"/>
            </a:pPr>
            <a:r>
              <a:rPr lang="tr-TR" sz="2000" i="0" dirty="0">
                <a:effectLst/>
                <a:latin typeface="Segoe UI" panose="020B0502040204020203" pitchFamily="34" charset="0"/>
                <a:cs typeface="Segoe UI" panose="020B0502040204020203" pitchFamily="34" charset="0"/>
              </a:rPr>
              <a:t>Dünya Sağlık Örgütü (DSÖ), 18 yaşından küçük çocukların %36'sının duygusal şiddete maruz kaldığına dikkat çekmektedir.</a:t>
            </a:r>
          </a:p>
        </p:txBody>
      </p:sp>
      <p:sp>
        <p:nvSpPr>
          <p:cNvPr id="4" name="Slide Number Placeholder 3">
            <a:extLst>
              <a:ext uri="{FF2B5EF4-FFF2-40B4-BE49-F238E27FC236}">
                <a16:creationId xmlns:a16="http://schemas.microsoft.com/office/drawing/2014/main" id="{D183BCED-50E3-717E-7600-E35536E33316}"/>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169035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18F391-48D4-4226-8D27-978C11386F33}"/>
              </a:ext>
            </a:extLst>
          </p:cNvPr>
          <p:cNvSpPr>
            <a:spLocks noGrp="1"/>
          </p:cNvSpPr>
          <p:nvPr>
            <p:ph type="ctrTitle"/>
          </p:nvPr>
        </p:nvSpPr>
        <p:spPr>
          <a:xfrm>
            <a:off x="781878" y="1033644"/>
            <a:ext cx="4885923" cy="791722"/>
          </a:xfrm>
        </p:spPr>
        <p:txBody>
          <a:bodyPr vert="horz" lIns="91440" tIns="45720" rIns="91440" bIns="45720" rtlCol="0" anchor="ctr">
            <a:normAutofit/>
          </a:bodyPr>
          <a:lstStyle/>
          <a:p>
            <a:pPr algn="l"/>
            <a:r>
              <a:rPr lang="tr-TR" sz="3200" b="1" kern="1400" spc="-50" dirty="0">
                <a:solidFill>
                  <a:srgbClr val="002060"/>
                </a:solidFill>
                <a:latin typeface="Segoe UI" panose="020B0502040204020203" pitchFamily="34" charset="0"/>
                <a:cs typeface="Segoe UI" panose="020B0502040204020203" pitchFamily="34" charset="0"/>
              </a:rPr>
              <a:t>Fiziksel Şiddet</a:t>
            </a:r>
          </a:p>
        </p:txBody>
      </p:sp>
      <p:sp>
        <p:nvSpPr>
          <p:cNvPr id="3" name="Alt Başlık 2">
            <a:extLst>
              <a:ext uri="{FF2B5EF4-FFF2-40B4-BE49-F238E27FC236}">
                <a16:creationId xmlns:a16="http://schemas.microsoft.com/office/drawing/2014/main" id="{A0920719-58A8-4947-82A1-4B2E11D7D7F2}"/>
              </a:ext>
            </a:extLst>
          </p:cNvPr>
          <p:cNvSpPr>
            <a:spLocks noGrp="1"/>
          </p:cNvSpPr>
          <p:nvPr>
            <p:ph type="subTitle" idx="1"/>
          </p:nvPr>
        </p:nvSpPr>
        <p:spPr>
          <a:xfrm>
            <a:off x="781878" y="1760052"/>
            <a:ext cx="11142644" cy="4400354"/>
          </a:xfrm>
        </p:spPr>
        <p:txBody>
          <a:bodyPr>
            <a:normAutofit/>
          </a:bodyPr>
          <a:lstStyle/>
          <a:p>
            <a:pPr marL="457200" indent="-45720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Fiziksel şiddet, bir kişinin kasıtlı olarak fiziksel güç veya tehdit kullanarak başka bir kişiye zarar vermesi olarak tanımlanır.</a:t>
            </a:r>
          </a:p>
          <a:p>
            <a:pPr marL="457200" indent="-45720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Bu şiddet türü çeşitli şekillerde ortaya çıkabilir, örneğin bir kişinin bir başkasına yumruk atması, tekmelemesi, itmesi veya bir cisimle saldırması… gibi.</a:t>
            </a:r>
          </a:p>
          <a:p>
            <a:pPr marL="457200" indent="-45720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Aile içi fiziksel şiddet, dünya genelinde bir sorun olarak görülmekte olup, DSÖ'ye göre üç kadından biri, yakın ilişkide olduğu kişi tarafından fiziksel veya cinsel şiddete maruz kalmaktadır.</a:t>
            </a:r>
          </a:p>
          <a:p>
            <a:pPr marL="457200" indent="-45720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Türkiye'de, evli kadınların %8'i son bir yıl içinde, %36'sı ise yaşamlarının herhangi bir döneminde eşinin veya birlikte olduğu bir erkeğin fiziksel şiddetine maruz kaldığını bildirmiştir (ASPB, 2014).</a:t>
            </a:r>
          </a:p>
          <a:p>
            <a:pPr marL="457200" indent="-457200" algn="just">
              <a:lnSpc>
                <a:spcPct val="107000"/>
              </a:lnSpc>
              <a:spcAft>
                <a:spcPts val="800"/>
              </a:spcAft>
              <a:buFont typeface="Arial" panose="020B0604020202020204" pitchFamily="34" charset="0"/>
              <a:buChar char="•"/>
            </a:pPr>
            <a:r>
              <a:rPr lang="tr-TR" sz="1800" dirty="0">
                <a:effectLst/>
                <a:latin typeface="Segoe UI" panose="020B0502040204020203" pitchFamily="34" charset="0"/>
                <a:ea typeface="Calibri" panose="020F0502020204030204" pitchFamily="34" charset="0"/>
                <a:cs typeface="Segoe UI" panose="020B0502040204020203" pitchFamily="34" charset="0"/>
              </a:rPr>
              <a:t>Eşe yönelik fiziksel şiddetin diğer bir mağduru da çocuklardır. Aile içinde şiddet şahit olan çocuklarda bilişsel fonksiyonlarda bozulma, davranış problemleri, öğrenme güçlüğü, düşük akademik başarı, depresyon gibi birçok psikolojik sorun görülebilir (Campo, 2015).</a:t>
            </a:r>
          </a:p>
        </p:txBody>
      </p:sp>
      <p:sp>
        <p:nvSpPr>
          <p:cNvPr id="4" name="Slide Number Placeholder 3">
            <a:extLst>
              <a:ext uri="{FF2B5EF4-FFF2-40B4-BE49-F238E27FC236}">
                <a16:creationId xmlns:a16="http://schemas.microsoft.com/office/drawing/2014/main" id="{CE3D2C01-B8C5-24AB-9ACE-5130E5F3036B}"/>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427512534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4312</Words>
  <Application>Microsoft Office PowerPoint</Application>
  <PresentationFormat>Widescreen</PresentationFormat>
  <Paragraphs>277</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Courier New</vt:lpstr>
      <vt:lpstr>Segoe UI</vt:lpstr>
      <vt:lpstr>Wingdings</vt:lpstr>
      <vt:lpstr>Office Teması</vt:lpstr>
      <vt:lpstr>AİLE İÇİ ŞİDDET</vt:lpstr>
      <vt:lpstr>Sunum Planı</vt:lpstr>
      <vt:lpstr>Öğrenme Çıktıları</vt:lpstr>
      <vt:lpstr>PowerPoint Presentation</vt:lpstr>
      <vt:lpstr>PowerPoint Presentation</vt:lpstr>
      <vt:lpstr>PowerPoint Presentation</vt:lpstr>
      <vt:lpstr>AİLE İÇİ ŞİDDET VE TÜRLERİ </vt:lpstr>
      <vt:lpstr>Psikolojik/Duygusal Şiddet</vt:lpstr>
      <vt:lpstr>Fiziksel Şiddet</vt:lpstr>
      <vt:lpstr>Cinsel Şiddet</vt:lpstr>
      <vt:lpstr>Ekonomik Şiddet</vt:lpstr>
      <vt:lpstr>Örnek Durumlar</vt:lpstr>
      <vt:lpstr>PowerPoint Presentation</vt:lpstr>
      <vt:lpstr>AİLE İÇİ ŞİDDETİN MAĞDURLARI</vt:lpstr>
      <vt:lpstr>AİLEDE ÇOCUĞA YÖNELİK ŞİDDET</vt:lpstr>
      <vt:lpstr>Çocuğun Psikolojik İstismarı </vt:lpstr>
      <vt:lpstr>Çocuğun Fiziksel İstismarı </vt:lpstr>
      <vt:lpstr>Çocuğun Cinsel İstismarı </vt:lpstr>
      <vt:lpstr>AİLEDE KADINA YÖNELİK ŞİDDET</vt:lpstr>
      <vt:lpstr>PowerPoint Presentation</vt:lpstr>
      <vt:lpstr>AİLEDE YAŞLIYA YÖNELİK ŞİDDET</vt:lpstr>
      <vt:lpstr>PowerPoint Presentation</vt:lpstr>
      <vt:lpstr>AİLE İÇİ ŞİDDETE DAİR RİSK FAKTÖRLERİ</vt:lpstr>
      <vt:lpstr>Bireysel Risk Faktörleri</vt:lpstr>
      <vt:lpstr>PowerPoint Presentation</vt:lpstr>
      <vt:lpstr>İlişkisel Risk Faktörleri</vt:lpstr>
      <vt:lpstr>PowerPoint Presentation</vt:lpstr>
      <vt:lpstr>Durumsal Risk Faktörleri </vt:lpstr>
      <vt:lpstr>PowerPoint Presentation</vt:lpstr>
      <vt:lpstr>PowerPoint Presentation</vt:lpstr>
      <vt:lpstr>T.C. Aile ve Sosyal Hizmetler Bakanlığı Alo 183 Şiddetle Mücadele Hattı </vt:lpstr>
      <vt:lpstr>Kadın Destek Sistemi (KADES)</vt:lpstr>
      <vt:lpstr>Şiddeti Önleme ve İzleme Merkezi (ŞÖNİM)</vt:lpstr>
      <vt:lpstr>Şiddeti Önleme ve İzleme Merkezi (ŞÖNİM)</vt:lpstr>
      <vt:lpstr>Elektronik Kelepçe Uygulaması</vt:lpstr>
      <vt:lpstr>AİLE İÇİ ŞİDDETE MÜDAHALE çalışmaları</vt:lpstr>
      <vt:lpstr>Kadın Konukevleri</vt:lpstr>
      <vt:lpstr>Kadın konukevlerinde sunulan hizmetler ve gerçekleştirilen çalışmalar şu şekilde sıralanmaktadır: </vt:lpstr>
      <vt:lpstr>Şiddet Uygulayanlara Yönelik Bireysel Danışmanlık</vt:lpstr>
      <vt:lpstr>Şiddet Uygulayanlara Yönelik Grup Çalışması</vt:lpstr>
      <vt:lpstr>Şiddete Maruz Kalanlara Yönelik Bireysel ve Grup Çalışmaları</vt:lpstr>
      <vt:lpstr>Şiddete Maruz Kalanlara Yönelik Bireysel ve Grup Çalışmaları-Devam</vt:lpstr>
      <vt:lpstr>Kanıta Dayalı Araştırma Örn:</vt:lpstr>
      <vt:lpstr>Etkin Ebeveynlik Eğitimleri</vt:lpstr>
      <vt:lpstr>AİLE İÇİ ŞİDDET MAĞDURLARINA MESLEKİ YAKLAŞIM</vt:lpstr>
      <vt:lpstr>NELER ÖĞRENDİK?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119</cp:revision>
  <dcterms:created xsi:type="dcterms:W3CDTF">2021-12-13T18:17:25Z</dcterms:created>
  <dcterms:modified xsi:type="dcterms:W3CDTF">2024-02-27T14:16:43Z</dcterms:modified>
</cp:coreProperties>
</file>