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9"/>
  </p:notesMasterIdLst>
  <p:sldIdLst>
    <p:sldId id="306" r:id="rId2"/>
    <p:sldId id="275" r:id="rId3"/>
    <p:sldId id="276" r:id="rId4"/>
    <p:sldId id="277" r:id="rId5"/>
    <p:sldId id="278" r:id="rId6"/>
    <p:sldId id="283" r:id="rId7"/>
    <p:sldId id="279" r:id="rId8"/>
    <p:sldId id="281" r:id="rId9"/>
    <p:sldId id="257" r:id="rId10"/>
    <p:sldId id="259" r:id="rId11"/>
    <p:sldId id="258" r:id="rId12"/>
    <p:sldId id="260" r:id="rId13"/>
    <p:sldId id="261" r:id="rId14"/>
    <p:sldId id="262" r:id="rId15"/>
    <p:sldId id="263" r:id="rId16"/>
    <p:sldId id="264" r:id="rId17"/>
    <p:sldId id="265" r:id="rId18"/>
    <p:sldId id="295" r:id="rId19"/>
    <p:sldId id="266" r:id="rId20"/>
    <p:sldId id="267" r:id="rId21"/>
    <p:sldId id="268" r:id="rId22"/>
    <p:sldId id="269" r:id="rId23"/>
    <p:sldId id="297" r:id="rId24"/>
    <p:sldId id="307" r:id="rId25"/>
    <p:sldId id="282" r:id="rId26"/>
    <p:sldId id="299" r:id="rId27"/>
    <p:sldId id="284" r:id="rId28"/>
    <p:sldId id="285" r:id="rId29"/>
    <p:sldId id="301" r:id="rId30"/>
    <p:sldId id="302" r:id="rId31"/>
    <p:sldId id="288" r:id="rId32"/>
    <p:sldId id="289" r:id="rId33"/>
    <p:sldId id="290" r:id="rId34"/>
    <p:sldId id="291" r:id="rId35"/>
    <p:sldId id="292" r:id="rId36"/>
    <p:sldId id="293" r:id="rId37"/>
    <p:sldId id="29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46" autoAdjust="0"/>
    <p:restoredTop sz="94660"/>
  </p:normalViewPr>
  <p:slideViewPr>
    <p:cSldViewPr snapToGrid="0">
      <p:cViewPr varScale="1">
        <p:scale>
          <a:sx n="86" d="100"/>
          <a:sy n="86" d="100"/>
        </p:scale>
        <p:origin x="60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13A612-5CA9-48F1-97C6-6CBDD211BA95}"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79F40-7FB4-4A3E-8AB4-11E3172E6DF9}" type="slidenum">
              <a:rPr lang="en-US" smtClean="0"/>
              <a:t>‹#›</a:t>
            </a:fld>
            <a:endParaRPr lang="en-US"/>
          </a:p>
        </p:txBody>
      </p:sp>
    </p:spTree>
    <p:extLst>
      <p:ext uri="{BB962C8B-B14F-4D97-AF65-F5344CB8AC3E}">
        <p14:creationId xmlns:p14="http://schemas.microsoft.com/office/powerpoint/2010/main" val="111854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593669"/>
            <a:ext cx="9144000" cy="2099174"/>
          </a:xfrm>
        </p:spPr>
        <p:txBody>
          <a:bodyPr anchor="b"/>
          <a:lstStyle>
            <a:lvl1pPr algn="ctr">
              <a:defRPr sz="6000"/>
            </a:lvl1pPr>
          </a:lstStyle>
          <a:p>
            <a:r>
              <a:rPr lang="tr-TR"/>
              <a:t>Asıl başlık stili için tıklatın</a:t>
            </a:r>
            <a:endParaRPr lang="en-US"/>
          </a:p>
        </p:txBody>
      </p:sp>
      <p:sp>
        <p:nvSpPr>
          <p:cNvPr id="3" name="Alt Başlık 2"/>
          <p:cNvSpPr>
            <a:spLocks noGrp="1"/>
          </p:cNvSpPr>
          <p:nvPr>
            <p:ph type="subTitle" idx="1"/>
          </p:nvPr>
        </p:nvSpPr>
        <p:spPr>
          <a:xfrm>
            <a:off x="1524000" y="39329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p:cNvSpPr>
            <a:spLocks noGrp="1"/>
          </p:cNvSpPr>
          <p:nvPr>
            <p:ph type="dt" sz="half" idx="10"/>
          </p:nvPr>
        </p:nvSpPr>
        <p:spPr/>
        <p:txBody>
          <a:bodyPr/>
          <a:lstStyle/>
          <a:p>
            <a:fld id="{2A654944-B3F7-4D75-AB61-3AF86644C48A}" type="datetime1">
              <a:rPr lang="en-US" smtClean="0"/>
              <a:t>12/5/2023</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0BE68271-D1D7-4240-9CAF-7A57D75CD8A1}" type="slidenum">
              <a:rPr lang="en-US" smtClean="0"/>
              <a:t>‹#›</a:t>
            </a:fld>
            <a:endParaRPr lang="en-US"/>
          </a:p>
        </p:txBody>
      </p:sp>
    </p:spTree>
    <p:extLst>
      <p:ext uri="{BB962C8B-B14F-4D97-AF65-F5344CB8AC3E}">
        <p14:creationId xmlns:p14="http://schemas.microsoft.com/office/powerpoint/2010/main" val="3254741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US"/>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10"/>
          </p:nvPr>
        </p:nvSpPr>
        <p:spPr/>
        <p:txBody>
          <a:bodyPr/>
          <a:lstStyle/>
          <a:p>
            <a:fld id="{2864DE9D-CE18-495B-BA2A-914044D8B05F}" type="datetime1">
              <a:rPr lang="en-US" smtClean="0"/>
              <a:t>12/5/2023</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0BE68271-D1D7-4240-9CAF-7A57D75CD8A1}" type="slidenum">
              <a:rPr lang="en-US" smtClean="0"/>
              <a:t>‹#›</a:t>
            </a:fld>
            <a:endParaRPr lang="en-US"/>
          </a:p>
        </p:txBody>
      </p:sp>
    </p:spTree>
    <p:extLst>
      <p:ext uri="{BB962C8B-B14F-4D97-AF65-F5344CB8AC3E}">
        <p14:creationId xmlns:p14="http://schemas.microsoft.com/office/powerpoint/2010/main" val="339107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endParaRPr lang="en-US"/>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10"/>
          </p:nvPr>
        </p:nvSpPr>
        <p:spPr/>
        <p:txBody>
          <a:bodyPr/>
          <a:lstStyle/>
          <a:p>
            <a:fld id="{B0E24DA5-4AA8-444F-9C30-6C3108756C5A}" type="datetime1">
              <a:rPr lang="en-US" smtClean="0"/>
              <a:t>12/5/2023</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0BE68271-D1D7-4240-9CAF-7A57D75CD8A1}" type="slidenum">
              <a:rPr lang="en-US" smtClean="0"/>
              <a:t>‹#›</a:t>
            </a:fld>
            <a:endParaRPr lang="en-US"/>
          </a:p>
        </p:txBody>
      </p:sp>
    </p:spTree>
    <p:extLst>
      <p:ext uri="{BB962C8B-B14F-4D97-AF65-F5344CB8AC3E}">
        <p14:creationId xmlns:p14="http://schemas.microsoft.com/office/powerpoint/2010/main" val="2492363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US"/>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10"/>
          </p:nvPr>
        </p:nvSpPr>
        <p:spPr/>
        <p:txBody>
          <a:bodyPr/>
          <a:lstStyle/>
          <a:p>
            <a:fld id="{980A5EDB-4A7A-499C-954D-5A60ABB46B5E}" type="datetime1">
              <a:rPr lang="en-US" smtClean="0"/>
              <a:t>12/5/2023</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0BE68271-D1D7-4240-9CAF-7A57D75CD8A1}" type="slidenum">
              <a:rPr lang="en-US" smtClean="0"/>
              <a:t>‹#›</a:t>
            </a:fld>
            <a:endParaRPr lang="en-US"/>
          </a:p>
        </p:txBody>
      </p:sp>
    </p:spTree>
    <p:extLst>
      <p:ext uri="{BB962C8B-B14F-4D97-AF65-F5344CB8AC3E}">
        <p14:creationId xmlns:p14="http://schemas.microsoft.com/office/powerpoint/2010/main" val="307062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endParaRPr lang="en-US"/>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405D55A4-9426-4EB6-9D7D-FC99341E74EC}" type="datetime1">
              <a:rPr lang="en-US" smtClean="0"/>
              <a:t>12/5/2023</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0BE68271-D1D7-4240-9CAF-7A57D75CD8A1}" type="slidenum">
              <a:rPr lang="en-US" smtClean="0"/>
              <a:t>‹#›</a:t>
            </a:fld>
            <a:endParaRPr lang="en-US"/>
          </a:p>
        </p:txBody>
      </p:sp>
    </p:spTree>
    <p:extLst>
      <p:ext uri="{BB962C8B-B14F-4D97-AF65-F5344CB8AC3E}">
        <p14:creationId xmlns:p14="http://schemas.microsoft.com/office/powerpoint/2010/main" val="3535567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US"/>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p:cNvSpPr>
            <a:spLocks noGrp="1"/>
          </p:cNvSpPr>
          <p:nvPr>
            <p:ph type="dt" sz="half" idx="10"/>
          </p:nvPr>
        </p:nvSpPr>
        <p:spPr/>
        <p:txBody>
          <a:bodyPr/>
          <a:lstStyle/>
          <a:p>
            <a:fld id="{3DE9344C-AC51-47E9-982E-C0FAB347FDB6}" type="datetime1">
              <a:rPr lang="en-US" smtClean="0"/>
              <a:t>12/5/2023</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0BE68271-D1D7-4240-9CAF-7A57D75CD8A1}" type="slidenum">
              <a:rPr lang="en-US" smtClean="0"/>
              <a:t>‹#›</a:t>
            </a:fld>
            <a:endParaRPr lang="en-US"/>
          </a:p>
        </p:txBody>
      </p:sp>
    </p:spTree>
    <p:extLst>
      <p:ext uri="{BB962C8B-B14F-4D97-AF65-F5344CB8AC3E}">
        <p14:creationId xmlns:p14="http://schemas.microsoft.com/office/powerpoint/2010/main" val="4230137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endParaRPr lang="en-US"/>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p:cNvSpPr>
            <a:spLocks noGrp="1"/>
          </p:cNvSpPr>
          <p:nvPr>
            <p:ph type="dt" sz="half" idx="10"/>
          </p:nvPr>
        </p:nvSpPr>
        <p:spPr/>
        <p:txBody>
          <a:bodyPr/>
          <a:lstStyle/>
          <a:p>
            <a:fld id="{B3568719-B746-4CC3-875C-78F06FF35FEC}" type="datetime1">
              <a:rPr lang="en-US" smtClean="0"/>
              <a:t>12/5/2023</a:t>
            </a:fld>
            <a:endParaRPr lang="en-US"/>
          </a:p>
        </p:txBody>
      </p:sp>
      <p:sp>
        <p:nvSpPr>
          <p:cNvPr id="8" name="Altbilgi Yer Tutucusu 7"/>
          <p:cNvSpPr>
            <a:spLocks noGrp="1"/>
          </p:cNvSpPr>
          <p:nvPr>
            <p:ph type="ftr" sz="quarter" idx="11"/>
          </p:nvPr>
        </p:nvSpPr>
        <p:spPr/>
        <p:txBody>
          <a:bodyPr/>
          <a:lstStyle/>
          <a:p>
            <a:endParaRPr lang="en-US"/>
          </a:p>
        </p:txBody>
      </p:sp>
      <p:sp>
        <p:nvSpPr>
          <p:cNvPr id="9" name="Slayt Numarası Yer Tutucusu 8"/>
          <p:cNvSpPr>
            <a:spLocks noGrp="1"/>
          </p:cNvSpPr>
          <p:nvPr>
            <p:ph type="sldNum" sz="quarter" idx="12"/>
          </p:nvPr>
        </p:nvSpPr>
        <p:spPr/>
        <p:txBody>
          <a:bodyPr/>
          <a:lstStyle/>
          <a:p>
            <a:fld id="{0BE68271-D1D7-4240-9CAF-7A57D75CD8A1}" type="slidenum">
              <a:rPr lang="en-US" smtClean="0"/>
              <a:t>‹#›</a:t>
            </a:fld>
            <a:endParaRPr lang="en-US"/>
          </a:p>
        </p:txBody>
      </p:sp>
    </p:spTree>
    <p:extLst>
      <p:ext uri="{BB962C8B-B14F-4D97-AF65-F5344CB8AC3E}">
        <p14:creationId xmlns:p14="http://schemas.microsoft.com/office/powerpoint/2010/main" val="1340493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US"/>
          </a:p>
        </p:txBody>
      </p:sp>
      <p:sp>
        <p:nvSpPr>
          <p:cNvPr id="3" name="Veri Yer Tutucusu 2"/>
          <p:cNvSpPr>
            <a:spLocks noGrp="1"/>
          </p:cNvSpPr>
          <p:nvPr>
            <p:ph type="dt" sz="half" idx="10"/>
          </p:nvPr>
        </p:nvSpPr>
        <p:spPr/>
        <p:txBody>
          <a:bodyPr/>
          <a:lstStyle/>
          <a:p>
            <a:fld id="{4B2065DE-4831-4E5C-B4ED-292E0EDEBE1C}" type="datetime1">
              <a:rPr lang="en-US" smtClean="0"/>
              <a:t>12/5/2023</a:t>
            </a:fld>
            <a:endParaRPr lang="en-US"/>
          </a:p>
        </p:txBody>
      </p:sp>
      <p:sp>
        <p:nvSpPr>
          <p:cNvPr id="4" name="Altbilgi Yer Tutucusu 3"/>
          <p:cNvSpPr>
            <a:spLocks noGrp="1"/>
          </p:cNvSpPr>
          <p:nvPr>
            <p:ph type="ftr" sz="quarter" idx="11"/>
          </p:nvPr>
        </p:nvSpPr>
        <p:spPr/>
        <p:txBody>
          <a:bodyPr/>
          <a:lstStyle/>
          <a:p>
            <a:endParaRPr lang="en-US"/>
          </a:p>
        </p:txBody>
      </p:sp>
      <p:sp>
        <p:nvSpPr>
          <p:cNvPr id="5" name="Slayt Numarası Yer Tutucusu 4"/>
          <p:cNvSpPr>
            <a:spLocks noGrp="1"/>
          </p:cNvSpPr>
          <p:nvPr>
            <p:ph type="sldNum" sz="quarter" idx="12"/>
          </p:nvPr>
        </p:nvSpPr>
        <p:spPr/>
        <p:txBody>
          <a:bodyPr/>
          <a:lstStyle/>
          <a:p>
            <a:fld id="{0BE68271-D1D7-4240-9CAF-7A57D75CD8A1}" type="slidenum">
              <a:rPr lang="en-US" smtClean="0"/>
              <a:t>‹#›</a:t>
            </a:fld>
            <a:endParaRPr lang="en-US"/>
          </a:p>
        </p:txBody>
      </p:sp>
    </p:spTree>
    <p:extLst>
      <p:ext uri="{BB962C8B-B14F-4D97-AF65-F5344CB8AC3E}">
        <p14:creationId xmlns:p14="http://schemas.microsoft.com/office/powerpoint/2010/main" val="379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97CADC7-683D-499A-8AF0-67A3A77E113D}" type="datetime1">
              <a:rPr lang="en-US" smtClean="0"/>
              <a:t>12/5/2023</a:t>
            </a:fld>
            <a:endParaRPr lang="en-US"/>
          </a:p>
        </p:txBody>
      </p:sp>
      <p:sp>
        <p:nvSpPr>
          <p:cNvPr id="3" name="Altbilgi Yer Tutucusu 2"/>
          <p:cNvSpPr>
            <a:spLocks noGrp="1"/>
          </p:cNvSpPr>
          <p:nvPr>
            <p:ph type="ftr" sz="quarter" idx="11"/>
          </p:nvPr>
        </p:nvSpPr>
        <p:spPr/>
        <p:txBody>
          <a:bodyPr/>
          <a:lstStyle/>
          <a:p>
            <a:endParaRPr lang="en-US"/>
          </a:p>
        </p:txBody>
      </p:sp>
      <p:sp>
        <p:nvSpPr>
          <p:cNvPr id="4" name="Slayt Numarası Yer Tutucusu 3"/>
          <p:cNvSpPr>
            <a:spLocks noGrp="1"/>
          </p:cNvSpPr>
          <p:nvPr>
            <p:ph type="sldNum" sz="quarter" idx="12"/>
          </p:nvPr>
        </p:nvSpPr>
        <p:spPr/>
        <p:txBody>
          <a:bodyPr/>
          <a:lstStyle/>
          <a:p>
            <a:fld id="{0BE68271-D1D7-4240-9CAF-7A57D75CD8A1}" type="slidenum">
              <a:rPr lang="en-US" smtClean="0"/>
              <a:t>‹#›</a:t>
            </a:fld>
            <a:endParaRPr lang="en-US"/>
          </a:p>
        </p:txBody>
      </p:sp>
    </p:spTree>
    <p:extLst>
      <p:ext uri="{BB962C8B-B14F-4D97-AF65-F5344CB8AC3E}">
        <p14:creationId xmlns:p14="http://schemas.microsoft.com/office/powerpoint/2010/main" val="3448180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7E818918-E809-4D31-8C43-10619B4B83E1}" type="datetime1">
              <a:rPr lang="en-US" smtClean="0"/>
              <a:t>12/5/2023</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0BE68271-D1D7-4240-9CAF-7A57D75CD8A1}" type="slidenum">
              <a:rPr lang="en-US" smtClean="0"/>
              <a:t>‹#›</a:t>
            </a:fld>
            <a:endParaRPr lang="en-US"/>
          </a:p>
        </p:txBody>
      </p:sp>
    </p:spTree>
    <p:extLst>
      <p:ext uri="{BB962C8B-B14F-4D97-AF65-F5344CB8AC3E}">
        <p14:creationId xmlns:p14="http://schemas.microsoft.com/office/powerpoint/2010/main" val="413763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6DF02C03-BC0E-4D6F-982A-A6AB253784E9}" type="datetime1">
              <a:rPr lang="en-US" smtClean="0"/>
              <a:t>12/5/2023</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0BE68271-D1D7-4240-9CAF-7A57D75CD8A1}" type="slidenum">
              <a:rPr lang="en-US" smtClean="0"/>
              <a:t>‹#›</a:t>
            </a:fld>
            <a:endParaRPr lang="en-US"/>
          </a:p>
        </p:txBody>
      </p:sp>
    </p:spTree>
    <p:extLst>
      <p:ext uri="{BB962C8B-B14F-4D97-AF65-F5344CB8AC3E}">
        <p14:creationId xmlns:p14="http://schemas.microsoft.com/office/powerpoint/2010/main" val="2604984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1537229"/>
            <a:ext cx="10515600" cy="1325563"/>
          </a:xfrm>
          <a:prstGeom prst="rect">
            <a:avLst/>
          </a:prstGeom>
        </p:spPr>
        <p:txBody>
          <a:bodyPr vert="horz" lIns="91440" tIns="45720" rIns="91440" bIns="45720" rtlCol="0" anchor="ctr">
            <a:normAutofit/>
          </a:bodyPr>
          <a:lstStyle/>
          <a:p>
            <a:r>
              <a:rPr lang="tr-TR"/>
              <a:t>Asıl başlık stili için tıklatın</a:t>
            </a:r>
            <a:endParaRPr lang="en-US"/>
          </a:p>
        </p:txBody>
      </p:sp>
      <p:sp>
        <p:nvSpPr>
          <p:cNvPr id="3" name="Metin Yer Tutucusu 2"/>
          <p:cNvSpPr>
            <a:spLocks noGrp="1"/>
          </p:cNvSpPr>
          <p:nvPr>
            <p:ph type="body" idx="1"/>
          </p:nvPr>
        </p:nvSpPr>
        <p:spPr>
          <a:xfrm>
            <a:off x="838200" y="3023159"/>
            <a:ext cx="10515600" cy="2851892"/>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8B64CE-913C-4FF7-B7D7-77E9C27D0C7A}" type="datetime1">
              <a:rPr lang="en-US" smtClean="0"/>
              <a:t>12/5/2023</a:t>
            </a:fld>
            <a:endParaRPr lang="en-US"/>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68271-D1D7-4240-9CAF-7A57D75CD8A1}" type="slidenum">
              <a:rPr lang="en-US" smtClean="0"/>
              <a:t>‹#›</a:t>
            </a:fld>
            <a:endParaRPr lang="en-US"/>
          </a:p>
        </p:txBody>
      </p:sp>
      <p:pic>
        <p:nvPicPr>
          <p:cNvPr id="11" name="Picture 10">
            <a:extLst>
              <a:ext uri="{FF2B5EF4-FFF2-40B4-BE49-F238E27FC236}">
                <a16:creationId xmlns:a16="http://schemas.microsoft.com/office/drawing/2014/main" id="{C5C8AEEE-D2E4-67F0-B988-44C1162E2B81}"/>
              </a:ext>
            </a:extLst>
          </p:cNvPr>
          <p:cNvPicPr>
            <a:picLocks noChangeAspect="1"/>
          </p:cNvPicPr>
          <p:nvPr userDrawn="1"/>
        </p:nvPicPr>
        <p:blipFill>
          <a:blip r:embed="rId14"/>
          <a:stretch>
            <a:fillRect/>
          </a:stretch>
        </p:blipFill>
        <p:spPr>
          <a:xfrm>
            <a:off x="10126859" y="6004398"/>
            <a:ext cx="1228103" cy="596167"/>
          </a:xfrm>
          <a:prstGeom prst="rect">
            <a:avLst/>
          </a:prstGeom>
        </p:spPr>
      </p:pic>
      <p:pic>
        <p:nvPicPr>
          <p:cNvPr id="18" name="Picture 17">
            <a:extLst>
              <a:ext uri="{FF2B5EF4-FFF2-40B4-BE49-F238E27FC236}">
                <a16:creationId xmlns:a16="http://schemas.microsoft.com/office/drawing/2014/main" id="{3C69A47D-8685-0547-C5CA-BF525E1723AB}"/>
              </a:ext>
            </a:extLst>
          </p:cNvPr>
          <p:cNvPicPr>
            <a:picLocks noChangeAspect="1"/>
          </p:cNvPicPr>
          <p:nvPr userDrawn="1"/>
        </p:nvPicPr>
        <p:blipFill>
          <a:blip r:embed="rId15"/>
          <a:stretch>
            <a:fillRect/>
          </a:stretch>
        </p:blipFill>
        <p:spPr>
          <a:xfrm>
            <a:off x="5609772" y="6252720"/>
            <a:ext cx="965200" cy="203200"/>
          </a:xfrm>
          <a:prstGeom prst="rect">
            <a:avLst/>
          </a:prstGeom>
        </p:spPr>
      </p:pic>
      <p:pic>
        <p:nvPicPr>
          <p:cNvPr id="21" name="Picture 20" descr="Icon&#10;&#10;Description automatically generated">
            <a:extLst>
              <a:ext uri="{FF2B5EF4-FFF2-40B4-BE49-F238E27FC236}">
                <a16:creationId xmlns:a16="http://schemas.microsoft.com/office/drawing/2014/main" id="{A93BB0D2-B936-48A5-D908-6EF16490F31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27754" y="235881"/>
            <a:ext cx="2736493" cy="1058455"/>
          </a:xfrm>
          <a:prstGeom prst="rect">
            <a:avLst/>
          </a:prstGeom>
        </p:spPr>
      </p:pic>
      <p:pic>
        <p:nvPicPr>
          <p:cNvPr id="9" name="Picture 8">
            <a:extLst>
              <a:ext uri="{FF2B5EF4-FFF2-40B4-BE49-F238E27FC236}">
                <a16:creationId xmlns:a16="http://schemas.microsoft.com/office/drawing/2014/main" id="{98B2B68E-DA3F-A7E6-AD1D-FD7561DA2A8E}"/>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p:blipFill>
        <p:spPr>
          <a:xfrm>
            <a:off x="839992" y="5733756"/>
            <a:ext cx="1069284" cy="1069284"/>
          </a:xfrm>
          <a:prstGeom prst="rect">
            <a:avLst/>
          </a:prstGeom>
        </p:spPr>
      </p:pic>
    </p:spTree>
    <p:extLst>
      <p:ext uri="{BB962C8B-B14F-4D97-AF65-F5344CB8AC3E}">
        <p14:creationId xmlns:p14="http://schemas.microsoft.com/office/powerpoint/2010/main" val="326385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524000" y="1676863"/>
            <a:ext cx="9144000" cy="1655762"/>
          </a:xfrm>
          <a:solidFill>
            <a:srgbClr val="FFC000"/>
          </a:solidFill>
        </p:spPr>
        <p:txBody>
          <a:bodyPr>
            <a:normAutofit fontScale="90000"/>
          </a:bodyPr>
          <a:lstStyle/>
          <a:p>
            <a:r>
              <a:rPr lang="tr-TR" dirty="0"/>
              <a:t>KORUYUCU, ÖNLEYİCİ VE BAKIM SONRASI HİZMETLER</a:t>
            </a:r>
          </a:p>
        </p:txBody>
      </p:sp>
      <p:sp>
        <p:nvSpPr>
          <p:cNvPr id="7" name="Subtitle 6"/>
          <p:cNvSpPr>
            <a:spLocks noGrp="1"/>
          </p:cNvSpPr>
          <p:nvPr>
            <p:ph type="subTitle" idx="1"/>
          </p:nvPr>
        </p:nvSpPr>
        <p:spPr/>
        <p:txBody>
          <a:bodyPr/>
          <a:lstStyle/>
          <a:p>
            <a:r>
              <a:rPr lang="tr-TR" b="1" dirty="0"/>
              <a:t>Anahtar Sözcükler: </a:t>
            </a:r>
            <a:endParaRPr lang="en-US" b="1" dirty="0"/>
          </a:p>
          <a:p>
            <a:r>
              <a:rPr lang="en-US" sz="2400" dirty="0">
                <a:latin typeface="Segoe UI" panose="020B0502040204020203" pitchFamily="34" charset="0"/>
                <a:cs typeface="Segoe UI" panose="020B0502040204020203" pitchFamily="34" charset="0"/>
              </a:rPr>
              <a:t>Çocuk Hizmetleri, </a:t>
            </a:r>
            <a:r>
              <a:rPr lang="en-US" sz="2400" dirty="0" err="1">
                <a:latin typeface="Segoe UI" panose="020B0502040204020203" pitchFamily="34" charset="0"/>
                <a:cs typeface="Segoe UI" panose="020B0502040204020203" pitchFamily="34" charset="0"/>
              </a:rPr>
              <a:t>çocuk</a:t>
            </a:r>
            <a:r>
              <a:rPr lang="en-US" sz="2400"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h</a:t>
            </a:r>
            <a:r>
              <a:rPr lang="en-US" sz="2400" dirty="0" err="1">
                <a:latin typeface="Segoe UI" panose="020B0502040204020203" pitchFamily="34" charset="0"/>
                <a:cs typeface="Segoe UI" panose="020B0502040204020203" pitchFamily="34" charset="0"/>
              </a:rPr>
              <a:t>akları</a:t>
            </a:r>
            <a:r>
              <a:rPr lang="en-US" sz="2400"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k</a:t>
            </a:r>
            <a:r>
              <a:rPr lang="en-US" sz="2400" dirty="0" err="1">
                <a:latin typeface="Segoe UI" panose="020B0502040204020203" pitchFamily="34" charset="0"/>
                <a:cs typeface="Segoe UI" panose="020B0502040204020203" pitchFamily="34" charset="0"/>
              </a:rPr>
              <a:t>oruyucu</a:t>
            </a:r>
            <a:r>
              <a:rPr lang="en-US" sz="2400"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h</a:t>
            </a:r>
            <a:r>
              <a:rPr lang="en-US" sz="2400" dirty="0" err="1">
                <a:latin typeface="Segoe UI" panose="020B0502040204020203" pitchFamily="34" charset="0"/>
                <a:cs typeface="Segoe UI" panose="020B0502040204020203" pitchFamily="34" charset="0"/>
              </a:rPr>
              <a:t>izmetler</a:t>
            </a:r>
            <a:r>
              <a:rPr lang="en-US" sz="2400" dirty="0">
                <a:latin typeface="Segoe UI" panose="020B0502040204020203" pitchFamily="34" charset="0"/>
                <a:cs typeface="Segoe UI" panose="020B0502040204020203" pitchFamily="34" charset="0"/>
              </a:rPr>
              <a:t>, </a:t>
            </a:r>
            <a:r>
              <a:rPr lang="en-US" sz="2400" dirty="0" err="1">
                <a:latin typeface="Segoe UI" panose="020B0502040204020203" pitchFamily="34" charset="0"/>
                <a:cs typeface="Segoe UI" panose="020B0502040204020203" pitchFamily="34" charset="0"/>
              </a:rPr>
              <a:t>önleyici</a:t>
            </a:r>
            <a:r>
              <a:rPr lang="en-US" sz="2400"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h</a:t>
            </a:r>
            <a:r>
              <a:rPr lang="en-US" sz="2400" dirty="0" err="1">
                <a:latin typeface="Segoe UI" panose="020B0502040204020203" pitchFamily="34" charset="0"/>
                <a:cs typeface="Segoe UI" panose="020B0502040204020203" pitchFamily="34" charset="0"/>
              </a:rPr>
              <a:t>izmetler</a:t>
            </a:r>
            <a:r>
              <a:rPr lang="en-US" sz="2400"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g</a:t>
            </a:r>
            <a:r>
              <a:rPr lang="en-US" sz="2400" dirty="0" err="1">
                <a:latin typeface="Segoe UI" panose="020B0502040204020203" pitchFamily="34" charset="0"/>
                <a:cs typeface="Segoe UI" panose="020B0502040204020203" pitchFamily="34" charset="0"/>
              </a:rPr>
              <a:t>ündüzlü</a:t>
            </a:r>
            <a:r>
              <a:rPr lang="en-US" sz="2400"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h</a:t>
            </a:r>
            <a:r>
              <a:rPr lang="en-US" sz="2400" dirty="0" err="1">
                <a:latin typeface="Segoe UI" panose="020B0502040204020203" pitchFamily="34" charset="0"/>
                <a:cs typeface="Segoe UI" panose="020B0502040204020203" pitchFamily="34" charset="0"/>
              </a:rPr>
              <a:t>izmetler</a:t>
            </a:r>
            <a:r>
              <a:rPr lang="en-US" sz="2400"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b</a:t>
            </a:r>
            <a:r>
              <a:rPr lang="en-US" sz="2400" dirty="0" err="1">
                <a:latin typeface="Segoe UI" panose="020B0502040204020203" pitchFamily="34" charset="0"/>
                <a:cs typeface="Segoe UI" panose="020B0502040204020203" pitchFamily="34" charset="0"/>
              </a:rPr>
              <a:t>akım</a:t>
            </a:r>
            <a:r>
              <a:rPr lang="en-US" sz="2400"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s</a:t>
            </a:r>
            <a:r>
              <a:rPr lang="en-US" sz="2400" dirty="0" err="1">
                <a:latin typeface="Segoe UI" panose="020B0502040204020203" pitchFamily="34" charset="0"/>
                <a:cs typeface="Segoe UI" panose="020B0502040204020203" pitchFamily="34" charset="0"/>
              </a:rPr>
              <a:t>onrası</a:t>
            </a:r>
            <a:r>
              <a:rPr lang="en-US" sz="2400"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h</a:t>
            </a:r>
            <a:r>
              <a:rPr lang="en-US" sz="2400" dirty="0" err="1">
                <a:latin typeface="Segoe UI" panose="020B0502040204020203" pitchFamily="34" charset="0"/>
                <a:cs typeface="Segoe UI" panose="020B0502040204020203" pitchFamily="34" charset="0"/>
              </a:rPr>
              <a:t>izmetler</a:t>
            </a:r>
            <a:r>
              <a:rPr lang="en-US" sz="2400" dirty="0">
                <a:latin typeface="Segoe UI" panose="020B0502040204020203" pitchFamily="34" charset="0"/>
                <a:cs typeface="Segoe UI" panose="020B0502040204020203" pitchFamily="34" charset="0"/>
              </a:rPr>
              <a:t>.</a:t>
            </a:r>
            <a:endParaRPr lang="tr-TR" sz="2400" dirty="0">
              <a:latin typeface="Segoe UI" panose="020B0502040204020203" pitchFamily="34" charset="0"/>
              <a:cs typeface="Segoe UI" panose="020B0502040204020203" pitchFamily="34" charset="0"/>
            </a:endParaRPr>
          </a:p>
        </p:txBody>
      </p:sp>
      <p:sp>
        <p:nvSpPr>
          <p:cNvPr id="2" name="Slayt Numarası Yer Tutucusu 1">
            <a:extLst>
              <a:ext uri="{FF2B5EF4-FFF2-40B4-BE49-F238E27FC236}">
                <a16:creationId xmlns:a16="http://schemas.microsoft.com/office/drawing/2014/main" id="{0208A36D-F689-1137-CAD1-535DABFBDE85}"/>
              </a:ext>
            </a:extLst>
          </p:cNvPr>
          <p:cNvSpPr>
            <a:spLocks noGrp="1"/>
          </p:cNvSpPr>
          <p:nvPr>
            <p:ph type="sldNum" sz="quarter" idx="12"/>
          </p:nvPr>
        </p:nvSpPr>
        <p:spPr/>
        <p:txBody>
          <a:bodyPr/>
          <a:lstStyle/>
          <a:p>
            <a:fld id="{0BE68271-D1D7-4240-9CAF-7A57D75CD8A1}" type="slidenum">
              <a:rPr lang="en-US" smtClean="0"/>
              <a:t>1</a:t>
            </a:fld>
            <a:endParaRPr lang="en-US"/>
          </a:p>
        </p:txBody>
      </p:sp>
    </p:spTree>
    <p:extLst>
      <p:ext uri="{BB962C8B-B14F-4D97-AF65-F5344CB8AC3E}">
        <p14:creationId xmlns:p14="http://schemas.microsoft.com/office/powerpoint/2010/main" val="2439667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24691" y="1219964"/>
            <a:ext cx="10515600" cy="1325563"/>
          </a:xfrm>
        </p:spPr>
        <p:txBody>
          <a:bodyPr>
            <a:noAutofit/>
          </a:bodyPr>
          <a:lstStyle/>
          <a:p>
            <a:pPr>
              <a:lnSpc>
                <a:spcPct val="115000"/>
              </a:lnSpc>
              <a:spcAft>
                <a:spcPts val="0"/>
              </a:spcAft>
            </a:pP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İl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Hakları</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Komitesi</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br>
              <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br>
            <a:endParaRPr lang="en-US" sz="3200" u="sng" dirty="0"/>
          </a:p>
        </p:txBody>
      </p:sp>
      <p:sp>
        <p:nvSpPr>
          <p:cNvPr id="3" name="İçerik Yer Tutucusu 2"/>
          <p:cNvSpPr>
            <a:spLocks noGrp="1"/>
          </p:cNvSpPr>
          <p:nvPr>
            <p:ph idx="1"/>
          </p:nvPr>
        </p:nvSpPr>
        <p:spPr>
          <a:xfrm>
            <a:off x="524691" y="1882745"/>
            <a:ext cx="10964092" cy="4249783"/>
          </a:xfrm>
        </p:spPr>
        <p:txBody>
          <a:bodyPr>
            <a:noAutofit/>
          </a:bodyPr>
          <a:lstStyle/>
          <a:p>
            <a:pPr marL="0" indent="0" algn="just">
              <a:lnSpc>
                <a:spcPct val="100000"/>
              </a:lnSpc>
              <a:buNone/>
            </a:pPr>
            <a:r>
              <a:rPr lang="tr-TR" sz="1600" dirty="0">
                <a:latin typeface="Segoe UI" panose="020B0502040204020203" pitchFamily="34" charset="0"/>
                <a:cs typeface="Segoe UI" panose="020B0502040204020203" pitchFamily="34" charset="0"/>
              </a:rPr>
              <a:t>BM</a:t>
            </a:r>
            <a:r>
              <a:rPr lang="en-US" sz="1600" dirty="0">
                <a:latin typeface="Segoe UI" panose="020B0502040204020203" pitchFamily="34" charset="0"/>
                <a:cs typeface="Segoe UI" panose="020B0502040204020203" pitchFamily="34" charset="0"/>
              </a:rPr>
              <a:t> Çocuk </a:t>
            </a:r>
            <a:r>
              <a:rPr lang="en-US" sz="1600" dirty="0" err="1">
                <a:latin typeface="Segoe UI" panose="020B0502040204020203" pitchFamily="34" charset="0"/>
                <a:cs typeface="Segoe UI" panose="020B0502040204020203" pitchFamily="34" charset="0"/>
              </a:rPr>
              <a:t>Hakları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Sözleşmesi’nin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ilke</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hükümlerinin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yetişkin</a:t>
            </a:r>
            <a:r>
              <a:rPr lang="en-US" sz="1600" dirty="0">
                <a:latin typeface="Segoe UI" panose="020B0502040204020203" pitchFamily="34" charset="0"/>
                <a:cs typeface="Segoe UI" panose="020B0502040204020203" pitchFamily="34" charset="0"/>
              </a:rPr>
              <a:t> ve çocuk </a:t>
            </a:r>
            <a:r>
              <a:rPr lang="en-US" sz="1600" dirty="0" err="1">
                <a:latin typeface="Segoe UI" panose="020B0502040204020203" pitchFamily="34" charset="0"/>
                <a:cs typeface="Segoe UI" panose="020B0502040204020203" pitchFamily="34" charset="0"/>
              </a:rPr>
              <a:t>olmak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üzere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toplumun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tüm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kesimlerince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öğrenilerek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hayata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geçirilmesi</a:t>
            </a:r>
            <a:r>
              <a:rPr lang="en-US" sz="1600" dirty="0">
                <a:latin typeface="Segoe UI" panose="020B0502040204020203" pitchFamily="34" charset="0"/>
                <a:cs typeface="Segoe UI" panose="020B0502040204020203" pitchFamily="34" charset="0"/>
              </a:rPr>
              <a:t> ve çocukları </a:t>
            </a:r>
            <a:r>
              <a:rPr lang="en-US" sz="1600" dirty="0" err="1">
                <a:latin typeface="Segoe UI" panose="020B0502040204020203" pitchFamily="34" charset="0"/>
                <a:cs typeface="Segoe UI" panose="020B0502040204020203" pitchFamily="34" charset="0"/>
              </a:rPr>
              <a:t>ilgilendiren</a:t>
            </a:r>
            <a:r>
              <a:rPr lang="en-US" sz="1600" dirty="0">
                <a:latin typeface="Segoe UI" panose="020B0502040204020203" pitchFamily="34" charset="0"/>
                <a:cs typeface="Segoe UI" panose="020B0502040204020203" pitchFamily="34" charset="0"/>
              </a:rPr>
              <a:t> her </a:t>
            </a:r>
            <a:r>
              <a:rPr lang="en-US" sz="1600" dirty="0" err="1">
                <a:latin typeface="Segoe UI" panose="020B0502040204020203" pitchFamily="34" charset="0"/>
                <a:cs typeface="Segoe UI" panose="020B0502040204020203" pitchFamily="34" charset="0"/>
              </a:rPr>
              <a:t>konuda</a:t>
            </a:r>
            <a:r>
              <a:rPr lang="en-US" sz="1600" dirty="0">
                <a:latin typeface="Segoe UI" panose="020B0502040204020203" pitchFamily="34" charset="0"/>
                <a:cs typeface="Segoe UI" panose="020B0502040204020203" pitchFamily="34" charset="0"/>
              </a:rPr>
              <a:t> çocuk </a:t>
            </a:r>
            <a:r>
              <a:rPr lang="en-US" sz="1600" dirty="0" err="1">
                <a:latin typeface="Segoe UI" panose="020B0502040204020203" pitchFamily="34" charset="0"/>
                <a:cs typeface="Segoe UI" panose="020B0502040204020203" pitchFamily="34" charset="0"/>
              </a:rPr>
              <a:t>katılımını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etkin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kılabilmek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amacıyla</a:t>
            </a:r>
            <a:r>
              <a:rPr lang="en-US" sz="1600" dirty="0">
                <a:latin typeface="Segoe UI" panose="020B0502040204020203" pitchFamily="34" charset="0"/>
                <a:cs typeface="Segoe UI" panose="020B0502040204020203" pitchFamily="34" charset="0"/>
              </a:rPr>
              <a:t> </a:t>
            </a:r>
            <a:r>
              <a:rPr lang="tr-TR" sz="1600" dirty="0">
                <a:latin typeface="Segoe UI" panose="020B0502040204020203" pitchFamily="34" charset="0"/>
                <a:cs typeface="Segoe UI" panose="020B0502040204020203" pitchFamily="34" charset="0"/>
              </a:rPr>
              <a:t>ÇHGM </a:t>
            </a:r>
            <a:r>
              <a:rPr lang="en-US" sz="1600" dirty="0" err="1">
                <a:latin typeface="Segoe UI" panose="020B0502040204020203" pitchFamily="34" charset="0"/>
                <a:cs typeface="Segoe UI" panose="020B0502040204020203" pitchFamily="34" charset="0"/>
              </a:rPr>
              <a:t>koordinatörlüğünde</a:t>
            </a:r>
            <a:r>
              <a:rPr lang="en-US" sz="1600" dirty="0">
                <a:latin typeface="Segoe UI" panose="020B0502040204020203" pitchFamily="34" charset="0"/>
                <a:cs typeface="Segoe UI" panose="020B0502040204020203" pitchFamily="34" charset="0"/>
              </a:rPr>
              <a:t> her </a:t>
            </a:r>
            <a:r>
              <a:rPr lang="en-US" sz="1600" dirty="0" err="1">
                <a:latin typeface="Segoe UI" panose="020B0502040204020203" pitchFamily="34" charset="0"/>
                <a:cs typeface="Segoe UI" panose="020B0502040204020203" pitchFamily="34" charset="0"/>
              </a:rPr>
              <a:t>ilde</a:t>
            </a:r>
            <a:r>
              <a:rPr lang="en-US" sz="1600" dirty="0">
                <a:latin typeface="Segoe UI" panose="020B0502040204020203" pitchFamily="34" charset="0"/>
                <a:cs typeface="Segoe UI" panose="020B0502040204020203" pitchFamily="34" charset="0"/>
              </a:rPr>
              <a:t> Çocuk </a:t>
            </a:r>
            <a:r>
              <a:rPr lang="en-US" sz="1600" dirty="0" err="1">
                <a:latin typeface="Segoe UI" panose="020B0502040204020203" pitchFamily="34" charset="0"/>
                <a:cs typeface="Segoe UI" panose="020B0502040204020203" pitchFamily="34" charset="0"/>
              </a:rPr>
              <a:t>Hakları</a:t>
            </a:r>
            <a:r>
              <a:rPr lang="en-US" sz="1600" dirty="0">
                <a:latin typeface="Segoe UI" panose="020B0502040204020203" pitchFamily="34" charset="0"/>
                <a:cs typeface="Segoe UI" panose="020B0502040204020203" pitchFamily="34" charset="0"/>
              </a:rPr>
              <a:t> İl Çocuk </a:t>
            </a:r>
            <a:r>
              <a:rPr lang="en-US" sz="1600" dirty="0" err="1">
                <a:latin typeface="Segoe UI" panose="020B0502040204020203" pitchFamily="34" charset="0"/>
                <a:cs typeface="Segoe UI" panose="020B0502040204020203" pitchFamily="34" charset="0"/>
              </a:rPr>
              <a:t>Komiteleri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oluşturulmuştur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Komitelere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katılım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bütünüyle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gönüllülük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esasına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dayanmaktadır</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komitede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almak</a:t>
            </a:r>
            <a:r>
              <a:rPr lang="en-US" sz="1600" dirty="0">
                <a:latin typeface="Segoe UI" panose="020B0502040204020203" pitchFamily="34" charset="0"/>
                <a:cs typeface="Segoe UI" panose="020B0502040204020203" pitchFamily="34" charset="0"/>
              </a:rPr>
              <a:t> için 0-18 </a:t>
            </a:r>
            <a:r>
              <a:rPr lang="en-US" sz="1600" dirty="0" err="1">
                <a:latin typeface="Segoe UI" panose="020B0502040204020203" pitchFamily="34" charset="0"/>
                <a:cs typeface="Segoe UI" panose="020B0502040204020203" pitchFamily="34" charset="0"/>
              </a:rPr>
              <a:t>yaş</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aralığında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olmak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yeterlidir</a:t>
            </a:r>
            <a:r>
              <a:rPr lang="en-US" sz="1600" dirty="0">
                <a:latin typeface="Segoe UI" panose="020B0502040204020203" pitchFamily="34" charset="0"/>
                <a:cs typeface="Segoe UI" panose="020B0502040204020203" pitchFamily="34" charset="0"/>
              </a:rPr>
              <a:t>. </a:t>
            </a:r>
            <a:endParaRPr lang="tr-TR" sz="1600" dirty="0">
              <a:latin typeface="Segoe UI" panose="020B0502040204020203" pitchFamily="34" charset="0"/>
              <a:cs typeface="Segoe UI" panose="020B0502040204020203" pitchFamily="34" charset="0"/>
            </a:endParaRPr>
          </a:p>
          <a:p>
            <a:pPr marL="0" indent="0">
              <a:lnSpc>
                <a:spcPct val="100000"/>
              </a:lnSpc>
              <a:buNone/>
            </a:pPr>
            <a:r>
              <a:rPr lang="en-US" sz="1600" dirty="0" err="1">
                <a:latin typeface="Segoe UI" panose="020B0502040204020203" pitchFamily="34" charset="0"/>
                <a:cs typeface="Segoe UI" panose="020B0502040204020203" pitchFamily="34" charset="0"/>
              </a:rPr>
              <a:t>Komiteler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bünyesinde</a:t>
            </a:r>
            <a:r>
              <a:rPr lang="en-US" sz="1600" dirty="0">
                <a:latin typeface="Segoe UI" panose="020B0502040204020203" pitchFamily="34" charset="0"/>
                <a:cs typeface="Segoe UI" panose="020B0502040204020203" pitchFamily="34" charset="0"/>
              </a:rPr>
              <a:t>;</a:t>
            </a:r>
            <a:endParaRPr lang="tr-TR" sz="1600" dirty="0">
              <a:latin typeface="Segoe UI" panose="020B0502040204020203" pitchFamily="34" charset="0"/>
              <a:cs typeface="Segoe UI" panose="020B0502040204020203" pitchFamily="34" charset="0"/>
            </a:endParaRPr>
          </a:p>
          <a:p>
            <a:pPr lvl="2">
              <a:lnSpc>
                <a:spcPct val="100000"/>
              </a:lnSpc>
            </a:pPr>
            <a:r>
              <a:rPr lang="en-US" sz="1600" b="1" dirty="0" err="1">
                <a:latin typeface="Segoe UI" panose="020B0502040204020203" pitchFamily="34" charset="0"/>
                <a:cs typeface="Segoe UI" panose="020B0502040204020203" pitchFamily="34" charset="0"/>
              </a:rPr>
              <a:t>Çocuk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hakları</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akran</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eğitimi</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ve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diğer</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eğitimler</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Uluslararası</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veya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geçici</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koruma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altında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olan</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çocuklara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yönelik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çocuk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hakları</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ve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sosyal</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uyum</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eğitimi</a:t>
            </a:r>
            <a:r>
              <a:rPr lang="en-US" sz="1600" b="1" dirty="0">
                <a:latin typeface="Segoe UI" panose="020B0502040204020203" pitchFamily="34" charset="0"/>
                <a:cs typeface="Segoe UI" panose="020B0502040204020203" pitchFamily="34" charset="0"/>
              </a:rPr>
              <a:t>) </a:t>
            </a:r>
            <a:endParaRPr lang="tr-TR" sz="1600" dirty="0">
              <a:latin typeface="Segoe UI" panose="020B0502040204020203" pitchFamily="34" charset="0"/>
              <a:cs typeface="Segoe UI" panose="020B0502040204020203" pitchFamily="34" charset="0"/>
            </a:endParaRPr>
          </a:p>
          <a:p>
            <a:pPr lvl="2">
              <a:lnSpc>
                <a:spcPct val="100000"/>
              </a:lnSpc>
            </a:pPr>
            <a:r>
              <a:rPr lang="en-US" sz="1600" b="1" dirty="0" err="1">
                <a:latin typeface="Segoe UI" panose="020B0502040204020203" pitchFamily="34" charset="0"/>
                <a:cs typeface="Segoe UI" panose="020B0502040204020203" pitchFamily="34" charset="0"/>
              </a:rPr>
              <a:t>Seminer</a:t>
            </a:r>
            <a:r>
              <a:rPr lang="en-US" sz="1600" b="1" dirty="0">
                <a:latin typeface="Segoe UI" panose="020B0502040204020203" pitchFamily="34" charset="0"/>
                <a:cs typeface="Segoe UI" panose="020B0502040204020203" pitchFamily="34" charset="0"/>
              </a:rPr>
              <a:t>, forum (20 </a:t>
            </a:r>
            <a:r>
              <a:rPr lang="en-US" sz="1600" b="1" dirty="0" err="1">
                <a:latin typeface="Segoe UI" panose="020B0502040204020203" pitchFamily="34" charset="0"/>
                <a:cs typeface="Segoe UI" panose="020B0502040204020203" pitchFamily="34" charset="0"/>
              </a:rPr>
              <a:t>Kasım</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Çocuk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Hakları</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Günü</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Ulusal</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Çocuk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Forumu</a:t>
            </a:r>
            <a:r>
              <a:rPr lang="en-US" sz="1600" b="1" dirty="0">
                <a:latin typeface="Segoe UI" panose="020B0502040204020203" pitchFamily="34" charset="0"/>
                <a:cs typeface="Segoe UI" panose="020B0502040204020203" pitchFamily="34" charset="0"/>
              </a:rPr>
              <a:t>),</a:t>
            </a:r>
            <a:endParaRPr lang="tr-TR" sz="1600" dirty="0">
              <a:latin typeface="Segoe UI" panose="020B0502040204020203" pitchFamily="34" charset="0"/>
              <a:cs typeface="Segoe UI" panose="020B0502040204020203" pitchFamily="34" charset="0"/>
            </a:endParaRPr>
          </a:p>
          <a:p>
            <a:pPr lvl="2">
              <a:lnSpc>
                <a:spcPct val="100000"/>
              </a:lnSpc>
            </a:pPr>
            <a:r>
              <a:rPr lang="en-US" sz="1600" b="1" dirty="0" err="1">
                <a:latin typeface="Segoe UI" panose="020B0502040204020203" pitchFamily="34" charset="0"/>
                <a:cs typeface="Segoe UI" panose="020B0502040204020203" pitchFamily="34" charset="0"/>
              </a:rPr>
              <a:t>Toplantı</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Çocuk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Danışma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Kurulu</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Toplantıları</a:t>
            </a:r>
            <a:r>
              <a:rPr lang="en-US" sz="1600" b="1" dirty="0">
                <a:latin typeface="Segoe UI" panose="020B0502040204020203" pitchFamily="34" charset="0"/>
                <a:cs typeface="Segoe UI" panose="020B0502040204020203" pitchFamily="34" charset="0"/>
              </a:rPr>
              <a:t>)</a:t>
            </a:r>
            <a:endParaRPr lang="tr-TR" sz="1600" dirty="0">
              <a:latin typeface="Segoe UI" panose="020B0502040204020203" pitchFamily="34" charset="0"/>
              <a:cs typeface="Segoe UI" panose="020B0502040204020203" pitchFamily="34" charset="0"/>
            </a:endParaRPr>
          </a:p>
          <a:p>
            <a:pPr lvl="2">
              <a:lnSpc>
                <a:spcPct val="100000"/>
              </a:lnSpc>
            </a:pPr>
            <a:r>
              <a:rPr lang="en-US" sz="1600" b="1" dirty="0" err="1">
                <a:latin typeface="Segoe UI" panose="020B0502040204020203" pitchFamily="34" charset="0"/>
                <a:cs typeface="Segoe UI" panose="020B0502040204020203" pitchFamily="34" charset="0"/>
              </a:rPr>
              <a:t>Kültürel</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sosyal</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ve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sportif</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etkinlikler</a:t>
            </a:r>
            <a:endParaRPr lang="tr-TR" sz="1600" b="1" dirty="0">
              <a:latin typeface="Segoe UI" panose="020B0502040204020203" pitchFamily="34" charset="0"/>
              <a:cs typeface="Segoe UI" panose="020B0502040204020203" pitchFamily="34" charset="0"/>
            </a:endParaRPr>
          </a:p>
          <a:p>
            <a:pPr lvl="2">
              <a:lnSpc>
                <a:spcPct val="100000"/>
              </a:lnSpc>
            </a:pPr>
            <a:r>
              <a:rPr lang="en-US" sz="1600" b="1" dirty="0" err="1">
                <a:latin typeface="Segoe UI" panose="020B0502040204020203" pitchFamily="34" charset="0"/>
                <a:cs typeface="Segoe UI" panose="020B0502040204020203" pitchFamily="34" charset="0"/>
              </a:rPr>
              <a:t>Önemli</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günlerin</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kutlamaları</a:t>
            </a:r>
            <a:endParaRPr lang="tr-TR" sz="1600" b="1" dirty="0">
              <a:latin typeface="Segoe UI" panose="020B0502040204020203" pitchFamily="34" charset="0"/>
              <a:cs typeface="Segoe UI" panose="020B0502040204020203" pitchFamily="34" charset="0"/>
            </a:endParaRPr>
          </a:p>
          <a:p>
            <a:pPr lvl="2">
              <a:lnSpc>
                <a:spcPct val="100000"/>
              </a:lnSpc>
            </a:pPr>
            <a:r>
              <a:rPr lang="en-US" sz="1600" b="1" dirty="0" err="1">
                <a:latin typeface="Segoe UI" panose="020B0502040204020203" pitchFamily="34" charset="0"/>
                <a:cs typeface="Segoe UI" panose="020B0502040204020203" pitchFamily="34" charset="0"/>
              </a:rPr>
              <a:t>Ödüllü</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yarışmalar</a:t>
            </a:r>
            <a:r>
              <a:rPr lang="en-US" sz="1600" b="1" dirty="0">
                <a:latin typeface="Segoe UI" panose="020B0502040204020203" pitchFamily="34" charset="0"/>
                <a:cs typeface="Segoe UI" panose="020B0502040204020203" pitchFamily="34" charset="0"/>
              </a:rPr>
              <a:t> </a:t>
            </a:r>
            <a:endParaRPr lang="tr-TR" sz="1600" b="1" dirty="0">
              <a:latin typeface="Segoe UI" panose="020B0502040204020203" pitchFamily="34" charset="0"/>
              <a:cs typeface="Segoe UI" panose="020B0502040204020203" pitchFamily="34" charset="0"/>
            </a:endParaRPr>
          </a:p>
          <a:p>
            <a:pPr lvl="2">
              <a:lnSpc>
                <a:spcPct val="100000"/>
              </a:lnSpc>
            </a:pPr>
            <a:r>
              <a:rPr lang="en-US" sz="1600" b="1" dirty="0" err="1">
                <a:latin typeface="Segoe UI" panose="020B0502040204020203" pitchFamily="34" charset="0"/>
                <a:cs typeface="Segoe UI" panose="020B0502040204020203" pitchFamily="34" charset="0"/>
              </a:rPr>
              <a:t>Tanıtım</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stantları</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çalıştaylar</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ziyaretler</a:t>
            </a:r>
            <a:r>
              <a:rPr lang="en-US" sz="1600" b="1" dirty="0">
                <a:latin typeface="Segoe UI" panose="020B0502040204020203" pitchFamily="34" charset="0"/>
                <a:cs typeface="Segoe UI" panose="020B0502040204020203" pitchFamily="34" charset="0"/>
              </a:rPr>
              <a:t> </a:t>
            </a:r>
            <a:endParaRPr lang="tr-TR" sz="1600" b="1" dirty="0">
              <a:latin typeface="Segoe UI" panose="020B0502040204020203" pitchFamily="34" charset="0"/>
              <a:cs typeface="Segoe UI" panose="020B0502040204020203" pitchFamily="34" charset="0"/>
            </a:endParaRPr>
          </a:p>
          <a:p>
            <a:pPr lvl="2">
              <a:lnSpc>
                <a:spcPct val="100000"/>
              </a:lnSpc>
            </a:pPr>
            <a:r>
              <a:rPr lang="en-US" sz="1600" b="1" dirty="0" err="1">
                <a:latin typeface="Segoe UI" panose="020B0502040204020203" pitchFamily="34" charset="0"/>
                <a:cs typeface="Segoe UI" panose="020B0502040204020203" pitchFamily="34" charset="0"/>
              </a:rPr>
              <a:t>Sergi</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tiyatro</a:t>
            </a:r>
            <a:r>
              <a:rPr lang="en-US" sz="1600" b="1" dirty="0">
                <a:latin typeface="Segoe UI" panose="020B0502040204020203" pitchFamily="34" charset="0"/>
                <a:cs typeface="Segoe UI" panose="020B0502040204020203" pitchFamily="34" charset="0"/>
              </a:rPr>
              <a:t> vb. </a:t>
            </a:r>
            <a:r>
              <a:rPr lang="en-US" sz="1600" b="1" dirty="0" err="1">
                <a:latin typeface="Segoe UI" panose="020B0502040204020203" pitchFamily="34" charset="0"/>
                <a:cs typeface="Segoe UI" panose="020B0502040204020203" pitchFamily="34" charset="0"/>
              </a:rPr>
              <a:t>etkinlikler</a:t>
            </a:r>
            <a:r>
              <a:rPr lang="en-US" sz="1600" b="1"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gerek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yerel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gerekse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ulusal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çapta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gerçekleştirilmektedir</a:t>
            </a:r>
            <a:r>
              <a:rPr lang="en-US" sz="1600" dirty="0">
                <a:latin typeface="Segoe UI" panose="020B0502040204020203" pitchFamily="34" charset="0"/>
                <a:cs typeface="Segoe UI" panose="020B0502040204020203" pitchFamily="34" charset="0"/>
              </a:rPr>
              <a:t>.</a:t>
            </a:r>
            <a:endParaRPr lang="tr-TR" sz="1600" dirty="0">
              <a:latin typeface="Segoe UI" panose="020B0502040204020203" pitchFamily="34" charset="0"/>
              <a:cs typeface="Segoe UI" panose="020B0502040204020203" pitchFamily="34" charset="0"/>
            </a:endParaRPr>
          </a:p>
          <a:p>
            <a:pPr>
              <a:lnSpc>
                <a:spcPct val="100000"/>
              </a:lnSpc>
            </a:pPr>
            <a:endParaRPr lang="en-US" sz="1600" dirty="0"/>
          </a:p>
        </p:txBody>
      </p:sp>
      <p:pic>
        <p:nvPicPr>
          <p:cNvPr id="1026" name="Picture 2" descr="stock-vector-illustration-of-kids-students-dropping-their-votes-in-ballot-box-153565772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WatercolorSponge/>
                    </a14:imgEffect>
                  </a14:imgLayer>
                </a14:imgProps>
              </a:ext>
              <a:ext uri="{28A0092B-C50C-407E-A947-70E740481C1C}">
                <a14:useLocalDpi xmlns:a14="http://schemas.microsoft.com/office/drawing/2010/main" val="0"/>
              </a:ext>
            </a:extLst>
          </a:blip>
          <a:srcRect r="3395" b="17643"/>
          <a:stretch/>
        </p:blipFill>
        <p:spPr bwMode="auto">
          <a:xfrm>
            <a:off x="8571411" y="3912901"/>
            <a:ext cx="2917372" cy="165153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139D4B9-45F8-19C0-30D3-8B5D900DD59E}"/>
              </a:ext>
            </a:extLst>
          </p:cNvPr>
          <p:cNvSpPr>
            <a:spLocks noGrp="1"/>
          </p:cNvSpPr>
          <p:nvPr>
            <p:ph type="sldNum" sz="quarter" idx="12"/>
          </p:nvPr>
        </p:nvSpPr>
        <p:spPr/>
        <p:txBody>
          <a:bodyPr/>
          <a:lstStyle/>
          <a:p>
            <a:fld id="{0BE68271-D1D7-4240-9CAF-7A57D75CD8A1}" type="slidenum">
              <a:rPr lang="en-US" smtClean="0"/>
              <a:t>10</a:t>
            </a:fld>
            <a:endParaRPr lang="en-US"/>
          </a:p>
        </p:txBody>
      </p:sp>
    </p:spTree>
    <p:extLst>
      <p:ext uri="{BB962C8B-B14F-4D97-AF65-F5344CB8AC3E}">
        <p14:creationId xmlns:p14="http://schemas.microsoft.com/office/powerpoint/2010/main" val="3436324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226510"/>
            <a:ext cx="10515600" cy="1325563"/>
          </a:xfrm>
        </p:spPr>
        <p:txBody>
          <a:bodyPr>
            <a:noAutofit/>
          </a:bodyPr>
          <a:lstStyle/>
          <a:p>
            <a:pPr>
              <a:lnSpc>
                <a:spcPct val="115000"/>
              </a:lnSpc>
              <a:spcAft>
                <a:spcPts val="0"/>
              </a:spcAft>
            </a:pP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Ulusal</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Forumu</a:t>
            </a:r>
            <a:br>
              <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br>
            <a:endParaRPr lang="en-US" sz="3200" u="sng" dirty="0"/>
          </a:p>
        </p:txBody>
      </p:sp>
      <p:sp>
        <p:nvSpPr>
          <p:cNvPr id="3" name="İçerik Yer Tutucusu 2"/>
          <p:cNvSpPr>
            <a:spLocks noGrp="1"/>
          </p:cNvSpPr>
          <p:nvPr>
            <p:ph idx="1"/>
          </p:nvPr>
        </p:nvSpPr>
        <p:spPr>
          <a:xfrm>
            <a:off x="4161053" y="2357067"/>
            <a:ext cx="7157537" cy="3274423"/>
          </a:xfrm>
        </p:spPr>
        <p:txBody>
          <a:bodyPr>
            <a:noAutofit/>
          </a:bodyPr>
          <a:lstStyle/>
          <a:p>
            <a:pPr algn="just">
              <a:lnSpc>
                <a:spcPct val="100000"/>
              </a:lnSpc>
            </a:pPr>
            <a:r>
              <a:rPr lang="en-US" sz="1400" b="1" dirty="0" err="1">
                <a:latin typeface="Segoe UI" panose="020B0502040204020203" pitchFamily="34" charset="0"/>
                <a:cs typeface="Segoe UI" panose="020B0502040204020203" pitchFamily="34" charset="0"/>
              </a:rPr>
              <a:t>Ulusal</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Çocuk</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Forumları</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Çocuk</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Hakları</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Sözleşmesi’nin</a:t>
            </a:r>
            <a:r>
              <a:rPr lang="en-US" sz="1400" b="1" dirty="0">
                <a:latin typeface="Segoe UI" panose="020B0502040204020203" pitchFamily="34" charset="0"/>
                <a:cs typeface="Segoe UI" panose="020B0502040204020203" pitchFamily="34" charset="0"/>
              </a:rPr>
              <a:t> 42. </a:t>
            </a:r>
            <a:r>
              <a:rPr lang="en-US" sz="1400" b="1" dirty="0" err="1">
                <a:latin typeface="Segoe UI" panose="020B0502040204020203" pitchFamily="34" charset="0"/>
                <a:cs typeface="Segoe UI" panose="020B0502040204020203" pitchFamily="34" charset="0"/>
              </a:rPr>
              <a:t>Maddesi</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uyarınca</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Taraf</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devletler</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sözleşmenin</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ilke</a:t>
            </a:r>
            <a:r>
              <a:rPr lang="en-US" sz="1400" b="1" dirty="0">
                <a:latin typeface="Segoe UI" panose="020B0502040204020203" pitchFamily="34" charset="0"/>
                <a:cs typeface="Segoe UI" panose="020B0502040204020203" pitchFamily="34" charset="0"/>
              </a:rPr>
              <a:t> ve </a:t>
            </a:r>
            <a:r>
              <a:rPr lang="en-US" sz="1400" b="1" dirty="0" err="1">
                <a:latin typeface="Segoe UI" panose="020B0502040204020203" pitchFamily="34" charset="0"/>
                <a:cs typeface="Segoe UI" panose="020B0502040204020203" pitchFamily="34" charset="0"/>
              </a:rPr>
              <a:t>hükümlerinin</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uygun</a:t>
            </a:r>
            <a:r>
              <a:rPr lang="en-US" sz="1400" b="1" dirty="0">
                <a:latin typeface="Segoe UI" panose="020B0502040204020203" pitchFamily="34" charset="0"/>
                <a:cs typeface="Segoe UI" panose="020B0502040204020203" pitchFamily="34" charset="0"/>
              </a:rPr>
              <a:t> ve </a:t>
            </a:r>
            <a:r>
              <a:rPr lang="en-US" sz="1400" b="1" dirty="0" err="1">
                <a:latin typeface="Segoe UI" panose="020B0502040204020203" pitchFamily="34" charset="0"/>
                <a:cs typeface="Segoe UI" panose="020B0502040204020203" pitchFamily="34" charset="0"/>
              </a:rPr>
              <a:t>etkili</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araçlarla</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yetişkinler</a:t>
            </a:r>
            <a:r>
              <a:rPr lang="en-US" sz="1400" b="1" dirty="0">
                <a:latin typeface="Segoe UI" panose="020B0502040204020203" pitchFamily="34" charset="0"/>
                <a:cs typeface="Segoe UI" panose="020B0502040204020203" pitchFamily="34" charset="0"/>
              </a:rPr>
              <a:t> kadar çocukların da </a:t>
            </a:r>
            <a:r>
              <a:rPr lang="en-US" sz="1400" b="1" dirty="0" err="1">
                <a:latin typeface="Segoe UI" panose="020B0502040204020203" pitchFamily="34" charset="0"/>
                <a:cs typeface="Segoe UI" panose="020B0502040204020203" pitchFamily="34" charset="0"/>
              </a:rPr>
              <a:t>yaygın</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biçimde</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öğrenilmesini</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taahhüt</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ederler</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ifadesini</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temel</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almaktadır</a:t>
            </a:r>
            <a:r>
              <a:rPr lang="tr-TR" sz="1400" b="1" dirty="0">
                <a:latin typeface="Segoe UI" panose="020B0502040204020203" pitchFamily="34" charset="0"/>
                <a:cs typeface="Segoe UI" panose="020B0502040204020203" pitchFamily="34" charset="0"/>
              </a:rPr>
              <a:t>.</a:t>
            </a:r>
          </a:p>
          <a:p>
            <a:pPr algn="just">
              <a:lnSpc>
                <a:spcPct val="100000"/>
              </a:lnSpc>
            </a:pPr>
            <a:r>
              <a:rPr lang="en-US" sz="1400" dirty="0" err="1">
                <a:latin typeface="Segoe UI" panose="020B0502040204020203" pitchFamily="34" charset="0"/>
                <a:cs typeface="Segoe UI" panose="020B0502040204020203" pitchFamily="34" charset="0"/>
              </a:rPr>
              <a:t>Türkiye’de</a:t>
            </a:r>
            <a:r>
              <a:rPr lang="en-US" sz="1400" dirty="0">
                <a:latin typeface="Segoe UI" panose="020B0502040204020203" pitchFamily="34" charset="0"/>
                <a:cs typeface="Segoe UI" panose="020B0502040204020203" pitchFamily="34" charset="0"/>
              </a:rPr>
              <a:t> 20 </a:t>
            </a:r>
            <a:r>
              <a:rPr lang="en-US" sz="1400" dirty="0" err="1">
                <a:latin typeface="Segoe UI" panose="020B0502040204020203" pitchFamily="34" charset="0"/>
                <a:cs typeface="Segoe UI" panose="020B0502040204020203" pitchFamily="34" charset="0"/>
              </a:rPr>
              <a:t>Kasım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Dünya</a:t>
            </a:r>
            <a:r>
              <a:rPr lang="en-US" sz="1400" dirty="0">
                <a:latin typeface="Segoe UI" panose="020B0502040204020203" pitchFamily="34" charset="0"/>
                <a:cs typeface="Segoe UI" panose="020B0502040204020203" pitchFamily="34" charset="0"/>
              </a:rPr>
              <a:t> Çocuk </a:t>
            </a:r>
            <a:r>
              <a:rPr lang="en-US" sz="1400" dirty="0" err="1">
                <a:latin typeface="Segoe UI" panose="020B0502040204020203" pitchFamily="34" charset="0"/>
                <a:cs typeface="Segoe UI" panose="020B0502040204020203" pitchFamily="34" charset="0"/>
              </a:rPr>
              <a:t>Hakları</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Günü</a:t>
            </a:r>
            <a:r>
              <a:rPr lang="en-US" sz="1400" dirty="0">
                <a:latin typeface="Segoe UI" panose="020B0502040204020203" pitchFamily="34" charset="0"/>
                <a:cs typeface="Segoe UI" panose="020B0502040204020203" pitchFamily="34" charset="0"/>
              </a:rPr>
              <a:t> her </a:t>
            </a:r>
            <a:r>
              <a:rPr lang="en-US" sz="1400" dirty="0" err="1">
                <a:latin typeface="Segoe UI" panose="020B0502040204020203" pitchFamily="34" charset="0"/>
                <a:cs typeface="Segoe UI" panose="020B0502040204020203" pitchFamily="34" charset="0"/>
              </a:rPr>
              <a:t>yıl</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kutlanmakta</a:t>
            </a:r>
            <a:r>
              <a:rPr lang="en-US" sz="1400" dirty="0">
                <a:latin typeface="Segoe UI" panose="020B0502040204020203" pitchFamily="34" charset="0"/>
                <a:cs typeface="Segoe UI" panose="020B0502040204020203" pitchFamily="34" charset="0"/>
              </a:rPr>
              <a:t> ve bu </a:t>
            </a:r>
            <a:r>
              <a:rPr lang="en-US" sz="1400" dirty="0" err="1">
                <a:latin typeface="Segoe UI" panose="020B0502040204020203" pitchFamily="34" charset="0"/>
                <a:cs typeface="Segoe UI" panose="020B0502040204020203" pitchFamily="34" charset="0"/>
              </a:rPr>
              <a:t>kutlamalar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kapsamında</a:t>
            </a:r>
            <a:r>
              <a:rPr lang="en-US" sz="1400" dirty="0">
                <a:latin typeface="Segoe UI" panose="020B0502040204020203" pitchFamily="34" charset="0"/>
                <a:cs typeface="Segoe UI" panose="020B0502040204020203" pitchFamily="34" charset="0"/>
              </a:rPr>
              <a:t> 2000 </a:t>
            </a:r>
            <a:r>
              <a:rPr lang="en-US" sz="1400" dirty="0" err="1">
                <a:latin typeface="Segoe UI" panose="020B0502040204020203" pitchFamily="34" charset="0"/>
                <a:cs typeface="Segoe UI" panose="020B0502040204020203" pitchFamily="34" charset="0"/>
              </a:rPr>
              <a:t>yılından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itibaren</a:t>
            </a:r>
            <a:r>
              <a:rPr lang="en-US" sz="1400" dirty="0">
                <a:latin typeface="Segoe UI" panose="020B0502040204020203" pitchFamily="34" charset="0"/>
                <a:cs typeface="Segoe UI" panose="020B0502040204020203" pitchFamily="34" charset="0"/>
              </a:rPr>
              <a:t> her </a:t>
            </a:r>
            <a:r>
              <a:rPr lang="en-US" sz="1400" dirty="0" err="1">
                <a:latin typeface="Segoe UI" panose="020B0502040204020203" pitchFamily="34" charset="0"/>
                <a:cs typeface="Segoe UI" panose="020B0502040204020203" pitchFamily="34" charset="0"/>
              </a:rPr>
              <a:t>yıl</a:t>
            </a:r>
            <a:r>
              <a:rPr lang="en-US" sz="1400" dirty="0">
                <a:latin typeface="Segoe UI" panose="020B0502040204020203" pitchFamily="34" charset="0"/>
                <a:cs typeface="Segoe UI" panose="020B0502040204020203" pitchFamily="34" charset="0"/>
              </a:rPr>
              <a:t> Aile ve Sosyal </a:t>
            </a:r>
            <a:r>
              <a:rPr lang="en-US" sz="1400" dirty="0" err="1">
                <a:latin typeface="Segoe UI" panose="020B0502040204020203" pitchFamily="34" charset="0"/>
                <a:cs typeface="Segoe UI" panose="020B0502040204020203" pitchFamily="34" charset="0"/>
              </a:rPr>
              <a:t>Hizmetler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Bakanlığı</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koordinasyonunda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Ulusal</a:t>
            </a:r>
            <a:r>
              <a:rPr lang="en-US" sz="1400" dirty="0">
                <a:latin typeface="Segoe UI" panose="020B0502040204020203" pitchFamily="34" charset="0"/>
                <a:cs typeface="Segoe UI" panose="020B0502040204020203" pitchFamily="34" charset="0"/>
              </a:rPr>
              <a:t> Çocuk </a:t>
            </a:r>
            <a:r>
              <a:rPr lang="en-US" sz="1400" dirty="0" err="1">
                <a:latin typeface="Segoe UI" panose="020B0502040204020203" pitchFamily="34" charset="0"/>
                <a:cs typeface="Segoe UI" panose="020B0502040204020203" pitchFamily="34" charset="0"/>
              </a:rPr>
              <a:t>Forumları</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düzenlenmeye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devam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etmektedir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Ulusal</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Çocuk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Forumları</a:t>
            </a:r>
            <a:r>
              <a:rPr lang="en-US" sz="1400" dirty="0">
                <a:latin typeface="Segoe UI" panose="020B0502040204020203" pitchFamily="34" charset="0"/>
                <a:cs typeface="Segoe UI" panose="020B0502040204020203" pitchFamily="34" charset="0"/>
              </a:rPr>
              <a:t>, 81 </a:t>
            </a:r>
            <a:r>
              <a:rPr lang="en-US" sz="1400" dirty="0" err="1">
                <a:latin typeface="Segoe UI" panose="020B0502040204020203" pitchFamily="34" charset="0"/>
                <a:cs typeface="Segoe UI" panose="020B0502040204020203" pitchFamily="34" charset="0"/>
              </a:rPr>
              <a:t>ilin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çocuk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hakları</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komitelerinden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gelen</a:t>
            </a:r>
            <a:r>
              <a:rPr lang="en-US" sz="1400" dirty="0">
                <a:latin typeface="Segoe UI" panose="020B0502040204020203" pitchFamily="34" charset="0"/>
                <a:cs typeface="Segoe UI" panose="020B0502040204020203" pitchFamily="34" charset="0"/>
              </a:rPr>
              <a:t> 1 </a:t>
            </a:r>
            <a:r>
              <a:rPr lang="en-US" sz="1400" dirty="0" err="1">
                <a:latin typeface="Segoe UI" panose="020B0502040204020203" pitchFamily="34" charset="0"/>
                <a:cs typeface="Segoe UI" panose="020B0502040204020203" pitchFamily="34" charset="0"/>
              </a:rPr>
              <a:t>kız</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ve</a:t>
            </a:r>
            <a:r>
              <a:rPr lang="en-US" sz="1400" dirty="0">
                <a:latin typeface="Segoe UI" panose="020B0502040204020203" pitchFamily="34" charset="0"/>
                <a:cs typeface="Segoe UI" panose="020B0502040204020203" pitchFamily="34" charset="0"/>
              </a:rPr>
              <a:t> 1 </a:t>
            </a:r>
            <a:r>
              <a:rPr lang="en-US" sz="1400" dirty="0" err="1">
                <a:latin typeface="Segoe UI" panose="020B0502040204020203" pitchFamily="34" charset="0"/>
                <a:cs typeface="Segoe UI" panose="020B0502040204020203" pitchFamily="34" charset="0"/>
              </a:rPr>
              <a:t>erkek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çocuk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temsilcilerin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katılımı</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ile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gerçekleştirilmektedir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Forumlarda</a:t>
            </a:r>
            <a:r>
              <a:rPr lang="en-US" sz="1400" dirty="0">
                <a:latin typeface="Segoe UI" panose="020B0502040204020203" pitchFamily="34" charset="0"/>
                <a:cs typeface="Segoe UI" panose="020B0502040204020203" pitchFamily="34" charset="0"/>
              </a:rPr>
              <a:t> her </a:t>
            </a:r>
            <a:r>
              <a:rPr lang="en-US" sz="1400" dirty="0" err="1">
                <a:latin typeface="Segoe UI" panose="020B0502040204020203" pitchFamily="34" charset="0"/>
                <a:cs typeface="Segoe UI" panose="020B0502040204020203" pitchFamily="34" charset="0"/>
              </a:rPr>
              <a:t>yıl</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çocuklar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tarafından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seçilen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tema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üzerinde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çalışmalar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yapılmaktadır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Forumların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sonuç</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bildirgesi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ulusal</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çocuk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koordinatörleri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tarafından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TBMM'de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Meclis</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Başkanı</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ve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milletvekillerine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sunulmaktadır</a:t>
            </a:r>
            <a:r>
              <a:rPr lang="en-US" sz="1400" dirty="0">
                <a:latin typeface="Segoe UI" panose="020B0502040204020203" pitchFamily="34" charset="0"/>
                <a:cs typeface="Segoe UI" panose="020B0502040204020203" pitchFamily="34" charset="0"/>
              </a:rPr>
              <a:t>. </a:t>
            </a:r>
            <a:endParaRPr lang="tr-TR" sz="1400" dirty="0">
              <a:latin typeface="Segoe UI" panose="020B0502040204020203" pitchFamily="34" charset="0"/>
              <a:cs typeface="Segoe UI" panose="020B0502040204020203" pitchFamily="34" charset="0"/>
            </a:endParaRPr>
          </a:p>
        </p:txBody>
      </p:sp>
      <p:pic>
        <p:nvPicPr>
          <p:cNvPr id="2050" name="Picture 2" descr="stock-vector-cartoon-schoolchildren-make-a-speech-while-standing-on-the-podium-elections-to-the-school-council-1864286413"/>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r="-769" b="11993"/>
          <a:stretch>
            <a:fillRect/>
          </a:stretch>
        </p:blipFill>
        <p:spPr bwMode="auto">
          <a:xfrm>
            <a:off x="873410" y="2235256"/>
            <a:ext cx="3322853" cy="309548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198F279-DBED-A758-2B43-1E6469E253DB}"/>
              </a:ext>
            </a:extLst>
          </p:cNvPr>
          <p:cNvSpPr>
            <a:spLocks noGrp="1"/>
          </p:cNvSpPr>
          <p:nvPr>
            <p:ph type="sldNum" sz="quarter" idx="12"/>
          </p:nvPr>
        </p:nvSpPr>
        <p:spPr/>
        <p:txBody>
          <a:bodyPr/>
          <a:lstStyle/>
          <a:p>
            <a:fld id="{0BE68271-D1D7-4240-9CAF-7A57D75CD8A1}" type="slidenum">
              <a:rPr lang="en-US" smtClean="0"/>
              <a:t>11</a:t>
            </a:fld>
            <a:endParaRPr lang="en-US"/>
          </a:p>
        </p:txBody>
      </p:sp>
    </p:spTree>
    <p:extLst>
      <p:ext uri="{BB962C8B-B14F-4D97-AF65-F5344CB8AC3E}">
        <p14:creationId xmlns:p14="http://schemas.microsoft.com/office/powerpoint/2010/main" val="3188179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047522"/>
            <a:ext cx="10515600" cy="1325563"/>
          </a:xfrm>
        </p:spPr>
        <p:txBody>
          <a:bodyPr>
            <a:normAutofit/>
          </a:bodyPr>
          <a:lstStyle/>
          <a:p>
            <a:pPr>
              <a:lnSpc>
                <a:spcPct val="115000"/>
              </a:lnSpc>
              <a:spcAft>
                <a:spcPts val="0"/>
              </a:spcAft>
            </a:pPr>
            <a:r>
              <a:rPr lang="en-US" sz="36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a:t>
            </a:r>
            <a:r>
              <a:rPr lang="en-US" sz="36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6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Danışma</a:t>
            </a:r>
            <a:r>
              <a:rPr lang="en-US" sz="36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6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Kurulları</a:t>
            </a:r>
            <a:endParaRPr lang="en-US" sz="3600" u="sng" dirty="0"/>
          </a:p>
        </p:txBody>
      </p:sp>
      <p:sp>
        <p:nvSpPr>
          <p:cNvPr id="3" name="İçerik Yer Tutucusu 2"/>
          <p:cNvSpPr>
            <a:spLocks noGrp="1"/>
          </p:cNvSpPr>
          <p:nvPr>
            <p:ph idx="1"/>
          </p:nvPr>
        </p:nvSpPr>
        <p:spPr>
          <a:xfrm>
            <a:off x="925454" y="2266128"/>
            <a:ext cx="10588884" cy="3544350"/>
          </a:xfrm>
        </p:spPr>
        <p:txBody>
          <a:bodyPr>
            <a:normAutofit lnSpcReduction="10000"/>
          </a:bodyPr>
          <a:lstStyle/>
          <a:p>
            <a:pPr marL="0" indent="0" algn="just">
              <a:lnSpc>
                <a:spcPct val="120000"/>
              </a:lnSpc>
              <a:spcAft>
                <a:spcPts val="0"/>
              </a:spcAft>
              <a:buNone/>
            </a:pP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Çocuk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Danışma</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Kurulları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11.04.2014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tarihli</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ve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241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sayılı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Çocuk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Danışma</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Kurulunun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Oluşturulması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ve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Çalışma</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Usul</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ve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Esaslarına</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İlişkin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Yönerge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ile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oluşturulmuştur</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Kurul</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en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az</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2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yıl</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aktif</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Çocuk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Hakları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İl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Çocuk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Komitesi</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üyesi</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olanlar</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arasından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ve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üyeler</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tarafından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kapalı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oy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usulü</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ile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Çocuk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Forumunda</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seçilmektedir</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Seçilen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kız</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ve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erkek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çocuk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sayısı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eşit</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olmak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üzere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18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üye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ve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2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Türkiye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Koordinatöründen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oluşan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toplam</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20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kişilik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bir</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kuruldur</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Kurulun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görevleri</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aşağıdaki</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gibidir</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endParaRPr lang="tr-TR" sz="1600" dirty="0">
              <a:latin typeface="Segoe UI" panose="020B0502040204020203" pitchFamily="34" charset="0"/>
              <a:ea typeface="Calibri" panose="020F0502020204030204" pitchFamily="34" charset="0"/>
              <a:cs typeface="Segoe UI" panose="020B0502040204020203" pitchFamily="34" charset="0"/>
            </a:endParaRPr>
          </a:p>
          <a:p>
            <a:pPr marL="1257300" lvl="2" indent="-342900" algn="just">
              <a:lnSpc>
                <a:spcPct val="120000"/>
              </a:lnSpc>
              <a:spcBef>
                <a:spcPts val="1800"/>
              </a:spcBef>
              <a:spcAft>
                <a:spcPts val="800"/>
              </a:spcAft>
              <a:buFont typeface="+mj-lt"/>
              <a:buAutoNum type="arabicPeriod"/>
              <a:tabLst>
                <a:tab pos="457200" algn="l"/>
              </a:tabLst>
            </a:pP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Çocuklarla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ilgili</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alınan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her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karar</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ve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çalışmaya</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aktif</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katılım</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sağlamak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endParaRPr lang="tr-TR" sz="1600" dirty="0">
              <a:latin typeface="Segoe UI" panose="020B0502040204020203" pitchFamily="34" charset="0"/>
              <a:ea typeface="Calibri" panose="020F0502020204030204" pitchFamily="34" charset="0"/>
              <a:cs typeface="Segoe UI" panose="020B0502040204020203" pitchFamily="34" charset="0"/>
            </a:endParaRPr>
          </a:p>
          <a:p>
            <a:pPr marL="1257300" lvl="2" indent="-342900" algn="just">
              <a:lnSpc>
                <a:spcPct val="120000"/>
              </a:lnSpc>
              <a:spcAft>
                <a:spcPts val="800"/>
              </a:spcAft>
              <a:buFont typeface="+mj-lt"/>
              <a:buAutoNum type="arabicPeriod"/>
              <a:tabLst>
                <a:tab pos="457200" algn="l"/>
              </a:tabLst>
            </a:pP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Çocuklarla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ilgili</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politikaların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belirlenmesinde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etkin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rol</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almak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a:t>
            </a:r>
            <a:endParaRPr lang="tr-TR" sz="1600" dirty="0">
              <a:latin typeface="Segoe UI" panose="020B0502040204020203" pitchFamily="34" charset="0"/>
              <a:ea typeface="Calibri" panose="020F0502020204030204" pitchFamily="34" charset="0"/>
              <a:cs typeface="Segoe UI" panose="020B0502040204020203" pitchFamily="34" charset="0"/>
            </a:endParaRPr>
          </a:p>
          <a:p>
            <a:pPr marL="1257300" lvl="2" indent="-342900" algn="just">
              <a:lnSpc>
                <a:spcPct val="120000"/>
              </a:lnSpc>
              <a:spcAft>
                <a:spcPts val="800"/>
              </a:spcAft>
              <a:buFont typeface="+mj-lt"/>
              <a:buAutoNum type="arabicPeriod"/>
              <a:tabLst>
                <a:tab pos="457200" algn="l"/>
              </a:tabLst>
            </a:pP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Ulusal</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ve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uluslararası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düzeyde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tanıtım</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ve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bilinçlendirme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çalışmaları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yapmak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endParaRPr lang="tr-TR" sz="1600"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marL="1257300" lvl="2" indent="-342900" algn="just">
              <a:lnSpc>
                <a:spcPct val="120000"/>
              </a:lnSpc>
              <a:spcAft>
                <a:spcPts val="800"/>
              </a:spcAft>
              <a:buFont typeface="+mj-lt"/>
              <a:buAutoNum type="arabicPeriod"/>
              <a:tabLst>
                <a:tab pos="457200" algn="l"/>
              </a:tabLst>
            </a:pPr>
            <a:r>
              <a:rPr lang="en-US" sz="1600" dirty="0">
                <a:latin typeface="Segoe UI" panose="020B0502040204020203" pitchFamily="34" charset="0"/>
                <a:cs typeface="Segoe UI" panose="020B0502040204020203" pitchFamily="34" charset="0"/>
              </a:rPr>
              <a:t>Her </a:t>
            </a:r>
            <a:r>
              <a:rPr lang="en-US" sz="1600" dirty="0" err="1">
                <a:latin typeface="Segoe UI" panose="020B0502040204020203" pitchFamily="34" charset="0"/>
                <a:cs typeface="Segoe UI" panose="020B0502040204020203" pitchFamily="34" charset="0"/>
              </a:rPr>
              <a:t>yıl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eylem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planı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oluşturarak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hakları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komiteleriyle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paylaşmak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takibini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yapmak</a:t>
            </a:r>
            <a:endParaRPr lang="tr-TR" sz="1600" dirty="0">
              <a:latin typeface="Segoe UI" panose="020B0502040204020203" pitchFamily="34" charset="0"/>
              <a:ea typeface="Calibri" panose="020F0502020204030204" pitchFamily="34" charset="0"/>
              <a:cs typeface="Segoe UI" panose="020B0502040204020203" pitchFamily="34" charset="0"/>
            </a:endParaRPr>
          </a:p>
          <a:p>
            <a:endParaRPr lang="en-US" sz="1600" dirty="0"/>
          </a:p>
        </p:txBody>
      </p:sp>
      <p:sp>
        <p:nvSpPr>
          <p:cNvPr id="4" name="Slide Number Placeholder 3">
            <a:extLst>
              <a:ext uri="{FF2B5EF4-FFF2-40B4-BE49-F238E27FC236}">
                <a16:creationId xmlns:a16="http://schemas.microsoft.com/office/drawing/2014/main" id="{7E1F0013-2AA9-1D6A-8D2F-6FDBB3428C68}"/>
              </a:ext>
            </a:extLst>
          </p:cNvPr>
          <p:cNvSpPr>
            <a:spLocks noGrp="1"/>
          </p:cNvSpPr>
          <p:nvPr>
            <p:ph type="sldNum" sz="quarter" idx="12"/>
          </p:nvPr>
        </p:nvSpPr>
        <p:spPr/>
        <p:txBody>
          <a:bodyPr/>
          <a:lstStyle/>
          <a:p>
            <a:fld id="{0BE68271-D1D7-4240-9CAF-7A57D75CD8A1}" type="slidenum">
              <a:rPr lang="en-US" smtClean="0"/>
              <a:t>12</a:t>
            </a:fld>
            <a:endParaRPr lang="en-US"/>
          </a:p>
        </p:txBody>
      </p:sp>
    </p:spTree>
    <p:extLst>
      <p:ext uri="{BB962C8B-B14F-4D97-AF65-F5344CB8AC3E}">
        <p14:creationId xmlns:p14="http://schemas.microsoft.com/office/powerpoint/2010/main" val="3957614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986813"/>
            <a:ext cx="10515600" cy="1325563"/>
          </a:xfrm>
        </p:spPr>
        <p:txBody>
          <a:bodyPr>
            <a:noAutofit/>
          </a:bodyPr>
          <a:lstStyle/>
          <a:p>
            <a:pPr>
              <a:lnSpc>
                <a:spcPct val="115000"/>
              </a:lnSpc>
              <a:spcAft>
                <a:spcPts val="0"/>
              </a:spcAft>
            </a:pP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Sosyal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Uyum</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Programı</a:t>
            </a:r>
            <a:endParaRPr lang="en-US" sz="3200" u="sng" dirty="0"/>
          </a:p>
        </p:txBody>
      </p:sp>
      <p:pic>
        <p:nvPicPr>
          <p:cNvPr id="4" name="İçerik Yer Tutucusu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rcRect l="1060" t="-916" r="-1060" b="7727"/>
          <a:stretch/>
        </p:blipFill>
        <p:spPr>
          <a:xfrm>
            <a:off x="1475570" y="2312376"/>
            <a:ext cx="3286564" cy="2658442"/>
          </a:xfrm>
        </p:spPr>
      </p:pic>
      <p:sp>
        <p:nvSpPr>
          <p:cNvPr id="5" name="Dikdörtgen 4"/>
          <p:cNvSpPr/>
          <p:nvPr/>
        </p:nvSpPr>
        <p:spPr>
          <a:xfrm>
            <a:off x="4992822" y="2362303"/>
            <a:ext cx="6441617" cy="2659639"/>
          </a:xfrm>
          <a:prstGeom prst="rect">
            <a:avLst/>
          </a:prstGeom>
        </p:spPr>
        <p:txBody>
          <a:bodyPr wrap="square">
            <a:spAutoFit/>
          </a:bodyPr>
          <a:lstStyle/>
          <a:p>
            <a:pPr algn="just">
              <a:lnSpc>
                <a:spcPct val="117000"/>
              </a:lnSpc>
              <a:spcAft>
                <a:spcPts val="0"/>
              </a:spcAft>
            </a:pPr>
            <a:r>
              <a:rPr lang="en-US" sz="1600" dirty="0" err="1">
                <a:latin typeface="Segoe UI" panose="020B0502040204020203" pitchFamily="34" charset="0"/>
                <a:ea typeface="Calibri" panose="020F0502020204030204" pitchFamily="34" charset="0"/>
                <a:cs typeface="Times New Roman" panose="02020603050405020304" pitchFamily="18" charset="0"/>
              </a:rPr>
              <a:t>Çocuk</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Hakları</a:t>
            </a:r>
            <a:r>
              <a:rPr lang="en-US" sz="1600" dirty="0">
                <a:latin typeface="Segoe UI" panose="020B0502040204020203" pitchFamily="34" charset="0"/>
                <a:ea typeface="Calibri" panose="020F0502020204030204" pitchFamily="34" charset="0"/>
                <a:cs typeface="Times New Roman" panose="02020603050405020304" pitchFamily="18" charset="0"/>
              </a:rPr>
              <a:t> İl </a:t>
            </a:r>
            <a:r>
              <a:rPr lang="en-US" sz="1600" dirty="0" err="1">
                <a:latin typeface="Segoe UI" panose="020B0502040204020203" pitchFamily="34" charset="0"/>
                <a:ea typeface="Calibri" panose="020F0502020204030204" pitchFamily="34" charset="0"/>
                <a:cs typeface="Times New Roman" panose="02020603050405020304" pitchFamily="18" charset="0"/>
              </a:rPr>
              <a:t>Çocuk</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Komiteleri</a:t>
            </a:r>
            <a:r>
              <a:rPr lang="en-US" sz="1600" dirty="0">
                <a:latin typeface="Segoe UI" panose="020B0502040204020203" pitchFamily="34" charset="0"/>
                <a:ea typeface="Calibri" panose="020F0502020204030204" pitchFamily="34" charset="0"/>
                <a:cs typeface="Times New Roman" panose="02020603050405020304" pitchFamily="18" charset="0"/>
              </a:rPr>
              <a:t> aracılığıyla </a:t>
            </a:r>
            <a:r>
              <a:rPr lang="en-US" sz="1600" dirty="0" err="1">
                <a:latin typeface="Segoe UI" panose="020B0502040204020203" pitchFamily="34" charset="0"/>
                <a:ea typeface="Calibri" panose="020F0502020204030204" pitchFamily="34" charset="0"/>
                <a:cs typeface="Times New Roman" panose="02020603050405020304" pitchFamily="18" charset="0"/>
              </a:rPr>
              <a:t>Türkiye’de</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bulunan</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yabancı</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uyruklu</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çocukların</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topluma</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uyum</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süreçlerinin</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akran</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desteği</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ile</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geliştirilmesi</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ve</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çocuklar</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arasında</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karşılıklı</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iletişim</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ve</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iş</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birliğine</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olanak</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sağlayacak</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bir</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platformun</a:t>
            </a:r>
            <a:r>
              <a:rPr lang="en-US" sz="1600" dirty="0">
                <a:latin typeface="Segoe UI" panose="020B0502040204020203" pitchFamily="34" charset="0"/>
                <a:ea typeface="Calibri" panose="020F0502020204030204" pitchFamily="34" charset="0"/>
                <a:cs typeface="Times New Roman" panose="02020603050405020304" pitchFamily="18" charset="0"/>
              </a:rPr>
              <a:t> oluşturulması </a:t>
            </a:r>
            <a:r>
              <a:rPr lang="en-US" sz="1600" dirty="0" err="1">
                <a:latin typeface="Segoe UI" panose="020B0502040204020203" pitchFamily="34" charset="0"/>
                <a:ea typeface="Calibri" panose="020F0502020204030204" pitchFamily="34" charset="0"/>
                <a:cs typeface="Times New Roman" panose="02020603050405020304" pitchFamily="18" charset="0"/>
              </a:rPr>
              <a:t>amacıyla</a:t>
            </a:r>
            <a:r>
              <a:rPr lang="en-US" sz="1600" dirty="0">
                <a:latin typeface="Segoe UI" panose="020B0502040204020203" pitchFamily="34" charset="0"/>
                <a:ea typeface="Calibri" panose="020F0502020204030204" pitchFamily="34" charset="0"/>
                <a:cs typeface="Times New Roman" panose="02020603050405020304" pitchFamily="18" charset="0"/>
              </a:rPr>
              <a:t> “Sosyal </a:t>
            </a:r>
            <a:r>
              <a:rPr lang="en-US" sz="1600" dirty="0" err="1">
                <a:latin typeface="Segoe UI" panose="020B0502040204020203" pitchFamily="34" charset="0"/>
                <a:ea typeface="Calibri" panose="020F0502020204030204" pitchFamily="34" charset="0"/>
                <a:cs typeface="Times New Roman" panose="02020603050405020304" pitchFamily="18" charset="0"/>
              </a:rPr>
              <a:t>Uyum</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Programı</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düzenlenmektedir</a:t>
            </a:r>
            <a:r>
              <a:rPr lang="en-US" sz="1600" dirty="0">
                <a:latin typeface="Segoe UI" panose="020B0502040204020203" pitchFamily="34" charset="0"/>
                <a:ea typeface="Calibri" panose="020F0502020204030204" pitchFamily="34" charset="0"/>
                <a:cs typeface="Times New Roman" panose="02020603050405020304" pitchFamily="18" charset="0"/>
              </a:rPr>
              <a:t>. Sosyal </a:t>
            </a:r>
            <a:r>
              <a:rPr lang="en-US" sz="1600" dirty="0" err="1">
                <a:latin typeface="Segoe UI" panose="020B0502040204020203" pitchFamily="34" charset="0"/>
                <a:ea typeface="Calibri" panose="020F0502020204030204" pitchFamily="34" charset="0"/>
                <a:cs typeface="Times New Roman" panose="02020603050405020304" pitchFamily="18" charset="0"/>
              </a:rPr>
              <a:t>Uyum</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Programı</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ile</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çocukların</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sosyal</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uyum</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problemlerini</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en</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aza</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indirmek</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toplumdaki</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mevcut</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risklere</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ve</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faydalanabilecekleri</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kaynaklara</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ilişkin</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farkındalıklarını</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artırmak</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ve</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kültürler</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arasında</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karşılıklı</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anlayışın</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ve</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hoşgörünün</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geliştirilmesini</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sağlamak</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hedeflenmektedir</a:t>
            </a:r>
            <a:r>
              <a:rPr lang="en-US" sz="1600" dirty="0">
                <a:latin typeface="Segoe UI" panose="020B0502040204020203" pitchFamily="34" charset="0"/>
                <a:ea typeface="Calibri" panose="020F0502020204030204" pitchFamily="34" charset="0"/>
                <a:cs typeface="Times New Roman" panose="02020603050405020304" pitchFamily="18" charset="0"/>
              </a:rPr>
              <a:t>.</a:t>
            </a:r>
            <a:endParaRPr lang="tr-TR" sz="1600" dirty="0">
              <a:latin typeface="Segoe UI" panose="020B0502040204020203"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EAA20753-C4BE-7ECE-778E-6A7A6DD656F3}"/>
              </a:ext>
            </a:extLst>
          </p:cNvPr>
          <p:cNvSpPr>
            <a:spLocks noGrp="1"/>
          </p:cNvSpPr>
          <p:nvPr>
            <p:ph type="sldNum" sz="quarter" idx="12"/>
          </p:nvPr>
        </p:nvSpPr>
        <p:spPr/>
        <p:txBody>
          <a:bodyPr/>
          <a:lstStyle/>
          <a:p>
            <a:fld id="{0BE68271-D1D7-4240-9CAF-7A57D75CD8A1}" type="slidenum">
              <a:rPr lang="en-US" smtClean="0"/>
              <a:t>13</a:t>
            </a:fld>
            <a:endParaRPr lang="en-US"/>
          </a:p>
        </p:txBody>
      </p:sp>
    </p:spTree>
    <p:extLst>
      <p:ext uri="{BB962C8B-B14F-4D97-AF65-F5344CB8AC3E}">
        <p14:creationId xmlns:p14="http://schemas.microsoft.com/office/powerpoint/2010/main" val="481554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6577" y="1232678"/>
            <a:ext cx="10515600" cy="1325563"/>
          </a:xfrm>
        </p:spPr>
        <p:txBody>
          <a:bodyPr>
            <a:noAutofit/>
          </a:bodyPr>
          <a:lstStyle/>
          <a:p>
            <a:pPr>
              <a:lnSpc>
                <a:spcPct val="115000"/>
              </a:lnSpc>
              <a:spcAft>
                <a:spcPts val="0"/>
              </a:spcAft>
            </a:pP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Hakları</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Raporlama</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Çalışmaları</a:t>
            </a:r>
            <a:endParaRPr lang="en-US" sz="3200" u="sng" dirty="0"/>
          </a:p>
        </p:txBody>
      </p:sp>
      <p:sp>
        <p:nvSpPr>
          <p:cNvPr id="4" name="Dikdörtgen 3"/>
          <p:cNvSpPr/>
          <p:nvPr/>
        </p:nvSpPr>
        <p:spPr>
          <a:xfrm>
            <a:off x="916577" y="2442831"/>
            <a:ext cx="10358846" cy="2302938"/>
          </a:xfrm>
          <a:prstGeom prst="rect">
            <a:avLst/>
          </a:prstGeom>
        </p:spPr>
        <p:txBody>
          <a:bodyPr wrap="square">
            <a:spAutoFit/>
          </a:bodyPr>
          <a:lstStyle/>
          <a:p>
            <a:pPr algn="just">
              <a:lnSpc>
                <a:spcPct val="117000"/>
              </a:lnSpc>
              <a:spcAft>
                <a:spcPts val="0"/>
              </a:spcAft>
            </a:pPr>
            <a:r>
              <a:rPr lang="tr-TR" sz="1600" dirty="0">
                <a:solidFill>
                  <a:srgbClr val="000000"/>
                </a:solidFill>
                <a:latin typeface="Segoe UI" panose="020B0502040204020203" pitchFamily="34" charset="0"/>
                <a:ea typeface="Calibri" panose="020F0502020204030204" pitchFamily="34" charset="0"/>
                <a:cs typeface="Segoe UI" panose="020B0502040204020203" pitchFamily="34" charset="0"/>
              </a:rPr>
              <a:t>ASHB</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Çocuk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Hizmetleri</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Genel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Müdürlüğü</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Birleşmiş</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Milletler</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Çocuk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Hakları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Sözleşmesinin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uygulanmasından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ve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izlenmesinden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sorumlu</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Koordinatör</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Kuruluştur</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BM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Çocuk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Hakları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Sözleşmesi'nin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44.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maddesi</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kapsamında</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Ülke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Kalkınma</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Raporları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başlığı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altında</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periyodik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olarak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ulusal</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çocuk</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hakları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raporları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hazırlanmaktadır</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a:t>
            </a:r>
            <a:endParaRPr lang="tr-TR" sz="1600" dirty="0">
              <a:latin typeface="Segoe UI" panose="020B0502040204020203" pitchFamily="34" charset="0"/>
              <a:ea typeface="Calibri" panose="020F0502020204030204" pitchFamily="34" charset="0"/>
              <a:cs typeface="Times New Roman" panose="02020603050405020304" pitchFamily="18" charset="0"/>
            </a:endParaRPr>
          </a:p>
          <a:p>
            <a:pPr algn="just">
              <a:lnSpc>
                <a:spcPct val="117000"/>
              </a:lnSpc>
              <a:spcBef>
                <a:spcPts val="1200"/>
              </a:spcBef>
              <a:spcAft>
                <a:spcPts val="0"/>
              </a:spcAft>
            </a:pP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ASHB bu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raporlarda</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ülke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genelinde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çocuk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refahına</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ilişkin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mevzuat</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ve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uygulamadaki</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gelişmeleri</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incelemenin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merkezinde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yer</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alan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Türkiye'deki</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çocuk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koruma</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reformlarına</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ilişkin</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uluslararası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göstergelerle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birlikte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ayrıntılı</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bir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şekilde</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r>
              <a:rPr lang="en-US" sz="1600" dirty="0" err="1">
                <a:solidFill>
                  <a:srgbClr val="000000"/>
                </a:solidFill>
                <a:latin typeface="Segoe UI" panose="020B0502040204020203" pitchFamily="34" charset="0"/>
                <a:ea typeface="Calibri" panose="020F0502020204030204" pitchFamily="34" charset="0"/>
                <a:cs typeface="Segoe UI" panose="020B0502040204020203" pitchFamily="34" charset="0"/>
              </a:rPr>
              <a:t>anlatmaktadır</a:t>
            </a:r>
            <a:r>
              <a:rPr lang="en-US" sz="1600" dirty="0">
                <a:solidFill>
                  <a:srgbClr val="000000"/>
                </a:solidFill>
                <a:latin typeface="Segoe UI" panose="020B0502040204020203" pitchFamily="34" charset="0"/>
                <a:ea typeface="Calibri" panose="020F0502020204030204" pitchFamily="34" charset="0"/>
                <a:cs typeface="Segoe UI" panose="020B0502040204020203" pitchFamily="34" charset="0"/>
              </a:rPr>
              <a:t>.</a:t>
            </a:r>
            <a:endParaRPr lang="tr-TR" sz="1600" dirty="0">
              <a:latin typeface="Segoe UI" panose="020B0502040204020203" pitchFamily="34" charset="0"/>
              <a:ea typeface="Calibri" panose="020F0502020204030204" pitchFamily="34" charset="0"/>
              <a:cs typeface="Times New Roman" panose="02020603050405020304" pitchFamily="18" charset="0"/>
            </a:endParaRPr>
          </a:p>
          <a:p>
            <a:pPr algn="just">
              <a:lnSpc>
                <a:spcPct val="117000"/>
              </a:lnSpc>
              <a:spcAft>
                <a:spcPts val="0"/>
              </a:spcAft>
            </a:pPr>
            <a:r>
              <a:rPr lang="en-US" sz="2000" b="1" cap="all" dirty="0">
                <a:solidFill>
                  <a:srgbClr val="B23214"/>
                </a:solidFill>
                <a:latin typeface="Segoe UI" panose="020B0502040204020203" pitchFamily="34" charset="0"/>
                <a:ea typeface="Quattrocento Sans"/>
                <a:cs typeface="Segoe UI" panose="020B0502040204020203" pitchFamily="34" charset="0"/>
              </a:rPr>
              <a:t> </a:t>
            </a:r>
            <a:endParaRPr lang="tr-TR" sz="2000" dirty="0">
              <a:latin typeface="Segoe UI" panose="020B0502040204020203"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AAA7FF73-5743-6095-BA3C-E99E41C12A0D}"/>
              </a:ext>
            </a:extLst>
          </p:cNvPr>
          <p:cNvSpPr>
            <a:spLocks noGrp="1"/>
          </p:cNvSpPr>
          <p:nvPr>
            <p:ph type="sldNum" sz="quarter" idx="12"/>
          </p:nvPr>
        </p:nvSpPr>
        <p:spPr/>
        <p:txBody>
          <a:bodyPr/>
          <a:lstStyle/>
          <a:p>
            <a:fld id="{0BE68271-D1D7-4240-9CAF-7A57D75CD8A1}" type="slidenum">
              <a:rPr lang="en-US" smtClean="0"/>
              <a:t>14</a:t>
            </a:fld>
            <a:endParaRPr lang="en-US"/>
          </a:p>
        </p:txBody>
      </p:sp>
    </p:spTree>
    <p:extLst>
      <p:ext uri="{BB962C8B-B14F-4D97-AF65-F5344CB8AC3E}">
        <p14:creationId xmlns:p14="http://schemas.microsoft.com/office/powerpoint/2010/main" val="2978464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vert="horz" lIns="91440" tIns="45720" rIns="91440" bIns="45720" rtlCol="0" anchor="ctr">
            <a:normAutofit/>
          </a:bodyPr>
          <a:lstStyle/>
          <a:p>
            <a:r>
              <a:rPr lang="tr-TR" sz="2800" b="1" dirty="0">
                <a:solidFill>
                  <a:srgbClr val="002060"/>
                </a:solidFill>
                <a:latin typeface="Segoe UI" panose="020B0502040204020203" pitchFamily="34" charset="0"/>
                <a:cs typeface="Segoe UI" panose="020B0502040204020203" pitchFamily="34" charset="0"/>
              </a:rPr>
              <a:t>K</a:t>
            </a:r>
            <a:r>
              <a:rPr lang="en-US" sz="2800" b="1" dirty="0">
                <a:solidFill>
                  <a:srgbClr val="002060"/>
                </a:solidFill>
                <a:latin typeface="Segoe UI" panose="020B0502040204020203" pitchFamily="34" charset="0"/>
                <a:cs typeface="Segoe UI" panose="020B0502040204020203" pitchFamily="34" charset="0"/>
              </a:rPr>
              <a:t>ORUYUCU VE ÖNLEYİCİ HİZMETLER</a:t>
            </a:r>
            <a:br>
              <a:rPr lang="tr-TR" sz="2800" b="1" dirty="0">
                <a:solidFill>
                  <a:srgbClr val="002060"/>
                </a:solidFill>
                <a:latin typeface="Segoe UI" panose="020B0502040204020203" pitchFamily="34" charset="0"/>
                <a:cs typeface="Segoe UI" panose="020B0502040204020203" pitchFamily="34" charset="0"/>
              </a:rPr>
            </a:br>
            <a:endParaRPr lang="en-US" sz="2800" b="1" dirty="0">
              <a:solidFill>
                <a:srgbClr val="002060"/>
              </a:solidFill>
              <a:latin typeface="Segoe UI" panose="020B0502040204020203" pitchFamily="34" charset="0"/>
              <a:cs typeface="Segoe UI" panose="020B0502040204020203" pitchFamily="34" charset="0"/>
            </a:endParaRPr>
          </a:p>
        </p:txBody>
      </p:sp>
      <p:sp>
        <p:nvSpPr>
          <p:cNvPr id="3" name="İçerik Yer Tutucusu 2"/>
          <p:cNvSpPr>
            <a:spLocks noGrp="1"/>
          </p:cNvSpPr>
          <p:nvPr>
            <p:ph idx="1"/>
          </p:nvPr>
        </p:nvSpPr>
        <p:spPr>
          <a:xfrm>
            <a:off x="3808468" y="2401804"/>
            <a:ext cx="7865668" cy="3439703"/>
          </a:xfrm>
        </p:spPr>
        <p:txBody>
          <a:bodyPr>
            <a:noAutofit/>
          </a:bodyPr>
          <a:lstStyle/>
          <a:p>
            <a:pPr algn="just">
              <a:lnSpc>
                <a:spcPct val="115000"/>
              </a:lnSpc>
              <a:spcBef>
                <a:spcPts val="600"/>
              </a:spcBef>
            </a:pPr>
            <a:r>
              <a:rPr lang="en-US" sz="1400" dirty="0">
                <a:latin typeface="Segoe UI" panose="020B0502040204020203" pitchFamily="34" charset="0"/>
                <a:ea typeface="Calibri" panose="020F0502020204030204" pitchFamily="34" charset="0"/>
                <a:cs typeface="Segoe UI" panose="020B0502040204020203" pitchFamily="34" charset="0"/>
              </a:rPr>
              <a:t>Çocuk </a:t>
            </a:r>
            <a:r>
              <a:rPr lang="en-US" sz="1400" dirty="0" err="1">
                <a:latin typeface="Segoe UI" panose="020B0502040204020203" pitchFamily="34" charset="0"/>
                <a:ea typeface="Calibri" panose="020F0502020204030204" pitchFamily="34" charset="0"/>
                <a:cs typeface="Segoe UI" panose="020B0502040204020203" pitchFamily="34" charset="0"/>
              </a:rPr>
              <a:t>koruma</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alanı</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çocuk</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haklarını</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temel</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alan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üç</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düzeyli</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bir</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koruma</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sisteminden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oluşmaktadır</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Birincil</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düzey</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önleme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toplumdaki</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bütün</a:t>
            </a:r>
            <a:r>
              <a:rPr lang="en-US" sz="1400" dirty="0">
                <a:latin typeface="Segoe UI" panose="020B0502040204020203" pitchFamily="34" charset="0"/>
                <a:ea typeface="Calibri" panose="020F0502020204030204" pitchFamily="34" charset="0"/>
                <a:cs typeface="Segoe UI" panose="020B0502040204020203" pitchFamily="34" charset="0"/>
              </a:rPr>
              <a:t> çocukların </a:t>
            </a:r>
            <a:r>
              <a:rPr lang="en-US" sz="1400" dirty="0" err="1">
                <a:latin typeface="Segoe UI" panose="020B0502040204020203" pitchFamily="34" charset="0"/>
                <a:ea typeface="Calibri" panose="020F0502020204030204" pitchFamily="34" charset="0"/>
                <a:cs typeface="Segoe UI" panose="020B0502040204020203" pitchFamily="34" charset="0"/>
              </a:rPr>
              <a:t>temel</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gereksinimlerini</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karşılamak</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üzere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toplumun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geneline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yönelik</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yapılan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bilgilendirme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eğitim</a:t>
            </a:r>
            <a:r>
              <a:rPr lang="en-US" sz="1400" dirty="0">
                <a:latin typeface="Segoe UI" panose="020B0502040204020203" pitchFamily="34" charset="0"/>
                <a:ea typeface="Calibri" panose="020F0502020204030204" pitchFamily="34" charset="0"/>
                <a:cs typeface="Segoe UI" panose="020B0502040204020203" pitchFamily="34" charset="0"/>
              </a:rPr>
              <a:t> ve </a:t>
            </a:r>
            <a:r>
              <a:rPr lang="en-US" sz="1400" dirty="0" err="1">
                <a:latin typeface="Segoe UI" panose="020B0502040204020203" pitchFamily="34" charset="0"/>
                <a:ea typeface="Calibri" panose="020F0502020204030204" pitchFamily="34" charset="0"/>
                <a:cs typeface="Segoe UI" panose="020B0502040204020203" pitchFamily="34" charset="0"/>
              </a:rPr>
              <a:t>farkındalık</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çalışmalarını</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kapsamaktadır</a:t>
            </a:r>
            <a:r>
              <a:rPr lang="en-US" sz="1400" dirty="0">
                <a:latin typeface="Segoe UI" panose="020B0502040204020203" pitchFamily="34" charset="0"/>
                <a:ea typeface="Calibri" panose="020F0502020204030204" pitchFamily="34" charset="0"/>
                <a:cs typeface="Segoe UI" panose="020B0502040204020203" pitchFamily="34" charset="0"/>
              </a:rPr>
              <a:t>. </a:t>
            </a:r>
            <a:endParaRPr lang="tr-TR" sz="1400" dirty="0">
              <a:latin typeface="Segoe UI" panose="020B0502040204020203" pitchFamily="34" charset="0"/>
              <a:ea typeface="Calibri" panose="020F0502020204030204" pitchFamily="34" charset="0"/>
              <a:cs typeface="Segoe UI" panose="020B0502040204020203" pitchFamily="34" charset="0"/>
            </a:endParaRPr>
          </a:p>
          <a:p>
            <a:pPr algn="just">
              <a:lnSpc>
                <a:spcPct val="115000"/>
              </a:lnSpc>
              <a:spcBef>
                <a:spcPts val="600"/>
              </a:spcBef>
            </a:pPr>
            <a:r>
              <a:rPr lang="en-US" sz="1400" dirty="0" err="1">
                <a:latin typeface="Segoe UI" panose="020B0502040204020203" pitchFamily="34" charset="0"/>
                <a:ea typeface="Calibri" panose="020F0502020204030204" pitchFamily="34" charset="0"/>
                <a:cs typeface="Segoe UI" panose="020B0502040204020203" pitchFamily="34" charset="0"/>
              </a:rPr>
              <a:t>İkincil</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düzey</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önleme</a:t>
            </a:r>
            <a:r>
              <a:rPr lang="en-US" sz="1400" dirty="0">
                <a:latin typeface="Segoe UI" panose="020B0502040204020203" pitchFamily="34" charset="0"/>
                <a:ea typeface="Calibri" panose="020F0502020204030204" pitchFamily="34" charset="0"/>
                <a:cs typeface="Segoe UI" panose="020B0502040204020203" pitchFamily="34" charset="0"/>
              </a:rPr>
              <a:t>, risk </a:t>
            </a:r>
            <a:r>
              <a:rPr lang="en-US" sz="1400" dirty="0" err="1">
                <a:latin typeface="Segoe UI" panose="020B0502040204020203" pitchFamily="34" charset="0"/>
                <a:ea typeface="Calibri" panose="020F0502020204030204" pitchFamily="34" charset="0"/>
                <a:cs typeface="Segoe UI" panose="020B0502040204020203" pitchFamily="34" charset="0"/>
              </a:rPr>
              <a:t>faktörlerinin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azaltılmasını</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hedefleyen</a:t>
            </a:r>
            <a:r>
              <a:rPr lang="en-US" sz="1400" dirty="0">
                <a:latin typeface="Segoe UI" panose="020B0502040204020203" pitchFamily="34" charset="0"/>
                <a:ea typeface="Calibri" panose="020F0502020204030204" pitchFamily="34" charset="0"/>
                <a:cs typeface="Segoe UI" panose="020B0502040204020203" pitchFamily="34" charset="0"/>
              </a:rPr>
              <a:t> daha </a:t>
            </a:r>
            <a:r>
              <a:rPr lang="en-US" sz="1400" dirty="0" err="1">
                <a:latin typeface="Segoe UI" panose="020B0502040204020203" pitchFamily="34" charset="0"/>
                <a:ea typeface="Calibri" panose="020F0502020204030204" pitchFamily="34" charset="0"/>
                <a:cs typeface="Segoe UI" panose="020B0502040204020203" pitchFamily="34" charset="0"/>
              </a:rPr>
              <a:t>özgün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konu</a:t>
            </a:r>
            <a:r>
              <a:rPr lang="en-US" sz="1400" dirty="0">
                <a:latin typeface="Segoe UI" panose="020B0502040204020203" pitchFamily="34" charset="0"/>
                <a:ea typeface="Calibri" panose="020F0502020204030204" pitchFamily="34" charset="0"/>
                <a:cs typeface="Segoe UI" panose="020B0502040204020203" pitchFamily="34" charset="0"/>
              </a:rPr>
              <a:t> ve </a:t>
            </a:r>
            <a:r>
              <a:rPr lang="en-US" sz="1400" dirty="0" err="1">
                <a:latin typeface="Segoe UI" panose="020B0502040204020203" pitchFamily="34" charset="0"/>
                <a:ea typeface="Calibri" panose="020F0502020204030204" pitchFamily="34" charset="0"/>
                <a:cs typeface="Segoe UI" panose="020B0502040204020203" pitchFamily="34" charset="0"/>
              </a:rPr>
              <a:t>grup</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odaklı</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önleyici</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çalışmaları</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kapsamaktadır</a:t>
            </a:r>
            <a:r>
              <a:rPr lang="en-US" sz="1400" dirty="0">
                <a:latin typeface="Segoe UI" panose="020B0502040204020203" pitchFamily="34" charset="0"/>
                <a:ea typeface="Calibri" panose="020F0502020204030204" pitchFamily="34" charset="0"/>
                <a:cs typeface="Segoe UI" panose="020B0502040204020203" pitchFamily="34" charset="0"/>
              </a:rPr>
              <a:t>.  </a:t>
            </a:r>
            <a:endParaRPr lang="tr-TR" sz="1400" dirty="0">
              <a:latin typeface="Segoe UI" panose="020B0502040204020203" pitchFamily="34" charset="0"/>
              <a:ea typeface="Calibri" panose="020F0502020204030204" pitchFamily="34" charset="0"/>
              <a:cs typeface="Segoe UI" panose="020B0502040204020203" pitchFamily="34" charset="0"/>
            </a:endParaRPr>
          </a:p>
          <a:p>
            <a:pPr algn="just">
              <a:lnSpc>
                <a:spcPct val="115000"/>
              </a:lnSpc>
              <a:spcBef>
                <a:spcPts val="600"/>
              </a:spcBef>
            </a:pPr>
            <a:r>
              <a:rPr lang="en-US" sz="1400" dirty="0" err="1">
                <a:latin typeface="Segoe UI" panose="020B0502040204020203" pitchFamily="34" charset="0"/>
                <a:ea typeface="Calibri" panose="020F0502020204030204" pitchFamily="34" charset="0"/>
                <a:cs typeface="Segoe UI" panose="020B0502040204020203" pitchFamily="34" charset="0"/>
              </a:rPr>
              <a:t>Üçüncül</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düzey</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önleme</a:t>
            </a:r>
            <a:r>
              <a:rPr lang="en-US" sz="1400" dirty="0">
                <a:latin typeface="Segoe UI" panose="020B0502040204020203" pitchFamily="34" charset="0"/>
                <a:ea typeface="Calibri" panose="020F0502020204030204" pitchFamily="34" charset="0"/>
                <a:cs typeface="Segoe UI" panose="020B0502040204020203" pitchFamily="34" charset="0"/>
              </a:rPr>
              <a:t> ise </a:t>
            </a:r>
            <a:r>
              <a:rPr lang="en-US" sz="1400" dirty="0" err="1">
                <a:latin typeface="Segoe UI" panose="020B0502040204020203" pitchFamily="34" charset="0"/>
                <a:ea typeface="Calibri" panose="020F0502020204030204" pitchFamily="34" charset="0"/>
                <a:cs typeface="Segoe UI" panose="020B0502040204020203" pitchFamily="34" charset="0"/>
              </a:rPr>
              <a:t>tüm</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koruma</a:t>
            </a:r>
            <a:r>
              <a:rPr lang="en-US" sz="1400" dirty="0">
                <a:latin typeface="Segoe UI" panose="020B0502040204020203" pitchFamily="34" charset="0"/>
                <a:ea typeface="Calibri" panose="020F0502020204030204" pitchFamily="34" charset="0"/>
                <a:cs typeface="Segoe UI" panose="020B0502040204020203" pitchFamily="34" charset="0"/>
              </a:rPr>
              <a:t> ve </a:t>
            </a:r>
            <a:r>
              <a:rPr lang="en-US" sz="1400" dirty="0" err="1">
                <a:latin typeface="Segoe UI" panose="020B0502040204020203" pitchFamily="34" charset="0"/>
                <a:ea typeface="Calibri" panose="020F0502020204030204" pitchFamily="34" charset="0"/>
                <a:cs typeface="Segoe UI" panose="020B0502040204020203" pitchFamily="34" charset="0"/>
              </a:rPr>
              <a:t>önleme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çalışmalarına</a:t>
            </a:r>
            <a:r>
              <a:rPr lang="en-US" sz="1400" dirty="0">
                <a:latin typeface="Segoe UI" panose="020B0502040204020203" pitchFamily="34" charset="0"/>
                <a:ea typeface="Calibri" panose="020F0502020204030204" pitchFamily="34" charset="0"/>
                <a:cs typeface="Segoe UI" panose="020B0502040204020203" pitchFamily="34" charset="0"/>
              </a:rPr>
              <a:t> rağmen </a:t>
            </a:r>
            <a:r>
              <a:rPr lang="en-US" sz="1400" dirty="0" err="1">
                <a:latin typeface="Segoe UI" panose="020B0502040204020203" pitchFamily="34" charset="0"/>
                <a:ea typeface="Calibri" panose="020F0502020204030204" pitchFamily="34" charset="0"/>
                <a:cs typeface="Segoe UI" panose="020B0502040204020203" pitchFamily="34" charset="0"/>
              </a:rPr>
              <a:t>ihmal</a:t>
            </a:r>
            <a:r>
              <a:rPr lang="en-US" sz="1400" dirty="0">
                <a:latin typeface="Segoe UI" panose="020B0502040204020203" pitchFamily="34" charset="0"/>
                <a:ea typeface="Calibri" panose="020F0502020204030204" pitchFamily="34" charset="0"/>
                <a:cs typeface="Segoe UI" panose="020B0502040204020203" pitchFamily="34" charset="0"/>
              </a:rPr>
              <a:t> ve </a:t>
            </a:r>
            <a:r>
              <a:rPr lang="en-US" sz="1400" dirty="0" err="1">
                <a:latin typeface="Segoe UI" panose="020B0502040204020203" pitchFamily="34" charset="0"/>
                <a:ea typeface="Calibri" panose="020F0502020204030204" pitchFamily="34" charset="0"/>
                <a:cs typeface="Segoe UI" panose="020B0502040204020203" pitchFamily="34" charset="0"/>
              </a:rPr>
              <a:t>istismara</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maruz</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kalmış</a:t>
            </a:r>
            <a:r>
              <a:rPr lang="en-US" sz="1400" dirty="0">
                <a:latin typeface="Segoe UI" panose="020B0502040204020203" pitchFamily="34" charset="0"/>
                <a:ea typeface="Calibri" panose="020F0502020204030204" pitchFamily="34" charset="0"/>
                <a:cs typeface="Segoe UI" panose="020B0502040204020203" pitchFamily="34" charset="0"/>
              </a:rPr>
              <a:t> çocukların </a:t>
            </a:r>
            <a:r>
              <a:rPr lang="en-US" sz="1400" dirty="0" err="1">
                <a:latin typeface="Segoe UI" panose="020B0502040204020203" pitchFamily="34" charset="0"/>
                <a:ea typeface="Calibri" panose="020F0502020204030204" pitchFamily="34" charset="0"/>
                <a:cs typeface="Segoe UI" panose="020B0502040204020203" pitchFamily="34" charset="0"/>
              </a:rPr>
              <a:t>korunmasını</a:t>
            </a:r>
            <a:r>
              <a:rPr lang="en-US" sz="1400" dirty="0">
                <a:latin typeface="Segoe UI" panose="020B0502040204020203" pitchFamily="34" charset="0"/>
                <a:ea typeface="Calibri" panose="020F0502020204030204" pitchFamily="34" charset="0"/>
                <a:cs typeface="Segoe UI" panose="020B0502040204020203" pitchFamily="34" charset="0"/>
              </a:rPr>
              <a:t> ve </a:t>
            </a:r>
            <a:r>
              <a:rPr lang="en-US" sz="1400" dirty="0" err="1">
                <a:latin typeface="Segoe UI" panose="020B0502040204020203" pitchFamily="34" charset="0"/>
                <a:ea typeface="Calibri" panose="020F0502020204030204" pitchFamily="34" charset="0"/>
                <a:cs typeface="Segoe UI" panose="020B0502040204020203" pitchFamily="34" charset="0"/>
              </a:rPr>
              <a:t>rehabilitasyonunu</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içeren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çalışmalardır</a:t>
            </a:r>
            <a:r>
              <a:rPr lang="en-US" sz="1400" dirty="0">
                <a:latin typeface="Segoe UI" panose="020B0502040204020203" pitchFamily="34" charset="0"/>
                <a:ea typeface="Calibri" panose="020F0502020204030204" pitchFamily="34" charset="0"/>
                <a:cs typeface="Segoe UI" panose="020B0502040204020203" pitchFamily="34" charset="0"/>
              </a:rPr>
              <a:t>.</a:t>
            </a:r>
            <a:endParaRPr lang="tr-TR" sz="1400" dirty="0">
              <a:latin typeface="Segoe UI" panose="020B0502040204020203" pitchFamily="34" charset="0"/>
              <a:ea typeface="Calibri" panose="020F0502020204030204" pitchFamily="34" charset="0"/>
              <a:cs typeface="Segoe UI" panose="020B0502040204020203" pitchFamily="34" charset="0"/>
            </a:endParaRPr>
          </a:p>
          <a:p>
            <a:pPr algn="just">
              <a:lnSpc>
                <a:spcPct val="115000"/>
              </a:lnSpc>
              <a:spcBef>
                <a:spcPts val="600"/>
              </a:spcBef>
            </a:pPr>
            <a:r>
              <a:rPr lang="en-US" sz="1400" b="1" dirty="0">
                <a:latin typeface="Segoe UI" panose="020B0502040204020203" pitchFamily="34" charset="0"/>
                <a:ea typeface="Calibri" panose="020F0502020204030204" pitchFamily="34" charset="0"/>
                <a:cs typeface="Segoe UI" panose="020B0502040204020203" pitchFamily="34" charset="0"/>
              </a:rPr>
              <a:t>Koruyucu </a:t>
            </a:r>
            <a:r>
              <a:rPr lang="en-US" sz="1400" b="1" dirty="0" err="1">
                <a:latin typeface="Segoe UI" panose="020B0502040204020203" pitchFamily="34" charset="0"/>
                <a:ea typeface="Calibri" panose="020F0502020204030204" pitchFamily="34" charset="0"/>
                <a:cs typeface="Segoe UI" panose="020B0502040204020203" pitchFamily="34" charset="0"/>
              </a:rPr>
              <a:t>önleyici</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hizmetler</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çocuklara</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yönelik</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risklerin</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önceden</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belirlenip</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önlemeyi</a:t>
            </a:r>
            <a:r>
              <a:rPr lang="en-US" sz="1400" b="1" dirty="0">
                <a:latin typeface="Segoe UI" panose="020B0502040204020203" pitchFamily="34" charset="0"/>
                <a:ea typeface="Calibri" panose="020F0502020204030204" pitchFamily="34" charset="0"/>
                <a:cs typeface="Segoe UI" panose="020B0502040204020203" pitchFamily="34" charset="0"/>
              </a:rPr>
              <a:t>, çocuğun </a:t>
            </a:r>
            <a:r>
              <a:rPr lang="en-US" sz="1400" b="1" dirty="0" err="1">
                <a:latin typeface="Segoe UI" panose="020B0502040204020203" pitchFamily="34" charset="0"/>
                <a:ea typeface="Calibri" panose="020F0502020204030204" pitchFamily="34" charset="0"/>
                <a:cs typeface="Segoe UI" panose="020B0502040204020203" pitchFamily="34" charset="0"/>
              </a:rPr>
              <a:t>olumlu</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gelişiminin</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desteklenmesine</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yönelik</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hizmetlerin</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hayata</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geçirilmesini</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amaçlayan</a:t>
            </a:r>
            <a:r>
              <a:rPr lang="en-US" sz="1400" b="1" dirty="0">
                <a:latin typeface="Segoe UI" panose="020B0502040204020203" pitchFamily="34" charset="0"/>
                <a:ea typeface="Calibri" panose="020F0502020204030204" pitchFamily="34" charset="0"/>
                <a:cs typeface="Segoe UI" panose="020B0502040204020203" pitchFamily="34" charset="0"/>
              </a:rPr>
              <a:t> </a:t>
            </a:r>
            <a:r>
              <a:rPr lang="en-US" sz="1400" b="1" dirty="0" err="1">
                <a:latin typeface="Segoe UI" panose="020B0502040204020203" pitchFamily="34" charset="0"/>
                <a:ea typeface="Calibri" panose="020F0502020204030204" pitchFamily="34" charset="0"/>
                <a:cs typeface="Segoe UI" panose="020B0502040204020203" pitchFamily="34" charset="0"/>
              </a:rPr>
              <a:t>hizmetlerdir</a:t>
            </a:r>
            <a:r>
              <a:rPr lang="en-US" sz="1400" dirty="0">
                <a:latin typeface="Segoe UI" panose="020B0502040204020203" pitchFamily="34" charset="0"/>
                <a:ea typeface="Calibri" panose="020F0502020204030204" pitchFamily="34" charset="0"/>
                <a:cs typeface="Segoe UI" panose="020B0502040204020203" pitchFamily="34" charset="0"/>
              </a:rPr>
              <a:t>. </a:t>
            </a:r>
            <a:endParaRPr lang="en-US" sz="800" dirty="0">
              <a:latin typeface="Segoe UI" panose="020B0502040204020203" pitchFamily="34" charset="0"/>
              <a:ea typeface="Calibri" panose="020F0502020204030204" pitchFamily="34" charset="0"/>
              <a:cs typeface="Segoe UI" panose="020B0502040204020203" pitchFamily="34" charset="0"/>
            </a:endParaRPr>
          </a:p>
        </p:txBody>
      </p:sp>
      <p:pic>
        <p:nvPicPr>
          <p:cNvPr id="3074" name="Picture 2" descr="stock-photo-protecting-hands-over-paper-family-family-protection-and-stay-home-or-working-at-home-with-care-170738508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l="9422" r="12520" b="12534"/>
          <a:stretch>
            <a:fillRect/>
          </a:stretch>
        </p:blipFill>
        <p:spPr bwMode="auto">
          <a:xfrm>
            <a:off x="943996" y="2561602"/>
            <a:ext cx="2823347" cy="25003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A87DFA3-49D4-BAFB-C43E-3F8B1AE5AA56}"/>
              </a:ext>
            </a:extLst>
          </p:cNvPr>
          <p:cNvSpPr>
            <a:spLocks noGrp="1"/>
          </p:cNvSpPr>
          <p:nvPr>
            <p:ph type="sldNum" sz="quarter" idx="12"/>
          </p:nvPr>
        </p:nvSpPr>
        <p:spPr/>
        <p:txBody>
          <a:bodyPr/>
          <a:lstStyle/>
          <a:p>
            <a:fld id="{0BE68271-D1D7-4240-9CAF-7A57D75CD8A1}" type="slidenum">
              <a:rPr lang="en-US" smtClean="0"/>
              <a:t>15</a:t>
            </a:fld>
            <a:endParaRPr lang="en-US"/>
          </a:p>
        </p:txBody>
      </p:sp>
    </p:spTree>
    <p:extLst>
      <p:ext uri="{BB962C8B-B14F-4D97-AF65-F5344CB8AC3E}">
        <p14:creationId xmlns:p14="http://schemas.microsoft.com/office/powerpoint/2010/main" val="2164562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16276" y="1272251"/>
            <a:ext cx="10515600" cy="1325563"/>
          </a:xfrm>
        </p:spPr>
        <p:txBody>
          <a:bodyPr>
            <a:noAutofit/>
          </a:bodyPr>
          <a:lstStyle/>
          <a:p>
            <a:pPr>
              <a:lnSpc>
                <a:spcPct val="115000"/>
              </a:lnSpc>
              <a:spcAft>
                <a:spcPts val="0"/>
              </a:spcAft>
            </a:pP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Dijital</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Risklere</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Karşı</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Önleyici</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Faaliyetler</a:t>
            </a:r>
            <a:br>
              <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br>
            <a:endParaRPr lang="en-US" sz="3200" u="sng" dirty="0"/>
          </a:p>
        </p:txBody>
      </p:sp>
      <p:sp>
        <p:nvSpPr>
          <p:cNvPr id="3" name="İçerik Yer Tutucusu 2"/>
          <p:cNvSpPr>
            <a:spLocks noGrp="1"/>
          </p:cNvSpPr>
          <p:nvPr>
            <p:ph idx="1"/>
          </p:nvPr>
        </p:nvSpPr>
        <p:spPr>
          <a:xfrm>
            <a:off x="594634" y="2081940"/>
            <a:ext cx="8567121" cy="3715178"/>
          </a:xfrm>
        </p:spPr>
        <p:txBody>
          <a:bodyPr>
            <a:normAutofit fontScale="92500" lnSpcReduction="20000"/>
          </a:bodyPr>
          <a:lstStyle/>
          <a:p>
            <a:pPr algn="just">
              <a:lnSpc>
                <a:spcPct val="120000"/>
              </a:lnSpc>
              <a:spcBef>
                <a:spcPts val="600"/>
              </a:spcBef>
            </a:pPr>
            <a:r>
              <a:rPr lang="en-US" sz="1600" dirty="0">
                <a:latin typeface="Segoe UI" panose="020B0502040204020203" pitchFamily="34" charset="0"/>
                <a:ea typeface="Calibri" panose="020F0502020204030204" pitchFamily="34" charset="0"/>
                <a:cs typeface="Segoe UI" panose="020B0502040204020203" pitchFamily="34" charset="0"/>
              </a:rPr>
              <a:t>Çocukların </a:t>
            </a:r>
            <a:r>
              <a:rPr lang="en-US" sz="1600" dirty="0" err="1">
                <a:latin typeface="Segoe UI" panose="020B0502040204020203" pitchFamily="34" charset="0"/>
                <a:ea typeface="Calibri" panose="020F0502020204030204" pitchFamily="34" charset="0"/>
                <a:cs typeface="Segoe UI" panose="020B0502040204020203" pitchFamily="34" charset="0"/>
              </a:rPr>
              <a:t>dijital</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ortamlar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üzerinden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karşılaşabilecekleri</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risklerin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tespit</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edilmesi</a:t>
            </a:r>
            <a:r>
              <a:rPr lang="en-US" sz="1600" dirty="0">
                <a:latin typeface="Segoe UI" panose="020B0502040204020203" pitchFamily="34" charset="0"/>
                <a:ea typeface="Calibri" panose="020F0502020204030204" pitchFamily="34" charset="0"/>
                <a:cs typeface="Segoe UI" panose="020B0502040204020203" pitchFamily="34" charset="0"/>
              </a:rPr>
              <a:t> ve buna </a:t>
            </a:r>
            <a:r>
              <a:rPr lang="en-US" sz="1600" dirty="0" err="1">
                <a:latin typeface="Segoe UI" panose="020B0502040204020203" pitchFamily="34" charset="0"/>
                <a:ea typeface="Calibri" panose="020F0502020204030204" pitchFamily="34" charset="0"/>
                <a:cs typeface="Segoe UI" panose="020B0502040204020203" pitchFamily="34" charset="0"/>
              </a:rPr>
              <a:t>yönelik</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önleyici</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çalışmalar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yapılması</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amacıyla</a:t>
            </a:r>
            <a:r>
              <a:rPr lang="en-US" sz="1600" dirty="0">
                <a:latin typeface="Segoe UI" panose="020B0502040204020203" pitchFamily="34" charset="0"/>
                <a:ea typeface="Calibri" panose="020F0502020204030204" pitchFamily="34" charset="0"/>
                <a:cs typeface="Segoe UI" panose="020B0502040204020203" pitchFamily="34" charset="0"/>
              </a:rPr>
              <a:t> 25.08.2017 </a:t>
            </a:r>
            <a:r>
              <a:rPr lang="en-US" sz="1600" dirty="0" err="1">
                <a:latin typeface="Segoe UI" panose="020B0502040204020203" pitchFamily="34" charset="0"/>
                <a:ea typeface="Calibri" panose="020F0502020204030204" pitchFamily="34" charset="0"/>
                <a:cs typeface="Segoe UI" panose="020B0502040204020203" pitchFamily="34" charset="0"/>
              </a:rPr>
              <a:t>tarihli</a:t>
            </a:r>
            <a:r>
              <a:rPr lang="en-US" sz="1600" dirty="0">
                <a:latin typeface="Segoe UI" panose="020B0502040204020203" pitchFamily="34" charset="0"/>
                <a:ea typeface="Calibri" panose="020F0502020204030204" pitchFamily="34" charset="0"/>
                <a:cs typeface="Segoe UI" panose="020B0502040204020203" pitchFamily="34" charset="0"/>
              </a:rPr>
              <a:t> ve 92246 </a:t>
            </a:r>
            <a:r>
              <a:rPr lang="en-US" sz="1600" dirty="0" err="1">
                <a:latin typeface="Segoe UI" panose="020B0502040204020203" pitchFamily="34" charset="0"/>
                <a:ea typeface="Calibri" panose="020F0502020204030204" pitchFamily="34" charset="0"/>
                <a:cs typeface="Segoe UI" panose="020B0502040204020203" pitchFamily="34" charset="0"/>
              </a:rPr>
              <a:t>sayılı</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olur</a:t>
            </a:r>
            <a:r>
              <a:rPr lang="en-US" sz="1600" dirty="0">
                <a:latin typeface="Segoe UI" panose="020B0502040204020203" pitchFamily="34" charset="0"/>
                <a:ea typeface="Calibri" panose="020F0502020204030204" pitchFamily="34" charset="0"/>
                <a:cs typeface="Segoe UI" panose="020B0502040204020203" pitchFamily="34" charset="0"/>
              </a:rPr>
              <a:t> ile Aile ve Sosyal </a:t>
            </a:r>
            <a:r>
              <a:rPr lang="en-US" sz="1600" dirty="0" err="1">
                <a:latin typeface="Segoe UI" panose="020B0502040204020203" pitchFamily="34" charset="0"/>
                <a:ea typeface="Calibri" panose="020F0502020204030204" pitchFamily="34" charset="0"/>
                <a:cs typeface="Segoe UI" panose="020B0502040204020203" pitchFamily="34" charset="0"/>
              </a:rPr>
              <a:t>Hizmetler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Bakanlığı</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bünyesinde</a:t>
            </a:r>
            <a:r>
              <a:rPr lang="en-US" sz="1600" dirty="0">
                <a:latin typeface="Segoe UI" panose="020B0502040204020203" pitchFamily="34" charset="0"/>
                <a:ea typeface="Calibri" panose="020F0502020204030204" pitchFamily="34" charset="0"/>
                <a:cs typeface="Segoe UI" panose="020B0502040204020203" pitchFamily="34" charset="0"/>
              </a:rPr>
              <a:t> “Sosyal </a:t>
            </a:r>
            <a:r>
              <a:rPr lang="en-US" sz="1600" dirty="0" err="1">
                <a:latin typeface="Segoe UI" panose="020B0502040204020203" pitchFamily="34" charset="0"/>
                <a:ea typeface="Calibri" panose="020F0502020204030204" pitchFamily="34" charset="0"/>
                <a:cs typeface="Segoe UI" panose="020B0502040204020203" pitchFamily="34" charset="0"/>
              </a:rPr>
              <a:t>Medya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Çalışma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Grubu</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kurulmuştur</a:t>
            </a:r>
            <a:r>
              <a:rPr lang="tr-TR" sz="1600" dirty="0">
                <a:latin typeface="Segoe UI" panose="020B0502040204020203" pitchFamily="34" charset="0"/>
                <a:ea typeface="Calibri" panose="020F0502020204030204" pitchFamily="34" charset="0"/>
                <a:cs typeface="Segoe UI" panose="020B0502040204020203" pitchFamily="34" charset="0"/>
              </a:rPr>
              <a:t>.</a:t>
            </a:r>
          </a:p>
          <a:p>
            <a:pPr algn="just">
              <a:lnSpc>
                <a:spcPct val="120000"/>
              </a:lnSpc>
              <a:spcBef>
                <a:spcPts val="600"/>
              </a:spcBef>
            </a:pPr>
            <a:r>
              <a:rPr lang="en-US" sz="1600" dirty="0" err="1">
                <a:latin typeface="Segoe UI" panose="020B0502040204020203" pitchFamily="34" charset="0"/>
                <a:cs typeface="Segoe UI" panose="020B0502040204020203" pitchFamily="34" charset="0"/>
              </a:rPr>
              <a:t>Öte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yandan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dijital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risklere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karşı</a:t>
            </a:r>
            <a:r>
              <a:rPr lang="en-US" sz="1600" dirty="0">
                <a:latin typeface="Segoe UI" panose="020B0502040204020203" pitchFamily="34" charset="0"/>
                <a:cs typeface="Segoe UI" panose="020B0502040204020203" pitchFamily="34" charset="0"/>
              </a:rPr>
              <a:t> </a:t>
            </a:r>
            <a:r>
              <a:rPr lang="tr-TR" sz="1600" dirty="0">
                <a:latin typeface="Segoe UI" panose="020B0502040204020203" pitchFamily="34" charset="0"/>
                <a:cs typeface="Segoe UI" panose="020B0502040204020203" pitchFamily="34" charset="0"/>
              </a:rPr>
              <a:t>ÇHGM </a:t>
            </a:r>
            <a:r>
              <a:rPr lang="en-US" sz="1600" dirty="0" err="1">
                <a:latin typeface="Segoe UI" panose="020B0502040204020203" pitchFamily="34" charset="0"/>
                <a:cs typeface="Segoe UI" panose="020B0502040204020203" pitchFamily="34" charset="0"/>
              </a:rPr>
              <a:t>tarafından</a:t>
            </a:r>
            <a:r>
              <a:rPr lang="en-US" sz="1600" dirty="0">
                <a:latin typeface="Segoe UI" panose="020B0502040204020203" pitchFamily="34" charset="0"/>
                <a:cs typeface="Segoe UI" panose="020B0502040204020203" pitchFamily="34" charset="0"/>
              </a:rPr>
              <a:t> çocukları, </a:t>
            </a:r>
            <a:r>
              <a:rPr lang="en-US" sz="1600" dirty="0" err="1">
                <a:latin typeface="Segoe UI" panose="020B0502040204020203" pitchFamily="34" charset="0"/>
                <a:cs typeface="Segoe UI" panose="020B0502040204020203" pitchFamily="34" charset="0"/>
              </a:rPr>
              <a:t>ebeveynleri</a:t>
            </a:r>
            <a:r>
              <a:rPr lang="en-US" sz="1600" dirty="0">
                <a:latin typeface="Segoe UI" panose="020B0502040204020203" pitchFamily="34" charset="0"/>
                <a:cs typeface="Segoe UI" panose="020B0502040204020203" pitchFamily="34" charset="0"/>
              </a:rPr>
              <a:t>, çocuk alanında </a:t>
            </a:r>
            <a:r>
              <a:rPr lang="en-US" sz="1600" dirty="0" err="1">
                <a:latin typeface="Segoe UI" panose="020B0502040204020203" pitchFamily="34" charset="0"/>
                <a:cs typeface="Segoe UI" panose="020B0502040204020203" pitchFamily="34" charset="0"/>
              </a:rPr>
              <a:t>ya</a:t>
            </a:r>
            <a:r>
              <a:rPr lang="en-US" sz="1600" dirty="0">
                <a:latin typeface="Segoe UI" panose="020B0502040204020203" pitchFamily="34" charset="0"/>
                <a:cs typeface="Segoe UI" panose="020B0502040204020203" pitchFamily="34" charset="0"/>
              </a:rPr>
              <a:t> da </a:t>
            </a:r>
            <a:r>
              <a:rPr lang="en-US" sz="1600" dirty="0" err="1">
                <a:latin typeface="Segoe UI" panose="020B0502040204020203" pitchFamily="34" charset="0"/>
                <a:cs typeface="Segoe UI" panose="020B0502040204020203" pitchFamily="34" charset="0"/>
              </a:rPr>
              <a:t>çocuklarla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çalışanları</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toplumu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bilgilendirmek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bahsi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geçen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gruplarla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iletişim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kurulmasını</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farkındalık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kazanımını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sağlamak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amacıyla</a:t>
            </a:r>
            <a:r>
              <a:rPr lang="en-US" sz="1600" dirty="0">
                <a:latin typeface="Segoe UI" panose="020B0502040204020203" pitchFamily="34" charset="0"/>
                <a:cs typeface="Segoe UI" panose="020B0502040204020203" pitchFamily="34" charset="0"/>
              </a:rPr>
              <a:t> Çocuk için </a:t>
            </a:r>
            <a:r>
              <a:rPr lang="en-US" sz="1600" dirty="0" err="1">
                <a:latin typeface="Segoe UI" panose="020B0502040204020203" pitchFamily="34" charset="0"/>
                <a:cs typeface="Segoe UI" panose="020B0502040204020203" pitchFamily="34" charset="0"/>
              </a:rPr>
              <a:t>Dost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Uygulamalar</a:t>
            </a:r>
            <a:r>
              <a:rPr lang="en-US" sz="1600" dirty="0">
                <a:latin typeface="Segoe UI" panose="020B0502040204020203" pitchFamily="34" charset="0"/>
                <a:cs typeface="Segoe UI" panose="020B0502040204020203" pitchFamily="34" charset="0"/>
              </a:rPr>
              <a:t> (DUY) </a:t>
            </a:r>
            <a:r>
              <a:rPr lang="en-US" sz="1600" dirty="0" err="1">
                <a:latin typeface="Segoe UI" panose="020B0502040204020203" pitchFamily="34" charset="0"/>
                <a:cs typeface="Segoe UI" panose="020B0502040204020203" pitchFamily="34" charset="0"/>
              </a:rPr>
              <a:t>isimli</a:t>
            </a:r>
            <a:r>
              <a:rPr lang="en-US" sz="1600" dirty="0">
                <a:latin typeface="Segoe UI" panose="020B0502040204020203" pitchFamily="34" charset="0"/>
                <a:cs typeface="Segoe UI" panose="020B0502040204020203" pitchFamily="34" charset="0"/>
              </a:rPr>
              <a:t> bir web </a:t>
            </a:r>
            <a:r>
              <a:rPr lang="en-US" sz="1600" dirty="0" err="1">
                <a:latin typeface="Segoe UI" panose="020B0502040204020203" pitchFamily="34" charset="0"/>
                <a:cs typeface="Segoe UI" panose="020B0502040204020203" pitchFamily="34" charset="0"/>
              </a:rPr>
              <a:t>sitesi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oluşturulmuştur</a:t>
            </a:r>
            <a:r>
              <a:rPr lang="en-US" sz="1600" dirty="0">
                <a:latin typeface="Segoe UI" panose="020B0502040204020203" pitchFamily="34" charset="0"/>
                <a:cs typeface="Segoe UI" panose="020B0502040204020203" pitchFamily="34" charset="0"/>
              </a:rPr>
              <a:t>.</a:t>
            </a:r>
            <a:endParaRPr lang="tr-TR" sz="1600" dirty="0">
              <a:latin typeface="Segoe UI" panose="020B0502040204020203" pitchFamily="34" charset="0"/>
              <a:cs typeface="Segoe UI" panose="020B0502040204020203" pitchFamily="34" charset="0"/>
            </a:endParaRPr>
          </a:p>
          <a:p>
            <a:pPr algn="just">
              <a:lnSpc>
                <a:spcPct val="120000"/>
              </a:lnSpc>
              <a:spcBef>
                <a:spcPts val="600"/>
              </a:spcBef>
            </a:pPr>
            <a:r>
              <a:rPr lang="tr-TR" sz="1600" dirty="0">
                <a:latin typeface="Segoe UI" panose="020B0502040204020203" pitchFamily="34" charset="0"/>
                <a:cs typeface="Segoe UI" panose="020B0502040204020203" pitchFamily="34" charset="0"/>
              </a:rPr>
              <a:t>Ayrıca, </a:t>
            </a:r>
            <a:r>
              <a:rPr lang="en-US" sz="1600" dirty="0">
                <a:latin typeface="Segoe UI" panose="020B0502040204020203" pitchFamily="34" charset="0"/>
                <a:cs typeface="Segoe UI" panose="020B0502040204020203" pitchFamily="34" charset="0"/>
              </a:rPr>
              <a:t>0-6 </a:t>
            </a:r>
            <a:r>
              <a:rPr lang="en-US" sz="1600" dirty="0" err="1">
                <a:latin typeface="Segoe UI" panose="020B0502040204020203" pitchFamily="34" charset="0"/>
                <a:cs typeface="Segoe UI" panose="020B0502040204020203" pitchFamily="34" charset="0"/>
              </a:rPr>
              <a:t>yaş</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grubu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bilişim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teknolojileriyle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uygun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şekilde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tanıştırılması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dijital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risklerden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korunması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amacıyla</a:t>
            </a:r>
            <a:r>
              <a:rPr lang="en-US" sz="1600" dirty="0">
                <a:latin typeface="Segoe UI" panose="020B0502040204020203" pitchFamily="34" charset="0"/>
                <a:cs typeface="Segoe UI" panose="020B0502040204020203" pitchFamily="34" charset="0"/>
              </a:rPr>
              <a:t> </a:t>
            </a:r>
            <a:r>
              <a:rPr lang="tr-TR" sz="1600" dirty="0" err="1">
                <a:latin typeface="Segoe UI" panose="020B0502040204020203" pitchFamily="34" charset="0"/>
                <a:cs typeface="Segoe UI" panose="020B0502040204020203" pitchFamily="34" charset="0"/>
              </a:rPr>
              <a:t>ASHB’ye</a:t>
            </a:r>
            <a:r>
              <a:rPr lang="tr-TR"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bağlı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özel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kreş</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gündüz</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bakım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evlerindeki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ebeveynleri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görevli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personele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Bilişim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Teknolojileri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İnternetin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Bilinçli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Kullanımı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Eğitimi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verilmektedir</a:t>
            </a:r>
            <a:r>
              <a:rPr lang="tr-TR" sz="1600" dirty="0">
                <a:latin typeface="Segoe UI" panose="020B0502040204020203" pitchFamily="34" charset="0"/>
                <a:cs typeface="Segoe UI" panose="020B0502040204020203" pitchFamily="34" charset="0"/>
              </a:rPr>
              <a:t>.</a:t>
            </a:r>
            <a:r>
              <a:rPr lang="en-US" sz="1600" dirty="0">
                <a:latin typeface="Segoe UI" panose="020B0502040204020203" pitchFamily="34" charset="0"/>
                <a:cs typeface="Segoe UI" panose="020B0502040204020203" pitchFamily="34" charset="0"/>
              </a:rPr>
              <a:t> </a:t>
            </a:r>
            <a:endParaRPr lang="tr-TR" sz="1600" dirty="0">
              <a:latin typeface="Segoe UI" panose="020B0502040204020203" pitchFamily="34" charset="0"/>
              <a:cs typeface="Segoe UI" panose="020B0502040204020203" pitchFamily="34" charset="0"/>
            </a:endParaRPr>
          </a:p>
          <a:p>
            <a:pPr algn="just">
              <a:lnSpc>
                <a:spcPct val="120000"/>
              </a:lnSpc>
              <a:spcBef>
                <a:spcPts val="600"/>
              </a:spcBef>
            </a:pPr>
            <a:r>
              <a:rPr lang="en-US" sz="1600" dirty="0">
                <a:latin typeface="Segoe UI" panose="020B0502040204020203" pitchFamily="34" charset="0"/>
                <a:cs typeface="Segoe UI" panose="020B0502040204020203" pitchFamily="34" charset="0"/>
              </a:rPr>
              <a:t>Bu </a:t>
            </a:r>
            <a:r>
              <a:rPr lang="en-US" sz="1600" dirty="0" err="1">
                <a:latin typeface="Segoe UI" panose="020B0502040204020203" pitchFamily="34" charset="0"/>
                <a:cs typeface="Segoe UI" panose="020B0502040204020203" pitchFamily="34" charset="0"/>
              </a:rPr>
              <a:t>eğitimlerin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sıra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dijital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medyanın</a:t>
            </a:r>
            <a:r>
              <a:rPr lang="en-US" sz="1600" dirty="0">
                <a:latin typeface="Segoe UI" panose="020B0502040204020203" pitchFamily="34" charset="0"/>
                <a:cs typeface="Segoe UI" panose="020B0502040204020203" pitchFamily="34" charset="0"/>
              </a:rPr>
              <a:t> çocuk </a:t>
            </a:r>
            <a:r>
              <a:rPr lang="en-US" sz="1600" dirty="0" err="1">
                <a:latin typeface="Segoe UI" panose="020B0502040204020203" pitchFamily="34" charset="0"/>
                <a:cs typeface="Segoe UI" panose="020B0502040204020203" pitchFamily="34" charset="0"/>
              </a:rPr>
              <a:t>üzerindeki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etkileri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dijital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riskler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teknoloji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kullanımında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sınırların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nasıl</a:t>
            </a:r>
            <a:r>
              <a:rPr lang="en-US" sz="1600" dirty="0">
                <a:latin typeface="Segoe UI" panose="020B0502040204020203" pitchFamily="34" charset="0"/>
                <a:cs typeface="Segoe UI" panose="020B0502040204020203" pitchFamily="34" charset="0"/>
              </a:rPr>
              <a:t> güvenli </a:t>
            </a:r>
            <a:r>
              <a:rPr lang="en-US" sz="1600" dirty="0" err="1">
                <a:latin typeface="Segoe UI" panose="020B0502040204020203" pitchFamily="34" charset="0"/>
                <a:cs typeface="Segoe UI" panose="020B0502040204020203" pitchFamily="34" charset="0"/>
              </a:rPr>
              <a:t>şekilde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oluşturulabileceği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gibi</a:t>
            </a:r>
            <a:r>
              <a:rPr lang="en-US" sz="1600" dirty="0">
                <a:latin typeface="Segoe UI" panose="020B0502040204020203" pitchFamily="34" charset="0"/>
                <a:cs typeface="Segoe UI" panose="020B0502040204020203" pitchFamily="34" charset="0"/>
              </a:rPr>
              <a:t> konularda </a:t>
            </a:r>
            <a:r>
              <a:rPr lang="en-US" sz="1600" dirty="0" err="1">
                <a:latin typeface="Segoe UI" panose="020B0502040204020203" pitchFamily="34" charset="0"/>
                <a:cs typeface="Segoe UI" panose="020B0502040204020203" pitchFamily="34" charset="0"/>
              </a:rPr>
              <a:t>ebeveynlere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tr-TR" sz="1600" b="1" dirty="0">
                <a:latin typeface="Segoe UI" panose="020B0502040204020203" pitchFamily="34" charset="0"/>
                <a:cs typeface="Segoe UI" panose="020B0502040204020203" pitchFamily="34" charset="0"/>
              </a:rPr>
              <a:t>rehberler hazırlanmıştır</a:t>
            </a:r>
            <a:r>
              <a:rPr lang="en-US" sz="1600" dirty="0">
                <a:latin typeface="Segoe UI" panose="020B0502040204020203" pitchFamily="34" charset="0"/>
                <a:cs typeface="Segoe UI" panose="020B0502040204020203" pitchFamily="34" charset="0"/>
              </a:rPr>
              <a:t>.</a:t>
            </a:r>
            <a:endParaRPr lang="tr-TR" sz="1600" dirty="0">
              <a:latin typeface="Segoe UI" panose="020B0502040204020203" pitchFamily="34" charset="0"/>
              <a:cs typeface="Segoe UI" panose="020B0502040204020203" pitchFamily="34" charset="0"/>
            </a:endParaRPr>
          </a:p>
        </p:txBody>
      </p:sp>
      <p:pic>
        <p:nvPicPr>
          <p:cNvPr id="4098" name="Picture 2" descr="stock-photo-child-safety-online-little-girl-using-smartphone-at-home-icon-of-internet-blocking-app-on-2240178095"/>
          <p:cNvPicPr>
            <a:picLocks noChangeAspect="1" noChangeArrowheads="1"/>
          </p:cNvPicPr>
          <p:nvPr/>
        </p:nvPicPr>
        <p:blipFill>
          <a:blip r:embed="rId2" cstate="print">
            <a:extLst>
              <a:ext uri="{28A0092B-C50C-407E-A947-70E740481C1C}">
                <a14:useLocalDpi xmlns:a14="http://schemas.microsoft.com/office/drawing/2010/main" val="0"/>
              </a:ext>
            </a:extLst>
          </a:blip>
          <a:srcRect r="27539" b="9264"/>
          <a:stretch>
            <a:fillRect/>
          </a:stretch>
        </p:blipFill>
        <p:spPr bwMode="auto">
          <a:xfrm>
            <a:off x="9411790" y="2662494"/>
            <a:ext cx="2263934" cy="2081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a:extLst>
              <a:ext uri="{FF2B5EF4-FFF2-40B4-BE49-F238E27FC236}">
                <a16:creationId xmlns:a16="http://schemas.microsoft.com/office/drawing/2014/main" id="{07CB4A84-7139-B770-FD84-8ED498CA3EA9}"/>
              </a:ext>
            </a:extLst>
          </p:cNvPr>
          <p:cNvSpPr>
            <a:spLocks noGrp="1"/>
          </p:cNvSpPr>
          <p:nvPr>
            <p:ph type="sldNum" sz="quarter" idx="12"/>
          </p:nvPr>
        </p:nvSpPr>
        <p:spPr/>
        <p:txBody>
          <a:bodyPr/>
          <a:lstStyle/>
          <a:p>
            <a:fld id="{0BE68271-D1D7-4240-9CAF-7A57D75CD8A1}" type="slidenum">
              <a:rPr lang="en-US" smtClean="0"/>
              <a:t>16</a:t>
            </a:fld>
            <a:endParaRPr lang="en-US"/>
          </a:p>
        </p:txBody>
      </p:sp>
    </p:spTree>
    <p:extLst>
      <p:ext uri="{BB962C8B-B14F-4D97-AF65-F5344CB8AC3E}">
        <p14:creationId xmlns:p14="http://schemas.microsoft.com/office/powerpoint/2010/main" val="84363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331835"/>
            <a:ext cx="10515600" cy="1325563"/>
          </a:xfrm>
        </p:spPr>
        <p:txBody>
          <a:bodyPr>
            <a:normAutofit/>
          </a:bodyPr>
          <a:lstStyle/>
          <a:p>
            <a:pPr>
              <a:lnSpc>
                <a:spcPct val="115000"/>
              </a:lnSpc>
              <a:spcAft>
                <a:spcPts val="0"/>
              </a:spcAft>
            </a:pP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Çocuklara</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Yönelik</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Yayınlara</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İlişkin</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Faaliyetler</a:t>
            </a:r>
            <a:br>
              <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br>
            <a:endPar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8200" y="2151371"/>
            <a:ext cx="10596154" cy="3011881"/>
          </a:xfrm>
        </p:spPr>
        <p:txBody>
          <a:bodyPr>
            <a:noAutofit/>
          </a:bodyPr>
          <a:lstStyle/>
          <a:p>
            <a:pPr algn="just">
              <a:lnSpc>
                <a:spcPct val="120000"/>
              </a:lnSpc>
            </a:pPr>
            <a:r>
              <a:rPr lang="en-US" sz="1600" b="1" dirty="0" err="1">
                <a:latin typeface="Segoe UI" panose="020B0502040204020203" pitchFamily="34" charset="0"/>
                <a:cs typeface="Segoe UI" panose="020B0502040204020203" pitchFamily="34" charset="0"/>
              </a:rPr>
              <a:t>Çocuk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Hizmetleri</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Genel</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Müdürlüğü</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bünyesinde</a:t>
            </a:r>
            <a:r>
              <a:rPr lang="en-US" sz="1600" b="1" dirty="0">
                <a:latin typeface="Segoe UI" panose="020B0502040204020203" pitchFamily="34" charset="0"/>
                <a:cs typeface="Segoe UI" panose="020B0502040204020203" pitchFamily="34" charset="0"/>
              </a:rPr>
              <a:t> Koruyucu </a:t>
            </a:r>
            <a:r>
              <a:rPr lang="en-US" sz="1600" b="1" dirty="0" err="1">
                <a:latin typeface="Segoe UI" panose="020B0502040204020203" pitchFamily="34" charset="0"/>
                <a:cs typeface="Segoe UI" panose="020B0502040204020203" pitchFamily="34" charset="0"/>
              </a:rPr>
              <a:t>Önleyici</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Hizmetler</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Daire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Başkanlığı</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koordinasyonunda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çocuklara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yönelik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yayınlara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ilişkin</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olarak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koruyucu</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önleyici</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hizmetler</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yürütülmektedir</a:t>
            </a:r>
            <a:r>
              <a:rPr lang="en-US" sz="1600" b="1" dirty="0">
                <a:latin typeface="Segoe UI" panose="020B0502040204020203" pitchFamily="34" charset="0"/>
                <a:cs typeface="Segoe UI" panose="020B0502040204020203" pitchFamily="34" charset="0"/>
              </a:rPr>
              <a:t>. Bu </a:t>
            </a:r>
            <a:r>
              <a:rPr lang="en-US" sz="1600" b="1" dirty="0" err="1">
                <a:latin typeface="Segoe UI" panose="020B0502040204020203" pitchFamily="34" charset="0"/>
                <a:cs typeface="Segoe UI" panose="020B0502040204020203" pitchFamily="34" charset="0"/>
              </a:rPr>
              <a:t>doğrultuda</a:t>
            </a:r>
            <a:r>
              <a:rPr lang="en-US" sz="1600" b="1" dirty="0">
                <a:latin typeface="Segoe UI" panose="020B0502040204020203" pitchFamily="34" charset="0"/>
                <a:cs typeface="Segoe UI" panose="020B0502040204020203" pitchFamily="34" charset="0"/>
              </a:rPr>
              <a:t>, 1117 </a:t>
            </a:r>
            <a:r>
              <a:rPr lang="en-US" sz="1600" b="1" dirty="0" err="1">
                <a:latin typeface="Segoe UI" panose="020B0502040204020203" pitchFamily="34" charset="0"/>
                <a:cs typeface="Segoe UI" panose="020B0502040204020203" pitchFamily="34" charset="0"/>
              </a:rPr>
              <a:t>Sayılı</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Küçükleri</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Muzır</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Neşriyattan</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Koruma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Kanunu</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kapsamında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Küçükleri</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Muzır</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Neşriyattan</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Koruma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Kurulu</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kurulmuştur</a:t>
            </a:r>
            <a:r>
              <a:rPr lang="en-US" sz="1600" b="1" dirty="0">
                <a:latin typeface="Segoe UI" panose="020B0502040204020203" pitchFamily="34" charset="0"/>
                <a:cs typeface="Segoe UI" panose="020B0502040204020203" pitchFamily="34" charset="0"/>
              </a:rPr>
              <a:t>.</a:t>
            </a:r>
            <a:endParaRPr lang="tr-TR" sz="1600" b="1" dirty="0">
              <a:latin typeface="Segoe UI" panose="020B0502040204020203" pitchFamily="34" charset="0"/>
              <a:cs typeface="Segoe UI" panose="020B0502040204020203" pitchFamily="34" charset="0"/>
            </a:endParaRPr>
          </a:p>
          <a:p>
            <a:pPr algn="just">
              <a:lnSpc>
                <a:spcPct val="120000"/>
              </a:lnSpc>
            </a:pPr>
            <a:r>
              <a:rPr lang="en-US" sz="1600" dirty="0" err="1">
                <a:latin typeface="Segoe UI" panose="020B0502040204020203" pitchFamily="34" charset="0"/>
                <a:cs typeface="Segoe UI" panose="020B0502040204020203" pitchFamily="34" charset="0"/>
              </a:rPr>
              <a:t>Çocuklara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yayınlara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ilişkin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faaliyetler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kapsamında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toplumun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zararlı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yayınlar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hakkında</a:t>
            </a:r>
            <a:r>
              <a:rPr lang="en-US" sz="1600" dirty="0">
                <a:latin typeface="Segoe UI" panose="020B0502040204020203" pitchFamily="34" charset="0"/>
                <a:cs typeface="Segoe UI" panose="020B0502040204020203" pitchFamily="34" charset="0"/>
              </a:rPr>
              <a:t> bilgi ve fa</a:t>
            </a:r>
            <a:r>
              <a:rPr lang="tr-TR" sz="1600" dirty="0">
                <a:latin typeface="Segoe UI" panose="020B0502040204020203" pitchFamily="34" charset="0"/>
                <a:cs typeface="Segoe UI" panose="020B0502040204020203" pitchFamily="34" charset="0"/>
              </a:rPr>
              <a:t>r</a:t>
            </a:r>
            <a:r>
              <a:rPr lang="en-US" sz="1600" dirty="0" err="1">
                <a:latin typeface="Segoe UI" panose="020B0502040204020203" pitchFamily="34" charset="0"/>
                <a:cs typeface="Segoe UI" panose="020B0502040204020203" pitchFamily="34" charset="0"/>
              </a:rPr>
              <a:t>kındalık</a:t>
            </a:r>
            <a:r>
              <a:rPr lang="en-US" sz="1600" dirty="0">
                <a:latin typeface="Segoe UI" panose="020B0502040204020203" pitchFamily="34" charset="0"/>
                <a:cs typeface="Segoe UI" panose="020B0502040204020203" pitchFamily="34" charset="0"/>
              </a:rPr>
              <a:t> sahibi </a:t>
            </a:r>
            <a:r>
              <a:rPr lang="en-US" sz="1600" dirty="0" err="1">
                <a:latin typeface="Segoe UI" panose="020B0502040204020203" pitchFamily="34" charset="0"/>
                <a:cs typeface="Segoe UI" panose="020B0502040204020203" pitchFamily="34" charset="0"/>
              </a:rPr>
              <a:t>olması</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zararlı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içerikleri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bildirmeleri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amacıyla</a:t>
            </a:r>
            <a:r>
              <a:rPr lang="en-US" sz="1600" dirty="0">
                <a:latin typeface="Segoe UI" panose="020B0502040204020203" pitchFamily="34" charset="0"/>
                <a:cs typeface="Segoe UI" panose="020B0502040204020203" pitchFamily="34" charset="0"/>
              </a:rPr>
              <a:t> www.duy.aile.gov.tr web </a:t>
            </a:r>
            <a:r>
              <a:rPr lang="en-US" sz="1600" dirty="0" err="1">
                <a:latin typeface="Segoe UI" panose="020B0502040204020203" pitchFamily="34" charset="0"/>
                <a:cs typeface="Segoe UI" panose="020B0502040204020203" pitchFamily="34" charset="0"/>
              </a:rPr>
              <a:t>sitesi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oluşturulmuştur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Bunun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yanısıra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toplumun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a:t>
            </a:r>
            <a:r>
              <a:rPr lang="en-US" sz="1600" dirty="0">
                <a:latin typeface="Segoe UI" panose="020B0502040204020203" pitchFamily="34" charset="0"/>
                <a:cs typeface="Segoe UI" panose="020B0502040204020203" pitchFamily="34" charset="0"/>
              </a:rPr>
              <a:t> için </a:t>
            </a:r>
            <a:r>
              <a:rPr lang="en-US" sz="1600" dirty="0" err="1">
                <a:latin typeface="Segoe UI" panose="020B0502040204020203" pitchFamily="34" charset="0"/>
                <a:cs typeface="Segoe UI" panose="020B0502040204020203" pitchFamily="34" charset="0"/>
              </a:rPr>
              <a:t>zararlı</a:t>
            </a:r>
            <a:r>
              <a:rPr lang="en-US" sz="1600" dirty="0">
                <a:latin typeface="Segoe UI" panose="020B0502040204020203" pitchFamily="34" charset="0"/>
                <a:cs typeface="Segoe UI" panose="020B0502040204020203" pitchFamily="34" charset="0"/>
              </a:rPr>
              <a:t> olduğunu </a:t>
            </a:r>
            <a:r>
              <a:rPr lang="en-US" sz="1600" dirty="0" err="1">
                <a:latin typeface="Segoe UI" panose="020B0502040204020203" pitchFamily="34" charset="0"/>
                <a:cs typeface="Segoe UI" panose="020B0502040204020203" pitchFamily="34" charset="0"/>
              </a:rPr>
              <a:t>düşündükleri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yayınları</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uygulamaları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doğrudan</a:t>
            </a:r>
            <a:r>
              <a:rPr lang="en-US" sz="1600" dirty="0">
                <a:latin typeface="Segoe UI" panose="020B0502040204020203" pitchFamily="34" charset="0"/>
                <a:cs typeface="Segoe UI" panose="020B0502040204020203" pitchFamily="34" charset="0"/>
              </a:rPr>
              <a:t> </a:t>
            </a:r>
            <a:r>
              <a:rPr lang="tr-TR" sz="1600" dirty="0">
                <a:latin typeface="Segoe UI" panose="020B0502040204020203" pitchFamily="34" charset="0"/>
                <a:cs typeface="Segoe UI" panose="020B0502040204020203" pitchFamily="34" charset="0"/>
              </a:rPr>
              <a:t>ASHB </a:t>
            </a:r>
            <a:r>
              <a:rPr lang="en-US" sz="1600" dirty="0">
                <a:latin typeface="Segoe UI" panose="020B0502040204020203" pitchFamily="34" charset="0"/>
                <a:cs typeface="Segoe UI" panose="020B0502040204020203" pitchFamily="34" charset="0"/>
              </a:rPr>
              <a:t>ilgili </a:t>
            </a:r>
            <a:r>
              <a:rPr lang="en-US" sz="1600" dirty="0" err="1">
                <a:latin typeface="Segoe UI" panose="020B0502040204020203" pitchFamily="34" charset="0"/>
                <a:cs typeface="Segoe UI" panose="020B0502040204020203" pitchFamily="34" charset="0"/>
              </a:rPr>
              <a:t>birimine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ulaştırabilmesi</a:t>
            </a:r>
            <a:r>
              <a:rPr lang="en-US" sz="1600" dirty="0">
                <a:latin typeface="Segoe UI" panose="020B0502040204020203" pitchFamily="34" charset="0"/>
                <a:cs typeface="Segoe UI" panose="020B0502040204020203" pitchFamily="34" charset="0"/>
              </a:rPr>
              <a:t> için ise bir </a:t>
            </a:r>
            <a:r>
              <a:rPr lang="en-US" sz="1600" dirty="0" err="1">
                <a:latin typeface="Segoe UI" panose="020B0502040204020203" pitchFamily="34" charset="0"/>
                <a:cs typeface="Segoe UI" panose="020B0502040204020203" pitchFamily="34" charset="0"/>
              </a:rPr>
              <a:t>ihbar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merkezi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oluşturulmuştur</a:t>
            </a:r>
            <a:r>
              <a:rPr lang="en-US" sz="1600" dirty="0">
                <a:latin typeface="Segoe UI" panose="020B0502040204020203" pitchFamily="34" charset="0"/>
                <a:cs typeface="Segoe UI" panose="020B0502040204020203" pitchFamily="34" charset="0"/>
              </a:rPr>
              <a:t>. </a:t>
            </a:r>
            <a:endParaRPr lang="tr-TR" sz="1600" dirty="0">
              <a:latin typeface="Segoe UI" panose="020B0502040204020203" pitchFamily="34" charset="0"/>
              <a:cs typeface="Segoe UI" panose="020B0502040204020203" pitchFamily="34" charset="0"/>
            </a:endParaRPr>
          </a:p>
          <a:p>
            <a:pPr algn="just">
              <a:lnSpc>
                <a:spcPct val="120000"/>
              </a:lnSpc>
            </a:pPr>
            <a:r>
              <a:rPr lang="en-US" sz="1600" dirty="0" err="1">
                <a:latin typeface="Segoe UI" panose="020B0502040204020203" pitchFamily="34" charset="0"/>
                <a:cs typeface="Segoe UI" panose="020B0502040204020203" pitchFamily="34" charset="0"/>
              </a:rPr>
              <a:t>Çocuklara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yayınlara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ilişkin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faaliyetlerin</a:t>
            </a:r>
            <a:r>
              <a:rPr lang="en-US" sz="1600" dirty="0">
                <a:latin typeface="Segoe UI" panose="020B0502040204020203" pitchFamily="34" charset="0"/>
                <a:cs typeface="Segoe UI" panose="020B0502040204020203" pitchFamily="34" charset="0"/>
              </a:rPr>
              <a:t> bir </a:t>
            </a:r>
            <a:r>
              <a:rPr lang="en-US" sz="1600" dirty="0" err="1">
                <a:latin typeface="Segoe UI" panose="020B0502040204020203" pitchFamily="34" charset="0"/>
                <a:cs typeface="Segoe UI" panose="020B0502040204020203" pitchFamily="34" charset="0"/>
              </a:rPr>
              <a:t>başka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çıktısı</a:t>
            </a:r>
            <a:r>
              <a:rPr lang="en-US" sz="1600" dirty="0">
                <a:latin typeface="Segoe UI" panose="020B0502040204020203" pitchFamily="34" charset="0"/>
                <a:cs typeface="Segoe UI" panose="020B0502040204020203" pitchFamily="34" charset="0"/>
              </a:rPr>
              <a:t>, </a:t>
            </a:r>
            <a:r>
              <a:rPr lang="tr-TR" sz="1600" dirty="0">
                <a:latin typeface="Segoe UI" panose="020B0502040204020203" pitchFamily="34" charset="0"/>
                <a:cs typeface="Segoe UI" panose="020B0502040204020203" pitchFamily="34" charset="0"/>
              </a:rPr>
              <a:t>ÇHGM </a:t>
            </a:r>
            <a:r>
              <a:rPr lang="en-US" sz="1600" dirty="0" err="1">
                <a:latin typeface="Segoe UI" panose="020B0502040204020203" pitchFamily="34" charset="0"/>
                <a:cs typeface="Segoe UI" panose="020B0502040204020203" pitchFamily="34" charset="0"/>
              </a:rPr>
              <a:t>bünyesinde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görev</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yapan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uzmanlardan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oluşan</a:t>
            </a:r>
            <a:r>
              <a:rPr lang="en-US" sz="1600" dirty="0">
                <a:latin typeface="Segoe UI" panose="020B0502040204020203" pitchFamily="34" charset="0"/>
                <a:cs typeface="Segoe UI" panose="020B0502040204020203" pitchFamily="34" charset="0"/>
              </a:rPr>
              <a:t> bir </a:t>
            </a:r>
            <a:r>
              <a:rPr lang="en-US" sz="1600" dirty="0" err="1">
                <a:latin typeface="Segoe UI" panose="020B0502040204020203" pitchFamily="34" charset="0"/>
                <a:cs typeface="Segoe UI" panose="020B0502040204020203" pitchFamily="34" charset="0"/>
              </a:rPr>
              <a:t>komisyon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tarafından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oluşturulan</a:t>
            </a:r>
            <a:r>
              <a:rPr lang="en-US" sz="1600" dirty="0">
                <a:latin typeface="Segoe UI" panose="020B0502040204020203" pitchFamily="34" charset="0"/>
                <a:cs typeface="Segoe UI" panose="020B0502040204020203" pitchFamily="34" charset="0"/>
              </a:rPr>
              <a:t> </a:t>
            </a:r>
            <a:r>
              <a:rPr lang="en-US" sz="1600" b="1" dirty="0">
                <a:latin typeface="Segoe UI" panose="020B0502040204020203" pitchFamily="34" charset="0"/>
                <a:cs typeface="Segoe UI" panose="020B0502040204020203" pitchFamily="34" charset="0"/>
              </a:rPr>
              <a:t>Çocuk </a:t>
            </a:r>
            <a:r>
              <a:rPr lang="en-US" sz="1600" b="1" dirty="0" err="1">
                <a:latin typeface="Segoe UI" panose="020B0502040204020203" pitchFamily="34" charset="0"/>
                <a:cs typeface="Segoe UI" panose="020B0502040204020203" pitchFamily="34" charset="0"/>
              </a:rPr>
              <a:t>Dostu</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Kitap</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Listesi’dir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Komisyonca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uygun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görülen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kitaplar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yaş</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gruplarına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göre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kategorize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edilerek</a:t>
            </a:r>
            <a:r>
              <a:rPr lang="en-US" sz="1600" dirty="0">
                <a:latin typeface="Segoe UI" panose="020B0502040204020203" pitchFamily="34" charset="0"/>
                <a:cs typeface="Segoe UI" panose="020B0502040204020203" pitchFamily="34" charset="0"/>
              </a:rPr>
              <a:t> </a:t>
            </a:r>
            <a:r>
              <a:rPr lang="tr-TR" sz="1600" dirty="0">
                <a:latin typeface="Segoe UI" panose="020B0502040204020203" pitchFamily="34" charset="0"/>
                <a:cs typeface="Segoe UI" panose="020B0502040204020203" pitchFamily="34" charset="0"/>
              </a:rPr>
              <a:t>ÇHGM </a:t>
            </a:r>
            <a:r>
              <a:rPr lang="en-US" sz="1600" dirty="0">
                <a:latin typeface="Segoe UI" panose="020B0502040204020203" pitchFamily="34" charset="0"/>
                <a:cs typeface="Segoe UI" panose="020B0502040204020203" pitchFamily="34" charset="0"/>
              </a:rPr>
              <a:t>web </a:t>
            </a:r>
            <a:r>
              <a:rPr lang="en-US" sz="1600" dirty="0" err="1">
                <a:latin typeface="Segoe UI" panose="020B0502040204020203" pitchFamily="34" charset="0"/>
                <a:cs typeface="Segoe UI" panose="020B0502040204020203" pitchFamily="34" charset="0"/>
              </a:rPr>
              <a:t>sitesinde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yayınlanmaktadır</a:t>
            </a:r>
            <a:r>
              <a:rPr lang="en-US" sz="1600" dirty="0">
                <a:latin typeface="Segoe UI" panose="020B0502040204020203" pitchFamily="34" charset="0"/>
                <a:cs typeface="Segoe UI" panose="020B0502040204020203" pitchFamily="34" charset="0"/>
              </a:rPr>
              <a:t>. </a:t>
            </a:r>
          </a:p>
        </p:txBody>
      </p:sp>
      <p:sp>
        <p:nvSpPr>
          <p:cNvPr id="4" name="Slide Number Placeholder 3">
            <a:extLst>
              <a:ext uri="{FF2B5EF4-FFF2-40B4-BE49-F238E27FC236}">
                <a16:creationId xmlns:a16="http://schemas.microsoft.com/office/drawing/2014/main" id="{6B01B9AE-2C7E-712B-F966-190D6D06218E}"/>
              </a:ext>
            </a:extLst>
          </p:cNvPr>
          <p:cNvSpPr>
            <a:spLocks noGrp="1"/>
          </p:cNvSpPr>
          <p:nvPr>
            <p:ph type="sldNum" sz="quarter" idx="12"/>
          </p:nvPr>
        </p:nvSpPr>
        <p:spPr/>
        <p:txBody>
          <a:bodyPr/>
          <a:lstStyle/>
          <a:p>
            <a:fld id="{0BE68271-D1D7-4240-9CAF-7A57D75CD8A1}" type="slidenum">
              <a:rPr lang="en-US" smtClean="0"/>
              <a:t>17</a:t>
            </a:fld>
            <a:endParaRPr lang="en-US"/>
          </a:p>
        </p:txBody>
      </p:sp>
    </p:spTree>
    <p:extLst>
      <p:ext uri="{BB962C8B-B14F-4D97-AF65-F5344CB8AC3E}">
        <p14:creationId xmlns:p14="http://schemas.microsoft.com/office/powerpoint/2010/main" val="4023237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p:nvPr/>
        </p:nvPicPr>
        <p:blipFill>
          <a:blip r:embed="rId2" cstate="print">
            <a:extLst>
              <a:ext uri="{28A0092B-C50C-407E-A947-70E740481C1C}">
                <a14:useLocalDpi xmlns:a14="http://schemas.microsoft.com/office/drawing/2010/main" val="0"/>
              </a:ext>
            </a:extLst>
          </a:blip>
          <a:stretch>
            <a:fillRect/>
          </a:stretch>
        </p:blipFill>
        <p:spPr>
          <a:xfrm>
            <a:off x="6907575" y="2357532"/>
            <a:ext cx="4446225" cy="3275353"/>
          </a:xfrm>
          <a:prstGeom prst="rect">
            <a:avLst/>
          </a:prstGeom>
          <a:ln w="28575" cap="rnd">
            <a:solidFill>
              <a:schemeClr val="accent2">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Unvan 1"/>
          <p:cNvSpPr>
            <a:spLocks noGrp="1"/>
          </p:cNvSpPr>
          <p:nvPr>
            <p:ph type="title"/>
          </p:nvPr>
        </p:nvSpPr>
        <p:spPr/>
        <p:txBody>
          <a:bodyPr>
            <a:normAutofit/>
          </a:bodyPr>
          <a:lstStyle/>
          <a:p>
            <a:pPr>
              <a:lnSpc>
                <a:spcPct val="115000"/>
              </a:lnSpc>
              <a:spcAft>
                <a:spcPts val="0"/>
              </a:spcAft>
            </a:pP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Çocuklara</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Yönelik</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Yayınlara</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İlişkin</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Faaliyetler</a:t>
            </a:r>
            <a:br>
              <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br>
            <a:endPar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7" name="Picture 7"/>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952233" y="2892409"/>
            <a:ext cx="5704115" cy="2205597"/>
          </a:xfrm>
          <a:prstGeom prst="rect">
            <a:avLst/>
          </a:prstGeom>
        </p:spPr>
      </p:pic>
      <p:sp>
        <p:nvSpPr>
          <p:cNvPr id="6" name="Dikdörtgen 5"/>
          <p:cNvSpPr/>
          <p:nvPr/>
        </p:nvSpPr>
        <p:spPr>
          <a:xfrm>
            <a:off x="1230907" y="3600846"/>
            <a:ext cx="5146766" cy="1014380"/>
          </a:xfrm>
          <a:prstGeom prst="rect">
            <a:avLst/>
          </a:prstGeom>
        </p:spPr>
        <p:txBody>
          <a:bodyPr wrap="square">
            <a:spAutoFit/>
          </a:bodyPr>
          <a:lstStyle/>
          <a:p>
            <a:pPr lvl="0" algn="just">
              <a:lnSpc>
                <a:spcPct val="107000"/>
              </a:lnSpc>
              <a:spcAft>
                <a:spcPts val="800"/>
              </a:spcAft>
              <a:tabLst>
                <a:tab pos="457200" algn="l"/>
              </a:tabLst>
            </a:pPr>
            <a:r>
              <a:rPr lang="en-US" sz="1400" b="1" dirty="0" err="1">
                <a:solidFill>
                  <a:srgbClr val="002060"/>
                </a:solidFill>
                <a:latin typeface="Segoe UI" panose="020B0502040204020203" pitchFamily="34" charset="0"/>
                <a:ea typeface="Calibri" panose="020F0502020204030204" pitchFamily="34" charset="0"/>
                <a:cs typeface="Segoe UI" panose="020B0502040204020203" pitchFamily="34" charset="0"/>
              </a:rPr>
              <a:t>Çocuk</a:t>
            </a:r>
            <a:r>
              <a:rPr lang="en-US" sz="1400" b="1" dirty="0">
                <a:solidFill>
                  <a:srgbClr val="002060"/>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rgbClr val="002060"/>
                </a:solidFill>
                <a:latin typeface="Segoe UI" panose="020B0502040204020203" pitchFamily="34" charset="0"/>
                <a:ea typeface="Calibri" panose="020F0502020204030204" pitchFamily="34" charset="0"/>
                <a:cs typeface="Segoe UI" panose="020B0502040204020203" pitchFamily="34" charset="0"/>
              </a:rPr>
              <a:t>Hizmetleri</a:t>
            </a:r>
            <a:r>
              <a:rPr lang="en-US" sz="1400" b="1" dirty="0">
                <a:solidFill>
                  <a:srgbClr val="002060"/>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rgbClr val="002060"/>
                </a:solidFill>
                <a:latin typeface="Segoe UI" panose="020B0502040204020203" pitchFamily="34" charset="0"/>
                <a:ea typeface="Calibri" panose="020F0502020204030204" pitchFamily="34" charset="0"/>
                <a:cs typeface="Segoe UI" panose="020B0502040204020203" pitchFamily="34" charset="0"/>
              </a:rPr>
              <a:t>Genel</a:t>
            </a:r>
            <a:r>
              <a:rPr lang="en-US" sz="1400" b="1" dirty="0">
                <a:solidFill>
                  <a:srgbClr val="002060"/>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rgbClr val="002060"/>
                </a:solidFill>
                <a:latin typeface="Segoe UI" panose="020B0502040204020203" pitchFamily="34" charset="0"/>
                <a:ea typeface="Calibri" panose="020F0502020204030204" pitchFamily="34" charset="0"/>
                <a:cs typeface="Segoe UI" panose="020B0502040204020203" pitchFamily="34" charset="0"/>
              </a:rPr>
              <a:t>Müdürlüğü</a:t>
            </a:r>
            <a:r>
              <a:rPr lang="en-US" sz="1400" b="1" dirty="0">
                <a:solidFill>
                  <a:srgbClr val="002060"/>
                </a:solidFill>
                <a:latin typeface="Segoe UI" panose="020B0502040204020203" pitchFamily="34" charset="0"/>
                <a:ea typeface="Calibri" panose="020F0502020204030204" pitchFamily="34" charset="0"/>
                <a:cs typeface="Segoe UI" panose="020B0502040204020203" pitchFamily="34" charset="0"/>
              </a:rPr>
              <a:t> web </a:t>
            </a:r>
            <a:r>
              <a:rPr lang="en-US" sz="1400" b="1" dirty="0" err="1">
                <a:solidFill>
                  <a:srgbClr val="002060"/>
                </a:solidFill>
                <a:latin typeface="Segoe UI" panose="020B0502040204020203" pitchFamily="34" charset="0"/>
                <a:ea typeface="Calibri" panose="020F0502020204030204" pitchFamily="34" charset="0"/>
                <a:cs typeface="Segoe UI" panose="020B0502040204020203" pitchFamily="34" charset="0"/>
              </a:rPr>
              <a:t>sitesinde</a:t>
            </a:r>
            <a:r>
              <a:rPr lang="en-US" sz="1400" b="1" dirty="0">
                <a:solidFill>
                  <a:srgbClr val="002060"/>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rgbClr val="002060"/>
                </a:solidFill>
                <a:latin typeface="Segoe UI" panose="020B0502040204020203" pitchFamily="34" charset="0"/>
                <a:ea typeface="Calibri" panose="020F0502020204030204" pitchFamily="34" charset="0"/>
                <a:cs typeface="Segoe UI" panose="020B0502040204020203" pitchFamily="34" charset="0"/>
              </a:rPr>
              <a:t>yayınlanan</a:t>
            </a:r>
            <a:r>
              <a:rPr lang="en-US" sz="1400" b="1" dirty="0">
                <a:solidFill>
                  <a:srgbClr val="002060"/>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rgbClr val="002060"/>
                </a:solidFill>
                <a:latin typeface="Segoe UI" panose="020B0502040204020203" pitchFamily="34" charset="0"/>
                <a:ea typeface="Calibri" panose="020F0502020204030204" pitchFamily="34" charset="0"/>
                <a:cs typeface="Segoe UI" panose="020B0502040204020203" pitchFamily="34" charset="0"/>
              </a:rPr>
              <a:t>Çocuk</a:t>
            </a:r>
            <a:r>
              <a:rPr lang="en-US" sz="1400" b="1" dirty="0">
                <a:solidFill>
                  <a:srgbClr val="002060"/>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rgbClr val="002060"/>
                </a:solidFill>
                <a:latin typeface="Segoe UI" panose="020B0502040204020203" pitchFamily="34" charset="0"/>
                <a:ea typeface="Calibri" panose="020F0502020204030204" pitchFamily="34" charset="0"/>
                <a:cs typeface="Segoe UI" panose="020B0502040204020203" pitchFamily="34" charset="0"/>
              </a:rPr>
              <a:t>Dostu</a:t>
            </a:r>
            <a:r>
              <a:rPr lang="en-US" sz="1400" b="1" dirty="0">
                <a:solidFill>
                  <a:srgbClr val="002060"/>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rgbClr val="002060"/>
                </a:solidFill>
                <a:latin typeface="Segoe UI" panose="020B0502040204020203" pitchFamily="34" charset="0"/>
                <a:ea typeface="Calibri" panose="020F0502020204030204" pitchFamily="34" charset="0"/>
                <a:cs typeface="Segoe UI" panose="020B0502040204020203" pitchFamily="34" charset="0"/>
              </a:rPr>
              <a:t>Kitap</a:t>
            </a:r>
            <a:r>
              <a:rPr lang="en-US" sz="1400" b="1" dirty="0">
                <a:solidFill>
                  <a:srgbClr val="002060"/>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rgbClr val="002060"/>
                </a:solidFill>
                <a:latin typeface="Segoe UI" panose="020B0502040204020203" pitchFamily="34" charset="0"/>
                <a:ea typeface="Calibri" panose="020F0502020204030204" pitchFamily="34" charset="0"/>
                <a:cs typeface="Segoe UI" panose="020B0502040204020203" pitchFamily="34" charset="0"/>
              </a:rPr>
              <a:t>Listesi</a:t>
            </a:r>
            <a:r>
              <a:rPr lang="en-US" sz="1400" b="1" dirty="0">
                <a:solidFill>
                  <a:srgbClr val="002060"/>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rgbClr val="002060"/>
                </a:solidFill>
                <a:latin typeface="Segoe UI" panose="020B0502040204020203" pitchFamily="34" charset="0"/>
                <a:ea typeface="Calibri" panose="020F0502020204030204" pitchFamily="34" charset="0"/>
                <a:cs typeface="Segoe UI" panose="020B0502040204020203" pitchFamily="34" charset="0"/>
              </a:rPr>
              <a:t>için</a:t>
            </a:r>
            <a:r>
              <a:rPr lang="en-US" sz="1400" b="1" dirty="0">
                <a:solidFill>
                  <a:srgbClr val="002060"/>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rgbClr val="002060"/>
                </a:solidFill>
                <a:latin typeface="Segoe UI" panose="020B0502040204020203" pitchFamily="34" charset="0"/>
                <a:ea typeface="Calibri" panose="020F0502020204030204" pitchFamily="34" charset="0"/>
                <a:cs typeface="Segoe UI" panose="020B0502040204020203" pitchFamily="34" charset="0"/>
              </a:rPr>
              <a:t>bkz</a:t>
            </a:r>
            <a:r>
              <a:rPr lang="en-US" sz="1400" b="1" dirty="0">
                <a:solidFill>
                  <a:srgbClr val="002060"/>
                </a:solidFill>
                <a:latin typeface="Segoe UI" panose="020B0502040204020203" pitchFamily="34" charset="0"/>
                <a:ea typeface="Calibri" panose="020F0502020204030204" pitchFamily="34" charset="0"/>
                <a:cs typeface="Segoe UI" panose="020B0502040204020203" pitchFamily="34" charset="0"/>
              </a:rPr>
              <a:t>. https://www.aile.gov.tr/chgm/sayfalar/cocuk-dostu-kitap-listesi/</a:t>
            </a:r>
            <a:endParaRPr lang="tr-TR" sz="1400" dirty="0">
              <a:latin typeface="Segoe UI" panose="020B0502040204020203" pitchFamily="34" charset="0"/>
              <a:ea typeface="Calibri" panose="020F0502020204030204" pitchFamily="34" charset="0"/>
              <a:cs typeface="Segoe UI" panose="020B0502040204020203" pitchFamily="34" charset="0"/>
            </a:endParaRPr>
          </a:p>
        </p:txBody>
      </p:sp>
      <p:sp>
        <p:nvSpPr>
          <p:cNvPr id="2" name="Slide Number Placeholder 1">
            <a:extLst>
              <a:ext uri="{FF2B5EF4-FFF2-40B4-BE49-F238E27FC236}">
                <a16:creationId xmlns:a16="http://schemas.microsoft.com/office/drawing/2014/main" id="{810C55BC-CCA2-9612-F405-74E57B387B00}"/>
              </a:ext>
            </a:extLst>
          </p:cNvPr>
          <p:cNvSpPr>
            <a:spLocks noGrp="1"/>
          </p:cNvSpPr>
          <p:nvPr>
            <p:ph type="sldNum" sz="quarter" idx="12"/>
          </p:nvPr>
        </p:nvSpPr>
        <p:spPr/>
        <p:txBody>
          <a:bodyPr/>
          <a:lstStyle/>
          <a:p>
            <a:fld id="{0BE68271-D1D7-4240-9CAF-7A57D75CD8A1}" type="slidenum">
              <a:rPr lang="en-US" smtClean="0"/>
              <a:t>18</a:t>
            </a:fld>
            <a:endParaRPr lang="en-US"/>
          </a:p>
        </p:txBody>
      </p:sp>
    </p:spTree>
    <p:extLst>
      <p:ext uri="{BB962C8B-B14F-4D97-AF65-F5344CB8AC3E}">
        <p14:creationId xmlns:p14="http://schemas.microsoft.com/office/powerpoint/2010/main" val="693747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9103" y="1000738"/>
            <a:ext cx="10515600" cy="1325563"/>
          </a:xfrm>
        </p:spPr>
        <p:txBody>
          <a:bodyPr>
            <a:normAutofit/>
          </a:bodyPr>
          <a:lstStyle/>
          <a:p>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Eğitim ve Farkındalık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Faaliyetler</a:t>
            </a:r>
            <a:r>
              <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i</a:t>
            </a:r>
            <a:endPar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43884" y="2012848"/>
            <a:ext cx="6754956" cy="3624472"/>
          </a:xfrm>
        </p:spPr>
        <p:txBody>
          <a:bodyPr>
            <a:normAutofit lnSpcReduction="10000"/>
          </a:bodyPr>
          <a:lstStyle/>
          <a:p>
            <a:pPr algn="just">
              <a:lnSpc>
                <a:spcPct val="120000"/>
              </a:lnSpc>
              <a:spcAft>
                <a:spcPts val="0"/>
              </a:spcAft>
            </a:pPr>
            <a:r>
              <a:rPr lang="en-US" sz="1600" dirty="0" err="1">
                <a:latin typeface="Segoe UI" panose="020B0502040204020203" pitchFamily="34" charset="0"/>
                <a:ea typeface="Calibri" panose="020F0502020204030204" pitchFamily="34" charset="0"/>
                <a:cs typeface="Segoe UI" panose="020B0502040204020203" pitchFamily="34" charset="0"/>
              </a:rPr>
              <a:t>Eğitim</a:t>
            </a:r>
            <a:r>
              <a:rPr lang="en-US" sz="1600" dirty="0">
                <a:latin typeface="Segoe UI" panose="020B0502040204020203" pitchFamily="34" charset="0"/>
                <a:ea typeface="Calibri" panose="020F0502020204030204" pitchFamily="34" charset="0"/>
                <a:cs typeface="Segoe UI" panose="020B0502040204020203" pitchFamily="34" charset="0"/>
              </a:rPr>
              <a:t> ve </a:t>
            </a:r>
            <a:r>
              <a:rPr lang="en-US" sz="1600" dirty="0" err="1">
                <a:latin typeface="Segoe UI" panose="020B0502040204020203" pitchFamily="34" charset="0"/>
                <a:ea typeface="Calibri" panose="020F0502020204030204" pitchFamily="34" charset="0"/>
                <a:cs typeface="Segoe UI" panose="020B0502040204020203" pitchFamily="34" charset="0"/>
              </a:rPr>
              <a:t>farkındalık</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faaliyetlerin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amacı</a:t>
            </a:r>
            <a:r>
              <a:rPr lang="en-US" sz="1600" dirty="0">
                <a:latin typeface="Segoe UI" panose="020B0502040204020203" pitchFamily="34" charset="0"/>
                <a:ea typeface="Calibri" panose="020F0502020204030204" pitchFamily="34" charset="0"/>
                <a:cs typeface="Segoe UI" panose="020B0502040204020203" pitchFamily="34" charset="0"/>
              </a:rPr>
              <a:t> çocukların güvenli, </a:t>
            </a:r>
            <a:r>
              <a:rPr lang="en-US" sz="1600" dirty="0" err="1">
                <a:latin typeface="Segoe UI" panose="020B0502040204020203" pitchFamily="34" charset="0"/>
                <a:ea typeface="Calibri" panose="020F0502020204030204" pitchFamily="34" charset="0"/>
                <a:cs typeface="Segoe UI" panose="020B0502040204020203" pitchFamily="34" charset="0"/>
              </a:rPr>
              <a:t>destekleyici</a:t>
            </a:r>
            <a:r>
              <a:rPr lang="en-US" sz="1600" dirty="0">
                <a:latin typeface="Segoe UI" panose="020B0502040204020203" pitchFamily="34" charset="0"/>
                <a:ea typeface="Calibri" panose="020F0502020204030204" pitchFamily="34" charset="0"/>
                <a:cs typeface="Segoe UI" panose="020B0502040204020203" pitchFamily="34" charset="0"/>
              </a:rPr>
              <a:t> ve </a:t>
            </a:r>
            <a:r>
              <a:rPr lang="en-US" sz="1600" dirty="0" err="1">
                <a:latin typeface="Segoe UI" panose="020B0502040204020203" pitchFamily="34" charset="0"/>
                <a:ea typeface="Calibri" panose="020F0502020204030204" pitchFamily="34" charset="0"/>
                <a:cs typeface="Segoe UI" panose="020B0502040204020203" pitchFamily="34" charset="0"/>
              </a:rPr>
              <a:t>tüm</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haklarına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erişimlerinin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sağlanabileceği</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ortamlarda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yetişmelerinin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desteklenmesidir</a:t>
            </a:r>
            <a:r>
              <a:rPr lang="en-US" sz="1600" dirty="0">
                <a:latin typeface="Segoe UI" panose="020B0502040204020203" pitchFamily="34" charset="0"/>
                <a:ea typeface="Calibri" panose="020F0502020204030204" pitchFamily="34" charset="0"/>
                <a:cs typeface="Segoe UI" panose="020B0502040204020203" pitchFamily="34" charset="0"/>
              </a:rPr>
              <a:t>. Bu </a:t>
            </a:r>
            <a:r>
              <a:rPr lang="en-US" sz="1600" dirty="0" err="1">
                <a:latin typeface="Segoe UI" panose="020B0502040204020203" pitchFamily="34" charset="0"/>
                <a:ea typeface="Calibri" panose="020F0502020204030204" pitchFamily="34" charset="0"/>
                <a:cs typeface="Segoe UI" panose="020B0502040204020203" pitchFamily="34" charset="0"/>
              </a:rPr>
              <a:t>çalışma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kapsamında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çocuklara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yönelik</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risklerin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bertaraf</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edilmesi</a:t>
            </a:r>
            <a:r>
              <a:rPr lang="en-US" sz="1600" dirty="0">
                <a:latin typeface="Segoe UI" panose="020B0502040204020203" pitchFamily="34" charset="0"/>
                <a:ea typeface="Calibri" panose="020F0502020204030204" pitchFamily="34" charset="0"/>
                <a:cs typeface="Segoe UI" panose="020B0502040204020203" pitchFamily="34" charset="0"/>
              </a:rPr>
              <a:t> için </a:t>
            </a:r>
            <a:r>
              <a:rPr lang="en-US" sz="1600" dirty="0" err="1">
                <a:latin typeface="Segoe UI" panose="020B0502040204020203" pitchFamily="34" charset="0"/>
                <a:ea typeface="Calibri" panose="020F0502020204030204" pitchFamily="34" charset="0"/>
                <a:cs typeface="Segoe UI" panose="020B0502040204020203" pitchFamily="34" charset="0"/>
              </a:rPr>
              <a:t>ailenin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bakım</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verenlerin</a:t>
            </a:r>
            <a:r>
              <a:rPr lang="en-US" sz="1600" dirty="0">
                <a:latin typeface="Segoe UI" panose="020B0502040204020203" pitchFamily="34" charset="0"/>
                <a:ea typeface="Calibri" panose="020F0502020204030204" pitchFamily="34" charset="0"/>
                <a:cs typeface="Segoe UI" panose="020B0502040204020203" pitchFamily="34" charset="0"/>
              </a:rPr>
              <a:t> ve </a:t>
            </a:r>
            <a:r>
              <a:rPr lang="en-US" sz="1600" dirty="0" err="1">
                <a:latin typeface="Segoe UI" panose="020B0502040204020203" pitchFamily="34" charset="0"/>
                <a:ea typeface="Calibri" panose="020F0502020204030204" pitchFamily="34" charset="0"/>
                <a:cs typeface="Segoe UI" panose="020B0502040204020203" pitchFamily="34" charset="0"/>
              </a:rPr>
              <a:t>toplumun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bilinçlendirilmesine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yönelik</a:t>
            </a:r>
            <a:r>
              <a:rPr lang="en-US" sz="1600" dirty="0">
                <a:latin typeface="Segoe UI" panose="020B0502040204020203" pitchFamily="34" charset="0"/>
                <a:ea typeface="Calibri" panose="020F0502020204030204" pitchFamily="34" charset="0"/>
                <a:cs typeface="Segoe UI" panose="020B0502040204020203" pitchFamily="34" charset="0"/>
              </a:rPr>
              <a:t> çeşitli </a:t>
            </a:r>
            <a:r>
              <a:rPr lang="en-US" sz="1600" dirty="0" err="1">
                <a:latin typeface="Segoe UI" panose="020B0502040204020203" pitchFamily="34" charset="0"/>
                <a:ea typeface="Calibri" panose="020F0502020204030204" pitchFamily="34" charset="0"/>
                <a:cs typeface="Segoe UI" panose="020B0502040204020203" pitchFamily="34" charset="0"/>
              </a:rPr>
              <a:t>eğitim</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modülleri</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düzenlenmekte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yazılı</a:t>
            </a:r>
            <a:r>
              <a:rPr lang="en-US" sz="1600" dirty="0">
                <a:latin typeface="Segoe UI" panose="020B0502040204020203" pitchFamily="34" charset="0"/>
                <a:ea typeface="Calibri" panose="020F0502020204030204" pitchFamily="34" charset="0"/>
                <a:cs typeface="Segoe UI" panose="020B0502040204020203" pitchFamily="34" charset="0"/>
              </a:rPr>
              <a:t> ve </a:t>
            </a:r>
            <a:r>
              <a:rPr lang="en-US" sz="1600" dirty="0" err="1">
                <a:latin typeface="Segoe UI" panose="020B0502040204020203" pitchFamily="34" charset="0"/>
                <a:ea typeface="Calibri" panose="020F0502020204030204" pitchFamily="34" charset="0"/>
                <a:cs typeface="Segoe UI" panose="020B0502040204020203" pitchFamily="34" charset="0"/>
              </a:rPr>
              <a:t>görsel</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materyaller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rehberler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üretilmekte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eğitimler</a:t>
            </a:r>
            <a:r>
              <a:rPr lang="en-US" sz="1600" dirty="0">
                <a:latin typeface="Segoe UI" panose="020B0502040204020203" pitchFamily="34" charset="0"/>
                <a:ea typeface="Calibri" panose="020F0502020204030204" pitchFamily="34" charset="0"/>
                <a:cs typeface="Segoe UI" panose="020B0502040204020203" pitchFamily="34" charset="0"/>
              </a:rPr>
              <a:t> ve </a:t>
            </a:r>
            <a:r>
              <a:rPr lang="en-US" sz="1600" dirty="0" err="1">
                <a:latin typeface="Segoe UI" panose="020B0502040204020203" pitchFamily="34" charset="0"/>
                <a:ea typeface="Calibri" panose="020F0502020204030204" pitchFamily="34" charset="0"/>
                <a:cs typeface="Segoe UI" panose="020B0502040204020203" pitchFamily="34" charset="0"/>
              </a:rPr>
              <a:t>programlar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düzenlenmektedir</a:t>
            </a:r>
            <a:r>
              <a:rPr lang="en-US" sz="1600" dirty="0">
                <a:latin typeface="Segoe UI" panose="020B0502040204020203" pitchFamily="34" charset="0"/>
                <a:ea typeface="Calibri" panose="020F0502020204030204" pitchFamily="34" charset="0"/>
                <a:cs typeface="Segoe UI" panose="020B0502040204020203" pitchFamily="34" charset="0"/>
              </a:rPr>
              <a:t>. </a:t>
            </a:r>
            <a:endParaRPr lang="tr-TR" sz="1600" dirty="0">
              <a:latin typeface="Segoe UI" panose="020B0502040204020203"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1600" dirty="0" err="1">
                <a:latin typeface="Segoe UI" panose="020B0502040204020203" pitchFamily="34" charset="0"/>
                <a:ea typeface="Calibri" panose="020F0502020204030204" pitchFamily="34" charset="0"/>
                <a:cs typeface="Segoe UI" panose="020B0502040204020203" pitchFamily="34" charset="0"/>
              </a:rPr>
              <a:t>Ebeveynlerin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çocuklarla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çalışan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profesyonellerin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çocukla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temas</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halinde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olan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tüm</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yetişkinlerin</a:t>
            </a:r>
            <a:r>
              <a:rPr lang="en-US" sz="1600" dirty="0">
                <a:latin typeface="Segoe UI" panose="020B0502040204020203" pitchFamily="34" charset="0"/>
                <a:ea typeface="Calibri" panose="020F0502020204030204" pitchFamily="34" charset="0"/>
                <a:cs typeface="Segoe UI" panose="020B0502040204020203" pitchFamily="34" charset="0"/>
              </a:rPr>
              <a:t> ve </a:t>
            </a:r>
            <a:r>
              <a:rPr lang="en-US" sz="1600" dirty="0" err="1">
                <a:latin typeface="Segoe UI" panose="020B0502040204020203" pitchFamily="34" charset="0"/>
                <a:ea typeface="Calibri" panose="020F0502020204030204" pitchFamily="34" charset="0"/>
                <a:cs typeface="Segoe UI" panose="020B0502040204020203" pitchFamily="34" charset="0"/>
              </a:rPr>
              <a:t>toplumun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çocuklarla</a:t>
            </a:r>
            <a:r>
              <a:rPr lang="en-US" sz="1600" dirty="0">
                <a:latin typeface="Segoe UI" panose="020B0502040204020203" pitchFamily="34" charset="0"/>
                <a:ea typeface="Calibri" panose="020F0502020204030204" pitchFamily="34" charset="0"/>
                <a:cs typeface="Segoe UI" panose="020B0502040204020203" pitchFamily="34" charset="0"/>
              </a:rPr>
              <a:t> ilgili konularda doğru </a:t>
            </a:r>
            <a:r>
              <a:rPr lang="en-US" sz="1600" dirty="0" err="1">
                <a:latin typeface="Segoe UI" panose="020B0502040204020203" pitchFamily="34" charset="0"/>
                <a:ea typeface="Calibri" panose="020F0502020204030204" pitchFamily="34" charset="0"/>
                <a:cs typeface="Segoe UI" panose="020B0502040204020203" pitchFamily="34" charset="0"/>
              </a:rPr>
              <a:t>şekilde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bilgilenmeleri</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amacıyla</a:t>
            </a:r>
            <a:r>
              <a:rPr lang="en-US" sz="1600" dirty="0">
                <a:latin typeface="Segoe UI" panose="020B0502040204020203" pitchFamily="34" charset="0"/>
                <a:ea typeface="Calibri" panose="020F0502020204030204" pitchFamily="34" charset="0"/>
                <a:cs typeface="Segoe UI" panose="020B0502040204020203" pitchFamily="34" charset="0"/>
              </a:rPr>
              <a:t> ilgili </a:t>
            </a:r>
            <a:r>
              <a:rPr lang="en-US" sz="1600" dirty="0" err="1">
                <a:latin typeface="Segoe UI" panose="020B0502040204020203" pitchFamily="34" charset="0"/>
                <a:ea typeface="Calibri" panose="020F0502020204030204" pitchFamily="34" charset="0"/>
                <a:cs typeface="Segoe UI" panose="020B0502040204020203" pitchFamily="34" charset="0"/>
              </a:rPr>
              <a:t>kurum</a:t>
            </a:r>
            <a:r>
              <a:rPr lang="en-US" sz="1600" dirty="0">
                <a:latin typeface="Segoe UI" panose="020B0502040204020203" pitchFamily="34" charset="0"/>
                <a:ea typeface="Calibri" panose="020F0502020204030204" pitchFamily="34" charset="0"/>
                <a:cs typeface="Segoe UI" panose="020B0502040204020203" pitchFamily="34" charset="0"/>
              </a:rPr>
              <a:t> ve STK </a:t>
            </a:r>
            <a:r>
              <a:rPr lang="en-US" sz="1600" dirty="0" err="1">
                <a:latin typeface="Segoe UI" panose="020B0502040204020203" pitchFamily="34" charset="0"/>
                <a:ea typeface="Calibri" panose="020F0502020204030204" pitchFamily="34" charset="0"/>
                <a:cs typeface="Segoe UI" panose="020B0502040204020203" pitchFamily="34" charset="0"/>
              </a:rPr>
              <a:t>temsilcileri</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akademisyenler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yazarlar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yayıncılar</a:t>
            </a:r>
            <a:r>
              <a:rPr lang="en-US" sz="1600" dirty="0">
                <a:latin typeface="Segoe UI" panose="020B0502040204020203" pitchFamily="34" charset="0"/>
                <a:ea typeface="Calibri" panose="020F0502020204030204" pitchFamily="34" charset="0"/>
                <a:cs typeface="Segoe UI" panose="020B0502040204020203" pitchFamily="34" charset="0"/>
              </a:rPr>
              <a:t> ve alanında </a:t>
            </a:r>
            <a:r>
              <a:rPr lang="en-US" sz="1600" dirty="0" err="1">
                <a:latin typeface="Segoe UI" panose="020B0502040204020203" pitchFamily="34" charset="0"/>
                <a:ea typeface="Calibri" panose="020F0502020204030204" pitchFamily="34" charset="0"/>
                <a:cs typeface="Segoe UI" panose="020B0502040204020203" pitchFamily="34" charset="0"/>
              </a:rPr>
              <a:t>uzman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kişilerin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katılımı</a:t>
            </a:r>
            <a:r>
              <a:rPr lang="en-US" sz="1600" dirty="0">
                <a:latin typeface="Segoe UI" panose="020B0502040204020203" pitchFamily="34" charset="0"/>
                <a:ea typeface="Calibri" panose="020F0502020204030204" pitchFamily="34" charset="0"/>
                <a:cs typeface="Segoe UI" panose="020B0502040204020203" pitchFamily="34" charset="0"/>
              </a:rPr>
              <a:t> ile Çocuk </a:t>
            </a:r>
            <a:r>
              <a:rPr lang="en-US" sz="1600" dirty="0" err="1">
                <a:latin typeface="Segoe UI" panose="020B0502040204020203" pitchFamily="34" charset="0"/>
                <a:ea typeface="Calibri" panose="020F0502020204030204" pitchFamily="34" charset="0"/>
                <a:cs typeface="Segoe UI" panose="020B0502040204020203" pitchFamily="34" charset="0"/>
              </a:rPr>
              <a:t>Dostu</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Söyleşiler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düzenlenmektedir</a:t>
            </a:r>
            <a:r>
              <a:rPr lang="en-US" sz="1600" dirty="0">
                <a:latin typeface="Segoe UI" panose="020B0502040204020203" pitchFamily="34" charset="0"/>
                <a:ea typeface="Calibri" panose="020F0502020204030204" pitchFamily="34" charset="0"/>
                <a:cs typeface="Segoe UI" panose="020B0502040204020203" pitchFamily="34" charset="0"/>
              </a:rPr>
              <a:t>. </a:t>
            </a:r>
            <a:endParaRPr lang="en-US" sz="2400" dirty="0"/>
          </a:p>
        </p:txBody>
      </p:sp>
      <p:pic>
        <p:nvPicPr>
          <p:cNvPr id="5" name="Picture 21"/>
          <p:cNvPicPr/>
          <p:nvPr/>
        </p:nvPicPr>
        <p:blipFill>
          <a:blip r:embed="rId2">
            <a:extLst>
              <a:ext uri="{28A0092B-C50C-407E-A947-70E740481C1C}">
                <a14:useLocalDpi xmlns:a14="http://schemas.microsoft.com/office/drawing/2010/main" val="0"/>
              </a:ext>
            </a:extLst>
          </a:blip>
          <a:stretch>
            <a:fillRect/>
          </a:stretch>
        </p:blipFill>
        <p:spPr>
          <a:xfrm>
            <a:off x="7198840" y="4362233"/>
            <a:ext cx="4910302" cy="1495029"/>
          </a:xfrm>
          <a:prstGeom prst="rect">
            <a:avLst/>
          </a:prstGeom>
        </p:spPr>
      </p:pic>
      <p:sp>
        <p:nvSpPr>
          <p:cNvPr id="6" name="Text Box 22"/>
          <p:cNvSpPr txBox="1"/>
          <p:nvPr/>
        </p:nvSpPr>
        <p:spPr>
          <a:xfrm>
            <a:off x="7572934" y="4651268"/>
            <a:ext cx="4175182" cy="98605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7000"/>
              </a:lnSpc>
              <a:spcAft>
                <a:spcPts val="0"/>
              </a:spcAft>
            </a:pPr>
            <a:r>
              <a:rPr lang="en-US" sz="1100" b="1" dirty="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Çocuk Hizmetleri </a:t>
            </a:r>
            <a:r>
              <a:rPr lang="en-US" sz="1100" b="1" dirty="0" err="1">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Genel</a:t>
            </a:r>
            <a:r>
              <a:rPr lang="en-US" sz="1100" b="1" dirty="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 Müdürlüğü </a:t>
            </a:r>
            <a:r>
              <a:rPr lang="en-US" sz="1100" b="1" dirty="0" err="1">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Youtube</a:t>
            </a:r>
            <a:r>
              <a:rPr lang="en-US" sz="1100" b="1" dirty="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 </a:t>
            </a:r>
            <a:r>
              <a:rPr lang="en-US" sz="1100" b="1" dirty="0" err="1">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kanalından</a:t>
            </a:r>
            <a:r>
              <a:rPr lang="en-US" sz="1100" b="1" dirty="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 Çocuk </a:t>
            </a:r>
            <a:r>
              <a:rPr lang="en-US" sz="1100" b="1" dirty="0" err="1">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Dostu</a:t>
            </a:r>
            <a:r>
              <a:rPr lang="en-US" sz="1100" b="1" dirty="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 </a:t>
            </a:r>
            <a:r>
              <a:rPr lang="en-US" sz="1100" b="1" dirty="0" err="1">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Söyleşilere</a:t>
            </a:r>
            <a:r>
              <a:rPr lang="en-US" sz="1100" b="1" dirty="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 </a:t>
            </a:r>
            <a:r>
              <a:rPr lang="en-US" sz="1100" b="1" dirty="0" err="1">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ait</a:t>
            </a:r>
            <a:r>
              <a:rPr lang="en-US" sz="1100" b="1" dirty="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 video </a:t>
            </a:r>
            <a:r>
              <a:rPr lang="en-US" sz="1100" b="1" dirty="0" err="1">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kayıtlara</a:t>
            </a:r>
            <a:r>
              <a:rPr lang="en-US" sz="1100" b="1" dirty="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 </a:t>
            </a:r>
            <a:r>
              <a:rPr lang="en-US" sz="1100" b="1" dirty="0" err="1">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ulaşılabilmektedir</a:t>
            </a:r>
            <a:r>
              <a:rPr lang="en-US" sz="1100" b="1" dirty="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a:t>
            </a:r>
            <a:endParaRPr lang="tr-TR" sz="1100" dirty="0">
              <a:effectLst/>
              <a:latin typeface="Segoe UI" panose="020B0502040204020203" pitchFamily="34" charset="0"/>
              <a:ea typeface="Calibri" panose="020F0502020204030204" pitchFamily="34" charset="0"/>
              <a:cs typeface="Times New Roman" panose="02020603050405020304" pitchFamily="18" charset="0"/>
            </a:endParaRPr>
          </a:p>
          <a:p>
            <a:pPr algn="ctr">
              <a:lnSpc>
                <a:spcPct val="117000"/>
              </a:lnSpc>
              <a:spcAft>
                <a:spcPts val="0"/>
              </a:spcAft>
            </a:pPr>
            <a:r>
              <a:rPr lang="en-US" sz="1100" b="1" dirty="0">
                <a:solidFill>
                  <a:srgbClr val="0070C0"/>
                </a:solidFill>
                <a:effectLst/>
                <a:latin typeface="Segoe UI" panose="020B0502040204020203" pitchFamily="34" charset="0"/>
                <a:ea typeface="Calibri" panose="020F0502020204030204" pitchFamily="34" charset="0"/>
                <a:cs typeface="Times New Roman" panose="02020603050405020304" pitchFamily="18" charset="0"/>
              </a:rPr>
              <a:t>https://www.youtube.com/@CocukHizmetleriGm/videos </a:t>
            </a:r>
            <a:endParaRPr lang="tr-TR" sz="1100" dirty="0">
              <a:effectLst/>
              <a:latin typeface="Segoe UI" panose="020B0502040204020203" pitchFamily="34" charset="0"/>
              <a:ea typeface="Calibri" panose="020F0502020204030204" pitchFamily="34" charset="0"/>
              <a:cs typeface="Times New Roman" panose="02020603050405020304" pitchFamily="18" charset="0"/>
            </a:endParaRPr>
          </a:p>
        </p:txBody>
      </p:sp>
      <p:pic>
        <p:nvPicPr>
          <p:cNvPr id="7170" name="Picture 2" descr="stock-vector-bright-poster-family-protection-with-children-state-protection-for-families-with-small-children-1466334008"/>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MosiaicBubbles/>
                    </a14:imgEffect>
                  </a14:imgLayer>
                </a14:imgProps>
              </a:ext>
              <a:ext uri="{28A0092B-C50C-407E-A947-70E740481C1C}">
                <a14:useLocalDpi xmlns:a14="http://schemas.microsoft.com/office/drawing/2010/main" val="0"/>
              </a:ext>
            </a:extLst>
          </a:blip>
          <a:srcRect r="3674" b="8936"/>
          <a:stretch>
            <a:fillRect/>
          </a:stretch>
        </p:blipFill>
        <p:spPr bwMode="auto">
          <a:xfrm>
            <a:off x="7789050" y="1663519"/>
            <a:ext cx="3426100" cy="275676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3BF34F7-DCB5-EEA5-6B86-C31DA3E27A18}"/>
              </a:ext>
            </a:extLst>
          </p:cNvPr>
          <p:cNvSpPr>
            <a:spLocks noGrp="1"/>
          </p:cNvSpPr>
          <p:nvPr>
            <p:ph type="sldNum" sz="quarter" idx="12"/>
          </p:nvPr>
        </p:nvSpPr>
        <p:spPr/>
        <p:txBody>
          <a:bodyPr/>
          <a:lstStyle/>
          <a:p>
            <a:fld id="{0BE68271-D1D7-4240-9CAF-7A57D75CD8A1}" type="slidenum">
              <a:rPr lang="en-US" smtClean="0"/>
              <a:t>19</a:t>
            </a:fld>
            <a:endParaRPr lang="en-US"/>
          </a:p>
        </p:txBody>
      </p:sp>
    </p:spTree>
    <p:extLst>
      <p:ext uri="{BB962C8B-B14F-4D97-AF65-F5344CB8AC3E}">
        <p14:creationId xmlns:p14="http://schemas.microsoft.com/office/powerpoint/2010/main" val="1958181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4989" y="2118863"/>
            <a:ext cx="10807104" cy="3525686"/>
          </a:xfrm>
        </p:spPr>
        <p:txBody>
          <a:bodyPr>
            <a:noAutofit/>
          </a:bodyPr>
          <a:lstStyle/>
          <a:p>
            <a:pPr algn="just">
              <a:lnSpc>
                <a:spcPct val="100000"/>
              </a:lnSpc>
            </a:pPr>
            <a:r>
              <a:rPr lang="en-US" sz="1600" dirty="0">
                <a:latin typeface="Segoe UI" panose="020B0502040204020203" pitchFamily="34" charset="0"/>
                <a:cs typeface="Segoe UI" panose="020B0502040204020203" pitchFamily="34" charset="0"/>
              </a:rPr>
              <a:t>Bu </a:t>
            </a:r>
            <a:r>
              <a:rPr lang="en-US" sz="1600" dirty="0" err="1">
                <a:latin typeface="Segoe UI" panose="020B0502040204020203" pitchFamily="34" charset="0"/>
                <a:cs typeface="Segoe UI" panose="020B0502040204020203" pitchFamily="34" charset="0"/>
              </a:rPr>
              <a:t>derste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alan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ana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başlıklardan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birisi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haklarına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faaliyetlerdir</a:t>
            </a:r>
            <a:r>
              <a:rPr lang="en-US" sz="1600" dirty="0">
                <a:latin typeface="Segoe UI" panose="020B0502040204020203" pitchFamily="34" charset="0"/>
                <a:cs typeface="Segoe UI" panose="020B0502040204020203" pitchFamily="34" charset="0"/>
              </a:rPr>
              <a:t>. Çocuk </a:t>
            </a:r>
            <a:r>
              <a:rPr lang="en-US" sz="1600" dirty="0" err="1">
                <a:latin typeface="Segoe UI" panose="020B0502040204020203" pitchFamily="34" charset="0"/>
                <a:cs typeface="Segoe UI" panose="020B0502040204020203" pitchFamily="34" charset="0"/>
              </a:rPr>
              <a:t>hakları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tüm</a:t>
            </a:r>
            <a:r>
              <a:rPr lang="en-US" sz="1600" dirty="0">
                <a:latin typeface="Segoe UI" panose="020B0502040204020203" pitchFamily="34" charset="0"/>
                <a:cs typeface="Segoe UI" panose="020B0502040204020203" pitchFamily="34" charset="0"/>
              </a:rPr>
              <a:t> çocukların </a:t>
            </a:r>
            <a:r>
              <a:rPr lang="en-US" sz="1600" dirty="0" err="1">
                <a:latin typeface="Segoe UI" panose="020B0502040204020203" pitchFamily="34" charset="0"/>
                <a:cs typeface="Segoe UI" panose="020B0502040204020203" pitchFamily="34" charset="0"/>
              </a:rPr>
              <a:t>doğuştan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sahip</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oldukları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yasal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a:t>
            </a:r>
            <a:r>
              <a:rPr lang="en-US" sz="1600" dirty="0">
                <a:latin typeface="Segoe UI" panose="020B0502040204020203" pitchFamily="34" charset="0"/>
                <a:cs typeface="Segoe UI" panose="020B0502040204020203" pitchFamily="34" charset="0"/>
              </a:rPr>
              <a:t> da </a:t>
            </a:r>
            <a:r>
              <a:rPr lang="en-US" sz="1600" dirty="0" err="1">
                <a:latin typeface="Segoe UI" panose="020B0502040204020203" pitchFamily="34" charset="0"/>
                <a:cs typeface="Segoe UI" panose="020B0502040204020203" pitchFamily="34" charset="0"/>
              </a:rPr>
              <a:t>ahlaki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açıdan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eğitim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sağlık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yaşama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barınma</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korunma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haklarının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tümünü</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birden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tanımlamakta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kullanılan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evrensel</a:t>
            </a:r>
            <a:r>
              <a:rPr lang="en-US" sz="1600" dirty="0">
                <a:latin typeface="Segoe UI" panose="020B0502040204020203" pitchFamily="34" charset="0"/>
                <a:cs typeface="Segoe UI" panose="020B0502040204020203" pitchFamily="34" charset="0"/>
              </a:rPr>
              <a:t> bir </a:t>
            </a:r>
            <a:r>
              <a:rPr lang="en-US" sz="1600" dirty="0" err="1">
                <a:latin typeface="Segoe UI" panose="020B0502040204020203" pitchFamily="34" charset="0"/>
                <a:cs typeface="Segoe UI" panose="020B0502040204020203" pitchFamily="34" charset="0"/>
              </a:rPr>
              <a:t>kavramdır</a:t>
            </a:r>
            <a:r>
              <a:rPr lang="en-US" sz="1600" dirty="0">
                <a:latin typeface="Segoe UI" panose="020B0502040204020203" pitchFamily="34" charset="0"/>
                <a:cs typeface="Segoe UI" panose="020B0502040204020203" pitchFamily="34" charset="0"/>
              </a:rPr>
              <a:t>. Bu </a:t>
            </a:r>
            <a:r>
              <a:rPr lang="en-US" sz="1600" dirty="0" err="1">
                <a:latin typeface="Segoe UI" panose="020B0502040204020203" pitchFamily="34" charset="0"/>
                <a:cs typeface="Segoe UI" panose="020B0502040204020203" pitchFamily="34" charset="0"/>
              </a:rPr>
              <a:t>bağlamda</a:t>
            </a:r>
            <a:r>
              <a:rPr lang="en-US" sz="1600" dirty="0">
                <a:latin typeface="Segoe UI" panose="020B0502040204020203" pitchFamily="34" charset="0"/>
                <a:cs typeface="Segoe UI" panose="020B0502040204020203" pitchFamily="34" charset="0"/>
              </a:rPr>
              <a:t> Çocuk </a:t>
            </a:r>
            <a:r>
              <a:rPr lang="en-US" sz="1600" dirty="0" err="1">
                <a:latin typeface="Segoe UI" panose="020B0502040204020203" pitchFamily="34" charset="0"/>
                <a:cs typeface="Segoe UI" panose="020B0502040204020203" pitchFamily="34" charset="0"/>
              </a:rPr>
              <a:t>Hizmetleri</a:t>
            </a:r>
            <a:r>
              <a:rPr lang="en-US" sz="1600" dirty="0">
                <a:latin typeface="Segoe UI" panose="020B0502040204020203" pitchFamily="34" charset="0"/>
                <a:cs typeface="Segoe UI" panose="020B0502040204020203" pitchFamily="34" charset="0"/>
              </a:rPr>
              <a:t> Genel </a:t>
            </a:r>
            <a:r>
              <a:rPr lang="en-US" sz="1600" dirty="0" err="1">
                <a:latin typeface="Segoe UI" panose="020B0502040204020203" pitchFamily="34" charset="0"/>
                <a:cs typeface="Segoe UI" panose="020B0502040204020203" pitchFamily="34" charset="0"/>
              </a:rPr>
              <a:t>Müdürlüğü</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uhdesinde</a:t>
            </a:r>
            <a:r>
              <a:rPr lang="en-US" sz="1600" dirty="0">
                <a:latin typeface="Segoe UI" panose="020B0502040204020203" pitchFamily="34" charset="0"/>
                <a:cs typeface="Segoe UI" panose="020B0502040204020203" pitchFamily="34" charset="0"/>
              </a:rPr>
              <a:t>; çocuk </a:t>
            </a:r>
            <a:r>
              <a:rPr lang="en-US" sz="1600" dirty="0" err="1">
                <a:latin typeface="Segoe UI" panose="020B0502040204020203" pitchFamily="34" charset="0"/>
                <a:cs typeface="Segoe UI" panose="020B0502040204020203" pitchFamily="34" charset="0"/>
              </a:rPr>
              <a:t>hakları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strateji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belgesi</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eylem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planı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il</a:t>
            </a:r>
            <a:r>
              <a:rPr lang="en-US" sz="1600" dirty="0">
                <a:latin typeface="Segoe UI" panose="020B0502040204020203" pitchFamily="34" charset="0"/>
                <a:cs typeface="Segoe UI" panose="020B0502040204020203" pitchFamily="34" charset="0"/>
              </a:rPr>
              <a:t> çocuk </a:t>
            </a:r>
            <a:r>
              <a:rPr lang="en-US" sz="1600" dirty="0" err="1">
                <a:latin typeface="Segoe UI" panose="020B0502040204020203" pitchFamily="34" charset="0"/>
                <a:cs typeface="Segoe UI" panose="020B0502040204020203" pitchFamily="34" charset="0"/>
              </a:rPr>
              <a:t>hakları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komitesi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ulusal</a:t>
            </a:r>
            <a:r>
              <a:rPr lang="en-US" sz="1600" dirty="0">
                <a:latin typeface="Segoe UI" panose="020B0502040204020203" pitchFamily="34" charset="0"/>
                <a:cs typeface="Segoe UI" panose="020B0502040204020203" pitchFamily="34" charset="0"/>
              </a:rPr>
              <a:t> çocuk </a:t>
            </a:r>
            <a:r>
              <a:rPr lang="en-US" sz="1600" dirty="0" err="1">
                <a:latin typeface="Segoe UI" panose="020B0502040204020203" pitchFamily="34" charset="0"/>
                <a:cs typeface="Segoe UI" panose="020B0502040204020203" pitchFamily="34" charset="0"/>
              </a:rPr>
              <a:t>formu</a:t>
            </a:r>
            <a:r>
              <a:rPr lang="en-US" sz="1600" dirty="0">
                <a:latin typeface="Segoe UI" panose="020B0502040204020203" pitchFamily="34" charset="0"/>
                <a:cs typeface="Segoe UI" panose="020B0502040204020203" pitchFamily="34" charset="0"/>
              </a:rPr>
              <a:t>, çocuk </a:t>
            </a:r>
            <a:r>
              <a:rPr lang="en-US" sz="1600" dirty="0" err="1">
                <a:latin typeface="Segoe UI" panose="020B0502040204020203" pitchFamily="34" charset="0"/>
                <a:cs typeface="Segoe UI" panose="020B0502040204020203" pitchFamily="34" charset="0"/>
              </a:rPr>
              <a:t>danışma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kurulları</a:t>
            </a:r>
            <a:r>
              <a:rPr lang="en-US" sz="1600" dirty="0">
                <a:latin typeface="Segoe UI" panose="020B0502040204020203" pitchFamily="34" charset="0"/>
                <a:cs typeface="Segoe UI" panose="020B0502040204020203" pitchFamily="34" charset="0"/>
              </a:rPr>
              <a:t>, sosyal </a:t>
            </a:r>
            <a:r>
              <a:rPr lang="en-US" sz="1600" dirty="0" err="1">
                <a:latin typeface="Segoe UI" panose="020B0502040204020203" pitchFamily="34" charset="0"/>
                <a:cs typeface="Segoe UI" panose="020B0502040204020203" pitchFamily="34" charset="0"/>
              </a:rPr>
              <a:t>uyum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programı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gibi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çalışmalar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yürütülmektedir</a:t>
            </a:r>
            <a:r>
              <a:rPr lang="en-US" sz="1600" dirty="0">
                <a:latin typeface="Segoe UI" panose="020B0502040204020203" pitchFamily="34" charset="0"/>
                <a:cs typeface="Segoe UI" panose="020B0502040204020203" pitchFamily="34" charset="0"/>
              </a:rPr>
              <a:t>. </a:t>
            </a:r>
            <a:endParaRPr lang="tr-TR" sz="1600" dirty="0">
              <a:latin typeface="Segoe UI" panose="020B0502040204020203" pitchFamily="34" charset="0"/>
              <a:cs typeface="Segoe UI" panose="020B0502040204020203" pitchFamily="34" charset="0"/>
            </a:endParaRPr>
          </a:p>
          <a:p>
            <a:pPr algn="just">
              <a:lnSpc>
                <a:spcPct val="100000"/>
              </a:lnSpc>
            </a:pPr>
            <a:r>
              <a:rPr lang="en-US" sz="1600" dirty="0">
                <a:latin typeface="Segoe UI" panose="020B0502040204020203" pitchFamily="34" charset="0"/>
                <a:cs typeface="Segoe UI" panose="020B0502040204020203" pitchFamily="34" charset="0"/>
              </a:rPr>
              <a:t>Bu </a:t>
            </a:r>
            <a:r>
              <a:rPr lang="en-US" sz="1600" dirty="0" err="1">
                <a:latin typeface="Segoe UI" panose="020B0502040204020203" pitchFamily="34" charset="0"/>
                <a:cs typeface="Segoe UI" panose="020B0502040204020203" pitchFamily="34" charset="0"/>
              </a:rPr>
              <a:t>derste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ele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alınan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konulardan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diğeri</a:t>
            </a:r>
            <a:r>
              <a:rPr lang="en-US" sz="1600" dirty="0">
                <a:latin typeface="Segoe UI" panose="020B0502040204020203" pitchFamily="34" charset="0"/>
                <a:cs typeface="Segoe UI" panose="020B0502040204020203" pitchFamily="34" charset="0"/>
              </a:rPr>
              <a:t> de </a:t>
            </a:r>
            <a:r>
              <a:rPr lang="en-US" sz="1600" dirty="0" err="1">
                <a:latin typeface="Segoe UI" panose="020B0502040204020203" pitchFamily="34" charset="0"/>
                <a:cs typeface="Segoe UI" panose="020B0502040204020203" pitchFamily="34" charset="0"/>
              </a:rPr>
              <a:t>koruyucu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önleyici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hizmetlerdir</a:t>
            </a:r>
            <a:r>
              <a:rPr lang="en-US" sz="1600" dirty="0">
                <a:latin typeface="Segoe UI" panose="020B0502040204020203" pitchFamily="34" charset="0"/>
                <a:cs typeface="Segoe UI" panose="020B0502040204020203" pitchFamily="34" charset="0"/>
              </a:rPr>
              <a:t>. Koruyucu </a:t>
            </a:r>
            <a:r>
              <a:rPr lang="en-US" sz="1600" dirty="0" err="1">
                <a:latin typeface="Segoe UI" panose="020B0502040204020203" pitchFamily="34" charset="0"/>
                <a:cs typeface="Segoe UI" panose="020B0502040204020203" pitchFamily="34" charset="0"/>
              </a:rPr>
              <a:t>önleyici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riskleri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önceden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tespit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edip</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riskleri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bertaraf</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etmeye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çalışmayı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içeren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çocuğun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olumlu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gelişiminin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desteklenmesine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hayata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geçirilmesini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amaçlayan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önemli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unsurlardan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biridir</a:t>
            </a:r>
            <a:r>
              <a:rPr lang="en-US" sz="1600" dirty="0">
                <a:latin typeface="Segoe UI" panose="020B0502040204020203" pitchFamily="34" charset="0"/>
                <a:cs typeface="Segoe UI" panose="020B0502040204020203" pitchFamily="34" charset="0"/>
              </a:rPr>
              <a:t>. Bu </a:t>
            </a:r>
            <a:r>
              <a:rPr lang="en-US" sz="1600" dirty="0" err="1">
                <a:latin typeface="Segoe UI" panose="020B0502040204020203" pitchFamily="34" charset="0"/>
                <a:cs typeface="Segoe UI" panose="020B0502040204020203" pitchFamily="34" charset="0"/>
              </a:rPr>
              <a:t>derste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koruyucu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önleyici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kapsamında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dijital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risklere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karşı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önleyici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faaliyetler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yayınlara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ilişkin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faaliyetler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eğitim</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farkındalık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faaliyetleri</a:t>
            </a:r>
            <a:r>
              <a:rPr lang="en-US" sz="1600" dirty="0">
                <a:latin typeface="Segoe UI" panose="020B0502040204020203" pitchFamily="34" charset="0"/>
                <a:cs typeface="Segoe UI" panose="020B0502040204020203" pitchFamily="34" charset="0"/>
              </a:rPr>
              <a:t> alt </a:t>
            </a:r>
            <a:r>
              <a:rPr lang="en-US" sz="1600" dirty="0" err="1">
                <a:latin typeface="Segoe UI" panose="020B0502040204020203" pitchFamily="34" charset="0"/>
                <a:cs typeface="Segoe UI" panose="020B0502040204020203" pitchFamily="34" charset="0"/>
              </a:rPr>
              <a:t>başlıklar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halinde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açıklanmıştır</a:t>
            </a:r>
            <a:r>
              <a:rPr lang="en-US" sz="1600" dirty="0">
                <a:latin typeface="Segoe UI" panose="020B0502040204020203" pitchFamily="34" charset="0"/>
                <a:cs typeface="Segoe UI" panose="020B0502040204020203" pitchFamily="34" charset="0"/>
              </a:rPr>
              <a:t>. Ayrıca, </a:t>
            </a:r>
            <a:r>
              <a:rPr lang="en-US" sz="1600" dirty="0" err="1">
                <a:latin typeface="Segoe UI" panose="020B0502040204020203" pitchFamily="34" charset="0"/>
                <a:cs typeface="Segoe UI" panose="020B0502040204020203" pitchFamily="34" charset="0"/>
              </a:rPr>
              <a:t>ebeveyn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kaybı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yaşamış</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özel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kreş</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gündüz</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bakımevi</a:t>
            </a:r>
            <a:r>
              <a:rPr lang="en-US" sz="1600" dirty="0">
                <a:latin typeface="Segoe UI" panose="020B0502040204020203" pitchFamily="34" charset="0"/>
                <a:cs typeface="Segoe UI" panose="020B0502040204020203" pitchFamily="34" charset="0"/>
              </a:rPr>
              <a:t> ve çocuk </a:t>
            </a:r>
            <a:r>
              <a:rPr lang="en-US" sz="1600" dirty="0" err="1">
                <a:latin typeface="Segoe UI" panose="020B0502040204020203" pitchFamily="34" charset="0"/>
                <a:cs typeface="Segoe UI" panose="020B0502040204020203" pitchFamily="34" charset="0"/>
              </a:rPr>
              <a:t>kulüpleri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hizmetleri</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çocuklar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güvende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ekipleri</a:t>
            </a:r>
            <a:r>
              <a:rPr lang="en-US" sz="1600" dirty="0">
                <a:latin typeface="Segoe UI" panose="020B0502040204020203" pitchFamily="34" charset="0"/>
                <a:cs typeface="Segoe UI" panose="020B0502040204020203" pitchFamily="34" charset="0"/>
              </a:rPr>
              <a:t> de bu </a:t>
            </a:r>
            <a:r>
              <a:rPr lang="en-US" sz="1600" dirty="0" err="1">
                <a:latin typeface="Segoe UI" panose="020B0502040204020203" pitchFamily="34" charset="0"/>
                <a:cs typeface="Segoe UI" panose="020B0502040204020203" pitchFamily="34" charset="0"/>
              </a:rPr>
              <a:t>bölümde</a:t>
            </a:r>
            <a:r>
              <a:rPr lang="en-US" sz="1600" dirty="0">
                <a:latin typeface="Segoe UI" panose="020B0502040204020203" pitchFamily="34" charset="0"/>
                <a:cs typeface="Segoe UI" panose="020B0502040204020203" pitchFamily="34" charset="0"/>
              </a:rPr>
              <a:t> alt </a:t>
            </a:r>
            <a:r>
              <a:rPr lang="en-US" sz="1600" dirty="0" err="1">
                <a:latin typeface="Segoe UI" panose="020B0502040204020203" pitchFamily="34" charset="0"/>
                <a:cs typeface="Segoe UI" panose="020B0502040204020203" pitchFamily="34" charset="0"/>
              </a:rPr>
              <a:t>başlıklar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halinde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ele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alınmıştır</a:t>
            </a:r>
            <a:r>
              <a:rPr lang="tr-TR" sz="1600" dirty="0">
                <a:latin typeface="Segoe UI" panose="020B0502040204020203" pitchFamily="34" charset="0"/>
                <a:cs typeface="Segoe UI" panose="020B0502040204020203" pitchFamily="34" charset="0"/>
              </a:rPr>
              <a:t> (Bkz. Şekil 1).</a:t>
            </a:r>
          </a:p>
        </p:txBody>
      </p:sp>
      <p:sp>
        <p:nvSpPr>
          <p:cNvPr id="4" name="Title 3"/>
          <p:cNvSpPr>
            <a:spLocks noGrp="1"/>
          </p:cNvSpPr>
          <p:nvPr>
            <p:ph type="title"/>
          </p:nvPr>
        </p:nvSpPr>
        <p:spPr>
          <a:xfrm>
            <a:off x="724989" y="1215012"/>
            <a:ext cx="10515600" cy="1325563"/>
          </a:xfrm>
        </p:spPr>
        <p:txBody>
          <a:bodyPr>
            <a:normAutofit/>
          </a:bodyPr>
          <a:lstStyle/>
          <a:p>
            <a:r>
              <a:rPr lang="tr-TR" sz="2800" b="1" dirty="0">
                <a:solidFill>
                  <a:srgbClr val="002060"/>
                </a:solidFill>
                <a:latin typeface="Segoe UI" panose="020B0502040204020203" pitchFamily="34" charset="0"/>
                <a:cs typeface="Segoe UI" panose="020B0502040204020203" pitchFamily="34" charset="0"/>
              </a:rPr>
              <a:t>G</a:t>
            </a:r>
            <a:r>
              <a:rPr lang="en-US" sz="2800" b="1" dirty="0">
                <a:solidFill>
                  <a:srgbClr val="002060"/>
                </a:solidFill>
                <a:latin typeface="Segoe UI" panose="020B0502040204020203" pitchFamily="34" charset="0"/>
                <a:cs typeface="Segoe UI" panose="020B0502040204020203" pitchFamily="34" charset="0"/>
              </a:rPr>
              <a:t>İRİŞ</a:t>
            </a:r>
            <a:r>
              <a:rPr lang="tr-TR" sz="3200" b="1" dirty="0">
                <a:solidFill>
                  <a:schemeClr val="accent5">
                    <a:lumMod val="75000"/>
                  </a:schemeClr>
                </a:solidFill>
                <a:latin typeface="Segoe UI" panose="020B0502040204020203" pitchFamily="34" charset="0"/>
                <a:cs typeface="Segoe UI" panose="020B0502040204020203" pitchFamily="34" charset="0"/>
              </a:rPr>
              <a:t> </a:t>
            </a:r>
            <a:endParaRPr lang="en-US" sz="3200" dirty="0"/>
          </a:p>
        </p:txBody>
      </p:sp>
      <p:sp>
        <p:nvSpPr>
          <p:cNvPr id="3" name="Slide Number Placeholder 2">
            <a:extLst>
              <a:ext uri="{FF2B5EF4-FFF2-40B4-BE49-F238E27FC236}">
                <a16:creationId xmlns:a16="http://schemas.microsoft.com/office/drawing/2014/main" id="{A559C17C-4BFD-2575-A2EA-2894818E0E37}"/>
              </a:ext>
            </a:extLst>
          </p:cNvPr>
          <p:cNvSpPr>
            <a:spLocks noGrp="1"/>
          </p:cNvSpPr>
          <p:nvPr>
            <p:ph type="sldNum" sz="quarter" idx="12"/>
          </p:nvPr>
        </p:nvSpPr>
        <p:spPr/>
        <p:txBody>
          <a:bodyPr/>
          <a:lstStyle/>
          <a:p>
            <a:fld id="{0BE68271-D1D7-4240-9CAF-7A57D75CD8A1}" type="slidenum">
              <a:rPr lang="en-US" smtClean="0"/>
              <a:t>2</a:t>
            </a:fld>
            <a:endParaRPr lang="en-US"/>
          </a:p>
        </p:txBody>
      </p:sp>
    </p:spTree>
    <p:extLst>
      <p:ext uri="{BB962C8B-B14F-4D97-AF65-F5344CB8AC3E}">
        <p14:creationId xmlns:p14="http://schemas.microsoft.com/office/powerpoint/2010/main" val="1919127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199" y="1087516"/>
            <a:ext cx="10515600" cy="1325563"/>
          </a:xfrm>
        </p:spPr>
        <p:txBody>
          <a:bodyPr>
            <a:normAutofit/>
          </a:bodyPr>
          <a:lstStyle/>
          <a:p>
            <a:pPr>
              <a:lnSpc>
                <a:spcPct val="115000"/>
              </a:lnSpc>
              <a:spcAft>
                <a:spcPts val="0"/>
              </a:spcAft>
            </a:pP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Bağımlılığın</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Önlenmesine</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İlişkin</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Faaliyetler</a:t>
            </a:r>
            <a:endPar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8200" y="2157651"/>
            <a:ext cx="10515599" cy="3612833"/>
          </a:xfrm>
          <a:noFill/>
        </p:spPr>
        <p:txBody>
          <a:bodyPr>
            <a:noAutofit/>
          </a:bodyPr>
          <a:lstStyle/>
          <a:p>
            <a:pPr marL="0" indent="0" algn="just">
              <a:lnSpc>
                <a:spcPct val="100000"/>
              </a:lnSpc>
              <a:buNone/>
            </a:pPr>
            <a:r>
              <a:rPr lang="tr-TR" sz="1600" dirty="0">
                <a:latin typeface="Segoe UI" panose="020B0502040204020203" pitchFamily="34" charset="0"/>
                <a:cs typeface="Segoe UI" panose="020B0502040204020203" pitchFamily="34" charset="0"/>
              </a:rPr>
              <a:t>Bağımlılık ve madde kullanımı önemli bir halk sağlığı sorunu olarak karşımıza çıkmaktadır. Bağımlılığın önlenmesi ve rehabilitasyonuna yönelik çalışmalar, madde kullanımının sebep olduğu bireysel, ailevi ve sosyal sorunların tespit edilmesine ve bu nedenlerin önlenmesi gerekliliğini doğurmuştur. Bu bağlamda, bağımlılığın ortaya çıkmadan alınacak önleyici tedbirlerin ve makro boyutta alınacak önlemler zorunlu hale gelmiştir.</a:t>
            </a:r>
          </a:p>
          <a:p>
            <a:pPr algn="just">
              <a:lnSpc>
                <a:spcPct val="100000"/>
              </a:lnSpc>
            </a:pPr>
            <a:r>
              <a:rPr lang="en-US" sz="1600" dirty="0" err="1">
                <a:latin typeface="Segoe UI" panose="020B0502040204020203" pitchFamily="34" charset="0"/>
                <a:cs typeface="Segoe UI" panose="020B0502040204020203" pitchFamily="34" charset="0"/>
              </a:rPr>
              <a:t>Aile</a:t>
            </a:r>
            <a:r>
              <a:rPr lang="en-US" sz="1600" dirty="0">
                <a:latin typeface="Segoe UI" panose="020B0502040204020203" pitchFamily="34" charset="0"/>
                <a:cs typeface="Segoe UI" panose="020B0502040204020203" pitchFamily="34" charset="0"/>
              </a:rPr>
              <a:t> ve Sosyal </a:t>
            </a:r>
            <a:r>
              <a:rPr lang="en-US" sz="1600" dirty="0" err="1">
                <a:latin typeface="Segoe UI" panose="020B0502040204020203" pitchFamily="34" charset="0"/>
                <a:cs typeface="Segoe UI" panose="020B0502040204020203" pitchFamily="34" charset="0"/>
              </a:rPr>
              <a:t>Hizmetler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Bakanlığı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uhdesinde</a:t>
            </a:r>
            <a:r>
              <a:rPr lang="en-US" sz="1600" dirty="0">
                <a:latin typeface="Segoe UI" panose="020B0502040204020203" pitchFamily="34" charset="0"/>
                <a:cs typeface="Segoe UI" panose="020B0502040204020203" pitchFamily="34" charset="0"/>
              </a:rPr>
              <a:t> de </a:t>
            </a:r>
            <a:r>
              <a:rPr lang="en-US" sz="1600" dirty="0" err="1">
                <a:latin typeface="Segoe UI" panose="020B0502040204020203" pitchFamily="34" charset="0"/>
                <a:cs typeface="Segoe UI" panose="020B0502040204020203" pitchFamily="34" charset="0"/>
              </a:rPr>
              <a:t>koruyucu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önleyici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çalışmalar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kapsamında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bağımlılığı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önlemeye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faaliyetler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yürütülmektedir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Bunlardan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birisi</a:t>
            </a:r>
            <a:r>
              <a:rPr lang="en-US" sz="1600"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Dijital</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Bağımlılıkla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Mücadele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Kampanyasıdır</a:t>
            </a:r>
            <a:r>
              <a:rPr lang="en-US" sz="1600" dirty="0">
                <a:latin typeface="Segoe UI" panose="020B0502040204020203" pitchFamily="34" charset="0"/>
                <a:cs typeface="Segoe UI" panose="020B0502040204020203" pitchFamily="34" charset="0"/>
              </a:rPr>
              <a:t>. </a:t>
            </a:r>
            <a:endParaRPr lang="tr-TR" sz="1600" dirty="0">
              <a:latin typeface="Segoe UI" panose="020B0502040204020203" pitchFamily="34" charset="0"/>
              <a:cs typeface="Segoe UI" panose="020B0502040204020203" pitchFamily="34" charset="0"/>
            </a:endParaRPr>
          </a:p>
          <a:p>
            <a:pPr algn="just">
              <a:lnSpc>
                <a:spcPct val="100000"/>
              </a:lnSpc>
            </a:pPr>
            <a:r>
              <a:rPr lang="en-US" sz="1600" dirty="0" err="1">
                <a:latin typeface="Segoe UI" panose="020B0502040204020203" pitchFamily="34" charset="0"/>
                <a:cs typeface="Segoe UI" panose="020B0502040204020203" pitchFamily="34" charset="0"/>
              </a:rPr>
              <a:t>Bağımlılığın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önlenmesine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faaliyetlerden</a:t>
            </a:r>
            <a:r>
              <a:rPr lang="en-US" sz="1600" dirty="0">
                <a:latin typeface="Segoe UI" panose="020B0502040204020203" pitchFamily="34" charset="0"/>
                <a:cs typeface="Segoe UI" panose="020B0502040204020203" pitchFamily="34" charset="0"/>
              </a:rPr>
              <a:t> bir </a:t>
            </a:r>
            <a:r>
              <a:rPr lang="en-US" sz="1600" dirty="0" err="1">
                <a:latin typeface="Segoe UI" panose="020B0502040204020203" pitchFamily="34" charset="0"/>
                <a:cs typeface="Segoe UI" panose="020B0502040204020203" pitchFamily="34" charset="0"/>
              </a:rPr>
              <a:t>diğeri</a:t>
            </a:r>
            <a:r>
              <a:rPr lang="en-US" sz="1600" dirty="0">
                <a:latin typeface="Segoe UI" panose="020B0502040204020203" pitchFamily="34" charset="0"/>
                <a:cs typeface="Segoe UI" panose="020B0502040204020203" pitchFamily="34" charset="0"/>
              </a:rPr>
              <a:t> ise </a:t>
            </a:r>
            <a:r>
              <a:rPr lang="en-US" sz="1600" dirty="0" err="1">
                <a:latin typeface="Segoe UI" panose="020B0502040204020203" pitchFamily="34" charset="0"/>
                <a:cs typeface="Segoe UI" panose="020B0502040204020203" pitchFamily="34" charset="0"/>
              </a:rPr>
              <a:t>Bağımlılıkla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Mücadele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Yüksek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Kurulu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kararları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kapsamında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oluşturulan</a:t>
            </a:r>
            <a:r>
              <a:rPr lang="en-US" sz="1600"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Davranışsal</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Bağımlılıklarla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Mücadele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Seferberliğidir</a:t>
            </a:r>
            <a:r>
              <a:rPr lang="en-US" sz="1600" dirty="0">
                <a:latin typeface="Segoe UI" panose="020B0502040204020203" pitchFamily="34" charset="0"/>
                <a:cs typeface="Segoe UI" panose="020B0502040204020203" pitchFamily="34" charset="0"/>
              </a:rPr>
              <a:t>. </a:t>
            </a:r>
            <a:endParaRPr lang="tr-TR" sz="1600" dirty="0">
              <a:latin typeface="Segoe UI" panose="020B0502040204020203" pitchFamily="34" charset="0"/>
              <a:cs typeface="Segoe UI" panose="020B0502040204020203" pitchFamily="34" charset="0"/>
            </a:endParaRPr>
          </a:p>
          <a:p>
            <a:pPr algn="just">
              <a:lnSpc>
                <a:spcPct val="100000"/>
              </a:lnSpc>
            </a:pPr>
            <a:r>
              <a:rPr lang="en-US" sz="1600" dirty="0">
                <a:latin typeface="Segoe UI" panose="020B0502040204020203" pitchFamily="34" charset="0"/>
                <a:cs typeface="Segoe UI" panose="020B0502040204020203" pitchFamily="34" charset="0"/>
              </a:rPr>
              <a:t>Ayrıca, “</a:t>
            </a:r>
            <a:r>
              <a:rPr lang="en-US" sz="1600" dirty="0" err="1">
                <a:latin typeface="Segoe UI" panose="020B0502040204020203" pitchFamily="34" charset="0"/>
                <a:cs typeface="Segoe UI" panose="020B0502040204020203" pitchFamily="34" charset="0"/>
              </a:rPr>
              <a:t>Uyuşturucu</a:t>
            </a:r>
            <a:r>
              <a:rPr lang="en-US" sz="1600" dirty="0">
                <a:latin typeface="Segoe UI" panose="020B0502040204020203" pitchFamily="34" charset="0"/>
                <a:cs typeface="Segoe UI" panose="020B0502040204020203" pitchFamily="34" charset="0"/>
              </a:rPr>
              <a:t> ile </a:t>
            </a:r>
            <a:r>
              <a:rPr lang="en-US" sz="1600" dirty="0" err="1">
                <a:latin typeface="Segoe UI" panose="020B0502040204020203" pitchFamily="34" charset="0"/>
                <a:cs typeface="Segoe UI" panose="020B0502040204020203" pitchFamily="34" charset="0"/>
              </a:rPr>
              <a:t>Mücadele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Ulusal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Strateji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Belgesi</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Eylem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Planı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doğrultusunda</a:t>
            </a:r>
            <a:r>
              <a:rPr lang="en-US" sz="1600" dirty="0">
                <a:latin typeface="Segoe UI" panose="020B0502040204020203" pitchFamily="34" charset="0"/>
                <a:cs typeface="Segoe UI" panose="020B0502040204020203" pitchFamily="34" charset="0"/>
              </a:rPr>
              <a:t> sosyal </a:t>
            </a:r>
            <a:r>
              <a:rPr lang="en-US" sz="1600" dirty="0" err="1">
                <a:latin typeface="Segoe UI" panose="020B0502040204020203" pitchFamily="34" charset="0"/>
                <a:cs typeface="Segoe UI" panose="020B0502040204020203" pitchFamily="34" charset="0"/>
              </a:rPr>
              <a:t>hizmet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modellerinden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yararlanan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çocuklara</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ailelerine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uyuşturucu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bağımlılığını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önlemeye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ilişkin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çalışmalar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yürütülmektedir</a:t>
            </a:r>
            <a:r>
              <a:rPr lang="en-US" sz="1600" dirty="0">
                <a:latin typeface="Segoe UI" panose="020B0502040204020203" pitchFamily="34" charset="0"/>
                <a:cs typeface="Segoe UI" panose="020B0502040204020203" pitchFamily="34" charset="0"/>
              </a:rPr>
              <a:t>. </a:t>
            </a:r>
            <a:endParaRPr lang="tr-TR" sz="16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E29B4152-2BAE-C874-F2C3-435107684785}"/>
              </a:ext>
            </a:extLst>
          </p:cNvPr>
          <p:cNvSpPr>
            <a:spLocks noGrp="1"/>
          </p:cNvSpPr>
          <p:nvPr>
            <p:ph type="sldNum" sz="quarter" idx="12"/>
          </p:nvPr>
        </p:nvSpPr>
        <p:spPr/>
        <p:txBody>
          <a:bodyPr/>
          <a:lstStyle/>
          <a:p>
            <a:fld id="{0BE68271-D1D7-4240-9CAF-7A57D75CD8A1}" type="slidenum">
              <a:rPr lang="en-US" smtClean="0"/>
              <a:t>20</a:t>
            </a:fld>
            <a:endParaRPr lang="en-US"/>
          </a:p>
        </p:txBody>
      </p:sp>
    </p:spTree>
    <p:extLst>
      <p:ext uri="{BB962C8B-B14F-4D97-AF65-F5344CB8AC3E}">
        <p14:creationId xmlns:p14="http://schemas.microsoft.com/office/powerpoint/2010/main" val="4103148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33697" y="1228541"/>
            <a:ext cx="10515600" cy="1266086"/>
          </a:xfrm>
        </p:spPr>
        <p:txBody>
          <a:bodyPr>
            <a:normAutofit/>
          </a:bodyPr>
          <a:lstStyle/>
          <a:p>
            <a:pPr>
              <a:lnSpc>
                <a:spcPct val="115000"/>
              </a:lnSpc>
              <a:spcAft>
                <a:spcPts val="0"/>
              </a:spcAft>
            </a:pP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Ebeveyn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Kaybı</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Yaşamış</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Çocuklara</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Yönelik</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Hizmetler</a:t>
            </a:r>
            <a:endPar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İçerik Yer Tutucusu 2"/>
          <p:cNvSpPr txBox="1">
            <a:spLocks/>
          </p:cNvSpPr>
          <p:nvPr/>
        </p:nvSpPr>
        <p:spPr>
          <a:xfrm>
            <a:off x="733697" y="2249602"/>
            <a:ext cx="10905171" cy="40494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600"/>
              </a:spcBef>
            </a:pP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Ebeveyn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kaybı</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yaşamış</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çocuklar</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için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koruyucu</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ve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önleyici</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mekanizmaları</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harekete</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geçirmek</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tr-TR"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ebeveyn kaybı yaşamış çocukların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haklarını</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koruyarak</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refah</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düzeylerini</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yükseltmek</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ve</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toplumsal</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farkındalığı</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dayanışmayı</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artırmak</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amacıyla</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tüm</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illerde</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Öksüz</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ve</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Yetim</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Hizmet</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Birimleri</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kurulmuştur</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a:t>
            </a:r>
            <a:r>
              <a:rPr lang="en-US" sz="1600"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dirty="0">
                <a:latin typeface="Segoe UI" panose="020B0502040204020203" pitchFamily="34" charset="0"/>
                <a:ea typeface="Calibri" panose="020F0502020204030204" pitchFamily="34" charset="0"/>
                <a:cs typeface="Segoe UI" panose="020B0502040204020203" pitchFamily="34" charset="0"/>
              </a:rPr>
              <a:t>Bu </a:t>
            </a:r>
            <a:r>
              <a:rPr lang="en-US" sz="1600" dirty="0" err="1">
                <a:latin typeface="Segoe UI" panose="020B0502040204020203" pitchFamily="34" charset="0"/>
                <a:ea typeface="Calibri" panose="020F0502020204030204" pitchFamily="34" charset="0"/>
                <a:cs typeface="Segoe UI" panose="020B0502040204020203" pitchFamily="34" charset="0"/>
              </a:rPr>
              <a:t>birimler</a:t>
            </a:r>
            <a:r>
              <a:rPr lang="en-US" sz="1600" dirty="0">
                <a:latin typeface="Segoe UI" panose="020B0502040204020203" pitchFamily="34" charset="0"/>
                <a:ea typeface="Calibri" panose="020F0502020204030204" pitchFamily="34" charset="0"/>
                <a:cs typeface="Segoe UI" panose="020B0502040204020203" pitchFamily="34" charset="0"/>
              </a:rPr>
              <a:t> aracılığıyla </a:t>
            </a:r>
            <a:r>
              <a:rPr lang="en-US" sz="1600" dirty="0" err="1">
                <a:latin typeface="Segoe UI" panose="020B0502040204020203" pitchFamily="34" charset="0"/>
                <a:ea typeface="Calibri" panose="020F0502020204030204" pitchFamily="34" charset="0"/>
                <a:cs typeface="Segoe UI" panose="020B0502040204020203" pitchFamily="34" charset="0"/>
              </a:rPr>
              <a:t>ilgili</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kurum</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ve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kuruluşlarla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birlikte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politika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ve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stratejileri</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oluşturmak</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için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çalışmalar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yürütülmektedir</a:t>
            </a:r>
            <a:r>
              <a:rPr lang="en-US" sz="1600" dirty="0">
                <a:latin typeface="Segoe UI" panose="020B0502040204020203" pitchFamily="34" charset="0"/>
                <a:ea typeface="Calibri" panose="020F0502020204030204" pitchFamily="34" charset="0"/>
                <a:cs typeface="Segoe UI" panose="020B0502040204020203" pitchFamily="34" charset="0"/>
              </a:rPr>
              <a:t>. </a:t>
            </a:r>
            <a:endParaRPr lang="tr-TR" sz="1600" dirty="0">
              <a:latin typeface="Segoe UI" panose="020B0502040204020203" pitchFamily="34" charset="0"/>
              <a:ea typeface="Calibri" panose="020F0502020204030204" pitchFamily="34" charset="0"/>
              <a:cs typeface="Segoe UI" panose="020B0502040204020203" pitchFamily="34" charset="0"/>
            </a:endParaRPr>
          </a:p>
          <a:p>
            <a:pPr algn="just">
              <a:lnSpc>
                <a:spcPct val="100000"/>
              </a:lnSpc>
              <a:spcBef>
                <a:spcPts val="600"/>
              </a:spcBef>
            </a:pPr>
            <a:r>
              <a:rPr lang="en-US" sz="1600" dirty="0">
                <a:latin typeface="Segoe UI" panose="020B0502040204020203" pitchFamily="34" charset="0"/>
                <a:ea typeface="Calibri" panose="020F0502020204030204" pitchFamily="34" charset="0"/>
                <a:cs typeface="Segoe UI" panose="020B0502040204020203" pitchFamily="34" charset="0"/>
              </a:rPr>
              <a:t>Bu </a:t>
            </a:r>
            <a:r>
              <a:rPr lang="en-US" sz="1600" dirty="0" err="1">
                <a:latin typeface="Segoe UI" panose="020B0502040204020203" pitchFamily="34" charset="0"/>
                <a:ea typeface="Calibri" panose="020F0502020204030204" pitchFamily="34" charset="0"/>
                <a:cs typeface="Segoe UI" panose="020B0502040204020203" pitchFamily="34" charset="0"/>
              </a:rPr>
              <a:t>doğrultuda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Öksüz</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Yetim</a:t>
            </a:r>
            <a:r>
              <a:rPr lang="en-US" sz="1600" dirty="0">
                <a:latin typeface="Segoe UI" panose="020B0502040204020203" pitchFamily="34" charset="0"/>
                <a:ea typeface="Calibri" panose="020F0502020204030204" pitchFamily="34" charset="0"/>
                <a:cs typeface="Segoe UI" panose="020B0502040204020203" pitchFamily="34" charset="0"/>
              </a:rPr>
              <a:t> ve </a:t>
            </a:r>
            <a:r>
              <a:rPr lang="en-US" sz="1600" dirty="0" err="1">
                <a:latin typeface="Segoe UI" panose="020B0502040204020203" pitchFamily="34" charset="0"/>
                <a:ea typeface="Calibri" panose="020F0502020204030204" pitchFamily="34" charset="0"/>
                <a:cs typeface="Segoe UI" panose="020B0502040204020203" pitchFamily="34" charset="0"/>
              </a:rPr>
              <a:t>Gündüz</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Hizmetleri</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Daire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Başkanlığı</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koordinesinde</a:t>
            </a:r>
            <a:r>
              <a:rPr lang="en-US" sz="1600" dirty="0">
                <a:latin typeface="Segoe UI" panose="020B0502040204020203" pitchFamily="34" charset="0"/>
                <a:ea typeface="Calibri" panose="020F0502020204030204" pitchFamily="34" charset="0"/>
                <a:cs typeface="Segoe UI" panose="020B0502040204020203" pitchFamily="34" charset="0"/>
              </a:rPr>
              <a:t> 81 İl </a:t>
            </a:r>
            <a:r>
              <a:rPr lang="en-US" sz="1600" dirty="0" err="1">
                <a:latin typeface="Segoe UI" panose="020B0502040204020203" pitchFamily="34" charset="0"/>
                <a:ea typeface="Calibri" panose="020F0502020204030204" pitchFamily="34" charset="0"/>
                <a:cs typeface="Segoe UI" panose="020B0502040204020203" pitchFamily="34" charset="0"/>
              </a:rPr>
              <a:t>Müdürlüğü</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bünyesinde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Öksüz</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Yetim</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Hizmetleri</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Birimleri</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oluşturulmuş</a:t>
            </a:r>
            <a:r>
              <a:rPr lang="tr-TR" sz="1600" dirty="0">
                <a:latin typeface="Segoe UI" panose="020B0502040204020203" pitchFamily="34" charset="0"/>
                <a:ea typeface="Calibri" panose="020F0502020204030204" pitchFamily="34" charset="0"/>
                <a:cs typeface="Segoe UI" panose="020B0502040204020203" pitchFamily="34" charset="0"/>
              </a:rPr>
              <a:t>tur. </a:t>
            </a:r>
          </a:p>
          <a:p>
            <a:pPr algn="just">
              <a:lnSpc>
                <a:spcPct val="100000"/>
              </a:lnSpc>
              <a:spcBef>
                <a:spcPts val="600"/>
              </a:spcBef>
            </a:pPr>
            <a:r>
              <a:rPr lang="en-US" sz="1600" dirty="0">
                <a:latin typeface="Segoe UI" panose="020B0502040204020203" pitchFamily="34" charset="0"/>
                <a:cs typeface="Segoe UI" panose="020B0502040204020203" pitchFamily="34" charset="0"/>
              </a:rPr>
              <a:t>Ebeveyn </a:t>
            </a:r>
            <a:r>
              <a:rPr lang="en-US" sz="1600" dirty="0" err="1">
                <a:latin typeface="Segoe UI" panose="020B0502040204020203" pitchFamily="34" charset="0"/>
                <a:cs typeface="Segoe UI" panose="020B0502040204020203" pitchFamily="34" charset="0"/>
              </a:rPr>
              <a:t>kaybı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yaşamış</a:t>
            </a:r>
            <a:r>
              <a:rPr lang="en-US" sz="1600" dirty="0">
                <a:latin typeface="Segoe UI" panose="020B0502040204020203" pitchFamily="34" charset="0"/>
                <a:cs typeface="Segoe UI" panose="020B0502040204020203" pitchFamily="34" charset="0"/>
              </a:rPr>
              <a:t> çocukların </a:t>
            </a:r>
            <a:r>
              <a:rPr lang="en-US" sz="1600" dirty="0" err="1">
                <a:latin typeface="Segoe UI" panose="020B0502040204020203" pitchFamily="34" charset="0"/>
                <a:cs typeface="Segoe UI" panose="020B0502040204020203" pitchFamily="34" charset="0"/>
              </a:rPr>
              <a:t>tamamına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ulaşmak</a:t>
            </a:r>
            <a:r>
              <a:rPr lang="en-US" sz="1600" dirty="0">
                <a:latin typeface="Segoe UI" panose="020B0502040204020203" pitchFamily="34" charset="0"/>
                <a:cs typeface="Segoe UI" panose="020B0502040204020203" pitchFamily="34" charset="0"/>
              </a:rPr>
              <a:t>, bu çocukların </a:t>
            </a:r>
            <a:r>
              <a:rPr lang="en-US" sz="1600" dirty="0" err="1">
                <a:latin typeface="Segoe UI" panose="020B0502040204020203" pitchFamily="34" charset="0"/>
                <a:cs typeface="Segoe UI" panose="020B0502040204020203" pitchFamily="34" charset="0"/>
              </a:rPr>
              <a:t>ihtiyaçlarını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tespit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etmek</a:t>
            </a:r>
            <a:r>
              <a:rPr lang="tr-TR"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amacıyla</a:t>
            </a:r>
            <a:r>
              <a:rPr lang="en-US" sz="1600" dirty="0">
                <a:latin typeface="Segoe UI" panose="020B0502040204020203" pitchFamily="34" charset="0"/>
                <a:cs typeface="Segoe UI" panose="020B0502040204020203" pitchFamily="34" charset="0"/>
              </a:rPr>
              <a:t>;</a:t>
            </a:r>
            <a:r>
              <a:rPr lang="en-US" sz="1600" b="1"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ebeveyn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kaybı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yaşamış</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çocuklara</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ailelere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ziyaret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yapılmaktadır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Ziyaretler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sonucunda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çocuğun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ailenin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ihtiyaçları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tespit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edilerek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sosyal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modellerine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yönlendirmenin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sıra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rehberlik</a:t>
            </a:r>
            <a:r>
              <a:rPr lang="en-US" sz="1600" dirty="0">
                <a:latin typeface="Segoe UI" panose="020B0502040204020203" pitchFamily="34" charset="0"/>
                <a:cs typeface="Segoe UI" panose="020B0502040204020203" pitchFamily="34" charset="0"/>
              </a:rPr>
              <a:t>/</a:t>
            </a:r>
            <a:r>
              <a:rPr lang="en-US" sz="1600" dirty="0" err="1">
                <a:latin typeface="Segoe UI" panose="020B0502040204020203" pitchFamily="34" charset="0"/>
                <a:cs typeface="Segoe UI" panose="020B0502040204020203" pitchFamily="34" charset="0"/>
              </a:rPr>
              <a:t>danışmanlık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İŞKUR’a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yönlendirme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hukuk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birimlerince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hukuki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destek</a:t>
            </a:r>
            <a:r>
              <a:rPr lang="en-US" sz="1600" dirty="0">
                <a:latin typeface="Segoe UI" panose="020B0502040204020203" pitchFamily="34" charset="0"/>
                <a:cs typeface="Segoe UI" panose="020B0502040204020203" pitchFamily="34" charset="0"/>
              </a:rPr>
              <a:t>, vb. </a:t>
            </a:r>
            <a:r>
              <a:rPr lang="en-US" sz="1600" dirty="0" err="1">
                <a:latin typeface="Segoe UI" panose="020B0502040204020203" pitchFamily="34" charset="0"/>
                <a:cs typeface="Segoe UI" panose="020B0502040204020203" pitchFamily="34" charset="0"/>
              </a:rPr>
              <a:t>yapılması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sağlanmaktadır</a:t>
            </a:r>
            <a:r>
              <a:rPr lang="en-US" sz="1600" dirty="0">
                <a:latin typeface="Segoe UI" panose="020B0502040204020203" pitchFamily="34" charset="0"/>
                <a:cs typeface="Segoe UI" panose="020B0502040204020203" pitchFamily="34" charset="0"/>
              </a:rPr>
              <a:t>.</a:t>
            </a:r>
            <a:endParaRPr lang="tr-TR" sz="1600" dirty="0">
              <a:latin typeface="Segoe UI" panose="020B0502040204020203" pitchFamily="34" charset="0"/>
              <a:cs typeface="Segoe UI" panose="020B0502040204020203" pitchFamily="34" charset="0"/>
            </a:endParaRPr>
          </a:p>
          <a:p>
            <a:pPr algn="just">
              <a:lnSpc>
                <a:spcPct val="100000"/>
              </a:lnSpc>
              <a:spcBef>
                <a:spcPts val="600"/>
              </a:spcBef>
            </a:pPr>
            <a:r>
              <a:rPr lang="en-US" sz="1600" dirty="0">
                <a:latin typeface="Segoe UI" panose="020B0502040204020203" pitchFamily="34" charset="0"/>
                <a:ea typeface="Calibri" panose="020F0502020204030204" pitchFamily="34" charset="0"/>
                <a:cs typeface="Segoe UI" panose="020B0502040204020203" pitchFamily="34" charset="0"/>
              </a:rPr>
              <a:t>Ebeveyn </a:t>
            </a:r>
            <a:r>
              <a:rPr lang="en-US" sz="1600" dirty="0" err="1">
                <a:latin typeface="Segoe UI" panose="020B0502040204020203" pitchFamily="34" charset="0"/>
                <a:ea typeface="Calibri" panose="020F0502020204030204" pitchFamily="34" charset="0"/>
                <a:cs typeface="Segoe UI" panose="020B0502040204020203" pitchFamily="34" charset="0"/>
              </a:rPr>
              <a:t>kaybı</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yaşamış</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çocuklara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yönelik</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çalışmalar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doğrultusunda</a:t>
            </a:r>
            <a:r>
              <a:rPr lang="en-US" sz="1600" dirty="0">
                <a:latin typeface="Segoe UI" panose="020B0502040204020203" pitchFamily="34" charset="0"/>
                <a:ea typeface="Calibri" panose="020F0502020204030204" pitchFamily="34" charset="0"/>
                <a:cs typeface="Segoe UI" panose="020B0502040204020203" pitchFamily="34" charset="0"/>
              </a:rPr>
              <a:t> </a:t>
            </a:r>
            <a:r>
              <a:rPr lang="tr-TR" sz="1600" dirty="0">
                <a:latin typeface="Segoe UI" panose="020B0502040204020203" pitchFamily="34" charset="0"/>
                <a:ea typeface="Calibri" panose="020F0502020204030204" pitchFamily="34" charset="0"/>
                <a:cs typeface="Segoe UI" panose="020B0502040204020203" pitchFamily="34" charset="0"/>
              </a:rPr>
              <a:t>ASHB </a:t>
            </a:r>
            <a:r>
              <a:rPr lang="en-US" sz="1600" dirty="0" err="1">
                <a:latin typeface="Segoe UI" panose="020B0502040204020203" pitchFamily="34" charset="0"/>
                <a:ea typeface="Calibri" panose="020F0502020204030204" pitchFamily="34" charset="0"/>
                <a:cs typeface="Segoe UI" panose="020B0502040204020203" pitchFamily="34" charset="0"/>
              </a:rPr>
              <a:t>tarafından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sunulan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hizmetlerle</a:t>
            </a:r>
            <a:r>
              <a:rPr lang="en-US" sz="1600" dirty="0">
                <a:latin typeface="Segoe UI" panose="020B0502040204020203" pitchFamily="34" charset="0"/>
                <a:ea typeface="Calibri" panose="020F0502020204030204" pitchFamily="34" charset="0"/>
                <a:cs typeface="Segoe UI" panose="020B0502040204020203" pitchFamily="34" charset="0"/>
              </a:rPr>
              <a:t> ilgili </a:t>
            </a:r>
            <a:r>
              <a:rPr lang="en-US" sz="1600" dirty="0" err="1">
                <a:latin typeface="Segoe UI" panose="020B0502040204020203" pitchFamily="34" charset="0"/>
                <a:ea typeface="Calibri" panose="020F0502020204030204" pitchFamily="34" charset="0"/>
                <a:cs typeface="Segoe UI" panose="020B0502040204020203" pitchFamily="34" charset="0"/>
              </a:rPr>
              <a:t>ailelere</a:t>
            </a:r>
            <a:r>
              <a:rPr lang="en-US" sz="1600" dirty="0">
                <a:latin typeface="Segoe UI" panose="020B0502040204020203" pitchFamily="34" charset="0"/>
                <a:ea typeface="Calibri" panose="020F0502020204030204" pitchFamily="34" charset="0"/>
                <a:cs typeface="Segoe UI" panose="020B0502040204020203" pitchFamily="34" charset="0"/>
              </a:rPr>
              <a:t> bilgi </a:t>
            </a:r>
            <a:r>
              <a:rPr lang="en-US" sz="1600" dirty="0" err="1">
                <a:latin typeface="Segoe UI" panose="020B0502040204020203" pitchFamily="34" charset="0"/>
                <a:ea typeface="Calibri" panose="020F0502020204030204" pitchFamily="34" charset="0"/>
                <a:cs typeface="Segoe UI" panose="020B0502040204020203" pitchFamily="34" charset="0"/>
              </a:rPr>
              <a:t>verilmesi</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yas</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sürecinde</a:t>
            </a:r>
            <a:r>
              <a:rPr lang="en-US" sz="1600" dirty="0">
                <a:latin typeface="Segoe UI" panose="020B0502040204020203" pitchFamily="34" charset="0"/>
                <a:ea typeface="Calibri" panose="020F0502020204030204" pitchFamily="34" charset="0"/>
                <a:cs typeface="Segoe UI" panose="020B0502040204020203" pitchFamily="34" charset="0"/>
              </a:rPr>
              <a:t> çocukların ve </a:t>
            </a:r>
            <a:r>
              <a:rPr lang="en-US" sz="1600" dirty="0" err="1">
                <a:latin typeface="Segoe UI" panose="020B0502040204020203" pitchFamily="34" charset="0"/>
                <a:ea typeface="Calibri" panose="020F0502020204030204" pitchFamily="34" charset="0"/>
                <a:cs typeface="Segoe UI" panose="020B0502040204020203" pitchFamily="34" charset="0"/>
              </a:rPr>
              <a:t>ailelerin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desteklenmesi</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amacıyla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b="1" dirty="0">
                <a:latin typeface="Segoe UI" panose="020B0502040204020203" pitchFamily="34" charset="0"/>
                <a:ea typeface="Calibri" panose="020F0502020204030204" pitchFamily="34" charset="0"/>
                <a:cs typeface="Segoe UI" panose="020B0502040204020203" pitchFamily="34" charset="0"/>
              </a:rPr>
              <a:t>“Ebeveyn </a:t>
            </a:r>
            <a:r>
              <a:rPr lang="en-US" sz="1600" b="1" dirty="0" err="1">
                <a:latin typeface="Segoe UI" panose="020B0502040204020203" pitchFamily="34" charset="0"/>
                <a:ea typeface="Calibri" panose="020F0502020204030204" pitchFamily="34" charset="0"/>
                <a:cs typeface="Segoe UI" panose="020B0502040204020203" pitchFamily="34" charset="0"/>
              </a:rPr>
              <a:t>Kaybı</a:t>
            </a:r>
            <a:r>
              <a:rPr lang="en-US" sz="1600" b="1" dirty="0">
                <a:latin typeface="Segoe UI" panose="020B0502040204020203" pitchFamily="34" charset="0"/>
                <a:ea typeface="Calibri" panose="020F0502020204030204" pitchFamily="34" charset="0"/>
                <a:cs typeface="Segoe UI" panose="020B0502040204020203" pitchFamily="34" charset="0"/>
              </a:rPr>
              <a:t> </a:t>
            </a:r>
            <a:r>
              <a:rPr lang="en-US" sz="1600" b="1" dirty="0" err="1">
                <a:latin typeface="Segoe UI" panose="020B0502040204020203" pitchFamily="34" charset="0"/>
                <a:ea typeface="Calibri" panose="020F0502020204030204" pitchFamily="34" charset="0"/>
                <a:cs typeface="Segoe UI" panose="020B0502040204020203" pitchFamily="34" charset="0"/>
              </a:rPr>
              <a:t>Yaşamış</a:t>
            </a:r>
            <a:r>
              <a:rPr lang="en-US" sz="1600" b="1" dirty="0">
                <a:latin typeface="Segoe UI" panose="020B0502040204020203" pitchFamily="34" charset="0"/>
                <a:ea typeface="Calibri" panose="020F0502020204030204" pitchFamily="34" charset="0"/>
                <a:cs typeface="Segoe UI" panose="020B0502040204020203" pitchFamily="34" charset="0"/>
              </a:rPr>
              <a:t> Çocukları </a:t>
            </a:r>
            <a:r>
              <a:rPr lang="en-US" sz="1600" b="1" dirty="0" err="1">
                <a:latin typeface="Segoe UI" panose="020B0502040204020203" pitchFamily="34" charset="0"/>
                <a:ea typeface="Calibri" panose="020F0502020204030204" pitchFamily="34" charset="0"/>
                <a:cs typeface="Segoe UI" panose="020B0502040204020203" pitchFamily="34" charset="0"/>
              </a:rPr>
              <a:t>Destekleme</a:t>
            </a:r>
            <a:r>
              <a:rPr lang="en-US" sz="1600" b="1" dirty="0">
                <a:latin typeface="Segoe UI" panose="020B0502040204020203" pitchFamily="34" charset="0"/>
                <a:ea typeface="Calibri" panose="020F0502020204030204" pitchFamily="34" charset="0"/>
                <a:cs typeface="Segoe UI" panose="020B0502040204020203" pitchFamily="34" charset="0"/>
              </a:rPr>
              <a:t> </a:t>
            </a:r>
            <a:r>
              <a:rPr lang="en-US" sz="1600" b="1" dirty="0" err="1">
                <a:latin typeface="Segoe UI" panose="020B0502040204020203" pitchFamily="34" charset="0"/>
                <a:ea typeface="Calibri" panose="020F0502020204030204" pitchFamily="34" charset="0"/>
                <a:cs typeface="Segoe UI" panose="020B0502040204020203" pitchFamily="34" charset="0"/>
              </a:rPr>
              <a:t>Rehberi</a:t>
            </a:r>
            <a:r>
              <a:rPr lang="en-US" sz="1600" b="1" dirty="0">
                <a:latin typeface="Segoe UI" panose="020B0502040204020203" pitchFamily="34" charset="0"/>
                <a:ea typeface="Calibri" panose="020F0502020204030204" pitchFamily="34" charset="0"/>
                <a:cs typeface="Segoe UI" panose="020B0502040204020203" pitchFamily="34" charset="0"/>
              </a:rPr>
              <a:t>”</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hazırlanmıştır</a:t>
            </a:r>
            <a:r>
              <a:rPr lang="en-US" sz="1600" dirty="0">
                <a:latin typeface="Segoe UI" panose="020B0502040204020203" pitchFamily="34" charset="0"/>
                <a:ea typeface="Calibri" panose="020F0502020204030204" pitchFamily="34" charset="0"/>
                <a:cs typeface="Segoe UI" panose="020B0502040204020203" pitchFamily="34" charset="0"/>
              </a:rPr>
              <a:t>. </a:t>
            </a:r>
            <a:endParaRPr lang="en-US" sz="1800" dirty="0"/>
          </a:p>
        </p:txBody>
      </p:sp>
      <p:sp>
        <p:nvSpPr>
          <p:cNvPr id="3" name="Slide Number Placeholder 2">
            <a:extLst>
              <a:ext uri="{FF2B5EF4-FFF2-40B4-BE49-F238E27FC236}">
                <a16:creationId xmlns:a16="http://schemas.microsoft.com/office/drawing/2014/main" id="{13FF33EA-BCD8-4862-5A06-F4A2E4872F6D}"/>
              </a:ext>
            </a:extLst>
          </p:cNvPr>
          <p:cNvSpPr>
            <a:spLocks noGrp="1"/>
          </p:cNvSpPr>
          <p:nvPr>
            <p:ph type="sldNum" sz="quarter" idx="12"/>
          </p:nvPr>
        </p:nvSpPr>
        <p:spPr/>
        <p:txBody>
          <a:bodyPr/>
          <a:lstStyle/>
          <a:p>
            <a:fld id="{0BE68271-D1D7-4240-9CAF-7A57D75CD8A1}" type="slidenum">
              <a:rPr lang="en-US" smtClean="0"/>
              <a:t>21</a:t>
            </a:fld>
            <a:endParaRPr lang="en-US"/>
          </a:p>
        </p:txBody>
      </p:sp>
    </p:spTree>
    <p:extLst>
      <p:ext uri="{BB962C8B-B14F-4D97-AF65-F5344CB8AC3E}">
        <p14:creationId xmlns:p14="http://schemas.microsoft.com/office/powerpoint/2010/main" val="797849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22789" y="1143316"/>
            <a:ext cx="11179629" cy="1092760"/>
          </a:xfrm>
        </p:spPr>
        <p:txBody>
          <a:bodyPr>
            <a:noAutofit/>
          </a:bodyPr>
          <a:lstStyle/>
          <a:p>
            <a:pPr>
              <a:lnSpc>
                <a:spcPct val="115000"/>
              </a:lnSpc>
              <a:spcAft>
                <a:spcPts val="0"/>
              </a:spcAft>
            </a:pP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Özel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Kreş</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Gündüz</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Bakımevi</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ve</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Kulüpleri</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Hizmetleri</a:t>
            </a:r>
            <a:endPar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722788" y="2236076"/>
            <a:ext cx="6654555" cy="3478608"/>
          </a:xfrm>
        </p:spPr>
        <p:txBody>
          <a:bodyPr>
            <a:normAutofit/>
          </a:bodyPr>
          <a:lstStyle/>
          <a:p>
            <a:pPr algn="just">
              <a:lnSpc>
                <a:spcPct val="120000"/>
              </a:lnSpc>
            </a:pP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Kreşler</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0-24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aylık</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çocuklara</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Gündüz</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Bakımevleri</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25-68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aylık</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çocuklara</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Çocuk</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Kulüpleri</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ise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ilkokul</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ve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ortaokul</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eğitimine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devam</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eden</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çocuklara</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hizmet</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veren</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kuruluşlardır</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Aile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ve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Sosyal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Hizmetler</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Bakanlığı</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denetimindeki</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gerçek</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ve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özel</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hukuk</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tüzel</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kişilerine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ait</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kreş</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ve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gündüz</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bakımevleri</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ile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çocuk</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kulüplerinin</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işleyişine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ilişkin</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hususlar</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30.04.2015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tarih</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29342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sayılı</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Resmi</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Gazete’de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yayımlanarak</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yürürlüğe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giren</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“Özel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Kreş</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ve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Gündüz</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Bakımevleri</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ile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Özel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Çocuk</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Kulüplerinin</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Kuruluş</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ve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İşleyiş</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Esasları</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Hakkında</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Yönetmelik</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ile</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belirlenmektedir</a:t>
            </a:r>
            <a:r>
              <a:rPr lang="en-US" sz="1600" b="1"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a:t>
            </a:r>
            <a:r>
              <a:rPr lang="en-US" sz="1600" dirty="0">
                <a:solidFill>
                  <a:schemeClr val="accent1">
                    <a:lumMod val="75000"/>
                  </a:schemeClr>
                </a:solidFill>
                <a:latin typeface="Segoe UI" panose="020B0502040204020203" pitchFamily="34" charset="0"/>
                <a:ea typeface="Calibri" panose="020F0502020204030204" pitchFamily="34" charset="0"/>
              </a:rPr>
              <a:t> </a:t>
            </a:r>
            <a:r>
              <a:rPr lang="en-US" sz="1600" dirty="0">
                <a:latin typeface="Segoe UI" panose="020B0502040204020203" pitchFamily="34" charset="0"/>
                <a:ea typeface="Calibri" panose="020F0502020204030204" pitchFamily="34" charset="0"/>
                <a:cs typeface="Times New Roman" panose="02020603050405020304" pitchFamily="18" charset="0"/>
              </a:rPr>
              <a:t>Bu </a:t>
            </a:r>
            <a:r>
              <a:rPr lang="en-US" sz="1600" dirty="0" err="1">
                <a:latin typeface="Segoe UI" panose="020B0502040204020203" pitchFamily="34" charset="0"/>
                <a:ea typeface="Calibri" panose="020F0502020204030204" pitchFamily="34" charset="0"/>
                <a:cs typeface="Times New Roman" panose="02020603050405020304" pitchFamily="18" charset="0"/>
              </a:rPr>
              <a:t>doğrultuda</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özel</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ve</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tüzel</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kişiler</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tarafından</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açılmak</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istenen</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kuruluşların</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açılış-kapanış</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ve</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denetleme</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işlemleri</a:t>
            </a:r>
            <a:r>
              <a:rPr lang="en-US" sz="1600" dirty="0">
                <a:latin typeface="Segoe UI" panose="020B0502040204020203" pitchFamily="34" charset="0"/>
                <a:ea typeface="Calibri" panose="020F0502020204030204" pitchFamily="34" charset="0"/>
                <a:cs typeface="Times New Roman" panose="02020603050405020304" pitchFamily="18" charset="0"/>
              </a:rPr>
              <a:t> ASH İl </a:t>
            </a:r>
            <a:r>
              <a:rPr lang="en-US" sz="1600" dirty="0" err="1">
                <a:latin typeface="Segoe UI" panose="020B0502040204020203" pitchFamily="34" charset="0"/>
                <a:ea typeface="Calibri" panose="020F0502020204030204" pitchFamily="34" charset="0"/>
                <a:cs typeface="Times New Roman" panose="02020603050405020304" pitchFamily="18" charset="0"/>
              </a:rPr>
              <a:t>Müdürlüklerince</a:t>
            </a:r>
            <a:r>
              <a:rPr lang="en-US" sz="1600" dirty="0">
                <a:latin typeface="Segoe UI" panose="020B0502040204020203" pitchFamily="34" charset="0"/>
                <a:ea typeface="Calibri" panose="020F0502020204030204" pitchFamily="34" charset="0"/>
                <a:cs typeface="Times New Roman" panose="02020603050405020304" pitchFamily="18" charset="0"/>
              </a:rPr>
              <a:t> </a:t>
            </a:r>
            <a:r>
              <a:rPr lang="en-US" sz="1600" dirty="0" err="1">
                <a:latin typeface="Segoe UI" panose="020B0502040204020203" pitchFamily="34" charset="0"/>
                <a:ea typeface="Calibri" panose="020F0502020204030204" pitchFamily="34" charset="0"/>
                <a:cs typeface="Times New Roman" panose="02020603050405020304" pitchFamily="18" charset="0"/>
              </a:rPr>
              <a:t>yürütülmektedir</a:t>
            </a:r>
            <a:r>
              <a:rPr lang="en-US" sz="1600" dirty="0">
                <a:latin typeface="Segoe UI" panose="020B0502040204020203" pitchFamily="34" charset="0"/>
                <a:ea typeface="Calibri" panose="020F0502020204030204" pitchFamily="34" charset="0"/>
                <a:cs typeface="Times New Roman" panose="02020603050405020304" pitchFamily="18" charset="0"/>
              </a:rPr>
              <a:t>.</a:t>
            </a:r>
            <a:endParaRPr lang="en-US" sz="1600" dirty="0"/>
          </a:p>
        </p:txBody>
      </p:sp>
      <p:pic>
        <p:nvPicPr>
          <p:cNvPr id="4" name="Resim 3"/>
          <p:cNvPicPr/>
          <p:nvPr/>
        </p:nvPicPr>
        <p:blipFill rotWithShape="1">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l="3903" t="3521" r="4310" b="16391"/>
          <a:stretch/>
        </p:blipFill>
        <p:spPr bwMode="auto">
          <a:xfrm>
            <a:off x="7751030" y="2572564"/>
            <a:ext cx="3869839" cy="2381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52090F41-0C82-8846-064D-A32A4B1DA920}"/>
              </a:ext>
            </a:extLst>
          </p:cNvPr>
          <p:cNvSpPr>
            <a:spLocks noGrp="1"/>
          </p:cNvSpPr>
          <p:nvPr>
            <p:ph type="sldNum" sz="quarter" idx="12"/>
          </p:nvPr>
        </p:nvSpPr>
        <p:spPr/>
        <p:txBody>
          <a:bodyPr/>
          <a:lstStyle/>
          <a:p>
            <a:fld id="{0BE68271-D1D7-4240-9CAF-7A57D75CD8A1}" type="slidenum">
              <a:rPr lang="en-US" smtClean="0"/>
              <a:t>22</a:t>
            </a:fld>
            <a:endParaRPr lang="en-US"/>
          </a:p>
        </p:txBody>
      </p:sp>
    </p:spTree>
    <p:extLst>
      <p:ext uri="{BB962C8B-B14F-4D97-AF65-F5344CB8AC3E}">
        <p14:creationId xmlns:p14="http://schemas.microsoft.com/office/powerpoint/2010/main" val="3655131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48227" y="2280462"/>
            <a:ext cx="11160036" cy="3656166"/>
          </a:xfrm>
        </p:spPr>
        <p:txBody>
          <a:bodyPr>
            <a:noAutofit/>
          </a:bodyPr>
          <a:lstStyle/>
          <a:p>
            <a:pPr marL="0" indent="0" algn="just">
              <a:lnSpc>
                <a:spcPct val="117000"/>
              </a:lnSpc>
              <a:spcAft>
                <a:spcPts val="0"/>
              </a:spcAft>
              <a:buNone/>
            </a:pPr>
            <a:r>
              <a:rPr lang="tr-TR" sz="1400" dirty="0">
                <a:latin typeface="Segoe UI" panose="020B0502040204020203" pitchFamily="34" charset="0"/>
                <a:ea typeface="Calibri" panose="020F0502020204030204" pitchFamily="34" charset="0"/>
                <a:cs typeface="Segoe UI" panose="020B0502040204020203" pitchFamily="34" charset="0"/>
              </a:rPr>
              <a:t>ASHB</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tarafından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sağlanan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ve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özel</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kreş</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ve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gündüz</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bakımevlerinden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yararlanacak</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çocuklar</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için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herhangi</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bir</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ekonomik</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destek</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ödemesi</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bulunmamaktadır</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Ancak</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erken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çocukluk</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döneminde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yer</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alan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tüm</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çocukların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kreş</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hizmetlerinden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eşit</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olarak</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yararlanabilmesinin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sağlanması</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amacıyla</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ilgili</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mevzuat</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doğrultusunda</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kapasitelerinin</a:t>
            </a:r>
            <a:r>
              <a:rPr lang="en-US" sz="14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%3’ü </a:t>
            </a:r>
            <a:r>
              <a:rPr lang="en-US" sz="14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ücretsiz</a:t>
            </a:r>
            <a:r>
              <a:rPr lang="en-US" sz="14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bakım</a:t>
            </a:r>
            <a:r>
              <a:rPr lang="en-US" sz="14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hizmetine</a:t>
            </a:r>
            <a:r>
              <a:rPr lang="en-US" sz="14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ayrılmakta</a:t>
            </a:r>
            <a:r>
              <a:rPr lang="en-US" sz="14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ve</a:t>
            </a:r>
            <a:r>
              <a:rPr lang="en-US" sz="14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bu</a:t>
            </a:r>
            <a:r>
              <a:rPr lang="en-US" sz="14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kontenjan</a:t>
            </a:r>
            <a:r>
              <a:rPr lang="en-US" sz="14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çocukların</a:t>
            </a:r>
            <a:r>
              <a:rPr lang="en-US" sz="14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ücretsiz</a:t>
            </a:r>
            <a:r>
              <a:rPr lang="en-US" sz="14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yararlanması</a:t>
            </a:r>
            <a:r>
              <a:rPr lang="en-US" sz="14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için</a:t>
            </a:r>
            <a:r>
              <a:rPr lang="en-US" sz="14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kullanılmaktadır</a:t>
            </a:r>
            <a:r>
              <a:rPr lang="en-US" sz="14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a:t>
            </a:r>
            <a:r>
              <a:rPr lang="en-US" sz="1400"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400" dirty="0">
                <a:latin typeface="Segoe UI" panose="020B0502040204020203" pitchFamily="34" charset="0"/>
                <a:ea typeface="Calibri" panose="020F0502020204030204" pitchFamily="34" charset="0"/>
                <a:cs typeface="Segoe UI" panose="020B0502040204020203" pitchFamily="34" charset="0"/>
              </a:rPr>
              <a:t>Bu </a:t>
            </a:r>
            <a:r>
              <a:rPr lang="en-US" sz="1400" dirty="0" err="1">
                <a:latin typeface="Segoe UI" panose="020B0502040204020203" pitchFamily="34" charset="0"/>
                <a:ea typeface="Calibri" panose="020F0502020204030204" pitchFamily="34" charset="0"/>
                <a:cs typeface="Segoe UI" panose="020B0502040204020203" pitchFamily="34" charset="0"/>
              </a:rPr>
              <a:t>kapsamda</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ücretsiz</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bakım</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hizmetinden</a:t>
            </a:r>
            <a:r>
              <a:rPr lang="en-US" sz="1400" dirty="0">
                <a:latin typeface="Segoe UI" panose="020B0502040204020203" pitchFamily="34" charset="0"/>
                <a:ea typeface="Calibri" panose="020F0502020204030204" pitchFamily="34" charset="0"/>
                <a:cs typeface="Segoe UI" panose="020B0502040204020203" pitchFamily="34" charset="0"/>
              </a:rPr>
              <a:t>; </a:t>
            </a:r>
            <a:endParaRPr lang="tr-TR" sz="1400" dirty="0">
              <a:latin typeface="Segoe UI" panose="020B0502040204020203" pitchFamily="34" charset="0"/>
              <a:ea typeface="Calibri" panose="020F0502020204030204" pitchFamily="34" charset="0"/>
              <a:cs typeface="Segoe UI" panose="020B0502040204020203" pitchFamily="34" charset="0"/>
            </a:endParaRPr>
          </a:p>
          <a:p>
            <a:pPr marL="800100" lvl="1" indent="-342900" algn="just">
              <a:lnSpc>
                <a:spcPct val="107000"/>
              </a:lnSpc>
              <a:spcAft>
                <a:spcPts val="800"/>
              </a:spcAft>
              <a:buFont typeface="+mj-lt"/>
              <a:buAutoNum type="arabicPeriod"/>
              <a:tabLst>
                <a:tab pos="457200" algn="l"/>
              </a:tabLst>
            </a:pPr>
            <a:r>
              <a:rPr lang="en-US" sz="1400" dirty="0">
                <a:latin typeface="Segoe UI" panose="020B0502040204020203" pitchFamily="34" charset="0"/>
                <a:ea typeface="Calibri" panose="020F0502020204030204" pitchFamily="34" charset="0"/>
                <a:cs typeface="Segoe UI" panose="020B0502040204020203" pitchFamily="34" charset="0"/>
              </a:rPr>
              <a:t>Ekonomik </a:t>
            </a:r>
            <a:r>
              <a:rPr lang="en-US" sz="1400" dirty="0" err="1">
                <a:latin typeface="Segoe UI" panose="020B0502040204020203" pitchFamily="34" charset="0"/>
                <a:ea typeface="Calibri" panose="020F0502020204030204" pitchFamily="34" charset="0"/>
                <a:cs typeface="Segoe UI" panose="020B0502040204020203" pitchFamily="34" charset="0"/>
              </a:rPr>
              <a:t>durumlarına</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bakılmaksızın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şehit</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ve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gazi</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çocukları</a:t>
            </a:r>
            <a:r>
              <a:rPr lang="en-US" sz="1400" dirty="0">
                <a:latin typeface="Segoe UI" panose="020B0502040204020203" pitchFamily="34" charset="0"/>
                <a:ea typeface="Calibri" panose="020F0502020204030204" pitchFamily="34" charset="0"/>
                <a:cs typeface="Segoe UI" panose="020B0502040204020203" pitchFamily="34" charset="0"/>
              </a:rPr>
              <a:t>, </a:t>
            </a:r>
            <a:endParaRPr lang="tr-TR" sz="1400" dirty="0">
              <a:latin typeface="Segoe UI" panose="020B0502040204020203" pitchFamily="34" charset="0"/>
              <a:ea typeface="Calibri" panose="020F0502020204030204" pitchFamily="34" charset="0"/>
              <a:cs typeface="Segoe UI" panose="020B0502040204020203" pitchFamily="34" charset="0"/>
            </a:endParaRPr>
          </a:p>
          <a:p>
            <a:pPr marL="800100" lvl="1" indent="-342900" algn="just">
              <a:lnSpc>
                <a:spcPct val="107000"/>
              </a:lnSpc>
              <a:spcBef>
                <a:spcPts val="0"/>
              </a:spcBef>
              <a:spcAft>
                <a:spcPts val="600"/>
              </a:spcAft>
              <a:buFont typeface="+mj-lt"/>
              <a:buAutoNum type="arabicPeriod"/>
              <a:tabLst>
                <a:tab pos="457200" algn="l"/>
              </a:tabLst>
            </a:pPr>
            <a:r>
              <a:rPr lang="en-US" sz="1400" dirty="0">
                <a:latin typeface="Segoe UI" panose="020B0502040204020203" pitchFamily="34" charset="0"/>
                <a:ea typeface="Calibri" panose="020F0502020204030204" pitchFamily="34" charset="0"/>
                <a:cs typeface="Segoe UI" panose="020B0502040204020203" pitchFamily="34" charset="0"/>
              </a:rPr>
              <a:t>Bakanlığa </a:t>
            </a:r>
            <a:r>
              <a:rPr lang="en-US" sz="1400" dirty="0" err="1">
                <a:latin typeface="Segoe UI" panose="020B0502040204020203" pitchFamily="34" charset="0"/>
                <a:ea typeface="Calibri" panose="020F0502020204030204" pitchFamily="34" charset="0"/>
                <a:cs typeface="Segoe UI" panose="020B0502040204020203" pitchFamily="34" charset="0"/>
              </a:rPr>
              <a:t>bağlı</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kuruluşlarda</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korunma</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ve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bakım</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altında</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bulunan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çocuklar</a:t>
            </a:r>
            <a:r>
              <a:rPr lang="en-US" sz="1400" dirty="0">
                <a:latin typeface="Segoe UI" panose="020B0502040204020203" pitchFamily="34" charset="0"/>
                <a:ea typeface="Calibri" panose="020F0502020204030204" pitchFamily="34" charset="0"/>
                <a:cs typeface="Segoe UI" panose="020B0502040204020203" pitchFamily="34" charset="0"/>
              </a:rPr>
              <a:t>, </a:t>
            </a:r>
            <a:endParaRPr lang="tr-TR" sz="1400" dirty="0">
              <a:latin typeface="Segoe UI" panose="020B0502040204020203" pitchFamily="34" charset="0"/>
              <a:ea typeface="Calibri" panose="020F0502020204030204" pitchFamily="34" charset="0"/>
              <a:cs typeface="Segoe UI" panose="020B0502040204020203" pitchFamily="34" charset="0"/>
            </a:endParaRPr>
          </a:p>
          <a:p>
            <a:pPr marL="800100" lvl="1" indent="-342900" algn="just">
              <a:lnSpc>
                <a:spcPct val="107000"/>
              </a:lnSpc>
              <a:spcBef>
                <a:spcPts val="0"/>
              </a:spcBef>
              <a:spcAft>
                <a:spcPts val="600"/>
              </a:spcAft>
              <a:buFont typeface="+mj-lt"/>
              <a:buAutoNum type="arabicPeriod"/>
              <a:tabLst>
                <a:tab pos="457200" algn="l"/>
              </a:tabLst>
            </a:pPr>
            <a:r>
              <a:rPr lang="en-US" sz="1400" dirty="0">
                <a:latin typeface="Segoe UI" panose="020B0502040204020203" pitchFamily="34" charset="0"/>
                <a:ea typeface="Calibri" panose="020F0502020204030204" pitchFamily="34" charset="0"/>
                <a:cs typeface="Segoe UI" panose="020B0502040204020203" pitchFamily="34" charset="0"/>
              </a:rPr>
              <a:t>Cezaevlerinde </a:t>
            </a:r>
            <a:r>
              <a:rPr lang="en-US" sz="1400" dirty="0" err="1">
                <a:latin typeface="Segoe UI" panose="020B0502040204020203" pitchFamily="34" charset="0"/>
                <a:ea typeface="Calibri" panose="020F0502020204030204" pitchFamily="34" charset="0"/>
                <a:cs typeface="Segoe UI" panose="020B0502040204020203" pitchFamily="34" charset="0"/>
              </a:rPr>
              <a:t>hükümlü</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ve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tutuklu</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olan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anneleri</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ile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birlikte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kalan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çocuklar</a:t>
            </a:r>
            <a:r>
              <a:rPr lang="en-US" sz="1400" dirty="0">
                <a:latin typeface="Segoe UI" panose="020B0502040204020203" pitchFamily="34" charset="0"/>
                <a:ea typeface="Calibri" panose="020F0502020204030204" pitchFamily="34" charset="0"/>
                <a:cs typeface="Segoe UI" panose="020B0502040204020203" pitchFamily="34" charset="0"/>
              </a:rPr>
              <a:t>,</a:t>
            </a:r>
            <a:endParaRPr lang="tr-TR" sz="1400" dirty="0">
              <a:latin typeface="Segoe UI" panose="020B0502040204020203" pitchFamily="34" charset="0"/>
              <a:ea typeface="Calibri" panose="020F0502020204030204" pitchFamily="34" charset="0"/>
              <a:cs typeface="Segoe UI" panose="020B0502040204020203" pitchFamily="34" charset="0"/>
            </a:endParaRPr>
          </a:p>
          <a:p>
            <a:pPr marL="800100" lvl="1" indent="-342900" algn="just">
              <a:lnSpc>
                <a:spcPct val="107000"/>
              </a:lnSpc>
              <a:spcBef>
                <a:spcPts val="0"/>
              </a:spcBef>
              <a:spcAft>
                <a:spcPts val="600"/>
              </a:spcAft>
              <a:buFont typeface="+mj-lt"/>
              <a:buAutoNum type="arabicPeriod"/>
              <a:tabLst>
                <a:tab pos="457200" algn="l"/>
              </a:tabLst>
            </a:pPr>
            <a:r>
              <a:rPr lang="en-US" sz="1400" dirty="0">
                <a:latin typeface="Segoe UI" panose="020B0502040204020203" pitchFamily="34" charset="0"/>
                <a:ea typeface="Calibri" panose="020F0502020204030204" pitchFamily="34" charset="0"/>
                <a:cs typeface="Segoe UI" panose="020B0502040204020203" pitchFamily="34" charset="0"/>
              </a:rPr>
              <a:t>Ekonomik </a:t>
            </a:r>
            <a:r>
              <a:rPr lang="en-US" sz="1400" dirty="0" err="1">
                <a:latin typeface="Segoe UI" panose="020B0502040204020203" pitchFamily="34" charset="0"/>
                <a:ea typeface="Calibri" panose="020F0502020204030204" pitchFamily="34" charset="0"/>
                <a:cs typeface="Segoe UI" panose="020B0502040204020203" pitchFamily="34" charset="0"/>
              </a:rPr>
              <a:t>gücü</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yeterli</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olmayan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ailelerin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çocukları</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ile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ekonomik</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güçlük</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içindeki</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anne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veya</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babası</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vefat</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etmiş</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çocuklar</a:t>
            </a:r>
            <a:r>
              <a:rPr lang="en-US" sz="1400" dirty="0">
                <a:latin typeface="Segoe UI" panose="020B0502040204020203" pitchFamily="34" charset="0"/>
                <a:ea typeface="Calibri" panose="020F0502020204030204" pitchFamily="34" charset="0"/>
                <a:cs typeface="Segoe UI" panose="020B0502040204020203" pitchFamily="34" charset="0"/>
              </a:rPr>
              <a:t>,</a:t>
            </a:r>
            <a:endParaRPr lang="tr-TR" sz="1400" dirty="0">
              <a:latin typeface="Segoe UI" panose="020B0502040204020203" pitchFamily="34" charset="0"/>
              <a:ea typeface="Calibri" panose="020F0502020204030204" pitchFamily="34" charset="0"/>
              <a:cs typeface="Segoe UI" panose="020B0502040204020203" pitchFamily="34" charset="0"/>
            </a:endParaRPr>
          </a:p>
          <a:p>
            <a:pPr marL="800100" lvl="1" indent="-342900" algn="just">
              <a:lnSpc>
                <a:spcPct val="107000"/>
              </a:lnSpc>
              <a:spcBef>
                <a:spcPts val="0"/>
              </a:spcBef>
              <a:spcAft>
                <a:spcPts val="600"/>
              </a:spcAft>
              <a:buFont typeface="+mj-lt"/>
              <a:buAutoNum type="arabicPeriod"/>
              <a:tabLst>
                <a:tab pos="457200" algn="l"/>
              </a:tabLst>
            </a:pPr>
            <a:r>
              <a:rPr lang="en-US" sz="1400" dirty="0">
                <a:latin typeface="Segoe UI" panose="020B0502040204020203" pitchFamily="34" charset="0"/>
                <a:ea typeface="Calibri" panose="020F0502020204030204" pitchFamily="34" charset="0"/>
                <a:cs typeface="Segoe UI" panose="020B0502040204020203" pitchFamily="34" charset="0"/>
              </a:rPr>
              <a:t>Tek </a:t>
            </a:r>
            <a:r>
              <a:rPr lang="en-US" sz="1400" dirty="0" err="1">
                <a:latin typeface="Segoe UI" panose="020B0502040204020203" pitchFamily="34" charset="0"/>
                <a:ea typeface="Calibri" panose="020F0502020204030204" pitchFamily="34" charset="0"/>
                <a:cs typeface="Segoe UI" panose="020B0502040204020203" pitchFamily="34" charset="0"/>
              </a:rPr>
              <a:t>ebeveyni</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ile</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yaşayan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çocuklar</a:t>
            </a:r>
            <a:r>
              <a:rPr lang="en-US" sz="1400" dirty="0">
                <a:latin typeface="Segoe UI" panose="020B0502040204020203" pitchFamily="34" charset="0"/>
                <a:ea typeface="Calibri" panose="020F0502020204030204" pitchFamily="34" charset="0"/>
                <a:cs typeface="Segoe UI" panose="020B0502040204020203" pitchFamily="34" charset="0"/>
              </a:rPr>
              <a:t>, </a:t>
            </a:r>
            <a:endParaRPr lang="tr-TR" sz="1400" dirty="0">
              <a:latin typeface="Segoe UI" panose="020B0502040204020203" pitchFamily="34" charset="0"/>
              <a:ea typeface="Calibri" panose="020F0502020204030204" pitchFamily="34" charset="0"/>
              <a:cs typeface="Segoe UI" panose="020B0502040204020203" pitchFamily="34" charset="0"/>
            </a:endParaRPr>
          </a:p>
          <a:p>
            <a:pPr marL="800100" lvl="1" indent="-342900" algn="just">
              <a:lnSpc>
                <a:spcPct val="107000"/>
              </a:lnSpc>
              <a:spcBef>
                <a:spcPts val="0"/>
              </a:spcBef>
              <a:spcAft>
                <a:spcPts val="600"/>
              </a:spcAft>
              <a:buFont typeface="+mj-lt"/>
              <a:buAutoNum type="arabicPeriod"/>
              <a:tabLst>
                <a:tab pos="457200" algn="l"/>
              </a:tabLst>
            </a:pPr>
            <a:r>
              <a:rPr lang="en-US" sz="1400" dirty="0">
                <a:latin typeface="Segoe UI" panose="020B0502040204020203" pitchFamily="34" charset="0"/>
                <a:ea typeface="Calibri" panose="020F0502020204030204" pitchFamily="34" charset="0"/>
                <a:cs typeface="Segoe UI" panose="020B0502040204020203" pitchFamily="34" charset="0"/>
              </a:rPr>
              <a:t>Engelli </a:t>
            </a:r>
            <a:r>
              <a:rPr lang="en-US" sz="1400" dirty="0" err="1">
                <a:latin typeface="Segoe UI" panose="020B0502040204020203" pitchFamily="34" charset="0"/>
                <a:ea typeface="Calibri" panose="020F0502020204030204" pitchFamily="34" charset="0"/>
                <a:cs typeface="Segoe UI" panose="020B0502040204020203" pitchFamily="34" charset="0"/>
              </a:rPr>
              <a:t>ebeveyni</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olan</a:t>
            </a:r>
            <a:r>
              <a:rPr lang="en-US" sz="1400" dirty="0">
                <a:latin typeface="Segoe UI" panose="020B0502040204020203" pitchFamily="34" charset="0"/>
                <a:ea typeface="Calibri" panose="020F0502020204030204" pitchFamily="34" charset="0"/>
                <a:cs typeface="Segoe UI" panose="020B0502040204020203" pitchFamily="34" charset="0"/>
              </a:rPr>
              <a:t> </a:t>
            </a:r>
            <a:r>
              <a:rPr lang="en-US" sz="1400" dirty="0" err="1">
                <a:latin typeface="Segoe UI" panose="020B0502040204020203" pitchFamily="34" charset="0"/>
                <a:ea typeface="Calibri" panose="020F0502020204030204" pitchFamily="34" charset="0"/>
                <a:cs typeface="Segoe UI" panose="020B0502040204020203" pitchFamily="34" charset="0"/>
              </a:rPr>
              <a:t>çocuklar</a:t>
            </a:r>
            <a:r>
              <a:rPr lang="en-US" sz="1400" dirty="0">
                <a:latin typeface="Segoe UI" panose="020B0502040204020203" pitchFamily="34" charset="0"/>
                <a:ea typeface="Calibri" panose="020F0502020204030204" pitchFamily="34" charset="0"/>
                <a:cs typeface="Segoe UI" panose="020B0502040204020203" pitchFamily="34" charset="0"/>
              </a:rPr>
              <a:t>, </a:t>
            </a:r>
            <a:endParaRPr lang="tr-TR" sz="1400" dirty="0">
              <a:latin typeface="Segoe UI" panose="020B0502040204020203" pitchFamily="34" charset="0"/>
              <a:ea typeface="Calibri" panose="020F0502020204030204" pitchFamily="34" charset="0"/>
              <a:cs typeface="Segoe UI" panose="020B0502040204020203" pitchFamily="34" charset="0"/>
            </a:endParaRPr>
          </a:p>
          <a:p>
            <a:pPr marL="800100" lvl="1" indent="-342900" algn="just">
              <a:lnSpc>
                <a:spcPct val="107000"/>
              </a:lnSpc>
              <a:spcBef>
                <a:spcPts val="0"/>
              </a:spcBef>
              <a:spcAft>
                <a:spcPts val="600"/>
              </a:spcAft>
              <a:buFont typeface="+mj-lt"/>
              <a:buAutoNum type="arabicPeriod"/>
              <a:tabLst>
                <a:tab pos="457200" algn="l"/>
              </a:tabLst>
            </a:pPr>
            <a:r>
              <a:rPr lang="en-US" sz="1400" dirty="0">
                <a:latin typeface="Segoe UI" panose="020B0502040204020203" pitchFamily="34" charset="0"/>
                <a:cs typeface="Segoe UI" panose="020B0502040204020203" pitchFamily="34" charset="0"/>
              </a:rPr>
              <a:t>Kadın </a:t>
            </a:r>
            <a:r>
              <a:rPr lang="en-US" sz="1400" dirty="0" err="1">
                <a:latin typeface="Segoe UI" panose="020B0502040204020203" pitchFamily="34" charset="0"/>
                <a:cs typeface="Segoe UI" panose="020B0502040204020203" pitchFamily="34" charset="0"/>
              </a:rPr>
              <a:t>konukevinde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bulunan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veya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ayrılan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kadınların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çocukları</a:t>
            </a:r>
            <a:r>
              <a:rPr lang="en-US" sz="1400" dirty="0">
                <a:latin typeface="Segoe UI" panose="020B0502040204020203" pitchFamily="34" charset="0"/>
                <a:cs typeface="Segoe UI" panose="020B0502040204020203" pitchFamily="34" charset="0"/>
              </a:rPr>
              <a:t>, ASH İl </a:t>
            </a:r>
            <a:r>
              <a:rPr lang="en-US" sz="1400" dirty="0" err="1">
                <a:latin typeface="Segoe UI" panose="020B0502040204020203" pitchFamily="34" charset="0"/>
                <a:cs typeface="Segoe UI" panose="020B0502040204020203" pitchFamily="34" charset="0"/>
              </a:rPr>
              <a:t>Müdürlüklerince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tespit</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edilerek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yararlandırılmaktadır</a:t>
            </a:r>
            <a:endParaRPr lang="tr-TR" sz="1400" dirty="0">
              <a:latin typeface="Segoe UI" panose="020B0502040204020203" pitchFamily="34" charset="0"/>
              <a:cs typeface="Segoe UI" panose="020B0502040204020203" pitchFamily="34" charset="0"/>
            </a:endParaRPr>
          </a:p>
        </p:txBody>
      </p:sp>
      <p:sp>
        <p:nvSpPr>
          <p:cNvPr id="4" name="Unvan 1"/>
          <p:cNvSpPr>
            <a:spLocks noGrp="1"/>
          </p:cNvSpPr>
          <p:nvPr>
            <p:ph type="title"/>
          </p:nvPr>
        </p:nvSpPr>
        <p:spPr>
          <a:xfrm>
            <a:off x="506185" y="1187702"/>
            <a:ext cx="11179629" cy="1092760"/>
          </a:xfrm>
        </p:spPr>
        <p:txBody>
          <a:bodyPr>
            <a:noAutofit/>
          </a:bodyPr>
          <a:lstStyle/>
          <a:p>
            <a:pPr>
              <a:lnSpc>
                <a:spcPct val="115000"/>
              </a:lnSpc>
              <a:spcAft>
                <a:spcPts val="0"/>
              </a:spcAft>
            </a:pP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Özel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Kreş</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Gündüz</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Bakımevi</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ve</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Kulüpleri</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Hizmetleri</a:t>
            </a:r>
            <a:endPar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14B95FD-C472-7E63-963C-8F2DF77FE264}"/>
              </a:ext>
            </a:extLst>
          </p:cNvPr>
          <p:cNvSpPr>
            <a:spLocks noGrp="1"/>
          </p:cNvSpPr>
          <p:nvPr>
            <p:ph type="sldNum" sz="quarter" idx="12"/>
          </p:nvPr>
        </p:nvSpPr>
        <p:spPr/>
        <p:txBody>
          <a:bodyPr/>
          <a:lstStyle/>
          <a:p>
            <a:fld id="{0BE68271-D1D7-4240-9CAF-7A57D75CD8A1}" type="slidenum">
              <a:rPr lang="en-US" smtClean="0"/>
              <a:t>23</a:t>
            </a:fld>
            <a:endParaRPr lang="en-US"/>
          </a:p>
        </p:txBody>
      </p:sp>
    </p:spTree>
    <p:extLst>
      <p:ext uri="{BB962C8B-B14F-4D97-AF65-F5344CB8AC3E}">
        <p14:creationId xmlns:p14="http://schemas.microsoft.com/office/powerpoint/2010/main" val="310014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a:xfrm>
            <a:off x="506183" y="1277628"/>
            <a:ext cx="11179629" cy="1092760"/>
          </a:xfrm>
        </p:spPr>
        <p:txBody>
          <a:bodyPr>
            <a:noAutofit/>
          </a:bodyPr>
          <a:lstStyle/>
          <a:p>
            <a:pPr>
              <a:lnSpc>
                <a:spcPct val="115000"/>
              </a:lnSpc>
              <a:spcAft>
                <a:spcPts val="0"/>
              </a:spcAft>
            </a:pP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Özel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Kreş</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Gündüz</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Bakımevi</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ve</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Kulüpleri</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Hizmetleri</a:t>
            </a:r>
            <a:endPar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6" name="Picture 7" descr="A blue square with a black border&#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995777" y="2644216"/>
            <a:ext cx="10200443" cy="2879706"/>
          </a:xfrm>
          <a:prstGeom prst="rect">
            <a:avLst/>
          </a:prstGeom>
        </p:spPr>
      </p:pic>
      <p:sp>
        <p:nvSpPr>
          <p:cNvPr id="5" name="Dikdörtgen 4"/>
          <p:cNvSpPr/>
          <p:nvPr/>
        </p:nvSpPr>
        <p:spPr>
          <a:xfrm>
            <a:off x="1718064" y="2918045"/>
            <a:ext cx="8998526" cy="2332049"/>
          </a:xfrm>
          <a:prstGeom prst="rect">
            <a:avLst/>
          </a:prstGeom>
        </p:spPr>
        <p:txBody>
          <a:bodyPr wrap="square">
            <a:spAutoFit/>
          </a:bodyPr>
          <a:lstStyle/>
          <a:p>
            <a:pPr algn="just">
              <a:lnSpc>
                <a:spcPct val="117000"/>
              </a:lnSpc>
              <a:spcAft>
                <a:spcPts val="0"/>
              </a:spcAft>
            </a:pPr>
            <a:r>
              <a:rPr lang="en-US" dirty="0">
                <a:latin typeface="Segoe UI" panose="020B0502040204020203" pitchFamily="34" charset="0"/>
                <a:ea typeface="Calibri" panose="020F0502020204030204" pitchFamily="34" charset="0"/>
                <a:cs typeface="Times New Roman" panose="02020603050405020304" pitchFamily="18" charset="0"/>
              </a:rPr>
              <a:t>Özel </a:t>
            </a:r>
            <a:r>
              <a:rPr lang="en-US" dirty="0" err="1">
                <a:latin typeface="Segoe UI" panose="020B0502040204020203" pitchFamily="34" charset="0"/>
                <a:ea typeface="Calibri" panose="020F0502020204030204" pitchFamily="34" charset="0"/>
                <a:cs typeface="Times New Roman" panose="02020603050405020304" pitchFamily="18" charset="0"/>
              </a:rPr>
              <a:t>kreş</a:t>
            </a:r>
            <a:r>
              <a:rPr lang="en-US" dirty="0">
                <a:latin typeface="Segoe UI" panose="020B0502040204020203" pitchFamily="34" charset="0"/>
                <a:ea typeface="Calibri" panose="020F0502020204030204" pitchFamily="34" charset="0"/>
                <a:cs typeface="Times New Roman" panose="02020603050405020304" pitchFamily="18" charset="0"/>
              </a:rPr>
              <a:t> </a:t>
            </a:r>
            <a:r>
              <a:rPr lang="en-US" dirty="0" err="1">
                <a:latin typeface="Segoe UI" panose="020B0502040204020203" pitchFamily="34" charset="0"/>
                <a:ea typeface="Calibri" panose="020F0502020204030204" pitchFamily="34" charset="0"/>
                <a:cs typeface="Times New Roman" panose="02020603050405020304" pitchFamily="18" charset="0"/>
              </a:rPr>
              <a:t>ve</a:t>
            </a:r>
            <a:r>
              <a:rPr lang="en-US" dirty="0">
                <a:latin typeface="Segoe UI" panose="020B0502040204020203" pitchFamily="34" charset="0"/>
                <a:ea typeface="Calibri" panose="020F0502020204030204" pitchFamily="34" charset="0"/>
                <a:cs typeface="Times New Roman" panose="02020603050405020304" pitchFamily="18" charset="0"/>
              </a:rPr>
              <a:t> </a:t>
            </a:r>
            <a:r>
              <a:rPr lang="en-US" dirty="0" err="1">
                <a:latin typeface="Segoe UI" panose="020B0502040204020203" pitchFamily="34" charset="0"/>
                <a:ea typeface="Calibri" panose="020F0502020204030204" pitchFamily="34" charset="0"/>
                <a:cs typeface="Times New Roman" panose="02020603050405020304" pitchFamily="18" charset="0"/>
              </a:rPr>
              <a:t>gündüz</a:t>
            </a:r>
            <a:r>
              <a:rPr lang="en-US" dirty="0">
                <a:latin typeface="Segoe UI" panose="020B0502040204020203" pitchFamily="34" charset="0"/>
                <a:ea typeface="Calibri" panose="020F0502020204030204" pitchFamily="34" charset="0"/>
                <a:cs typeface="Times New Roman" panose="02020603050405020304" pitchFamily="18" charset="0"/>
              </a:rPr>
              <a:t> </a:t>
            </a:r>
            <a:r>
              <a:rPr lang="en-US" dirty="0" err="1">
                <a:latin typeface="Segoe UI" panose="020B0502040204020203" pitchFamily="34" charset="0"/>
                <a:ea typeface="Calibri" panose="020F0502020204030204" pitchFamily="34" charset="0"/>
                <a:cs typeface="Times New Roman" panose="02020603050405020304" pitchFamily="18" charset="0"/>
              </a:rPr>
              <a:t>bakımevinin</a:t>
            </a:r>
            <a:r>
              <a:rPr lang="en-US" dirty="0">
                <a:latin typeface="Segoe UI" panose="020B0502040204020203" pitchFamily="34" charset="0"/>
                <a:ea typeface="Calibri" panose="020F0502020204030204" pitchFamily="34" charset="0"/>
                <a:cs typeface="Times New Roman" panose="02020603050405020304" pitchFamily="18" charset="0"/>
              </a:rPr>
              <a:t> </a:t>
            </a:r>
            <a:r>
              <a:rPr lang="en-US" dirty="0" err="1">
                <a:latin typeface="Segoe UI" panose="020B0502040204020203" pitchFamily="34" charset="0"/>
                <a:ea typeface="Calibri" panose="020F0502020204030204" pitchFamily="34" charset="0"/>
                <a:cs typeface="Times New Roman" panose="02020603050405020304" pitchFamily="18" charset="0"/>
              </a:rPr>
              <a:t>ücretsiz</a:t>
            </a:r>
            <a:r>
              <a:rPr lang="en-US" dirty="0">
                <a:latin typeface="Segoe UI" panose="020B0502040204020203" pitchFamily="34" charset="0"/>
                <a:ea typeface="Calibri" panose="020F0502020204030204" pitchFamily="34" charset="0"/>
                <a:cs typeface="Times New Roman" panose="02020603050405020304" pitchFamily="18" charset="0"/>
              </a:rPr>
              <a:t> </a:t>
            </a:r>
            <a:r>
              <a:rPr lang="en-US" dirty="0" err="1">
                <a:latin typeface="Segoe UI" panose="020B0502040204020203" pitchFamily="34" charset="0"/>
                <a:ea typeface="Calibri" panose="020F0502020204030204" pitchFamily="34" charset="0"/>
                <a:cs typeface="Times New Roman" panose="02020603050405020304" pitchFamily="18" charset="0"/>
              </a:rPr>
              <a:t>bakım</a:t>
            </a:r>
            <a:r>
              <a:rPr lang="en-US" dirty="0">
                <a:latin typeface="Segoe UI" panose="020B0502040204020203" pitchFamily="34" charset="0"/>
                <a:ea typeface="Calibri" panose="020F0502020204030204" pitchFamily="34" charset="0"/>
                <a:cs typeface="Times New Roman" panose="02020603050405020304" pitchFamily="18" charset="0"/>
              </a:rPr>
              <a:t> </a:t>
            </a:r>
            <a:r>
              <a:rPr lang="en-US" dirty="0" err="1">
                <a:latin typeface="Segoe UI" panose="020B0502040204020203" pitchFamily="34" charset="0"/>
                <a:ea typeface="Calibri" panose="020F0502020204030204" pitchFamily="34" charset="0"/>
                <a:cs typeface="Times New Roman" panose="02020603050405020304" pitchFamily="18" charset="0"/>
              </a:rPr>
              <a:t>hizmetinden</a:t>
            </a:r>
            <a:r>
              <a:rPr lang="en-US" dirty="0">
                <a:latin typeface="Segoe UI" panose="020B0502040204020203" pitchFamily="34" charset="0"/>
                <a:ea typeface="Calibri" panose="020F0502020204030204" pitchFamily="34" charset="0"/>
                <a:cs typeface="Times New Roman" panose="02020603050405020304" pitchFamily="18" charset="0"/>
              </a:rPr>
              <a:t> </a:t>
            </a:r>
            <a:r>
              <a:rPr lang="en-US" dirty="0" err="1">
                <a:latin typeface="Segoe UI" panose="020B0502040204020203" pitchFamily="34" charset="0"/>
                <a:ea typeface="Calibri" panose="020F0502020204030204" pitchFamily="34" charset="0"/>
                <a:cs typeface="Times New Roman" panose="02020603050405020304" pitchFamily="18" charset="0"/>
              </a:rPr>
              <a:t>yararlanmak</a:t>
            </a:r>
            <a:r>
              <a:rPr lang="en-US" dirty="0">
                <a:latin typeface="Segoe UI" panose="020B0502040204020203" pitchFamily="34" charset="0"/>
                <a:ea typeface="Calibri" panose="020F0502020204030204" pitchFamily="34" charset="0"/>
                <a:cs typeface="Times New Roman" panose="02020603050405020304" pitchFamily="18" charset="0"/>
              </a:rPr>
              <a:t> </a:t>
            </a:r>
            <a:r>
              <a:rPr lang="en-US" dirty="0" err="1">
                <a:latin typeface="Segoe UI" panose="020B0502040204020203" pitchFamily="34" charset="0"/>
                <a:ea typeface="Calibri" panose="020F0502020204030204" pitchFamily="34" charset="0"/>
                <a:cs typeface="Times New Roman" panose="02020603050405020304" pitchFamily="18" charset="0"/>
              </a:rPr>
              <a:t>isteyenlerin</a:t>
            </a:r>
            <a:r>
              <a:rPr lang="en-US" dirty="0">
                <a:latin typeface="Segoe UI" panose="020B0502040204020203" pitchFamily="34" charset="0"/>
                <a:ea typeface="Calibri" panose="020F0502020204030204" pitchFamily="34" charset="0"/>
                <a:cs typeface="Times New Roman" panose="02020603050405020304" pitchFamily="18" charset="0"/>
              </a:rPr>
              <a:t> </a:t>
            </a:r>
            <a:r>
              <a:rPr lang="en-US" dirty="0" err="1">
                <a:latin typeface="Segoe UI" panose="020B0502040204020203" pitchFamily="34" charset="0"/>
                <a:ea typeface="Calibri" panose="020F0502020204030204" pitchFamily="34" charset="0"/>
                <a:cs typeface="Times New Roman" panose="02020603050405020304" pitchFamily="18" charset="0"/>
              </a:rPr>
              <a:t>illerde</a:t>
            </a:r>
            <a:r>
              <a:rPr lang="en-US" dirty="0">
                <a:latin typeface="Segoe UI" panose="020B0502040204020203" pitchFamily="34" charset="0"/>
                <a:ea typeface="Calibri" panose="020F0502020204030204" pitchFamily="34" charset="0"/>
                <a:cs typeface="Times New Roman" panose="02020603050405020304" pitchFamily="18" charset="0"/>
              </a:rPr>
              <a:t> </a:t>
            </a:r>
            <a:r>
              <a:rPr lang="en-US" dirty="0" err="1">
                <a:latin typeface="Segoe UI" panose="020B0502040204020203" pitchFamily="34" charset="0"/>
                <a:ea typeface="Calibri" panose="020F0502020204030204" pitchFamily="34" charset="0"/>
                <a:cs typeface="Times New Roman" panose="02020603050405020304" pitchFamily="18" charset="0"/>
              </a:rPr>
              <a:t>bulunan</a:t>
            </a:r>
            <a:r>
              <a:rPr lang="en-US" dirty="0">
                <a:latin typeface="Segoe UI" panose="020B0502040204020203" pitchFamily="34" charset="0"/>
                <a:ea typeface="Calibri" panose="020F0502020204030204" pitchFamily="34" charset="0"/>
                <a:cs typeface="Segoe UI" panose="020B0502040204020203" pitchFamily="34" charset="0"/>
              </a:rPr>
              <a:t> Aile </a:t>
            </a:r>
            <a:r>
              <a:rPr lang="en-US" dirty="0" err="1">
                <a:latin typeface="Segoe UI" panose="020B0502040204020203" pitchFamily="34" charset="0"/>
                <a:ea typeface="Calibri" panose="020F0502020204030204" pitchFamily="34" charset="0"/>
                <a:cs typeface="Segoe UI" panose="020B0502040204020203" pitchFamily="34" charset="0"/>
              </a:rPr>
              <a:t>ve</a:t>
            </a:r>
            <a:r>
              <a:rPr lang="en-US" dirty="0">
                <a:latin typeface="Segoe UI" panose="020B0502040204020203" pitchFamily="34" charset="0"/>
                <a:ea typeface="Calibri" panose="020F0502020204030204" pitchFamily="34" charset="0"/>
                <a:cs typeface="Segoe UI" panose="020B0502040204020203" pitchFamily="34" charset="0"/>
              </a:rPr>
              <a:t> Sosyal </a:t>
            </a:r>
            <a:r>
              <a:rPr lang="en-US" dirty="0" err="1">
                <a:latin typeface="Segoe UI" panose="020B0502040204020203" pitchFamily="34" charset="0"/>
                <a:ea typeface="Calibri" panose="020F0502020204030204" pitchFamily="34" charset="0"/>
                <a:cs typeface="Segoe UI" panose="020B0502040204020203" pitchFamily="34" charset="0"/>
              </a:rPr>
              <a:t>Hizmetler</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Müdürlüğüne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dilekçe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ile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başvuru</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yapması</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gerekmektedir</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Başvuru</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ve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yönlendirme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için</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kişiler</a:t>
            </a:r>
            <a:r>
              <a:rPr lang="en-US" dirty="0">
                <a:latin typeface="Segoe UI" panose="020B0502040204020203" pitchFamily="34" charset="0"/>
                <a:ea typeface="Calibri" panose="020F0502020204030204" pitchFamily="34" charset="0"/>
                <a:cs typeface="Segoe UI" panose="020B0502040204020203" pitchFamily="34" charset="0"/>
              </a:rPr>
              <a:t> ALO 183 </a:t>
            </a:r>
            <a:r>
              <a:rPr lang="en-US" dirty="0" err="1">
                <a:latin typeface="Segoe UI" panose="020B0502040204020203" pitchFamily="34" charset="0"/>
                <a:ea typeface="Calibri" panose="020F0502020204030204" pitchFamily="34" charset="0"/>
                <a:cs typeface="Segoe UI" panose="020B0502040204020203" pitchFamily="34" charset="0"/>
              </a:rPr>
              <a:t>hattını</a:t>
            </a:r>
            <a:r>
              <a:rPr lang="en-US" dirty="0">
                <a:latin typeface="Segoe UI" panose="020B0502040204020203" pitchFamily="34" charset="0"/>
                <a:ea typeface="Calibri" panose="020F0502020204030204" pitchFamily="34" charset="0"/>
                <a:cs typeface="Segoe UI" panose="020B0502040204020203" pitchFamily="34" charset="0"/>
              </a:rPr>
              <a:t> da </a:t>
            </a:r>
            <a:r>
              <a:rPr lang="en-US" dirty="0" err="1">
                <a:latin typeface="Segoe UI" panose="020B0502040204020203" pitchFamily="34" charset="0"/>
                <a:ea typeface="Calibri" panose="020F0502020204030204" pitchFamily="34" charset="0"/>
                <a:cs typeface="Segoe UI" panose="020B0502040204020203" pitchFamily="34" charset="0"/>
              </a:rPr>
              <a:t>arayarak</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kayıt</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oluşturabilmektedir</a:t>
            </a:r>
            <a:r>
              <a:rPr lang="en-US" dirty="0">
                <a:latin typeface="Segoe UI" panose="020B0502040204020203" pitchFamily="34" charset="0"/>
                <a:ea typeface="Calibri" panose="020F0502020204030204" pitchFamily="34" charset="0"/>
                <a:cs typeface="Segoe UI" panose="020B0502040204020203" pitchFamily="34" charset="0"/>
              </a:rPr>
              <a:t>. Aile </a:t>
            </a:r>
            <a:r>
              <a:rPr lang="en-US" dirty="0" err="1">
                <a:latin typeface="Segoe UI" panose="020B0502040204020203" pitchFamily="34" charset="0"/>
                <a:ea typeface="Calibri" panose="020F0502020204030204" pitchFamily="34" charset="0"/>
                <a:cs typeface="Segoe UI" panose="020B0502040204020203" pitchFamily="34" charset="0"/>
              </a:rPr>
              <a:t>ve</a:t>
            </a:r>
            <a:r>
              <a:rPr lang="en-US" dirty="0">
                <a:latin typeface="Segoe UI" panose="020B0502040204020203" pitchFamily="34" charset="0"/>
                <a:ea typeface="Calibri" panose="020F0502020204030204" pitchFamily="34" charset="0"/>
                <a:cs typeface="Segoe UI" panose="020B0502040204020203" pitchFamily="34" charset="0"/>
              </a:rPr>
              <a:t> Sosyal </a:t>
            </a:r>
            <a:r>
              <a:rPr lang="en-US" dirty="0" err="1">
                <a:latin typeface="Segoe UI" panose="020B0502040204020203" pitchFamily="34" charset="0"/>
                <a:ea typeface="Calibri" panose="020F0502020204030204" pitchFamily="34" charset="0"/>
                <a:cs typeface="Segoe UI" panose="020B0502040204020203" pitchFamily="34" charset="0"/>
              </a:rPr>
              <a:t>Hizmetler</a:t>
            </a:r>
            <a:r>
              <a:rPr lang="en-US" dirty="0">
                <a:latin typeface="Segoe UI" panose="020B0502040204020203" pitchFamily="34" charset="0"/>
                <a:ea typeface="Calibri" panose="020F0502020204030204" pitchFamily="34" charset="0"/>
                <a:cs typeface="Segoe UI" panose="020B0502040204020203" pitchFamily="34" charset="0"/>
              </a:rPr>
              <a:t> İl </a:t>
            </a:r>
            <a:r>
              <a:rPr lang="en-US" dirty="0" err="1">
                <a:latin typeface="Segoe UI" panose="020B0502040204020203" pitchFamily="34" charset="0"/>
                <a:ea typeface="Calibri" panose="020F0502020204030204" pitchFamily="34" charset="0"/>
                <a:cs typeface="Segoe UI" panose="020B0502040204020203" pitchFamily="34" charset="0"/>
              </a:rPr>
              <a:t>Müdürlüğü</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gelen</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başvuruları</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ücretsiz</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kontenjanlar</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ile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sosyal</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çalışma</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görevlisi</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tarafından</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düzenlenecek</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sosyal</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inceleme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raporuna</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göre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değerlendirmekte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ve</a:t>
            </a:r>
            <a:r>
              <a:rPr lang="en-US" dirty="0">
                <a:latin typeface="Segoe UI" panose="020B0502040204020203" pitchFamily="34" charset="0"/>
                <a:ea typeface="Calibri" panose="020F0502020204030204" pitchFamily="34" charset="0"/>
                <a:cs typeface="Segoe UI" panose="020B0502040204020203" pitchFamily="34" charset="0"/>
              </a:rPr>
              <a:t> İl </a:t>
            </a:r>
            <a:r>
              <a:rPr lang="en-US" dirty="0" err="1">
                <a:latin typeface="Segoe UI" panose="020B0502040204020203" pitchFamily="34" charset="0"/>
                <a:ea typeface="Calibri" panose="020F0502020204030204" pitchFamily="34" charset="0"/>
                <a:cs typeface="Segoe UI" panose="020B0502040204020203" pitchFamily="34" charset="0"/>
              </a:rPr>
              <a:t>Müdürlüğü</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tarafından</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uygun</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görülen</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çocuklar</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ücretsiz</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olarak</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kuruluşlara</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yerleştirilmektedir</a:t>
            </a:r>
            <a:r>
              <a:rPr lang="en-US" dirty="0">
                <a:latin typeface="Segoe UI" panose="020B0502040204020203" pitchFamily="34" charset="0"/>
                <a:ea typeface="Calibri" panose="020F0502020204030204" pitchFamily="34" charset="0"/>
                <a:cs typeface="Segoe UI" panose="020B0502040204020203" pitchFamily="34" charset="0"/>
              </a:rPr>
              <a:t>. </a:t>
            </a:r>
            <a:endParaRPr lang="tr-TR" dirty="0">
              <a:latin typeface="Segoe UI" panose="020B0502040204020203"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38C35BE-BF4E-D768-2E59-78EF8AE81E8F}"/>
              </a:ext>
            </a:extLst>
          </p:cNvPr>
          <p:cNvSpPr>
            <a:spLocks noGrp="1"/>
          </p:cNvSpPr>
          <p:nvPr>
            <p:ph type="sldNum" sz="quarter" idx="12"/>
          </p:nvPr>
        </p:nvSpPr>
        <p:spPr/>
        <p:txBody>
          <a:bodyPr/>
          <a:lstStyle/>
          <a:p>
            <a:fld id="{0BE68271-D1D7-4240-9CAF-7A57D75CD8A1}" type="slidenum">
              <a:rPr lang="en-US" smtClean="0"/>
              <a:t>24</a:t>
            </a:fld>
            <a:endParaRPr lang="en-US"/>
          </a:p>
        </p:txBody>
      </p:sp>
    </p:spTree>
    <p:extLst>
      <p:ext uri="{BB962C8B-B14F-4D97-AF65-F5344CB8AC3E}">
        <p14:creationId xmlns:p14="http://schemas.microsoft.com/office/powerpoint/2010/main" val="813418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3FAE-0042-0A7D-2759-23D111164C0A}"/>
              </a:ext>
            </a:extLst>
          </p:cNvPr>
          <p:cNvSpPr>
            <a:spLocks noGrp="1"/>
          </p:cNvSpPr>
          <p:nvPr>
            <p:ph type="title"/>
          </p:nvPr>
        </p:nvSpPr>
        <p:spPr/>
        <p:txBody>
          <a:bodyPr>
            <a:normAutofit fontScale="90000"/>
          </a:bodyPr>
          <a:lstStyle/>
          <a:p>
            <a:pPr>
              <a:lnSpc>
                <a:spcPct val="115000"/>
              </a:lnSpc>
              <a:spcAft>
                <a:spcPts val="0"/>
              </a:spcAft>
            </a:pPr>
            <a:r>
              <a:rPr lang="en-US" sz="36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Çocuklar </a:t>
            </a:r>
            <a:r>
              <a:rPr lang="en-US" sz="36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Güvende</a:t>
            </a:r>
            <a:r>
              <a:rPr lang="en-US" sz="36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6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Ekipleri</a:t>
            </a:r>
            <a:br>
              <a:rPr lang="tr-TR" b="1"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br>
            <a:endParaRPr lang="en-TR" dirty="0"/>
          </a:p>
        </p:txBody>
      </p:sp>
      <p:sp>
        <p:nvSpPr>
          <p:cNvPr id="3" name="Content Placeholder 2">
            <a:extLst>
              <a:ext uri="{FF2B5EF4-FFF2-40B4-BE49-F238E27FC236}">
                <a16:creationId xmlns:a16="http://schemas.microsoft.com/office/drawing/2014/main" id="{EF6F6832-EE0E-AA05-9713-0A39394A85EE}"/>
              </a:ext>
            </a:extLst>
          </p:cNvPr>
          <p:cNvSpPr>
            <a:spLocks noGrp="1"/>
          </p:cNvSpPr>
          <p:nvPr>
            <p:ph idx="1"/>
          </p:nvPr>
        </p:nvSpPr>
        <p:spPr>
          <a:xfrm>
            <a:off x="838200" y="2278082"/>
            <a:ext cx="6479978" cy="3434253"/>
          </a:xfrm>
        </p:spPr>
        <p:txBody>
          <a:bodyPr>
            <a:normAutofit fontScale="92500" lnSpcReduction="10000"/>
          </a:bodyPr>
          <a:lstStyle/>
          <a:p>
            <a:pPr algn="just">
              <a:lnSpc>
                <a:spcPct val="100000"/>
              </a:lnSpc>
              <a:spcAft>
                <a:spcPts val="0"/>
              </a:spcAft>
            </a:pP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Çocukların</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sağlıklı</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gelişimlerini</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desteklemek</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ve</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çocukları</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risklerden</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koruyarak</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refah</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içinde</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yaşamalarını</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sağlamak</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için</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Aile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ve</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Sosyal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Hizmet</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Bakanlığı</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koordinesinde</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her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ilde</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çocuklar</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güvende</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ekipleri</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oluşturulmuştur</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Oluşturulan</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bu</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ekipler</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aracılığıyla risk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altındaki</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çocuklara</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yönelik</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tespit</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yönlendirme</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ve</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izleme</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faaliyetleri</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8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yürütülmektedir</a:t>
            </a:r>
            <a:r>
              <a:rPr lang="en-US" sz="18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a:t>
            </a:r>
            <a:r>
              <a:rPr lang="en-US" sz="1800" dirty="0">
                <a:solidFill>
                  <a:srgbClr val="000000"/>
                </a:solidFill>
                <a:latin typeface="Segoe UI" panose="020B0502040204020203" pitchFamily="34" charset="0"/>
                <a:ea typeface="Calibri" panose="020F0502020204030204" pitchFamily="34" charset="0"/>
                <a:cs typeface="Segoe UI" panose="020B0502040204020203" pitchFamily="34" charset="0"/>
              </a:rPr>
              <a:t>	</a:t>
            </a:r>
            <a:endParaRPr lang="tr-TR" sz="1800" dirty="0">
              <a:latin typeface="Segoe UI" panose="020B0502040204020203"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1800" dirty="0">
                <a:latin typeface="Segoe UI" panose="020B0502040204020203" pitchFamily="34" charset="0"/>
                <a:ea typeface="Calibri" panose="020F0502020204030204" pitchFamily="34" charset="0"/>
                <a:cs typeface="Times New Roman" panose="02020603050405020304" pitchFamily="18" charset="0"/>
              </a:rPr>
              <a:t>Çocuklar </a:t>
            </a:r>
            <a:r>
              <a:rPr lang="en-US" sz="1800" dirty="0" err="1">
                <a:latin typeface="Segoe UI" panose="020B0502040204020203" pitchFamily="34" charset="0"/>
                <a:ea typeface="Calibri" panose="020F0502020204030204" pitchFamily="34" charset="0"/>
                <a:cs typeface="Times New Roman" panose="02020603050405020304" pitchFamily="18" charset="0"/>
              </a:rPr>
              <a:t>güvende</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çocuk</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koruma</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ekipleri</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koruma</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ve</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bakım</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altında</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bulunan</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çocuklar</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ile</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aileleri</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başta</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olmak</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üzere</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farklı</a:t>
            </a:r>
            <a:r>
              <a:rPr lang="en-US" sz="1800" dirty="0">
                <a:latin typeface="Segoe UI" panose="020B0502040204020203" pitchFamily="34" charset="0"/>
                <a:ea typeface="Calibri" panose="020F0502020204030204" pitchFamily="34" charset="0"/>
                <a:cs typeface="Times New Roman" panose="02020603050405020304" pitchFamily="18" charset="0"/>
              </a:rPr>
              <a:t> risk </a:t>
            </a:r>
            <a:r>
              <a:rPr lang="en-US" sz="1800" dirty="0" err="1">
                <a:latin typeface="Segoe UI" panose="020B0502040204020203" pitchFamily="34" charset="0"/>
                <a:ea typeface="Calibri" panose="020F0502020204030204" pitchFamily="34" charset="0"/>
                <a:cs typeface="Times New Roman" panose="02020603050405020304" pitchFamily="18" charset="0"/>
              </a:rPr>
              <a:t>gruplarındaki</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çocuklara</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yönelik</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düzenli</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aralıklarla</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hane</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ziyaretleri</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gerçekleştirerek</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çocuğun</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ve</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ailenin</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ihtiyaçlarını</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değerlendirmektedir</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Ekipler</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gerektiğinde</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mesleki</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müdahalenin</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yanı</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sıra</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diğer</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kamu</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kurum</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ve</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kuruluşlarına</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yönlendirmede</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bulunmakta</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rehberlik</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ve</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danışmanlık</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hizmeti</a:t>
            </a:r>
            <a:r>
              <a:rPr lang="en-US" sz="1800" dirty="0">
                <a:latin typeface="Segoe UI" panose="020B0502040204020203" pitchFamily="34" charset="0"/>
                <a:ea typeface="Calibri" panose="020F0502020204030204" pitchFamily="34" charset="0"/>
                <a:cs typeface="Times New Roman" panose="02020603050405020304" pitchFamily="18" charset="0"/>
              </a:rPr>
              <a:t> </a:t>
            </a:r>
            <a:r>
              <a:rPr lang="en-US" sz="1800" dirty="0" err="1">
                <a:latin typeface="Segoe UI" panose="020B0502040204020203" pitchFamily="34" charset="0"/>
                <a:ea typeface="Calibri" panose="020F0502020204030204" pitchFamily="34" charset="0"/>
                <a:cs typeface="Times New Roman" panose="02020603050405020304" pitchFamily="18" charset="0"/>
              </a:rPr>
              <a:t>sağlamaktadır</a:t>
            </a:r>
            <a:r>
              <a:rPr lang="en-US" sz="1800" dirty="0">
                <a:latin typeface="Segoe UI" panose="020B0502040204020203" pitchFamily="34" charset="0"/>
                <a:ea typeface="Calibri" panose="020F0502020204030204" pitchFamily="34" charset="0"/>
                <a:cs typeface="Times New Roman" panose="02020603050405020304" pitchFamily="18" charset="0"/>
              </a:rPr>
              <a:t>.</a:t>
            </a:r>
            <a:endParaRPr lang="tr-TR" sz="1800" dirty="0">
              <a:latin typeface="Segoe UI" panose="020B0502040204020203" pitchFamily="34" charset="0"/>
              <a:ea typeface="Calibri" panose="020F0502020204030204" pitchFamily="34" charset="0"/>
              <a:cs typeface="Times New Roman" panose="02020603050405020304" pitchFamily="18" charset="0"/>
            </a:endParaRPr>
          </a:p>
          <a:p>
            <a:endParaRPr lang="en-TR" sz="3600" dirty="0"/>
          </a:p>
        </p:txBody>
      </p:sp>
      <p:pic>
        <p:nvPicPr>
          <p:cNvPr id="4" name="Resim 3"/>
          <p:cNvPicPr/>
          <p:nvPr/>
        </p:nvPicPr>
        <p:blipFill rotWithShape="1">
          <a:blip r:embed="rId2" cstate="print">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rcRect b="9165"/>
          <a:stretch/>
        </p:blipFill>
        <p:spPr bwMode="auto">
          <a:xfrm>
            <a:off x="7538313" y="2429490"/>
            <a:ext cx="3925555" cy="27284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90A3FC02-211E-D826-BBC3-FACBB869A5A6}"/>
              </a:ext>
            </a:extLst>
          </p:cNvPr>
          <p:cNvSpPr>
            <a:spLocks noGrp="1"/>
          </p:cNvSpPr>
          <p:nvPr>
            <p:ph type="sldNum" sz="quarter" idx="12"/>
          </p:nvPr>
        </p:nvSpPr>
        <p:spPr/>
        <p:txBody>
          <a:bodyPr/>
          <a:lstStyle/>
          <a:p>
            <a:fld id="{0BE68271-D1D7-4240-9CAF-7A57D75CD8A1}" type="slidenum">
              <a:rPr lang="en-US" smtClean="0"/>
              <a:t>25</a:t>
            </a:fld>
            <a:endParaRPr lang="en-US"/>
          </a:p>
        </p:txBody>
      </p:sp>
    </p:spTree>
    <p:extLst>
      <p:ext uri="{BB962C8B-B14F-4D97-AF65-F5344CB8AC3E}">
        <p14:creationId xmlns:p14="http://schemas.microsoft.com/office/powerpoint/2010/main" val="2714011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445481"/>
            <a:ext cx="10515600" cy="709582"/>
          </a:xfrm>
          <a:solidFill>
            <a:schemeClr val="accent1">
              <a:lumMod val="20000"/>
              <a:lumOff val="80000"/>
            </a:schemeClr>
          </a:solidFill>
          <a:ln w="38100">
            <a:solidFill>
              <a:schemeClr val="accent5">
                <a:lumMod val="75000"/>
              </a:schemeClr>
            </a:solidFill>
          </a:ln>
        </p:spPr>
        <p:txBody>
          <a:bodyPr>
            <a:noAutofit/>
          </a:bodyPr>
          <a:lstStyle/>
          <a:p>
            <a:pPr algn="ctr"/>
            <a:r>
              <a:rPr lang="tr-TR" sz="1600" b="1" dirty="0">
                <a:latin typeface="Segoe UI" panose="020B0502040204020203" pitchFamily="34" charset="0"/>
                <a:cs typeface="Segoe UI" panose="020B0502040204020203" pitchFamily="34" charset="0"/>
              </a:rPr>
              <a:t>Çocuklar güvende ekipleri, her ilde </a:t>
            </a:r>
            <a:r>
              <a:rPr lang="tr-TR" sz="1600" b="1" dirty="0">
                <a:solidFill>
                  <a:schemeClr val="accent1">
                    <a:lumMod val="75000"/>
                  </a:schemeClr>
                </a:solidFill>
                <a:latin typeface="Segoe UI" panose="020B0502040204020203" pitchFamily="34" charset="0"/>
                <a:cs typeface="Segoe UI" panose="020B0502040204020203" pitchFamily="34" charset="0"/>
              </a:rPr>
              <a:t>“tespit ve yönlendirme faaliyetlerini yürüten ekipler”</a:t>
            </a:r>
            <a:r>
              <a:rPr lang="tr-TR" sz="1600" b="1" dirty="0">
                <a:solidFill>
                  <a:schemeClr val="accent2">
                    <a:lumMod val="75000"/>
                  </a:schemeClr>
                </a:solidFill>
                <a:latin typeface="Segoe UI" panose="020B0502040204020203" pitchFamily="34" charset="0"/>
                <a:cs typeface="Segoe UI" panose="020B0502040204020203" pitchFamily="34" charset="0"/>
              </a:rPr>
              <a:t> </a:t>
            </a:r>
            <a:r>
              <a:rPr lang="tr-TR" sz="1600" b="1" dirty="0">
                <a:latin typeface="Segoe UI" panose="020B0502040204020203" pitchFamily="34" charset="0"/>
                <a:cs typeface="Segoe UI" panose="020B0502040204020203" pitchFamily="34" charset="0"/>
              </a:rPr>
              <a:t>ve </a:t>
            </a:r>
            <a:r>
              <a:rPr lang="tr-TR" sz="1600" b="1" dirty="0">
                <a:solidFill>
                  <a:schemeClr val="accent1">
                    <a:lumMod val="75000"/>
                  </a:schemeClr>
                </a:solidFill>
                <a:latin typeface="Segoe UI" panose="020B0502040204020203" pitchFamily="34" charset="0"/>
                <a:cs typeface="Segoe UI" panose="020B0502040204020203" pitchFamily="34" charset="0"/>
              </a:rPr>
              <a:t>“izleme faaliyetlerini yürüten ekipler” </a:t>
            </a:r>
            <a:r>
              <a:rPr lang="tr-TR" sz="1600" b="1" dirty="0">
                <a:latin typeface="Segoe UI" panose="020B0502040204020203" pitchFamily="34" charset="0"/>
                <a:cs typeface="Segoe UI" panose="020B0502040204020203" pitchFamily="34" charset="0"/>
              </a:rPr>
              <a:t>olmak üzere ikiye ayrılmaktadır. Bu kapsamda:</a:t>
            </a:r>
          </a:p>
        </p:txBody>
      </p:sp>
      <p:sp>
        <p:nvSpPr>
          <p:cNvPr id="3" name="İçerik Yer Tutucusu 2"/>
          <p:cNvSpPr>
            <a:spLocks noGrp="1"/>
          </p:cNvSpPr>
          <p:nvPr>
            <p:ph idx="1"/>
          </p:nvPr>
        </p:nvSpPr>
        <p:spPr>
          <a:xfrm>
            <a:off x="5619565" y="2956920"/>
            <a:ext cx="6178857" cy="2835760"/>
          </a:xfrm>
          <a:solidFill>
            <a:schemeClr val="accent1">
              <a:lumMod val="20000"/>
              <a:lumOff val="80000"/>
            </a:schemeClr>
          </a:solidFill>
          <a:ln w="38100">
            <a:solidFill>
              <a:schemeClr val="accent1">
                <a:lumMod val="50000"/>
              </a:schemeClr>
            </a:solidFill>
          </a:ln>
        </p:spPr>
        <p:txBody>
          <a:bodyPr>
            <a:normAutofit fontScale="25000" lnSpcReduction="20000"/>
          </a:bodyPr>
          <a:lstStyle/>
          <a:p>
            <a:pPr marL="0" lvl="0" indent="0" algn="just">
              <a:lnSpc>
                <a:spcPct val="120000"/>
              </a:lnSpc>
              <a:buNone/>
            </a:pPr>
            <a:r>
              <a:rPr lang="en-US" sz="5600" b="1" dirty="0">
                <a:solidFill>
                  <a:schemeClr val="accent1">
                    <a:lumMod val="75000"/>
                  </a:schemeClr>
                </a:solidFill>
                <a:latin typeface="Segoe UI" panose="020B0502040204020203" pitchFamily="34" charset="0"/>
                <a:cs typeface="Segoe UI" panose="020B0502040204020203" pitchFamily="34" charset="0"/>
              </a:rPr>
              <a:t>İzleme </a:t>
            </a:r>
            <a:r>
              <a:rPr lang="en-US" sz="5600" b="1" dirty="0" err="1">
                <a:solidFill>
                  <a:schemeClr val="accent1">
                    <a:lumMod val="75000"/>
                  </a:schemeClr>
                </a:solidFill>
                <a:latin typeface="Segoe UI" panose="020B0502040204020203" pitchFamily="34" charset="0"/>
                <a:cs typeface="Segoe UI" panose="020B0502040204020203" pitchFamily="34" charset="0"/>
              </a:rPr>
              <a:t>faaliyetlerini</a:t>
            </a:r>
            <a:r>
              <a:rPr lang="en-US" sz="5600" b="1" dirty="0">
                <a:solidFill>
                  <a:schemeClr val="accent1">
                    <a:lumMod val="75000"/>
                  </a:schemeClr>
                </a:solidFill>
                <a:latin typeface="Segoe UI" panose="020B0502040204020203" pitchFamily="34" charset="0"/>
                <a:cs typeface="Segoe UI" panose="020B0502040204020203" pitchFamily="34" charset="0"/>
              </a:rPr>
              <a:t> </a:t>
            </a:r>
            <a:r>
              <a:rPr lang="en-US" sz="5600" b="1" dirty="0" err="1">
                <a:solidFill>
                  <a:schemeClr val="accent1">
                    <a:lumMod val="75000"/>
                  </a:schemeClr>
                </a:solidFill>
                <a:latin typeface="Segoe UI" panose="020B0502040204020203" pitchFamily="34" charset="0"/>
                <a:cs typeface="Segoe UI" panose="020B0502040204020203" pitchFamily="34" charset="0"/>
              </a:rPr>
              <a:t>yürüten</a:t>
            </a:r>
            <a:r>
              <a:rPr lang="en-US" sz="5600" b="1" dirty="0">
                <a:solidFill>
                  <a:schemeClr val="accent1">
                    <a:lumMod val="75000"/>
                  </a:schemeClr>
                </a:solidFill>
                <a:latin typeface="Segoe UI" panose="020B0502040204020203" pitchFamily="34" charset="0"/>
                <a:cs typeface="Segoe UI" panose="020B0502040204020203" pitchFamily="34" charset="0"/>
              </a:rPr>
              <a:t> </a:t>
            </a:r>
            <a:r>
              <a:rPr lang="en-US" sz="5600" b="1" dirty="0" err="1">
                <a:solidFill>
                  <a:schemeClr val="accent1">
                    <a:lumMod val="75000"/>
                  </a:schemeClr>
                </a:solidFill>
                <a:latin typeface="Segoe UI" panose="020B0502040204020203" pitchFamily="34" charset="0"/>
                <a:cs typeface="Segoe UI" panose="020B0502040204020203" pitchFamily="34" charset="0"/>
              </a:rPr>
              <a:t>çocuklar</a:t>
            </a:r>
            <a:r>
              <a:rPr lang="en-US" sz="5600" b="1" dirty="0">
                <a:solidFill>
                  <a:schemeClr val="accent1">
                    <a:lumMod val="75000"/>
                  </a:schemeClr>
                </a:solidFill>
                <a:latin typeface="Segoe UI" panose="020B0502040204020203" pitchFamily="34" charset="0"/>
                <a:cs typeface="Segoe UI" panose="020B0502040204020203" pitchFamily="34" charset="0"/>
              </a:rPr>
              <a:t> </a:t>
            </a:r>
            <a:r>
              <a:rPr lang="en-US" sz="5600" b="1" dirty="0" err="1">
                <a:solidFill>
                  <a:schemeClr val="accent1">
                    <a:lumMod val="75000"/>
                  </a:schemeClr>
                </a:solidFill>
                <a:latin typeface="Segoe UI" panose="020B0502040204020203" pitchFamily="34" charset="0"/>
                <a:cs typeface="Segoe UI" panose="020B0502040204020203" pitchFamily="34" charset="0"/>
              </a:rPr>
              <a:t>güvende</a:t>
            </a:r>
            <a:r>
              <a:rPr lang="en-US" sz="5600" b="1" dirty="0">
                <a:solidFill>
                  <a:schemeClr val="accent1">
                    <a:lumMod val="75000"/>
                  </a:schemeClr>
                </a:solidFill>
                <a:latin typeface="Segoe UI" panose="020B0502040204020203" pitchFamily="34" charset="0"/>
                <a:cs typeface="Segoe UI" panose="020B0502040204020203" pitchFamily="34" charset="0"/>
              </a:rPr>
              <a:t> </a:t>
            </a:r>
            <a:r>
              <a:rPr lang="en-US" sz="5600" b="1" dirty="0" err="1">
                <a:solidFill>
                  <a:schemeClr val="accent1">
                    <a:lumMod val="75000"/>
                  </a:schemeClr>
                </a:solidFill>
                <a:latin typeface="Segoe UI" panose="020B0502040204020203" pitchFamily="34" charset="0"/>
                <a:cs typeface="Segoe UI" panose="020B0502040204020203" pitchFamily="34" charset="0"/>
              </a:rPr>
              <a:t>ekipleri</a:t>
            </a:r>
            <a:r>
              <a:rPr lang="en-US" sz="5600" b="1" dirty="0">
                <a:solidFill>
                  <a:schemeClr val="accent1">
                    <a:lumMod val="75000"/>
                  </a:schemeClr>
                </a:solidFill>
                <a:latin typeface="Segoe UI" panose="020B0502040204020203" pitchFamily="34" charset="0"/>
                <a:cs typeface="Segoe UI" panose="020B0502040204020203" pitchFamily="34" charset="0"/>
              </a:rPr>
              <a:t> </a:t>
            </a:r>
            <a:r>
              <a:rPr lang="en-US" sz="5600" b="1" dirty="0" err="1">
                <a:solidFill>
                  <a:schemeClr val="accent1">
                    <a:lumMod val="75000"/>
                  </a:schemeClr>
                </a:solidFill>
                <a:latin typeface="Segoe UI" panose="020B0502040204020203" pitchFamily="34" charset="0"/>
                <a:cs typeface="Segoe UI" panose="020B0502040204020203" pitchFamily="34" charset="0"/>
              </a:rPr>
              <a:t>tarafından</a:t>
            </a:r>
            <a:r>
              <a:rPr lang="en-US" sz="5600" b="1" dirty="0">
                <a:solidFill>
                  <a:schemeClr val="accent1">
                    <a:lumMod val="75000"/>
                  </a:schemeClr>
                </a:solidFill>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yapılan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sosyal</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inceleme</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sonucunda</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haklarında</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herhangi</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bir</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tedbir</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kararı</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alınmasına</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ihtiyaç</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duyulmadan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ailesi</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veya</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yasal</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temsilcisi</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yanında</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kalması</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uygun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görülen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ASHB’ye</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bağlı</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kuruluşlarda</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korunma</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ve</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bakım</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altında</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iken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korunma</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veya</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bakım</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tedbir</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kararı</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kaldırılarak</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ailesine</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teslim</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edilen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çocuklar</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güvende</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ekipleri</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tarafından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sokakta</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çalıştığı</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tespit</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edilen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adli</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birimler</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tarafından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psiko-sosyal</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servis</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raporu</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hazırlanarak</a:t>
            </a:r>
            <a:r>
              <a:rPr lang="en-US" sz="5600" dirty="0">
                <a:latin typeface="Segoe UI" panose="020B0502040204020203" pitchFamily="34" charset="0"/>
                <a:cs typeface="Segoe UI" panose="020B0502040204020203" pitchFamily="34" charset="0"/>
              </a:rPr>
              <a:t> İl </a:t>
            </a:r>
            <a:r>
              <a:rPr lang="en-US" sz="5600" dirty="0" err="1">
                <a:latin typeface="Segoe UI" panose="020B0502040204020203" pitchFamily="34" charset="0"/>
                <a:cs typeface="Segoe UI" panose="020B0502040204020203" pitchFamily="34" charset="0"/>
              </a:rPr>
              <a:t>Müdürlüğüne</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bildirilen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özel</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kreş</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ve</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gündüz</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bakımevlerinin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ve</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çocuk</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kulüplerinin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ücretsiz</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bakım</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kontenjanından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faydalandırılarak</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ailesi</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yanında</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takip</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edilen</a:t>
            </a:r>
            <a:r>
              <a:rPr lang="en-US" sz="5600" dirty="0">
                <a:latin typeface="Segoe UI" panose="020B0502040204020203" pitchFamily="34" charset="0"/>
                <a:cs typeface="Segoe UI" panose="020B0502040204020203" pitchFamily="34" charset="0"/>
              </a:rPr>
              <a:t>;</a:t>
            </a:r>
            <a:r>
              <a:rPr lang="tr-TR" sz="5600" dirty="0">
                <a:latin typeface="Segoe UI" panose="020B0502040204020203" pitchFamily="34" charset="0"/>
                <a:cs typeface="Segoe UI" panose="020B0502040204020203" pitchFamily="34" charset="0"/>
              </a:rPr>
              <a:t> </a:t>
            </a:r>
            <a:r>
              <a:rPr lang="en-US" sz="5600" dirty="0">
                <a:latin typeface="Segoe UI" panose="020B0502040204020203" pitchFamily="34" charset="0"/>
                <a:cs typeface="Segoe UI" panose="020B0502040204020203" pitchFamily="34" charset="0"/>
              </a:rPr>
              <a:t>ŞÖNİM/Kadın </a:t>
            </a:r>
            <a:r>
              <a:rPr lang="en-US" sz="5600" dirty="0" err="1">
                <a:latin typeface="Segoe UI" panose="020B0502040204020203" pitchFamily="34" charset="0"/>
                <a:cs typeface="Segoe UI" panose="020B0502040204020203" pitchFamily="34" charset="0"/>
              </a:rPr>
              <a:t>konuk</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evinden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ayrılan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kadının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beraberindeki</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çocuklardan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ailesi</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yanında</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takip</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edilen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ve</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deprem</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yangın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sel</a:t>
            </a:r>
            <a:r>
              <a:rPr lang="en-US" sz="5600" dirty="0">
                <a:latin typeface="Segoe UI" panose="020B0502040204020203" pitchFamily="34" charset="0"/>
                <a:cs typeface="Segoe UI" panose="020B0502040204020203" pitchFamily="34" charset="0"/>
              </a:rPr>
              <a:t> vb. </a:t>
            </a:r>
            <a:r>
              <a:rPr lang="en-US" sz="5600" dirty="0" err="1">
                <a:latin typeface="Segoe UI" panose="020B0502040204020203" pitchFamily="34" charset="0"/>
                <a:cs typeface="Segoe UI" panose="020B0502040204020203" pitchFamily="34" charset="0"/>
              </a:rPr>
              <a:t>doğal</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afetlerden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etkilenen</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çocuklara</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yönelik</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izleme</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faaliyetleri</a:t>
            </a:r>
            <a:r>
              <a:rPr lang="en-US" sz="5600" dirty="0">
                <a:latin typeface="Segoe UI" panose="020B0502040204020203" pitchFamily="34" charset="0"/>
                <a:cs typeface="Segoe UI" panose="020B0502040204020203" pitchFamily="34" charset="0"/>
              </a:rPr>
              <a:t> </a:t>
            </a:r>
            <a:r>
              <a:rPr lang="en-US" sz="5600" dirty="0" err="1">
                <a:latin typeface="Segoe UI" panose="020B0502040204020203" pitchFamily="34" charset="0"/>
                <a:cs typeface="Segoe UI" panose="020B0502040204020203" pitchFamily="34" charset="0"/>
              </a:rPr>
              <a:t>yürütülmektedir</a:t>
            </a:r>
            <a:r>
              <a:rPr lang="en-US" sz="5600" dirty="0">
                <a:latin typeface="Segoe UI" panose="020B0502040204020203" pitchFamily="34" charset="0"/>
                <a:cs typeface="Segoe UI" panose="020B0502040204020203" pitchFamily="34" charset="0"/>
              </a:rPr>
              <a:t>.</a:t>
            </a:r>
            <a:endParaRPr lang="tr-TR" sz="5600" dirty="0">
              <a:latin typeface="Segoe UI" panose="020B0502040204020203" pitchFamily="34" charset="0"/>
              <a:cs typeface="Segoe UI" panose="020B0502040204020203" pitchFamily="34" charset="0"/>
            </a:endParaRPr>
          </a:p>
          <a:p>
            <a:endParaRPr lang="tr-TR" dirty="0"/>
          </a:p>
        </p:txBody>
      </p:sp>
      <p:sp>
        <p:nvSpPr>
          <p:cNvPr id="4" name="İçerik Yer Tutucusu 2"/>
          <p:cNvSpPr txBox="1">
            <a:spLocks/>
          </p:cNvSpPr>
          <p:nvPr/>
        </p:nvSpPr>
        <p:spPr>
          <a:xfrm>
            <a:off x="769377" y="2956920"/>
            <a:ext cx="4639491" cy="2400754"/>
          </a:xfrm>
          <a:prstGeom prst="rect">
            <a:avLst/>
          </a:prstGeom>
          <a:solidFill>
            <a:schemeClr val="accent1">
              <a:lumMod val="20000"/>
              <a:lumOff val="80000"/>
            </a:schemeClr>
          </a:solidFill>
          <a:ln w="38100">
            <a:solidFill>
              <a:schemeClr val="accent1">
                <a:lumMod val="50000"/>
              </a:schemeClr>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400" b="1" dirty="0" err="1">
                <a:solidFill>
                  <a:schemeClr val="accent1">
                    <a:lumMod val="75000"/>
                  </a:schemeClr>
                </a:solidFill>
                <a:latin typeface="Segoe UI" panose="020B0502040204020203" pitchFamily="34" charset="0"/>
                <a:cs typeface="Segoe UI" panose="020B0502040204020203" pitchFamily="34" charset="0"/>
              </a:rPr>
              <a:t>Tespit</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ve</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yönlendirme</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faaliyetlerini</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yürüten</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çocuklar</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güvende</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ekipleri</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tarafından</a:t>
            </a:r>
            <a:r>
              <a:rPr lang="en-US" sz="1400" dirty="0">
                <a:solidFill>
                  <a:schemeClr val="accent1">
                    <a:lumMod val="75000"/>
                  </a:schemeClr>
                </a:solidFill>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sokakta</a:t>
            </a:r>
            <a:r>
              <a:rPr lang="en-US" sz="1400" dirty="0">
                <a:latin typeface="Segoe UI" panose="020B0502040204020203" pitchFamily="34" charset="0"/>
                <a:cs typeface="Segoe UI" panose="020B0502040204020203" pitchFamily="34" charset="0"/>
              </a:rPr>
              <a:t> risk </a:t>
            </a:r>
            <a:r>
              <a:rPr lang="en-US" sz="1400" dirty="0" err="1">
                <a:latin typeface="Segoe UI" panose="020B0502040204020203" pitchFamily="34" charset="0"/>
                <a:cs typeface="Segoe UI" panose="020B0502040204020203" pitchFamily="34" charset="0"/>
              </a:rPr>
              <a:t>altında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olduğu</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değerlendirilen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çocuklar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ile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okullarda</a:t>
            </a:r>
            <a:r>
              <a:rPr lang="en-US" sz="1400" dirty="0">
                <a:latin typeface="Segoe UI" panose="020B0502040204020203" pitchFamily="34" charset="0"/>
                <a:cs typeface="Segoe UI" panose="020B0502040204020203" pitchFamily="34" charset="0"/>
              </a:rPr>
              <a:t> risk </a:t>
            </a:r>
            <a:r>
              <a:rPr lang="en-US" sz="1400" dirty="0" err="1">
                <a:latin typeface="Segoe UI" panose="020B0502040204020203" pitchFamily="34" charset="0"/>
                <a:cs typeface="Segoe UI" panose="020B0502040204020203" pitchFamily="34" charset="0"/>
              </a:rPr>
              <a:t>altında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olduğu</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değerlendirilen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çocukların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tespiti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yapılmaktadır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Tespit</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edilen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çocuk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ve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ailelere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yönelik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yürütülen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çalışmalar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sonucunda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çocuk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ve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ailenin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uygun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hizmet</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modellerine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yönlendirilmesi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sağlanmaktadır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Ayrıca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çocuğun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ailesine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rehberlik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hizmeti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verilmekte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gerekli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görülmesi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halinde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aile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hakkında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adli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işlem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başlatılabilmekte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veya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çocuk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kurum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bakımına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alınabilmektedir</a:t>
            </a:r>
            <a:r>
              <a:rPr lang="en-US" sz="1400" dirty="0">
                <a:latin typeface="Segoe UI" panose="020B0502040204020203" pitchFamily="34" charset="0"/>
                <a:cs typeface="Segoe UI" panose="020B0502040204020203" pitchFamily="34" charset="0"/>
              </a:rPr>
              <a:t>. </a:t>
            </a:r>
            <a:endParaRPr lang="tr-TR" sz="1400" dirty="0">
              <a:latin typeface="Segoe UI" panose="020B0502040204020203" pitchFamily="34" charset="0"/>
              <a:cs typeface="Segoe UI" panose="020B0502040204020203" pitchFamily="34" charset="0"/>
            </a:endParaRPr>
          </a:p>
          <a:p>
            <a:pPr marL="0" indent="0" algn="just">
              <a:lnSpc>
                <a:spcPct val="120000"/>
              </a:lnSpc>
              <a:buNone/>
            </a:pPr>
            <a:endParaRPr lang="tr-TR" dirty="0">
              <a:latin typeface="Segoe UI" panose="020B0502040204020203" pitchFamily="34" charset="0"/>
              <a:cs typeface="Segoe UI" panose="020B0502040204020203" pitchFamily="34" charset="0"/>
            </a:endParaRPr>
          </a:p>
        </p:txBody>
      </p:sp>
      <p:cxnSp>
        <p:nvCxnSpPr>
          <p:cNvPr id="9" name="Düz Ok Bağlayıcısı 8"/>
          <p:cNvCxnSpPr/>
          <p:nvPr/>
        </p:nvCxnSpPr>
        <p:spPr>
          <a:xfrm>
            <a:off x="7426720" y="2223725"/>
            <a:ext cx="975360" cy="574767"/>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Düz Ok Bağlayıcısı 14"/>
          <p:cNvCxnSpPr/>
          <p:nvPr/>
        </p:nvCxnSpPr>
        <p:spPr>
          <a:xfrm flipH="1">
            <a:off x="3177899" y="2223726"/>
            <a:ext cx="966656" cy="574767"/>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E8346246-4813-7386-7DBA-3EC76D5026D3}"/>
              </a:ext>
            </a:extLst>
          </p:cNvPr>
          <p:cNvSpPr>
            <a:spLocks noGrp="1"/>
          </p:cNvSpPr>
          <p:nvPr>
            <p:ph type="sldNum" sz="quarter" idx="12"/>
          </p:nvPr>
        </p:nvSpPr>
        <p:spPr/>
        <p:txBody>
          <a:bodyPr/>
          <a:lstStyle/>
          <a:p>
            <a:fld id="{0BE68271-D1D7-4240-9CAF-7A57D75CD8A1}" type="slidenum">
              <a:rPr lang="en-US" smtClean="0"/>
              <a:t>26</a:t>
            </a:fld>
            <a:endParaRPr lang="en-US"/>
          </a:p>
        </p:txBody>
      </p:sp>
    </p:spTree>
    <p:extLst>
      <p:ext uri="{BB962C8B-B14F-4D97-AF65-F5344CB8AC3E}">
        <p14:creationId xmlns:p14="http://schemas.microsoft.com/office/powerpoint/2010/main" val="3512259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61851" y="1537229"/>
            <a:ext cx="11138263" cy="1325563"/>
          </a:xfrm>
        </p:spPr>
        <p:txBody>
          <a:bodyPr>
            <a:noAutofit/>
          </a:bodyPr>
          <a:lstStyle/>
          <a:p>
            <a:pPr>
              <a:lnSpc>
                <a:spcPct val="115000"/>
              </a:lnSpc>
              <a:spcAft>
                <a:spcPts val="0"/>
              </a:spcAft>
            </a:pP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Kırsal</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Bölgelerde</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Çocuklar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İçin</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Koruyucu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ve</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Önleyici</a:t>
            </a:r>
            <a:r>
              <a:rPr lang="en-US" sz="28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8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Hizmetler</a:t>
            </a:r>
            <a:br>
              <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br>
            <a:endPar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3994952" y="2337801"/>
            <a:ext cx="7457242" cy="3388296"/>
          </a:xfrm>
          <a:noFill/>
        </p:spPr>
        <p:txBody>
          <a:bodyPr>
            <a:normAutofit fontScale="92500" lnSpcReduction="20000"/>
          </a:bodyPr>
          <a:lstStyle/>
          <a:p>
            <a:pPr algn="just">
              <a:lnSpc>
                <a:spcPct val="110000"/>
              </a:lnSpc>
            </a:pPr>
            <a:r>
              <a:rPr lang="en-US" sz="1600" dirty="0" err="1">
                <a:latin typeface="Segoe UI" panose="020B0502040204020203" pitchFamily="34" charset="0"/>
                <a:cs typeface="Segoe UI" panose="020B0502040204020203" pitchFamily="34" charset="0"/>
              </a:rPr>
              <a:t>Cumhurbaşkanlığı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İcraat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Programı</a:t>
            </a:r>
            <a:r>
              <a:rPr lang="en-US" sz="1600" dirty="0">
                <a:latin typeface="Segoe UI" panose="020B0502040204020203" pitchFamily="34" charset="0"/>
                <a:cs typeface="Segoe UI" panose="020B0502040204020203" pitchFamily="34" charset="0"/>
              </a:rPr>
              <a:t> V. 180 </a:t>
            </a:r>
            <a:r>
              <a:rPr lang="en-US" sz="1600" dirty="0" err="1">
                <a:latin typeface="Segoe UI" panose="020B0502040204020203" pitchFamily="34" charset="0"/>
                <a:cs typeface="Segoe UI" panose="020B0502040204020203" pitchFamily="34" charset="0"/>
              </a:rPr>
              <a:t>Günlük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Eylem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Planı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kapsamında</a:t>
            </a:r>
            <a:r>
              <a:rPr lang="en-US" sz="1600" dirty="0">
                <a:latin typeface="Segoe UI" panose="020B0502040204020203" pitchFamily="34" charset="0"/>
                <a:cs typeface="Segoe UI" panose="020B0502040204020203" pitchFamily="34" charset="0"/>
              </a:rPr>
              <a:t> 1 Temmuz-31 </a:t>
            </a:r>
            <a:r>
              <a:rPr lang="en-US" sz="1600" dirty="0" err="1">
                <a:latin typeface="Segoe UI" panose="020B0502040204020203" pitchFamily="34" charset="0"/>
                <a:cs typeface="Segoe UI" panose="020B0502040204020203" pitchFamily="34" charset="0"/>
              </a:rPr>
              <a:t>Aralık</a:t>
            </a:r>
            <a:r>
              <a:rPr lang="en-US" sz="1600" dirty="0">
                <a:latin typeface="Segoe UI" panose="020B0502040204020203" pitchFamily="34" charset="0"/>
                <a:cs typeface="Segoe UI" panose="020B0502040204020203" pitchFamily="34" charset="0"/>
              </a:rPr>
              <a:t> 2021 </a:t>
            </a:r>
            <a:r>
              <a:rPr lang="en-US" sz="1600" dirty="0" err="1">
                <a:latin typeface="Segoe UI" panose="020B0502040204020203" pitchFamily="34" charset="0"/>
                <a:cs typeface="Segoe UI" panose="020B0502040204020203" pitchFamily="34" charset="0"/>
              </a:rPr>
              <a:t>tarihleri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arasında</a:t>
            </a:r>
            <a:r>
              <a:rPr lang="en-US" sz="1600" dirty="0">
                <a:latin typeface="Segoe UI" panose="020B0502040204020203" pitchFamily="34" charset="0"/>
                <a:cs typeface="Segoe UI" panose="020B0502040204020203" pitchFamily="34" charset="0"/>
              </a:rPr>
              <a:t>, "22 </a:t>
            </a:r>
            <a:r>
              <a:rPr lang="en-US" sz="1600" dirty="0" err="1">
                <a:latin typeface="Segoe UI" panose="020B0502040204020203" pitchFamily="34" charset="0"/>
                <a:cs typeface="Segoe UI" panose="020B0502040204020203" pitchFamily="34" charset="0"/>
              </a:rPr>
              <a:t>İlde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kırsal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bölgelerde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a:t>
            </a:r>
            <a:r>
              <a:rPr lang="en-US" sz="1600" dirty="0">
                <a:latin typeface="Segoe UI" panose="020B0502040204020203" pitchFamily="34" charset="0"/>
                <a:cs typeface="Segoe UI" panose="020B0502040204020203" pitchFamily="34" charset="0"/>
              </a:rPr>
              <a:t> için </a:t>
            </a:r>
            <a:r>
              <a:rPr lang="en-US" sz="1600" dirty="0" err="1">
                <a:latin typeface="Segoe UI" panose="020B0502040204020203" pitchFamily="34" charset="0"/>
                <a:cs typeface="Segoe UI" panose="020B0502040204020203" pitchFamily="34" charset="0"/>
              </a:rPr>
              <a:t>koruyucu</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önleyici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hakkında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bilgilendirme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yapılması</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ihtiyaçların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belirlenmesi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eylemi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kabul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edilmiş</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olup</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gerçekleştirilen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faaliyetler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sonucunda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çalışma</a:t>
            </a:r>
            <a:r>
              <a:rPr lang="en-US" sz="1600" dirty="0">
                <a:latin typeface="Segoe UI" panose="020B0502040204020203" pitchFamily="34" charset="0"/>
                <a:cs typeface="Segoe UI" panose="020B0502040204020203" pitchFamily="34" charset="0"/>
              </a:rPr>
              <a:t> tamamlanmıştır. </a:t>
            </a:r>
            <a:endParaRPr lang="tr-TR" sz="1600" dirty="0">
              <a:latin typeface="Segoe UI" panose="020B0502040204020203" pitchFamily="34" charset="0"/>
              <a:cs typeface="Segoe UI" panose="020B0502040204020203" pitchFamily="34" charset="0"/>
            </a:endParaRPr>
          </a:p>
          <a:p>
            <a:pPr algn="just">
              <a:lnSpc>
                <a:spcPct val="110000"/>
              </a:lnSpc>
            </a:pPr>
            <a:r>
              <a:rPr lang="en-US" sz="1600" dirty="0" err="1">
                <a:latin typeface="Segoe UI" panose="020B0502040204020203" pitchFamily="34" charset="0"/>
                <a:cs typeface="Segoe UI" panose="020B0502040204020203" pitchFamily="34" charset="0"/>
              </a:rPr>
              <a:t>Cumhurbaşkanlığı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İcraat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Programı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kapsamında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tamamlanan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çalışmada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yalnızca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çocuklara</a:t>
            </a:r>
            <a:r>
              <a:rPr lang="en-US" sz="1600" dirty="0">
                <a:latin typeface="Segoe UI" panose="020B0502040204020203" pitchFamily="34" charset="0"/>
                <a:cs typeface="Segoe UI" panose="020B0502040204020203" pitchFamily="34" charset="0"/>
              </a:rPr>
              <a:t> değil, </a:t>
            </a:r>
            <a:r>
              <a:rPr lang="en-US" sz="1600" dirty="0" err="1">
                <a:latin typeface="Segoe UI" panose="020B0502040204020203" pitchFamily="34" charset="0"/>
                <a:cs typeface="Segoe UI" panose="020B0502040204020203" pitchFamily="34" charset="0"/>
              </a:rPr>
              <a:t>kırsal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bölgede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yaşayan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tüm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bireylerle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ilişki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kurularak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ihtiyaç</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duyulan</a:t>
            </a:r>
            <a:r>
              <a:rPr lang="en-US" sz="1600" dirty="0">
                <a:latin typeface="Segoe UI" panose="020B0502040204020203" pitchFamily="34" charset="0"/>
                <a:cs typeface="Segoe UI" panose="020B0502040204020203" pitchFamily="34" charset="0"/>
              </a:rPr>
              <a:t> sosyal </a:t>
            </a:r>
            <a:r>
              <a:rPr lang="en-US" sz="1600" dirty="0" err="1">
                <a:latin typeface="Segoe UI" panose="020B0502040204020203" pitchFamily="34" charset="0"/>
                <a:cs typeface="Segoe UI" panose="020B0502040204020203" pitchFamily="34" charset="0"/>
              </a:rPr>
              <a:t>hizmet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modelleri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hakkında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rehberlik</a:t>
            </a:r>
            <a:r>
              <a:rPr lang="en-US" sz="1600" dirty="0">
                <a:latin typeface="Segoe UI" panose="020B0502040204020203" pitchFamily="34" charset="0"/>
                <a:cs typeface="Segoe UI" panose="020B0502040204020203" pitchFamily="34" charset="0"/>
              </a:rPr>
              <a:t> yapılmıştır. Bu </a:t>
            </a:r>
            <a:r>
              <a:rPr lang="en-US" sz="1600" dirty="0" err="1">
                <a:latin typeface="Segoe UI" panose="020B0502040204020203" pitchFamily="34" charset="0"/>
                <a:cs typeface="Segoe UI" panose="020B0502040204020203" pitchFamily="34" charset="0"/>
              </a:rPr>
              <a:t>çalışmanın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faydaları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değerlendirilerek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büyükşehirler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dışındaki</a:t>
            </a:r>
            <a:r>
              <a:rPr lang="en-US" sz="1600" dirty="0">
                <a:latin typeface="Segoe UI" panose="020B0502040204020203" pitchFamily="34" charset="0"/>
                <a:cs typeface="Segoe UI" panose="020B0502040204020203" pitchFamily="34" charset="0"/>
              </a:rPr>
              <a:t> 51 </a:t>
            </a:r>
            <a:r>
              <a:rPr lang="en-US" sz="1600" dirty="0" err="1">
                <a:latin typeface="Segoe UI" panose="020B0502040204020203" pitchFamily="34" charset="0"/>
                <a:cs typeface="Segoe UI" panose="020B0502040204020203" pitchFamily="34" charset="0"/>
              </a:rPr>
              <a:t>ilde</a:t>
            </a:r>
            <a:r>
              <a:rPr lang="en-US" sz="1600" dirty="0">
                <a:latin typeface="Segoe UI" panose="020B0502040204020203" pitchFamily="34" charset="0"/>
                <a:cs typeface="Segoe UI" panose="020B0502040204020203" pitchFamily="34" charset="0"/>
              </a:rPr>
              <a:t> de </a:t>
            </a:r>
            <a:r>
              <a:rPr lang="en-US" sz="1600" dirty="0" err="1">
                <a:latin typeface="Segoe UI" panose="020B0502040204020203" pitchFamily="34" charset="0"/>
                <a:cs typeface="Segoe UI" panose="020B0502040204020203" pitchFamily="34" charset="0"/>
              </a:rPr>
              <a:t>yaygınlaştırılmasına</a:t>
            </a:r>
            <a:r>
              <a:rPr lang="en-US" sz="1600" dirty="0">
                <a:latin typeface="Segoe UI" panose="020B0502040204020203" pitchFamily="34" charset="0"/>
                <a:cs typeface="Segoe UI" panose="020B0502040204020203" pitchFamily="34" charset="0"/>
              </a:rPr>
              <a:t> karar </a:t>
            </a:r>
            <a:r>
              <a:rPr lang="en-US" sz="1600" dirty="0" err="1">
                <a:latin typeface="Segoe UI" panose="020B0502040204020203" pitchFamily="34" charset="0"/>
                <a:cs typeface="Segoe UI" panose="020B0502040204020203" pitchFamily="34" charset="0"/>
              </a:rPr>
              <a:t>verilmiştir</a:t>
            </a:r>
            <a:r>
              <a:rPr lang="tr-TR" sz="1600" dirty="0">
                <a:latin typeface="Segoe UI" panose="020B0502040204020203" pitchFamily="34" charset="0"/>
                <a:cs typeface="Segoe UI" panose="020B0502040204020203" pitchFamily="34" charset="0"/>
              </a:rPr>
              <a:t>.</a:t>
            </a:r>
          </a:p>
          <a:p>
            <a:pPr algn="just">
              <a:lnSpc>
                <a:spcPct val="110000"/>
              </a:lnSpc>
            </a:pPr>
            <a:r>
              <a:rPr lang="en-US" sz="1600" dirty="0" err="1">
                <a:latin typeface="Segoe UI" panose="020B0502040204020203" pitchFamily="34" charset="0"/>
                <a:cs typeface="Segoe UI" panose="020B0502040204020203" pitchFamily="34" charset="0"/>
              </a:rPr>
              <a:t>Söz</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konusu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faaliyet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kapsamında</a:t>
            </a:r>
            <a:r>
              <a:rPr lang="en-US" sz="1600" dirty="0">
                <a:latin typeface="Segoe UI" panose="020B0502040204020203" pitchFamily="34" charset="0"/>
                <a:cs typeface="Segoe UI" panose="020B0502040204020203" pitchFamily="34" charset="0"/>
              </a:rPr>
              <a:t>, ASH İl </a:t>
            </a:r>
            <a:r>
              <a:rPr lang="en-US" sz="1600" dirty="0" err="1">
                <a:latin typeface="Segoe UI" panose="020B0502040204020203" pitchFamily="34" charset="0"/>
                <a:cs typeface="Segoe UI" panose="020B0502040204020203" pitchFamily="34" charset="0"/>
              </a:rPr>
              <a:t>Müdürlükleri</a:t>
            </a:r>
            <a:r>
              <a:rPr lang="en-US" sz="1600" dirty="0">
                <a:latin typeface="Segoe UI" panose="020B0502040204020203" pitchFamily="34" charset="0"/>
                <a:cs typeface="Segoe UI" panose="020B0502040204020203" pitchFamily="34" charset="0"/>
              </a:rPr>
              <a:t> ve Sosyal </a:t>
            </a:r>
            <a:r>
              <a:rPr lang="en-US" sz="1600" dirty="0" err="1">
                <a:latin typeface="Segoe UI" panose="020B0502040204020203" pitchFamily="34" charset="0"/>
                <a:cs typeface="Segoe UI" panose="020B0502040204020203" pitchFamily="34" charset="0"/>
              </a:rPr>
              <a:t>Hizmet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Merkezlerinde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görev</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yapan</a:t>
            </a:r>
            <a:r>
              <a:rPr lang="en-US" sz="1600" dirty="0">
                <a:latin typeface="Segoe UI" panose="020B0502040204020203" pitchFamily="34" charset="0"/>
                <a:cs typeface="Segoe UI" panose="020B0502040204020203" pitchFamily="34" charset="0"/>
              </a:rPr>
              <a:t> sosyal </a:t>
            </a:r>
            <a:r>
              <a:rPr lang="en-US" sz="1600" dirty="0" err="1">
                <a:latin typeface="Segoe UI" panose="020B0502040204020203" pitchFamily="34" charset="0"/>
                <a:cs typeface="Segoe UI" panose="020B0502040204020203" pitchFamily="34" charset="0"/>
              </a:rPr>
              <a:t>çalışma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görevlileri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köyleri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ziyaret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ederek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aile</a:t>
            </a:r>
            <a:r>
              <a:rPr lang="en-US" sz="1600" dirty="0">
                <a:latin typeface="Segoe UI" panose="020B0502040204020203" pitchFamily="34" charset="0"/>
                <a:cs typeface="Segoe UI" panose="020B0502040204020203" pitchFamily="34" charset="0"/>
              </a:rPr>
              <a:t>, çocuk, </a:t>
            </a:r>
            <a:r>
              <a:rPr lang="en-US" sz="1600" dirty="0" err="1">
                <a:latin typeface="Segoe UI" panose="020B0502040204020203" pitchFamily="34" charset="0"/>
                <a:cs typeface="Segoe UI" panose="020B0502040204020203" pitchFamily="34" charset="0"/>
              </a:rPr>
              <a:t>muhtarlar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okul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idarecileri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belediye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görevlileri</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imamlarla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görüşmeler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yapmıştır</a:t>
            </a:r>
            <a:r>
              <a:rPr lang="en-US" sz="1600" dirty="0">
                <a:latin typeface="Segoe UI" panose="020B0502040204020203" pitchFamily="34" charset="0"/>
                <a:cs typeface="Segoe UI" panose="020B0502040204020203" pitchFamily="34" charset="0"/>
              </a:rPr>
              <a:t>.</a:t>
            </a:r>
            <a:endParaRPr lang="tr-TR" sz="1600" dirty="0">
              <a:latin typeface="Segoe UI" panose="020B0502040204020203" pitchFamily="34" charset="0"/>
              <a:cs typeface="Segoe UI" panose="020B0502040204020203" pitchFamily="34"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120" y="2671959"/>
            <a:ext cx="2646499" cy="2646499"/>
          </a:xfrm>
          <a:prstGeom prst="rect">
            <a:avLst/>
          </a:prstGeom>
        </p:spPr>
      </p:pic>
      <p:sp>
        <p:nvSpPr>
          <p:cNvPr id="5" name="Slide Number Placeholder 4">
            <a:extLst>
              <a:ext uri="{FF2B5EF4-FFF2-40B4-BE49-F238E27FC236}">
                <a16:creationId xmlns:a16="http://schemas.microsoft.com/office/drawing/2014/main" id="{D4E76DE5-FA7F-D1FA-3314-EACAE6D3D397}"/>
              </a:ext>
            </a:extLst>
          </p:cNvPr>
          <p:cNvSpPr>
            <a:spLocks noGrp="1"/>
          </p:cNvSpPr>
          <p:nvPr>
            <p:ph type="sldNum" sz="quarter" idx="12"/>
          </p:nvPr>
        </p:nvSpPr>
        <p:spPr/>
        <p:txBody>
          <a:bodyPr/>
          <a:lstStyle/>
          <a:p>
            <a:fld id="{0BE68271-D1D7-4240-9CAF-7A57D75CD8A1}" type="slidenum">
              <a:rPr lang="en-US" smtClean="0"/>
              <a:t>27</a:t>
            </a:fld>
            <a:endParaRPr lang="en-US"/>
          </a:p>
        </p:txBody>
      </p:sp>
    </p:spTree>
    <p:extLst>
      <p:ext uri="{BB962C8B-B14F-4D97-AF65-F5344CB8AC3E}">
        <p14:creationId xmlns:p14="http://schemas.microsoft.com/office/powerpoint/2010/main" val="3314799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394809"/>
            <a:ext cx="10515600" cy="1325563"/>
          </a:xfrm>
        </p:spPr>
        <p:txBody>
          <a:bodyPr>
            <a:normAutofit/>
          </a:bodyPr>
          <a:lstStyle/>
          <a:p>
            <a:pPr>
              <a:lnSpc>
                <a:spcPct val="115000"/>
              </a:lnSpc>
              <a:spcAft>
                <a:spcPts val="0"/>
              </a:spcAft>
            </a:pP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Yaşam</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Merkezleri</a:t>
            </a:r>
            <a:br>
              <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br>
            <a:endPar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962297" y="2186286"/>
            <a:ext cx="10578674" cy="3672976"/>
          </a:xfrm>
          <a:noFill/>
        </p:spPr>
        <p:txBody>
          <a:bodyPr>
            <a:normAutofit lnSpcReduction="10000"/>
          </a:bodyPr>
          <a:lstStyle/>
          <a:p>
            <a:pPr algn="just">
              <a:lnSpc>
                <a:spcPct val="120000"/>
              </a:lnSpc>
            </a:pPr>
            <a:r>
              <a:rPr lang="en-US" sz="1600" dirty="0" err="1">
                <a:latin typeface="Segoe UI" panose="020B0502040204020203" pitchFamily="34" charset="0"/>
                <a:cs typeface="Segoe UI" panose="020B0502040204020203" pitchFamily="34" charset="0"/>
              </a:rPr>
              <a:t>Çocuklara</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ailelere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danışmanlık</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destek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hizmetlerinin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kapsamını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genişletmek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sunulan</a:t>
            </a:r>
            <a:r>
              <a:rPr lang="en-US" sz="1600" dirty="0">
                <a:latin typeface="Segoe UI" panose="020B0502040204020203" pitchFamily="34" charset="0"/>
                <a:cs typeface="Segoe UI" panose="020B0502040204020203" pitchFamily="34" charset="0"/>
              </a:rPr>
              <a:t> sosyal </a:t>
            </a:r>
            <a:r>
              <a:rPr lang="en-US" sz="1600" dirty="0" err="1">
                <a:latin typeface="Segoe UI" panose="020B0502040204020203" pitchFamily="34" charset="0"/>
                <a:cs typeface="Segoe UI" panose="020B0502040204020203" pitchFamily="34" charset="0"/>
              </a:rPr>
              <a:t>imkânları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artırmak</a:t>
            </a:r>
            <a:r>
              <a:rPr lang="en-US" sz="1600" dirty="0">
                <a:latin typeface="Segoe UI" panose="020B0502040204020203" pitchFamily="34" charset="0"/>
                <a:cs typeface="Segoe UI" panose="020B0502040204020203" pitchFamily="34" charset="0"/>
              </a:rPr>
              <a:t> ve çocukların </a:t>
            </a:r>
            <a:r>
              <a:rPr lang="en-US" sz="1600" dirty="0" err="1">
                <a:latin typeface="Segoe UI" panose="020B0502040204020203" pitchFamily="34" charset="0"/>
                <a:cs typeface="Segoe UI" panose="020B0502040204020203" pitchFamily="34" charset="0"/>
              </a:rPr>
              <a:t>okula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devamlarının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sağlanması</a:t>
            </a:r>
            <a:r>
              <a:rPr lang="en-US" sz="1600" dirty="0">
                <a:latin typeface="Segoe UI" panose="020B0502040204020203" pitchFamily="34" charset="0"/>
                <a:cs typeface="Segoe UI" panose="020B0502040204020203" pitchFamily="34" charset="0"/>
              </a:rPr>
              <a:t> ile </a:t>
            </a:r>
            <a:r>
              <a:rPr lang="en-US" sz="1600" dirty="0" err="1">
                <a:latin typeface="Segoe UI" panose="020B0502040204020203" pitchFamily="34" charset="0"/>
                <a:cs typeface="Segoe UI" panose="020B0502040204020203" pitchFamily="34" charset="0"/>
              </a:rPr>
              <a:t>sokakta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karşılaşabilecekleri</a:t>
            </a:r>
            <a:r>
              <a:rPr lang="en-US" sz="1600" dirty="0">
                <a:latin typeface="Segoe UI" panose="020B0502040204020203" pitchFamily="34" charset="0"/>
                <a:cs typeface="Segoe UI" panose="020B0502040204020203" pitchFamily="34" charset="0"/>
              </a:rPr>
              <a:t> her </a:t>
            </a:r>
            <a:r>
              <a:rPr lang="en-US" sz="1600" dirty="0" err="1">
                <a:latin typeface="Segoe UI" panose="020B0502040204020203" pitchFamily="34" charset="0"/>
                <a:cs typeface="Segoe UI" panose="020B0502040204020203" pitchFamily="34" charset="0"/>
              </a:rPr>
              <a:t>türlü</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tehlikeden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korunması</a:t>
            </a:r>
            <a:r>
              <a:rPr lang="en-US" sz="1600" dirty="0">
                <a:latin typeface="Segoe UI" panose="020B0502040204020203" pitchFamily="34" charset="0"/>
                <a:cs typeface="Segoe UI" panose="020B0502040204020203" pitchFamily="34" charset="0"/>
              </a:rPr>
              <a:t> ASHB Çocuk Hizmetleri Genel Müdürlüğü </a:t>
            </a:r>
            <a:r>
              <a:rPr lang="en-US" sz="1600" dirty="0" err="1">
                <a:latin typeface="Segoe UI" panose="020B0502040204020203" pitchFamily="34" charset="0"/>
                <a:cs typeface="Segoe UI" panose="020B0502040204020203" pitchFamily="34" charset="0"/>
              </a:rPr>
              <a:t>görevleri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arasındadır</a:t>
            </a:r>
            <a:r>
              <a:rPr lang="en-US" sz="1600" dirty="0">
                <a:latin typeface="Segoe UI" panose="020B0502040204020203" pitchFamily="34" charset="0"/>
                <a:cs typeface="Segoe UI" panose="020B0502040204020203" pitchFamily="34" charset="0"/>
              </a:rPr>
              <a:t>. </a:t>
            </a:r>
            <a:endParaRPr lang="tr-TR" sz="1600" dirty="0">
              <a:latin typeface="Segoe UI" panose="020B0502040204020203" pitchFamily="34" charset="0"/>
              <a:cs typeface="Segoe UI" panose="020B0502040204020203" pitchFamily="34" charset="0"/>
            </a:endParaRPr>
          </a:p>
          <a:p>
            <a:pPr algn="just">
              <a:lnSpc>
                <a:spcPct val="120000"/>
              </a:lnSpc>
            </a:pPr>
            <a:r>
              <a:rPr lang="en-US" sz="1600" dirty="0" err="1">
                <a:latin typeface="Segoe UI" panose="020B0502040204020203" pitchFamily="34" charset="0"/>
                <a:cs typeface="Segoe UI" panose="020B0502040204020203" pitchFamily="34" charset="0"/>
              </a:rPr>
              <a:t>Söz</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konusu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görevlerin</a:t>
            </a:r>
            <a:r>
              <a:rPr lang="en-US" sz="1600" dirty="0">
                <a:latin typeface="Segoe UI" panose="020B0502040204020203" pitchFamily="34" charset="0"/>
                <a:cs typeface="Segoe UI" panose="020B0502040204020203" pitchFamily="34" charset="0"/>
              </a:rPr>
              <a:t> daha </a:t>
            </a:r>
            <a:r>
              <a:rPr lang="en-US" sz="1600" dirty="0" err="1">
                <a:latin typeface="Segoe UI" panose="020B0502040204020203" pitchFamily="34" charset="0"/>
                <a:cs typeface="Segoe UI" panose="020B0502040204020203" pitchFamily="34" charset="0"/>
              </a:rPr>
              <a:t>etkin</a:t>
            </a:r>
            <a:r>
              <a:rPr lang="en-US" sz="1600" dirty="0">
                <a:latin typeface="Segoe UI" panose="020B0502040204020203" pitchFamily="34" charset="0"/>
                <a:cs typeface="Segoe UI" panose="020B0502040204020203" pitchFamily="34" charset="0"/>
              </a:rPr>
              <a:t> bir </a:t>
            </a:r>
            <a:r>
              <a:rPr lang="en-US" sz="1600" dirty="0" err="1">
                <a:latin typeface="Segoe UI" panose="020B0502040204020203" pitchFamily="34" charset="0"/>
                <a:cs typeface="Segoe UI" panose="020B0502040204020203" pitchFamily="34" charset="0"/>
              </a:rPr>
              <a:t>şekilde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yerine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getirilmesi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doğrultusunda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koruyucu</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önleyici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kapsamında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öncelikle</a:t>
            </a:r>
            <a:r>
              <a:rPr lang="en-US" sz="1600" dirty="0">
                <a:latin typeface="Segoe UI" panose="020B0502040204020203" pitchFamily="34" charset="0"/>
                <a:cs typeface="Segoe UI" panose="020B0502040204020203" pitchFamily="34" charset="0"/>
              </a:rPr>
              <a:t> çocukların </a:t>
            </a:r>
            <a:r>
              <a:rPr lang="en-US" sz="1600" dirty="0" err="1">
                <a:latin typeface="Segoe UI" panose="020B0502040204020203" pitchFamily="34" charset="0"/>
                <a:cs typeface="Segoe UI" panose="020B0502040204020203" pitchFamily="34" charset="0"/>
              </a:rPr>
              <a:t>ihtiyaçlarını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belirlemek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gerekmektedir</a:t>
            </a:r>
            <a:r>
              <a:rPr lang="en-US" sz="1600" dirty="0">
                <a:latin typeface="Segoe UI" panose="020B0502040204020203" pitchFamily="34" charset="0"/>
                <a:cs typeface="Segoe UI" panose="020B0502040204020203" pitchFamily="34" charset="0"/>
              </a:rPr>
              <a:t>. Bu </a:t>
            </a:r>
            <a:r>
              <a:rPr lang="en-US" sz="1600" dirty="0" err="1">
                <a:latin typeface="Segoe UI" panose="020B0502040204020203" pitchFamily="34" charset="0"/>
                <a:cs typeface="Segoe UI" panose="020B0502040204020203" pitchFamily="34" charset="0"/>
              </a:rPr>
              <a:t>kapsamda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ihtiyaçları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belirlemek</a:t>
            </a:r>
            <a:r>
              <a:rPr lang="en-US" sz="1600" dirty="0">
                <a:latin typeface="Segoe UI" panose="020B0502040204020203" pitchFamily="34" charset="0"/>
                <a:cs typeface="Segoe UI" panose="020B0502040204020203" pitchFamily="34" charset="0"/>
              </a:rPr>
              <a:t> ve çocukların </a:t>
            </a:r>
            <a:r>
              <a:rPr lang="en-US" sz="1600" dirty="0" err="1">
                <a:latin typeface="Segoe UI" panose="020B0502040204020203" pitchFamily="34" charset="0"/>
                <a:cs typeface="Segoe UI" panose="020B0502040204020203" pitchFamily="34" charset="0"/>
              </a:rPr>
              <a:t>sağlıklı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gelişimlerine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destek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olabilecek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erişimini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kolaylaştırmak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amacı</a:t>
            </a:r>
            <a:r>
              <a:rPr lang="en-US" sz="1600" dirty="0">
                <a:latin typeface="Segoe UI" panose="020B0502040204020203" pitchFamily="34" charset="0"/>
                <a:cs typeface="Segoe UI" panose="020B0502040204020203" pitchFamily="34" charset="0"/>
              </a:rPr>
              <a:t> ile </a:t>
            </a:r>
            <a:r>
              <a:rPr lang="en-US" sz="1600" dirty="0" err="1">
                <a:latin typeface="Segoe UI" panose="020B0502040204020203" pitchFamily="34" charset="0"/>
                <a:cs typeface="Segoe UI" panose="020B0502040204020203" pitchFamily="34" charset="0"/>
              </a:rPr>
              <a:t>gündüzlü</a:t>
            </a:r>
            <a:r>
              <a:rPr lang="en-US" sz="1600" dirty="0">
                <a:latin typeface="Segoe UI" panose="020B0502040204020203" pitchFamily="34" charset="0"/>
                <a:cs typeface="Segoe UI" panose="020B0502040204020203" pitchFamily="34" charset="0"/>
              </a:rPr>
              <a:t> çocuk </a:t>
            </a:r>
            <a:r>
              <a:rPr lang="en-US" sz="1600" dirty="0" err="1">
                <a:latin typeface="Segoe UI" panose="020B0502040204020203" pitchFamily="34" charset="0"/>
                <a:cs typeface="Segoe UI" panose="020B0502040204020203" pitchFamily="34" charset="0"/>
              </a:rPr>
              <a:t>hizmet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merkezlerinin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oluşturulması</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yaygınlaştırılması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planlanmıştır</a:t>
            </a:r>
            <a:r>
              <a:rPr lang="en-US" sz="1600" dirty="0">
                <a:latin typeface="Segoe UI" panose="020B0502040204020203" pitchFamily="34" charset="0"/>
                <a:cs typeface="Segoe UI" panose="020B0502040204020203" pitchFamily="34" charset="0"/>
              </a:rPr>
              <a:t>. </a:t>
            </a:r>
            <a:endParaRPr lang="tr-TR" sz="1600" dirty="0">
              <a:latin typeface="Segoe UI" panose="020B0502040204020203" pitchFamily="34" charset="0"/>
              <a:cs typeface="Segoe UI" panose="020B0502040204020203" pitchFamily="34" charset="0"/>
            </a:endParaRPr>
          </a:p>
          <a:p>
            <a:pPr algn="just">
              <a:lnSpc>
                <a:spcPct val="120000"/>
              </a:lnSpc>
            </a:pPr>
            <a:r>
              <a:rPr lang="en-US" sz="1600" dirty="0" err="1">
                <a:latin typeface="Segoe UI" panose="020B0502040204020203" pitchFamily="34" charset="0"/>
                <a:cs typeface="Segoe UI" panose="020B0502040204020203" pitchFamily="34" charset="0"/>
              </a:rPr>
              <a:t>Özne</a:t>
            </a:r>
            <a:r>
              <a:rPr lang="en-US" sz="1600" dirty="0">
                <a:latin typeface="Segoe UI" panose="020B0502040204020203" pitchFamily="34" charset="0"/>
                <a:cs typeface="Segoe UI" panose="020B0502040204020203" pitchFamily="34" charset="0"/>
              </a:rPr>
              <a:t> Çocuk </a:t>
            </a:r>
            <a:r>
              <a:rPr lang="en-US" sz="1600" dirty="0" err="1">
                <a:latin typeface="Segoe UI" panose="020B0502040204020203" pitchFamily="34" charset="0"/>
                <a:cs typeface="Segoe UI" panose="020B0502040204020203" pitchFamily="34" charset="0"/>
              </a:rPr>
              <a:t>Yaşam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Merkezinde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sosyal, </a:t>
            </a:r>
            <a:r>
              <a:rPr lang="en-US" sz="1600" dirty="0" err="1">
                <a:latin typeface="Segoe UI" panose="020B0502040204020203" pitchFamily="34" charset="0"/>
                <a:cs typeface="Segoe UI" panose="020B0502040204020203" pitchFamily="34" charset="0"/>
              </a:rPr>
              <a:t>kültürel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sanatsal</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sportif</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faaliyetleri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düzenlenmektedir</a:t>
            </a:r>
            <a:r>
              <a:rPr lang="en-US" sz="1600" dirty="0">
                <a:latin typeface="Segoe UI" panose="020B0502040204020203" pitchFamily="34" charset="0"/>
                <a:cs typeface="Segoe UI" panose="020B0502040204020203" pitchFamily="34" charset="0"/>
              </a:rPr>
              <a:t>. Yine bu </a:t>
            </a:r>
            <a:r>
              <a:rPr lang="en-US" sz="1600" dirty="0" err="1">
                <a:latin typeface="Segoe UI" panose="020B0502040204020203" pitchFamily="34" charset="0"/>
                <a:cs typeface="Segoe UI" panose="020B0502040204020203" pitchFamily="34" charset="0"/>
              </a:rPr>
              <a:t>merkezlerde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kitap</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okuma</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teknoloji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kullanımı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gibi</a:t>
            </a:r>
            <a:r>
              <a:rPr lang="en-US" sz="1600" dirty="0">
                <a:latin typeface="Segoe UI" panose="020B0502040204020203" pitchFamily="34" charset="0"/>
                <a:cs typeface="Segoe UI" panose="020B0502040204020203" pitchFamily="34" charset="0"/>
              </a:rPr>
              <a:t> konularda çocukların </a:t>
            </a:r>
            <a:r>
              <a:rPr lang="en-US" sz="1600" dirty="0" err="1">
                <a:latin typeface="Segoe UI" panose="020B0502040204020203" pitchFamily="34" charset="0"/>
                <a:cs typeface="Segoe UI" panose="020B0502040204020203" pitchFamily="34" charset="0"/>
              </a:rPr>
              <a:t>bilinçlendirilmesi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yaş</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gelişim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özelliklerine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uygun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eğitici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içerik</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oyunlara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ulaşabilmesine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ilişkin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atölye</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etkinlikler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düzenlenmektedir</a:t>
            </a:r>
            <a:r>
              <a:rPr lang="en-US" sz="1600" dirty="0">
                <a:latin typeface="Segoe UI" panose="020B0502040204020203" pitchFamily="34" charset="0"/>
                <a:cs typeface="Segoe UI" panose="020B0502040204020203" pitchFamily="34" charset="0"/>
              </a:rPr>
              <a:t>. Ayrıca, </a:t>
            </a:r>
            <a:r>
              <a:rPr lang="en-US" sz="1600" dirty="0" err="1">
                <a:latin typeface="Segoe UI" panose="020B0502040204020203" pitchFamily="34" charset="0"/>
                <a:cs typeface="Segoe UI" panose="020B0502040204020203" pitchFamily="34" charset="0"/>
              </a:rPr>
              <a:t>ailelere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de </a:t>
            </a:r>
            <a:r>
              <a:rPr lang="en-US" sz="1600" dirty="0" err="1">
                <a:latin typeface="Segoe UI" panose="020B0502040204020203" pitchFamily="34" charset="0"/>
                <a:cs typeface="Segoe UI" panose="020B0502040204020203" pitchFamily="34" charset="0"/>
              </a:rPr>
              <a:t>danışmanlık</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rehberlik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takip</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edilmekte</a:t>
            </a:r>
            <a:r>
              <a:rPr lang="en-US" sz="1600" dirty="0">
                <a:latin typeface="Segoe UI" panose="020B0502040204020203" pitchFamily="34" charset="0"/>
                <a:cs typeface="Segoe UI" panose="020B0502040204020203" pitchFamily="34" charset="0"/>
              </a:rPr>
              <a:t>, Çocuk </a:t>
            </a:r>
            <a:r>
              <a:rPr lang="en-US" sz="1600" dirty="0" err="1">
                <a:latin typeface="Segoe UI" panose="020B0502040204020203" pitchFamily="34" charset="0"/>
                <a:cs typeface="Segoe UI" panose="020B0502040204020203" pitchFamily="34" charset="0"/>
              </a:rPr>
              <a:t>Hakları</a:t>
            </a:r>
            <a:r>
              <a:rPr lang="en-US" sz="1600" dirty="0">
                <a:latin typeface="Segoe UI" panose="020B0502040204020203" pitchFamily="34" charset="0"/>
                <a:cs typeface="Segoe UI" panose="020B0502040204020203" pitchFamily="34" charset="0"/>
              </a:rPr>
              <a:t> İl Çocuk </a:t>
            </a:r>
            <a:r>
              <a:rPr lang="en-US" sz="1600" dirty="0" err="1">
                <a:latin typeface="Segoe UI" panose="020B0502040204020203" pitchFamily="34" charset="0"/>
                <a:cs typeface="Segoe UI" panose="020B0502040204020203" pitchFamily="34" charset="0"/>
              </a:rPr>
              <a:t>Komitesi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faaliyetleri</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Çocuklar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Güvende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Ekiplerinin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çalışmaları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koordine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edilmektedir</a:t>
            </a:r>
            <a:r>
              <a:rPr lang="en-US" sz="1600" dirty="0">
                <a:latin typeface="Segoe UI" panose="020B0502040204020203" pitchFamily="34" charset="0"/>
                <a:cs typeface="Segoe UI" panose="020B0502040204020203" pitchFamily="34" charset="0"/>
              </a:rPr>
              <a:t>.</a:t>
            </a:r>
            <a:endParaRPr lang="tr-TR" sz="16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5A1A753E-0C53-1DAF-A4FD-B6D833BBD54C}"/>
              </a:ext>
            </a:extLst>
          </p:cNvPr>
          <p:cNvSpPr>
            <a:spLocks noGrp="1"/>
          </p:cNvSpPr>
          <p:nvPr>
            <p:ph type="sldNum" sz="quarter" idx="12"/>
          </p:nvPr>
        </p:nvSpPr>
        <p:spPr/>
        <p:txBody>
          <a:bodyPr/>
          <a:lstStyle/>
          <a:p>
            <a:fld id="{0BE68271-D1D7-4240-9CAF-7A57D75CD8A1}" type="slidenum">
              <a:rPr lang="en-US" smtClean="0"/>
              <a:t>28</a:t>
            </a:fld>
            <a:endParaRPr lang="en-US"/>
          </a:p>
        </p:txBody>
      </p:sp>
    </p:spTree>
    <p:extLst>
      <p:ext uri="{BB962C8B-B14F-4D97-AF65-F5344CB8AC3E}">
        <p14:creationId xmlns:p14="http://schemas.microsoft.com/office/powerpoint/2010/main" val="4129706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6512829" y="2222604"/>
            <a:ext cx="5756366" cy="3423893"/>
          </a:xfrm>
          <a:prstGeom prst="rect">
            <a:avLst/>
          </a:prstGeom>
        </p:spPr>
      </p:pic>
      <p:sp>
        <p:nvSpPr>
          <p:cNvPr id="5" name="Dikdörtgen 4"/>
          <p:cNvSpPr/>
          <p:nvPr/>
        </p:nvSpPr>
        <p:spPr>
          <a:xfrm>
            <a:off x="400597" y="1857059"/>
            <a:ext cx="6174376" cy="4154984"/>
          </a:xfrm>
          <a:prstGeom prst="rect">
            <a:avLst/>
          </a:prstGeom>
        </p:spPr>
        <p:txBody>
          <a:bodyPr wrap="square">
            <a:spAutoFit/>
          </a:bodyPr>
          <a:lstStyle/>
          <a:p>
            <a:endParaRPr lang="tr-TR" sz="1200" dirty="0">
              <a:latin typeface="Segoe UI" panose="020B0502040204020203" pitchFamily="34" charset="0"/>
              <a:ea typeface="Calibri" panose="020F0502020204030204" pitchFamily="34" charset="0"/>
              <a:cs typeface="Segoe UI" panose="020B0502040204020203" pitchFamily="34" charset="0"/>
            </a:endParaRPr>
          </a:p>
          <a:p>
            <a:pPr algn="just"/>
            <a:r>
              <a:rPr lang="en-US" sz="1600" dirty="0" err="1">
                <a:latin typeface="Segoe UI" panose="020B0502040204020203" pitchFamily="34" charset="0"/>
                <a:cs typeface="Segoe UI" panose="020B0502040204020203" pitchFamily="34" charset="0"/>
              </a:rPr>
              <a:t>Bakım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sunulurken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uzun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süre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kurum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ortamında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kalan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gençlerin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bağımsız</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yaşama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hazırlanması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süreçte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karşılaşabilecekleri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risklere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karşı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güçlendirilmesi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için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izleme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rehberlik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destekleme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çalışmaları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yapılması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elzemdir</a:t>
            </a:r>
            <a:r>
              <a:rPr lang="en-US" sz="1600" dirty="0">
                <a:latin typeface="Segoe UI" panose="020B0502040204020203" pitchFamily="34" charset="0"/>
                <a:cs typeface="Segoe UI" panose="020B0502040204020203" pitchFamily="34" charset="0"/>
              </a:rPr>
              <a:t>. Bu </a:t>
            </a:r>
            <a:r>
              <a:rPr lang="en-US" sz="1600" dirty="0" err="1">
                <a:latin typeface="Segoe UI" panose="020B0502040204020203" pitchFamily="34" charset="0"/>
                <a:cs typeface="Segoe UI" panose="020B0502040204020203" pitchFamily="34" charset="0"/>
              </a:rPr>
              <a:t>çalışmalar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çocuğun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bakımının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sağlandığı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birimden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başlamaktadır</a:t>
            </a:r>
            <a:r>
              <a:rPr lang="en-US" sz="1600" dirty="0">
                <a:latin typeface="Segoe UI" panose="020B0502040204020203" pitchFamily="34" charset="0"/>
                <a:cs typeface="Segoe UI" panose="020B0502040204020203" pitchFamily="34" charset="0"/>
              </a:rPr>
              <a:t>. Çocuğun </a:t>
            </a:r>
            <a:r>
              <a:rPr lang="en-US" sz="1600" dirty="0" err="1">
                <a:latin typeface="Segoe UI" panose="020B0502040204020203" pitchFamily="34" charset="0"/>
                <a:cs typeface="Segoe UI" panose="020B0502040204020203" pitchFamily="34" charset="0"/>
              </a:rPr>
              <a:t>reşit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olarak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kurumdan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ayrılmasına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müteakiben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yapılacak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çalışmalar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Bakım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Sonrası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Rehberlik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İzleme </a:t>
            </a:r>
            <a:r>
              <a:rPr lang="en-US" sz="1600" dirty="0" err="1">
                <a:latin typeface="Segoe UI" panose="020B0502040204020203" pitchFamily="34" charset="0"/>
                <a:cs typeface="Segoe UI" panose="020B0502040204020203" pitchFamily="34" charset="0"/>
              </a:rPr>
              <a:t>Birimlerince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yürütülmekte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takip</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edilmektedir</a:t>
            </a:r>
            <a:r>
              <a:rPr lang="en-US" sz="1600" dirty="0">
                <a:latin typeface="Segoe UI" panose="020B0502040204020203" pitchFamily="34" charset="0"/>
                <a:cs typeface="Segoe UI" panose="020B0502040204020203" pitchFamily="34" charset="0"/>
              </a:rPr>
              <a:t>. </a:t>
            </a:r>
            <a:endParaRPr lang="tr-TR" sz="1600" dirty="0">
              <a:latin typeface="Segoe UI" panose="020B0502040204020203" pitchFamily="34" charset="0"/>
              <a:cs typeface="Segoe UI" panose="020B0502040204020203" pitchFamily="34" charset="0"/>
            </a:endParaRPr>
          </a:p>
          <a:p>
            <a:pPr algn="just"/>
            <a:r>
              <a:rPr lang="en-US" sz="1600" dirty="0">
                <a:latin typeface="Segoe UI" panose="020B0502040204020203" pitchFamily="34" charset="0"/>
                <a:cs typeface="Segoe UI" panose="020B0502040204020203" pitchFamily="34" charset="0"/>
              </a:rPr>
              <a:t> </a:t>
            </a:r>
            <a:endParaRPr lang="tr-TR" sz="1600" dirty="0">
              <a:latin typeface="Segoe UI" panose="020B0502040204020203" pitchFamily="34" charset="0"/>
              <a:cs typeface="Segoe UI" panose="020B0502040204020203" pitchFamily="34" charset="0"/>
            </a:endParaRPr>
          </a:p>
          <a:p>
            <a:pPr algn="just"/>
            <a:r>
              <a:rPr lang="en-US" sz="1600" dirty="0" err="1">
                <a:latin typeface="Segoe UI" panose="020B0502040204020203" pitchFamily="34" charset="0"/>
                <a:cs typeface="Segoe UI" panose="020B0502040204020203" pitchFamily="34" charset="0"/>
              </a:rPr>
              <a:t>Bakım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sonrası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rehberlik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çalışmalarının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standart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erişilebilir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sürdürülebilir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olması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açısından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Genel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Müdürlüğü</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tarafından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Gençlere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Hayata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Hazırlama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Rehberi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Gençlerin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Hayata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Hazırlanmasına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Personel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Rehberi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“Sosyal </a:t>
            </a:r>
            <a:r>
              <a:rPr lang="en-US" sz="1600" dirty="0" err="1">
                <a:latin typeface="Segoe UI" panose="020B0502040204020203" pitchFamily="34" charset="0"/>
                <a:cs typeface="Segoe UI" panose="020B0502040204020203" pitchFamily="34" charset="0"/>
              </a:rPr>
              <a:t>Hizmet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Modellerinden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Yararlanan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Gençlere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Yüksek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Öğrenim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Rehberi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hazırlanmıştır</a:t>
            </a:r>
            <a:r>
              <a:rPr lang="en-US" sz="1600" dirty="0">
                <a:latin typeface="Segoe UI" panose="020B0502040204020203" pitchFamily="34" charset="0"/>
                <a:cs typeface="Segoe UI" panose="020B0502040204020203" pitchFamily="34" charset="0"/>
              </a:rPr>
              <a:t>.</a:t>
            </a:r>
            <a:endParaRPr lang="tr-TR" sz="1600" dirty="0">
              <a:latin typeface="Segoe UI" panose="020B0502040204020203" pitchFamily="34" charset="0"/>
              <a:cs typeface="Segoe UI" panose="020B0502040204020203" pitchFamily="34" charset="0"/>
            </a:endParaRPr>
          </a:p>
          <a:p>
            <a:pPr algn="just"/>
            <a:endParaRPr lang="tr-TR" sz="1400" dirty="0">
              <a:latin typeface="Segoe UI" panose="020B0502040204020203" pitchFamily="34" charset="0"/>
              <a:ea typeface="Calibri" panose="020F0502020204030204" pitchFamily="34" charset="0"/>
              <a:cs typeface="Segoe UI" panose="020B0502040204020203" pitchFamily="34" charset="0"/>
            </a:endParaRPr>
          </a:p>
        </p:txBody>
      </p:sp>
      <p:sp>
        <p:nvSpPr>
          <p:cNvPr id="6" name="Unvan 1"/>
          <p:cNvSpPr>
            <a:spLocks noGrp="1"/>
          </p:cNvSpPr>
          <p:nvPr>
            <p:ph type="title"/>
          </p:nvPr>
        </p:nvSpPr>
        <p:spPr>
          <a:xfrm>
            <a:off x="400597" y="1090791"/>
            <a:ext cx="10515600" cy="1325562"/>
          </a:xfrm>
        </p:spPr>
        <p:txBody>
          <a:bodyPr>
            <a:normAutofit/>
          </a:bodyPr>
          <a:lstStyle/>
          <a:p>
            <a:r>
              <a:rPr lang="tr-TR" sz="3200" b="1" kern="0" cap="all" dirty="0">
                <a:solidFill>
                  <a:srgbClr val="002060"/>
                </a:solidFill>
                <a:latin typeface="Segoe UI" panose="020B0502040204020203" pitchFamily="34" charset="0"/>
                <a:ea typeface="Quattrocento Sans"/>
                <a:cs typeface="Times New Roman (Headings CS)"/>
              </a:rPr>
              <a:t>B</a:t>
            </a:r>
            <a:r>
              <a:rPr lang="en-US" sz="3200" b="1" kern="0" cap="all" dirty="0">
                <a:solidFill>
                  <a:srgbClr val="002060"/>
                </a:solidFill>
                <a:latin typeface="Segoe UI" panose="020B0502040204020203" pitchFamily="34" charset="0"/>
                <a:ea typeface="Quattrocento Sans"/>
                <a:cs typeface="Times New Roman (Headings CS)"/>
              </a:rPr>
              <a:t>AKIM SONRASI REHBERLİK HİZMETLERİ</a:t>
            </a:r>
            <a:endParaRPr lang="tr-TR" sz="3600" dirty="0"/>
          </a:p>
        </p:txBody>
      </p:sp>
      <p:sp>
        <p:nvSpPr>
          <p:cNvPr id="2" name="Slide Number Placeholder 1">
            <a:extLst>
              <a:ext uri="{FF2B5EF4-FFF2-40B4-BE49-F238E27FC236}">
                <a16:creationId xmlns:a16="http://schemas.microsoft.com/office/drawing/2014/main" id="{A530C861-978D-BCA9-58BF-4D8282ACF195}"/>
              </a:ext>
            </a:extLst>
          </p:cNvPr>
          <p:cNvSpPr>
            <a:spLocks noGrp="1"/>
          </p:cNvSpPr>
          <p:nvPr>
            <p:ph type="sldNum" sz="quarter" idx="12"/>
          </p:nvPr>
        </p:nvSpPr>
        <p:spPr/>
        <p:txBody>
          <a:bodyPr/>
          <a:lstStyle/>
          <a:p>
            <a:fld id="{0BE68271-D1D7-4240-9CAF-7A57D75CD8A1}" type="slidenum">
              <a:rPr lang="en-US" smtClean="0"/>
              <a:t>29</a:t>
            </a:fld>
            <a:endParaRPr lang="en-US"/>
          </a:p>
        </p:txBody>
      </p:sp>
    </p:spTree>
    <p:extLst>
      <p:ext uri="{BB962C8B-B14F-4D97-AF65-F5344CB8AC3E}">
        <p14:creationId xmlns:p14="http://schemas.microsoft.com/office/powerpoint/2010/main" val="4052970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6611" y="976665"/>
            <a:ext cx="10515600" cy="1325563"/>
          </a:xfrm>
        </p:spPr>
        <p:txBody>
          <a:bodyPr>
            <a:normAutofit/>
          </a:bodyPr>
          <a:lstStyle/>
          <a:p>
            <a:r>
              <a:rPr lang="en-US" sz="1600" b="1" dirty="0">
                <a:solidFill>
                  <a:schemeClr val="accent5">
                    <a:lumMod val="75000"/>
                  </a:schemeClr>
                </a:solidFill>
                <a:latin typeface="Segoe UI" panose="020B0502040204020203" pitchFamily="34" charset="0"/>
                <a:ea typeface="+mn-ea"/>
                <a:cs typeface="Segoe UI" panose="020B0502040204020203" pitchFamily="34" charset="0"/>
              </a:rPr>
              <a:t>Şekil 1. Koruyucu </a:t>
            </a:r>
            <a:r>
              <a:rPr lang="en-US" sz="1600" b="1" dirty="0" err="1">
                <a:solidFill>
                  <a:schemeClr val="accent5">
                    <a:lumMod val="75000"/>
                  </a:schemeClr>
                </a:solidFill>
                <a:latin typeface="Segoe UI" panose="020B0502040204020203" pitchFamily="34" charset="0"/>
                <a:ea typeface="+mn-ea"/>
                <a:cs typeface="Segoe UI" panose="020B0502040204020203" pitchFamily="34" charset="0"/>
              </a:rPr>
              <a:t>Önleyici</a:t>
            </a:r>
            <a:r>
              <a:rPr lang="en-US" sz="1600" b="1" dirty="0">
                <a:solidFill>
                  <a:schemeClr val="accent5">
                    <a:lumMod val="75000"/>
                  </a:schemeClr>
                </a:solidFill>
                <a:latin typeface="Segoe UI" panose="020B0502040204020203" pitchFamily="34" charset="0"/>
                <a:ea typeface="+mn-ea"/>
                <a:cs typeface="Segoe UI" panose="020B0502040204020203" pitchFamily="34" charset="0"/>
              </a:rPr>
              <a:t> </a:t>
            </a:r>
            <a:r>
              <a:rPr lang="en-US" sz="1600" b="1" dirty="0" err="1">
                <a:solidFill>
                  <a:schemeClr val="accent5">
                    <a:lumMod val="75000"/>
                  </a:schemeClr>
                </a:solidFill>
                <a:latin typeface="Segoe UI" panose="020B0502040204020203" pitchFamily="34" charset="0"/>
                <a:ea typeface="+mn-ea"/>
                <a:cs typeface="Segoe UI" panose="020B0502040204020203" pitchFamily="34" charset="0"/>
              </a:rPr>
              <a:t>ve</a:t>
            </a:r>
            <a:r>
              <a:rPr lang="en-US" sz="1600" b="1" dirty="0">
                <a:solidFill>
                  <a:schemeClr val="accent5">
                    <a:lumMod val="75000"/>
                  </a:schemeClr>
                </a:solidFill>
                <a:latin typeface="Segoe UI" panose="020B0502040204020203" pitchFamily="34" charset="0"/>
                <a:ea typeface="+mn-ea"/>
                <a:cs typeface="Segoe UI" panose="020B0502040204020203" pitchFamily="34" charset="0"/>
              </a:rPr>
              <a:t> </a:t>
            </a:r>
            <a:r>
              <a:rPr lang="en-US" sz="1600" b="1" dirty="0" err="1">
                <a:solidFill>
                  <a:schemeClr val="accent5">
                    <a:lumMod val="75000"/>
                  </a:schemeClr>
                </a:solidFill>
                <a:latin typeface="Segoe UI" panose="020B0502040204020203" pitchFamily="34" charset="0"/>
                <a:ea typeface="+mn-ea"/>
                <a:cs typeface="Segoe UI" panose="020B0502040204020203" pitchFamily="34" charset="0"/>
              </a:rPr>
              <a:t>Bakım</a:t>
            </a:r>
            <a:r>
              <a:rPr lang="en-US" sz="1600" b="1" dirty="0">
                <a:solidFill>
                  <a:schemeClr val="accent5">
                    <a:lumMod val="75000"/>
                  </a:schemeClr>
                </a:solidFill>
                <a:latin typeface="Segoe UI" panose="020B0502040204020203" pitchFamily="34" charset="0"/>
                <a:ea typeface="+mn-ea"/>
                <a:cs typeface="Segoe UI" panose="020B0502040204020203" pitchFamily="34" charset="0"/>
              </a:rPr>
              <a:t> </a:t>
            </a:r>
            <a:r>
              <a:rPr lang="en-US" sz="1600" b="1" dirty="0" err="1">
                <a:solidFill>
                  <a:schemeClr val="accent5">
                    <a:lumMod val="75000"/>
                  </a:schemeClr>
                </a:solidFill>
                <a:latin typeface="Segoe UI" panose="020B0502040204020203" pitchFamily="34" charset="0"/>
                <a:ea typeface="+mn-ea"/>
                <a:cs typeface="Segoe UI" panose="020B0502040204020203" pitchFamily="34" charset="0"/>
              </a:rPr>
              <a:t>Sonrası</a:t>
            </a:r>
            <a:r>
              <a:rPr lang="en-US" sz="1600" b="1" dirty="0">
                <a:solidFill>
                  <a:schemeClr val="accent5">
                    <a:lumMod val="75000"/>
                  </a:schemeClr>
                </a:solidFill>
                <a:latin typeface="Segoe UI" panose="020B0502040204020203" pitchFamily="34" charset="0"/>
                <a:ea typeface="+mn-ea"/>
                <a:cs typeface="Segoe UI" panose="020B0502040204020203" pitchFamily="34" charset="0"/>
              </a:rPr>
              <a:t> </a:t>
            </a:r>
            <a:r>
              <a:rPr lang="en-US" sz="1600" b="1" dirty="0" err="1">
                <a:solidFill>
                  <a:schemeClr val="accent5">
                    <a:lumMod val="75000"/>
                  </a:schemeClr>
                </a:solidFill>
                <a:latin typeface="Segoe UI" panose="020B0502040204020203" pitchFamily="34" charset="0"/>
                <a:ea typeface="+mn-ea"/>
                <a:cs typeface="Segoe UI" panose="020B0502040204020203" pitchFamily="34" charset="0"/>
              </a:rPr>
              <a:t>Hizmetler</a:t>
            </a:r>
            <a:br>
              <a:rPr lang="tr-TR" sz="1600" b="1" dirty="0">
                <a:solidFill>
                  <a:schemeClr val="accent5">
                    <a:lumMod val="75000"/>
                  </a:schemeClr>
                </a:solidFill>
                <a:latin typeface="Segoe UI" panose="020B0502040204020203" pitchFamily="34" charset="0"/>
                <a:ea typeface="+mn-ea"/>
                <a:cs typeface="Segoe UI" panose="020B0502040204020203" pitchFamily="34" charset="0"/>
              </a:rPr>
            </a:br>
            <a:endParaRPr lang="en-US" sz="1600" b="1" dirty="0">
              <a:solidFill>
                <a:schemeClr val="accent5">
                  <a:lumMod val="75000"/>
                </a:schemeClr>
              </a:solidFill>
              <a:latin typeface="Segoe UI" panose="020B0502040204020203" pitchFamily="34" charset="0"/>
              <a:ea typeface="+mn-ea"/>
              <a:cs typeface="Segoe UI" panose="020B0502040204020203" pitchFamily="34" charset="0"/>
            </a:endParaRPr>
          </a:p>
        </p:txBody>
      </p:sp>
      <p:pic>
        <p:nvPicPr>
          <p:cNvPr id="5" name="İçerik Yer Tutucusu 4"/>
          <p:cNvPicPr>
            <a:picLocks noGrp="1"/>
          </p:cNvPicPr>
          <p:nvPr>
            <p:ph idx="1"/>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18861" t="16290" r="14913" b="14905"/>
          <a:stretch/>
        </p:blipFill>
        <p:spPr bwMode="auto">
          <a:xfrm>
            <a:off x="2068496" y="1766655"/>
            <a:ext cx="7759085" cy="4114680"/>
          </a:xfrm>
          <a:prstGeom prst="rect">
            <a:avLst/>
          </a:prstGeom>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B63A896D-ED54-CF2C-C9C0-0785FD58EC17}"/>
              </a:ext>
            </a:extLst>
          </p:cNvPr>
          <p:cNvSpPr>
            <a:spLocks noGrp="1"/>
          </p:cNvSpPr>
          <p:nvPr>
            <p:ph type="sldNum" sz="quarter" idx="12"/>
          </p:nvPr>
        </p:nvSpPr>
        <p:spPr/>
        <p:txBody>
          <a:bodyPr/>
          <a:lstStyle/>
          <a:p>
            <a:fld id="{0BE68271-D1D7-4240-9CAF-7A57D75CD8A1}" type="slidenum">
              <a:rPr lang="en-US" smtClean="0"/>
              <a:t>3</a:t>
            </a:fld>
            <a:endParaRPr lang="en-US"/>
          </a:p>
        </p:txBody>
      </p:sp>
    </p:spTree>
    <p:extLst>
      <p:ext uri="{BB962C8B-B14F-4D97-AF65-F5344CB8AC3E}">
        <p14:creationId xmlns:p14="http://schemas.microsoft.com/office/powerpoint/2010/main" val="1968348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26287" y="2450036"/>
            <a:ext cx="4818925" cy="2539215"/>
          </a:xfrm>
        </p:spPr>
        <p:txBody>
          <a:bodyPr>
            <a:normAutofit/>
          </a:bodyPr>
          <a:lstStyle/>
          <a:p>
            <a:pPr marL="0" indent="0" algn="just">
              <a:lnSpc>
                <a:spcPct val="100000"/>
              </a:lnSpc>
              <a:buNone/>
            </a:pPr>
            <a:r>
              <a:rPr lang="tr-TR" sz="1600" dirty="0">
                <a:latin typeface="Segoe UI" panose="020B0502040204020203" pitchFamily="34" charset="0"/>
                <a:cs typeface="Segoe UI" panose="020B0502040204020203" pitchFamily="34" charset="0"/>
              </a:rPr>
              <a:t>Bu kapsamda, gençlerin bakım sonrasında hayatlarını en iyi şekilde sürdürebilmeleri için çalışmalar bir sonraki bölümde rehberlik, danışma ve izleme hizmetleri, kamu ve özel sektörde istihdam desteği, iş hayatına uyuma yönelik eğitimler, bütçe ve finansal destek hizmetleri, barınma destek hizmetleri ve kız çocuklarına çeyiz yardımı olmak üzere altı başlıkta ele alınacaktır (Bkz. Şekil 1 ve Şekil 3).</a:t>
            </a:r>
          </a:p>
          <a:p>
            <a:endParaRPr lang="tr-TR" sz="3200" dirty="0"/>
          </a:p>
        </p:txBody>
      </p:sp>
      <p:sp>
        <p:nvSpPr>
          <p:cNvPr id="4" name="Unvan 1"/>
          <p:cNvSpPr>
            <a:spLocks noGrp="1"/>
          </p:cNvSpPr>
          <p:nvPr>
            <p:ph type="title"/>
          </p:nvPr>
        </p:nvSpPr>
        <p:spPr>
          <a:xfrm>
            <a:off x="838200" y="1203115"/>
            <a:ext cx="10515600" cy="1153719"/>
          </a:xfrm>
        </p:spPr>
        <p:txBody>
          <a:bodyPr>
            <a:normAutofit/>
          </a:bodyPr>
          <a:lstStyle/>
          <a:p>
            <a:r>
              <a:rPr lang="tr-TR" sz="3200" b="1" kern="0" cap="all" dirty="0">
                <a:solidFill>
                  <a:srgbClr val="002060"/>
                </a:solidFill>
                <a:latin typeface="Segoe UI" panose="020B0502040204020203" pitchFamily="34" charset="0"/>
                <a:ea typeface="Quattrocento Sans"/>
                <a:cs typeface="Times New Roman (Headings CS)"/>
              </a:rPr>
              <a:t>B</a:t>
            </a:r>
            <a:r>
              <a:rPr lang="en-US" sz="3200" b="1" kern="0" cap="all" dirty="0">
                <a:solidFill>
                  <a:srgbClr val="002060"/>
                </a:solidFill>
                <a:latin typeface="Segoe UI" panose="020B0502040204020203" pitchFamily="34" charset="0"/>
                <a:ea typeface="Quattrocento Sans"/>
                <a:cs typeface="Times New Roman (Headings CS)"/>
              </a:rPr>
              <a:t>AKIM SONRASI REHBERLİK HİZMETLERİ</a:t>
            </a:r>
            <a:endParaRPr lang="tr-TR" sz="3600" dirty="0"/>
          </a:p>
        </p:txBody>
      </p:sp>
      <p:pic>
        <p:nvPicPr>
          <p:cNvPr id="5" name="Resim 4"/>
          <p:cNvPicPr/>
          <p:nvPr/>
        </p:nvPicPr>
        <p:blipFill>
          <a:blip r:embed="rId2">
            <a:extLst>
              <a:ext uri="{28A0092B-C50C-407E-A947-70E740481C1C}">
                <a14:useLocalDpi xmlns:a14="http://schemas.microsoft.com/office/drawing/2010/main" val="0"/>
              </a:ext>
            </a:extLst>
          </a:blip>
          <a:srcRect/>
          <a:stretch>
            <a:fillRect/>
          </a:stretch>
        </p:blipFill>
        <p:spPr bwMode="auto">
          <a:xfrm>
            <a:off x="5845212" y="2119902"/>
            <a:ext cx="5855557" cy="3461657"/>
          </a:xfrm>
          <a:prstGeom prst="rect">
            <a:avLst/>
          </a:prstGeom>
          <a:noFill/>
        </p:spPr>
      </p:pic>
      <p:sp>
        <p:nvSpPr>
          <p:cNvPr id="6" name="Dikdörtgen 5"/>
          <p:cNvSpPr/>
          <p:nvPr/>
        </p:nvSpPr>
        <p:spPr>
          <a:xfrm>
            <a:off x="7105867" y="5516385"/>
            <a:ext cx="3334246" cy="276999"/>
          </a:xfrm>
          <a:prstGeom prst="rect">
            <a:avLst/>
          </a:prstGeom>
        </p:spPr>
        <p:txBody>
          <a:bodyPr wrap="none">
            <a:spAutoFit/>
          </a:bodyPr>
          <a:lstStyle/>
          <a:p>
            <a:pPr algn="just">
              <a:spcBef>
                <a:spcPts val="600"/>
              </a:spcBef>
              <a:spcAft>
                <a:spcPts val="1000"/>
              </a:spcAft>
            </a:pPr>
            <a:r>
              <a:rPr lang="tr-TR" sz="1200" i="1" dirty="0">
                <a:solidFill>
                  <a:schemeClr val="accent1">
                    <a:lumMod val="50000"/>
                  </a:schemeClr>
                </a:solidFill>
                <a:latin typeface="Segoe UI" panose="020B0502040204020203" pitchFamily="34" charset="0"/>
                <a:ea typeface="Times New Roman" panose="02020603050405020304" pitchFamily="18" charset="0"/>
                <a:cs typeface="Segoe UI" panose="020B0502040204020203" pitchFamily="34" charset="0"/>
              </a:rPr>
              <a:t>Şekil 3. Bakım Sonrası Sürece Yönelik Hizmetler.</a:t>
            </a:r>
          </a:p>
        </p:txBody>
      </p:sp>
      <p:sp>
        <p:nvSpPr>
          <p:cNvPr id="2" name="Slide Number Placeholder 1">
            <a:extLst>
              <a:ext uri="{FF2B5EF4-FFF2-40B4-BE49-F238E27FC236}">
                <a16:creationId xmlns:a16="http://schemas.microsoft.com/office/drawing/2014/main" id="{E328D30A-B663-B56C-7F53-88E069C55309}"/>
              </a:ext>
            </a:extLst>
          </p:cNvPr>
          <p:cNvSpPr>
            <a:spLocks noGrp="1"/>
          </p:cNvSpPr>
          <p:nvPr>
            <p:ph type="sldNum" sz="quarter" idx="12"/>
          </p:nvPr>
        </p:nvSpPr>
        <p:spPr/>
        <p:txBody>
          <a:bodyPr/>
          <a:lstStyle/>
          <a:p>
            <a:fld id="{0BE68271-D1D7-4240-9CAF-7A57D75CD8A1}" type="slidenum">
              <a:rPr lang="en-US" smtClean="0"/>
              <a:t>30</a:t>
            </a:fld>
            <a:endParaRPr lang="en-US"/>
          </a:p>
        </p:txBody>
      </p:sp>
    </p:spTree>
    <p:extLst>
      <p:ext uri="{BB962C8B-B14F-4D97-AF65-F5344CB8AC3E}">
        <p14:creationId xmlns:p14="http://schemas.microsoft.com/office/powerpoint/2010/main" val="2834854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3473" y="1328392"/>
            <a:ext cx="10515600" cy="1325563"/>
          </a:xfrm>
        </p:spPr>
        <p:txBody>
          <a:bodyPr>
            <a:normAutofit/>
          </a:bodyPr>
          <a:lstStyle/>
          <a:p>
            <a:pPr>
              <a:lnSpc>
                <a:spcPct val="115000"/>
              </a:lnSpc>
              <a:spcAft>
                <a:spcPts val="0"/>
              </a:spcAft>
            </a:pP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Rehberlik</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Danışmanlık</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ve</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İzleme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Hizmetleri</a:t>
            </a:r>
            <a:br>
              <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br>
            <a:endPar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Dikdörtgen 4"/>
          <p:cNvSpPr/>
          <p:nvPr/>
        </p:nvSpPr>
        <p:spPr>
          <a:xfrm>
            <a:off x="583473" y="2197893"/>
            <a:ext cx="6696216" cy="3293209"/>
          </a:xfrm>
          <a:prstGeom prst="rect">
            <a:avLst/>
          </a:prstGeom>
        </p:spPr>
        <p:txBody>
          <a:bodyPr wrap="square">
            <a:spAutoFit/>
          </a:bodyPr>
          <a:lstStyle/>
          <a:p>
            <a:pPr algn="just">
              <a:spcAft>
                <a:spcPts val="0"/>
              </a:spcAft>
            </a:pP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Rehberlik</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danışmanlık</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ve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izleme</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hizmetleri</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sosyal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hizmet</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modellerinden</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yararlanmakta</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olup</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reşit</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olarak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ayrılmasına</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iki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yıl</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kalmış</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çocukların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bakım</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sonrasında</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bağımsız</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yaşama</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hazırlanması</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istihdam</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edilme</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sürecinde</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ve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toplumsal</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hayata</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uyum</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aşamasında</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gerekli</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olan</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destek</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rehberlik</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ve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en</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az</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bir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yıl</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süreli</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izleme</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hizmetlerini</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kapsamaktadır</a:t>
            </a:r>
            <a:r>
              <a:rPr lang="en-US" sz="1600" b="1" dirty="0">
                <a:solidFill>
                  <a:schemeClr val="accent1">
                    <a:lumMod val="75000"/>
                  </a:schemeClr>
                </a:solidFill>
                <a:latin typeface="Segoe UI" panose="020B0502040204020203" pitchFamily="34" charset="0"/>
                <a:ea typeface="Calibri" panose="020F0502020204030204" pitchFamily="34" charset="0"/>
                <a:cs typeface="Segoe UI" panose="020B0502040204020203" pitchFamily="34" charset="0"/>
              </a:rPr>
              <a:t>. </a:t>
            </a:r>
            <a:r>
              <a:rPr lang="tr-TR" sz="1600" dirty="0">
                <a:solidFill>
                  <a:schemeClr val="accent1">
                    <a:lumMod val="75000"/>
                  </a:schemeClr>
                </a:solidFill>
                <a:latin typeface="Segoe UI" panose="020B0502040204020203" pitchFamily="34" charset="0"/>
                <a:ea typeface="Calibri" panose="020F0502020204030204" pitchFamily="34" charset="0"/>
                <a:cs typeface="Times New Roman" panose="02020603050405020304" pitchFamily="18" charset="0"/>
              </a:rPr>
              <a:t> </a:t>
            </a:r>
            <a:r>
              <a:rPr lang="en-US" sz="1600" dirty="0">
                <a:latin typeface="Segoe UI" panose="020B0502040204020203" pitchFamily="34" charset="0"/>
                <a:ea typeface="Calibri" panose="020F0502020204030204" pitchFamily="34" charset="0"/>
                <a:cs typeface="Segoe UI" panose="020B0502040204020203" pitchFamily="34" charset="0"/>
              </a:rPr>
              <a:t>Sosyal </a:t>
            </a:r>
            <a:r>
              <a:rPr lang="en-US" sz="1600" dirty="0" err="1">
                <a:latin typeface="Segoe UI" panose="020B0502040204020203" pitchFamily="34" charset="0"/>
                <a:ea typeface="Calibri" panose="020F0502020204030204" pitchFamily="34" charset="0"/>
                <a:cs typeface="Segoe UI" panose="020B0502040204020203" pitchFamily="34" charset="0"/>
              </a:rPr>
              <a:t>Hizmetler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Kanunu</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Kapsamında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Tanınan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İstihdam</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Hakkının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Kullanımı</a:t>
            </a:r>
            <a:r>
              <a:rPr lang="en-US" sz="1600" dirty="0">
                <a:latin typeface="Segoe UI" panose="020B0502040204020203" pitchFamily="34" charset="0"/>
                <a:ea typeface="Calibri" panose="020F0502020204030204" pitchFamily="34" charset="0"/>
                <a:cs typeface="Segoe UI" panose="020B0502040204020203" pitchFamily="34" charset="0"/>
              </a:rPr>
              <a:t> ve </a:t>
            </a:r>
            <a:r>
              <a:rPr lang="en-US" sz="1600" dirty="0" err="1">
                <a:latin typeface="Segoe UI" panose="020B0502040204020203" pitchFamily="34" charset="0"/>
                <a:ea typeface="Calibri" panose="020F0502020204030204" pitchFamily="34" charset="0"/>
                <a:cs typeface="Segoe UI" panose="020B0502040204020203" pitchFamily="34" charset="0"/>
              </a:rPr>
              <a:t>Bakım</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Sonrası</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Rehberlik</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Hizmetlerine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Yönelik</a:t>
            </a:r>
            <a:r>
              <a:rPr lang="en-US" sz="1600" dirty="0">
                <a:latin typeface="Segoe UI" panose="020B0502040204020203" pitchFamily="34" charset="0"/>
                <a:ea typeface="Calibri" panose="020F0502020204030204" pitchFamily="34" charset="0"/>
                <a:cs typeface="Segoe UI" panose="020B0502040204020203" pitchFamily="34" charset="0"/>
              </a:rPr>
              <a:t> 19.02.2016 </a:t>
            </a:r>
            <a:r>
              <a:rPr lang="en-US" sz="1600" dirty="0" err="1">
                <a:latin typeface="Segoe UI" panose="020B0502040204020203" pitchFamily="34" charset="0"/>
                <a:ea typeface="Calibri" panose="020F0502020204030204" pitchFamily="34" charset="0"/>
                <a:cs typeface="Segoe UI" panose="020B0502040204020203" pitchFamily="34" charset="0"/>
              </a:rPr>
              <a:t>tarihli</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Genelge</a:t>
            </a:r>
            <a:r>
              <a:rPr lang="en-US" sz="1600" dirty="0">
                <a:latin typeface="Segoe UI" panose="020B0502040204020203" pitchFamily="34" charset="0"/>
                <a:ea typeface="Calibri" panose="020F0502020204030204" pitchFamily="34" charset="0"/>
                <a:cs typeface="Segoe UI" panose="020B0502040204020203" pitchFamily="34" charset="0"/>
              </a:rPr>
              <a:t> ile </a:t>
            </a:r>
            <a:r>
              <a:rPr lang="en-US" sz="1600" dirty="0" err="1">
                <a:latin typeface="Segoe UI" panose="020B0502040204020203" pitchFamily="34" charset="0"/>
                <a:ea typeface="Calibri" panose="020F0502020204030204" pitchFamily="34" charset="0"/>
                <a:cs typeface="Segoe UI" panose="020B0502040204020203" pitchFamily="34" charset="0"/>
              </a:rPr>
              <a:t>bakım</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sonrası</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izleme</a:t>
            </a:r>
            <a:r>
              <a:rPr lang="en-US" sz="1600" dirty="0">
                <a:latin typeface="Segoe UI" panose="020B0502040204020203" pitchFamily="34" charset="0"/>
                <a:ea typeface="Calibri" panose="020F0502020204030204" pitchFamily="34" charset="0"/>
                <a:cs typeface="Segoe UI" panose="020B0502040204020203" pitchFamily="34" charset="0"/>
              </a:rPr>
              <a:t> ve </a:t>
            </a:r>
            <a:r>
              <a:rPr lang="en-US" sz="1600" dirty="0" err="1">
                <a:latin typeface="Segoe UI" panose="020B0502040204020203" pitchFamily="34" charset="0"/>
                <a:ea typeface="Calibri" panose="020F0502020204030204" pitchFamily="34" charset="0"/>
                <a:cs typeface="Segoe UI" panose="020B0502040204020203" pitchFamily="34" charset="0"/>
              </a:rPr>
              <a:t>rehberlik</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hizmetlerinin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yürütülesine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ilişkin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esaslar</a:t>
            </a:r>
            <a:r>
              <a:rPr lang="en-US" sz="1600" dirty="0">
                <a:latin typeface="Segoe UI" panose="020B0502040204020203" pitchFamily="34" charset="0"/>
                <a:ea typeface="Calibri" panose="020F0502020204030204" pitchFamily="34" charset="0"/>
                <a:cs typeface="Segoe UI" panose="020B0502040204020203" pitchFamily="34" charset="0"/>
              </a:rPr>
              <a:t>, 2828 </a:t>
            </a:r>
            <a:r>
              <a:rPr lang="en-US" sz="1600" dirty="0" err="1">
                <a:latin typeface="Segoe UI" panose="020B0502040204020203" pitchFamily="34" charset="0"/>
                <a:ea typeface="Calibri" panose="020F0502020204030204" pitchFamily="34" charset="0"/>
                <a:cs typeface="Segoe UI" panose="020B0502040204020203" pitchFamily="34" charset="0"/>
              </a:rPr>
              <a:t>sayılı</a:t>
            </a:r>
            <a:r>
              <a:rPr lang="en-US" sz="1600" dirty="0">
                <a:latin typeface="Segoe UI" panose="020B0502040204020203" pitchFamily="34" charset="0"/>
                <a:ea typeface="Calibri" panose="020F0502020204030204" pitchFamily="34" charset="0"/>
                <a:cs typeface="Segoe UI" panose="020B0502040204020203" pitchFamily="34" charset="0"/>
              </a:rPr>
              <a:t> Sosyal </a:t>
            </a:r>
            <a:r>
              <a:rPr lang="en-US" sz="1600" dirty="0" err="1">
                <a:latin typeface="Segoe UI" panose="020B0502040204020203" pitchFamily="34" charset="0"/>
                <a:ea typeface="Calibri" panose="020F0502020204030204" pitchFamily="34" charset="0"/>
                <a:cs typeface="Segoe UI" panose="020B0502040204020203" pitchFamily="34" charset="0"/>
              </a:rPr>
              <a:t>Hizmetler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Kanununun</a:t>
            </a:r>
            <a:r>
              <a:rPr lang="en-US" sz="1600" dirty="0">
                <a:latin typeface="Segoe UI" panose="020B0502040204020203" pitchFamily="34" charset="0"/>
                <a:ea typeface="Calibri" panose="020F0502020204030204" pitchFamily="34" charset="0"/>
                <a:cs typeface="Segoe UI" panose="020B0502040204020203" pitchFamily="34" charset="0"/>
              </a:rPr>
              <a:t> 24’üncü </a:t>
            </a:r>
            <a:r>
              <a:rPr lang="en-US" sz="1600" dirty="0" err="1">
                <a:latin typeface="Segoe UI" panose="020B0502040204020203" pitchFamily="34" charset="0"/>
                <a:ea typeface="Calibri" panose="020F0502020204030204" pitchFamily="34" charset="0"/>
                <a:cs typeface="Segoe UI" panose="020B0502040204020203" pitchFamily="34" charset="0"/>
              </a:rPr>
              <a:t>maddesinde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yer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alan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Korunma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kararı</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kalkan</a:t>
            </a:r>
            <a:r>
              <a:rPr lang="en-US" sz="1600" dirty="0">
                <a:latin typeface="Segoe UI" panose="020B0502040204020203" pitchFamily="34" charset="0"/>
                <a:ea typeface="Calibri" panose="020F0502020204030204" pitchFamily="34" charset="0"/>
                <a:cs typeface="Segoe UI" panose="020B0502040204020203" pitchFamily="34" charset="0"/>
              </a:rPr>
              <a:t> çocukların </a:t>
            </a:r>
            <a:r>
              <a:rPr lang="en-US" sz="1600" dirty="0" err="1">
                <a:latin typeface="Segoe UI" panose="020B0502040204020203" pitchFamily="34" charset="0"/>
                <a:ea typeface="Calibri" panose="020F0502020204030204" pitchFamily="34" charset="0"/>
                <a:cs typeface="Segoe UI" panose="020B0502040204020203" pitchFamily="34" charset="0"/>
              </a:rPr>
              <a:t>kurumla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ilişkilerinin</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devamı</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sağlanır</a:t>
            </a:r>
            <a:r>
              <a:rPr lang="en-US" sz="1600" dirty="0">
                <a:latin typeface="Segoe UI" panose="020B0502040204020203" pitchFamily="34" charset="0"/>
                <a:ea typeface="Calibri" panose="020F0502020204030204" pitchFamily="34" charset="0"/>
                <a:cs typeface="Segoe UI" panose="020B0502040204020203" pitchFamily="34" charset="0"/>
              </a:rPr>
              <a:t>. Bu </a:t>
            </a:r>
            <a:r>
              <a:rPr lang="en-US" sz="1600" dirty="0" err="1">
                <a:latin typeface="Segoe UI" panose="020B0502040204020203" pitchFamily="34" charset="0"/>
                <a:ea typeface="Calibri" panose="020F0502020204030204" pitchFamily="34" charset="0"/>
                <a:cs typeface="Segoe UI" panose="020B0502040204020203" pitchFamily="34" charset="0"/>
              </a:rPr>
              <a:t>çocuklara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gerektiğinde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imkânlar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ölçüsünde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kurumca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yardımcı</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olunur</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hükmü</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çerçevesinde</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açıkça</a:t>
            </a:r>
            <a:r>
              <a:rPr lang="en-US" sz="1600" dirty="0">
                <a:latin typeface="Segoe UI" panose="020B0502040204020203" pitchFamily="34" charset="0"/>
                <a:ea typeface="Calibri" panose="020F0502020204030204" pitchFamily="34" charset="0"/>
                <a:cs typeface="Segoe UI" panose="020B0502040204020203" pitchFamily="34" charset="0"/>
              </a:rPr>
              <a:t> </a:t>
            </a:r>
            <a:r>
              <a:rPr lang="en-US" sz="1600" dirty="0" err="1">
                <a:latin typeface="Segoe UI" panose="020B0502040204020203" pitchFamily="34" charset="0"/>
                <a:ea typeface="Calibri" panose="020F0502020204030204" pitchFamily="34" charset="0"/>
                <a:cs typeface="Segoe UI" panose="020B0502040204020203" pitchFamily="34" charset="0"/>
              </a:rPr>
              <a:t>belirlenmiştir</a:t>
            </a:r>
            <a:r>
              <a:rPr lang="en-US" sz="1600" dirty="0">
                <a:latin typeface="Segoe UI" panose="020B0502040204020203" pitchFamily="34" charset="0"/>
                <a:ea typeface="Calibri" panose="020F0502020204030204" pitchFamily="34" charset="0"/>
                <a:cs typeface="Segoe UI" panose="020B0502040204020203" pitchFamily="34" charset="0"/>
              </a:rPr>
              <a:t>. </a:t>
            </a:r>
            <a:endParaRPr lang="tr-TR" sz="1600" dirty="0">
              <a:latin typeface="Segoe UI" panose="020B0502040204020203" pitchFamily="34" charset="0"/>
              <a:ea typeface="Calibri" panose="020F0502020204030204" pitchFamily="34" charset="0"/>
              <a:cs typeface="Segoe UI" panose="020B0502040204020203" pitchFamily="34" charset="0"/>
            </a:endParaRPr>
          </a:p>
        </p:txBody>
      </p:sp>
      <p:pic>
        <p:nvPicPr>
          <p:cNvPr id="4" name="Picture 1"/>
          <p:cNvPicPr>
            <a:picLocks/>
          </p:cNvPicPr>
          <p:nvPr/>
        </p:nvPicPr>
        <p:blipFill rotWithShape="1">
          <a:blip r:embed="rId2" cstate="print">
            <a:extLst>
              <a:ext uri="{28A0092B-C50C-407E-A947-70E740481C1C}">
                <a14:useLocalDpi xmlns:a14="http://schemas.microsoft.com/office/drawing/2010/main" val="0"/>
              </a:ext>
            </a:extLst>
          </a:blip>
          <a:srcRect l="18070" t="33683" r="18554" b="34125"/>
          <a:stretch/>
        </p:blipFill>
        <p:spPr bwMode="auto">
          <a:xfrm>
            <a:off x="7463247" y="2434438"/>
            <a:ext cx="4145280" cy="25466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009A9A02-A9B5-B3CA-BF89-F7AEC9B09CC3}"/>
              </a:ext>
            </a:extLst>
          </p:cNvPr>
          <p:cNvSpPr>
            <a:spLocks noGrp="1"/>
          </p:cNvSpPr>
          <p:nvPr>
            <p:ph type="sldNum" sz="quarter" idx="12"/>
          </p:nvPr>
        </p:nvSpPr>
        <p:spPr/>
        <p:txBody>
          <a:bodyPr/>
          <a:lstStyle/>
          <a:p>
            <a:fld id="{0BE68271-D1D7-4240-9CAF-7A57D75CD8A1}" type="slidenum">
              <a:rPr lang="en-US" smtClean="0"/>
              <a:t>31</a:t>
            </a:fld>
            <a:endParaRPr lang="en-US"/>
          </a:p>
        </p:txBody>
      </p:sp>
    </p:spTree>
    <p:extLst>
      <p:ext uri="{BB962C8B-B14F-4D97-AF65-F5344CB8AC3E}">
        <p14:creationId xmlns:p14="http://schemas.microsoft.com/office/powerpoint/2010/main" val="812999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92332" y="1063733"/>
            <a:ext cx="10515600" cy="1325563"/>
          </a:xfrm>
        </p:spPr>
        <p:txBody>
          <a:bodyPr>
            <a:normAutofit/>
          </a:bodyPr>
          <a:lstStyle/>
          <a:p>
            <a:pPr>
              <a:lnSpc>
                <a:spcPct val="115000"/>
              </a:lnSpc>
              <a:spcAft>
                <a:spcPts val="0"/>
              </a:spcAft>
            </a:pP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İstihdam</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Desteği</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ve Özel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Sektör</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İstihdam</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Teşviki</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endPar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692332" y="2203563"/>
            <a:ext cx="7639594" cy="3726720"/>
          </a:xfrm>
        </p:spPr>
        <p:txBody>
          <a:bodyPr>
            <a:normAutofit/>
          </a:bodyPr>
          <a:lstStyle/>
          <a:p>
            <a:pPr algn="just">
              <a:lnSpc>
                <a:spcPct val="100000"/>
              </a:lnSpc>
            </a:pPr>
            <a:r>
              <a:rPr lang="en-US" sz="1600" b="1" dirty="0">
                <a:solidFill>
                  <a:schemeClr val="accent1">
                    <a:lumMod val="75000"/>
                  </a:schemeClr>
                </a:solidFill>
                <a:latin typeface="Segoe UI" panose="020B0502040204020203" pitchFamily="34" charset="0"/>
                <a:cs typeface="Segoe UI" panose="020B0502040204020203" pitchFamily="34" charset="0"/>
              </a:rPr>
              <a:t>Sosyal </a:t>
            </a:r>
            <a:r>
              <a:rPr lang="en-US" sz="1600" b="1" dirty="0" err="1">
                <a:solidFill>
                  <a:schemeClr val="accent1">
                    <a:lumMod val="75000"/>
                  </a:schemeClr>
                </a:solidFill>
                <a:latin typeface="Segoe UI" panose="020B0502040204020203" pitchFamily="34" charset="0"/>
                <a:cs typeface="Segoe UI" panose="020B0502040204020203" pitchFamily="34" charset="0"/>
              </a:rPr>
              <a:t>hizmet</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modellerinden</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yararlanan</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ve</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reşit</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olarak</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koruma</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kararı</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sona</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eren</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gençlerin</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geçimini</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sağlayacak</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düzenli</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gelir</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getiren</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bir</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işinin</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olması</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yaşamlarını</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bağımsız</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bir</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şekilde</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sürdürebilmeleri</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için</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kritik</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bir</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yere</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sahiptir</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dirty="0">
                <a:latin typeface="Segoe UI" panose="020B0502040204020203" pitchFamily="34" charset="0"/>
                <a:cs typeface="Segoe UI" panose="020B0502040204020203" pitchFamily="34" charset="0"/>
              </a:rPr>
              <a:t>Bu </a:t>
            </a:r>
            <a:r>
              <a:rPr lang="en-US" sz="1600" dirty="0" err="1">
                <a:latin typeface="Segoe UI" panose="020B0502040204020203" pitchFamily="34" charset="0"/>
                <a:cs typeface="Segoe UI" panose="020B0502040204020203" pitchFamily="34" charset="0"/>
              </a:rPr>
              <a:t>nedenle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reşit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olarak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koruma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kararı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sona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eren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gençlerin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kamu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veya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özel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sektörde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istihdam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edilebilmelerine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birtakım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uygulamalar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geliştirilmiştir</a:t>
            </a:r>
            <a:r>
              <a:rPr lang="en-US" sz="1600" dirty="0">
                <a:latin typeface="Segoe UI" panose="020B0502040204020203" pitchFamily="34" charset="0"/>
                <a:cs typeface="Segoe UI" panose="020B0502040204020203" pitchFamily="34" charset="0"/>
              </a:rPr>
              <a:t>.</a:t>
            </a:r>
            <a:r>
              <a:rPr lang="tr-TR" sz="1600" dirty="0">
                <a:latin typeface="Segoe UI" panose="020B0502040204020203" pitchFamily="34" charset="0"/>
                <a:cs typeface="Segoe UI" panose="020B0502040204020203" pitchFamily="34" charset="0"/>
              </a:rPr>
              <a:t> </a:t>
            </a:r>
            <a:r>
              <a:rPr lang="en-US" sz="1600" dirty="0">
                <a:latin typeface="Segoe UI" panose="020B0502040204020203" pitchFamily="34" charset="0"/>
                <a:cs typeface="Segoe UI" panose="020B0502040204020203" pitchFamily="34" charset="0"/>
              </a:rPr>
              <a:t>2828 </a:t>
            </a:r>
            <a:r>
              <a:rPr lang="en-US" sz="1600" dirty="0" err="1">
                <a:latin typeface="Segoe UI" panose="020B0502040204020203" pitchFamily="34" charset="0"/>
                <a:cs typeface="Segoe UI" panose="020B0502040204020203" pitchFamily="34" charset="0"/>
              </a:rPr>
              <a:t>sayılı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Kanun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veya</a:t>
            </a:r>
            <a:r>
              <a:rPr lang="en-US" sz="1600" dirty="0">
                <a:latin typeface="Segoe UI" panose="020B0502040204020203" pitchFamily="34" charset="0"/>
                <a:cs typeface="Segoe UI" panose="020B0502040204020203" pitchFamily="34" charset="0"/>
              </a:rPr>
              <a:t> 5395 </a:t>
            </a:r>
            <a:r>
              <a:rPr lang="en-US" sz="1600" dirty="0" err="1">
                <a:latin typeface="Segoe UI" panose="020B0502040204020203" pitchFamily="34" charset="0"/>
                <a:cs typeface="Segoe UI" panose="020B0502040204020203" pitchFamily="34" charset="0"/>
              </a:rPr>
              <a:t>sayılı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Koruma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Kanunu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uyarınca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haklarında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korunma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veya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bakım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tedbiri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kararı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alınmış</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olup</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aralıklı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olarak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geçen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yararlanma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süreleri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dâhil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iki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yıldan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az</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olmamak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üzere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sosyal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modellerinden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yararlanan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reşit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olduğu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tarih</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itibariyle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hizmetlerden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yararlanmaya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devam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edenler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kamu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kurum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kuruluşlarında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istihdam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edilmektedir</a:t>
            </a:r>
            <a:r>
              <a:rPr lang="en-US" sz="1600" dirty="0">
                <a:latin typeface="Segoe UI" panose="020B0502040204020203" pitchFamily="34" charset="0"/>
                <a:cs typeface="Segoe UI" panose="020B0502040204020203" pitchFamily="34" charset="0"/>
              </a:rPr>
              <a:t>. </a:t>
            </a:r>
            <a:endParaRPr lang="tr-TR" sz="1600" dirty="0">
              <a:latin typeface="Segoe UI" panose="020B0502040204020203" pitchFamily="34" charset="0"/>
              <a:cs typeface="Segoe UI" panose="020B0502040204020203" pitchFamily="34" charset="0"/>
            </a:endParaRPr>
          </a:p>
          <a:p>
            <a:pPr algn="just">
              <a:lnSpc>
                <a:spcPct val="100000"/>
              </a:lnSpc>
            </a:pPr>
            <a:r>
              <a:rPr lang="en-US" sz="1600" dirty="0">
                <a:latin typeface="Segoe UI" panose="020B0502040204020203" pitchFamily="34" charset="0"/>
                <a:cs typeface="Segoe UI" panose="020B0502040204020203" pitchFamily="34" charset="0"/>
              </a:rPr>
              <a:t>Sosyal </a:t>
            </a:r>
            <a:r>
              <a:rPr lang="en-US" sz="1600" dirty="0" err="1">
                <a:latin typeface="Segoe UI" panose="020B0502040204020203" pitchFamily="34" charset="0"/>
                <a:cs typeface="Segoe UI" panose="020B0502040204020203" pitchFamily="34" charset="0"/>
              </a:rPr>
              <a:t>hizmet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modellerinden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yararlanan</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reşit</a:t>
            </a:r>
            <a:r>
              <a:rPr lang="en-US" sz="1600" dirty="0">
                <a:latin typeface="Segoe UI" panose="020B0502040204020203" pitchFamily="34" charset="0"/>
                <a:cs typeface="Segoe UI" panose="020B0502040204020203" pitchFamily="34" charset="0"/>
              </a:rPr>
              <a:t> olarak </a:t>
            </a:r>
            <a:r>
              <a:rPr lang="en-US" sz="1600" dirty="0" err="1">
                <a:latin typeface="Segoe UI" panose="020B0502040204020203" pitchFamily="34" charset="0"/>
                <a:cs typeface="Segoe UI" panose="020B0502040204020203" pitchFamily="34" charset="0"/>
              </a:rPr>
              <a:t>korunma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kararı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sona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eren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gençlere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kamuda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istihdam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edilinceye</a:t>
            </a:r>
            <a:r>
              <a:rPr lang="en-US" sz="1600" dirty="0">
                <a:latin typeface="Segoe UI" panose="020B0502040204020203" pitchFamily="34" charset="0"/>
                <a:cs typeface="Segoe UI" panose="020B0502040204020203" pitchFamily="34" charset="0"/>
              </a:rPr>
              <a:t> kadar </a:t>
            </a:r>
            <a:r>
              <a:rPr lang="en-US" sz="1600" dirty="0" err="1">
                <a:latin typeface="Segoe UI" panose="020B0502040204020203" pitchFamily="34" charset="0"/>
                <a:cs typeface="Segoe UI" panose="020B0502040204020203" pitchFamily="34" charset="0"/>
              </a:rPr>
              <a:t>ya</a:t>
            </a:r>
            <a:r>
              <a:rPr lang="en-US" sz="1600" dirty="0">
                <a:latin typeface="Segoe UI" panose="020B0502040204020203" pitchFamily="34" charset="0"/>
                <a:cs typeface="Segoe UI" panose="020B0502040204020203" pitchFamily="34" charset="0"/>
              </a:rPr>
              <a:t> da </a:t>
            </a:r>
            <a:r>
              <a:rPr lang="en-US" sz="1600" dirty="0" err="1">
                <a:latin typeface="Segoe UI" panose="020B0502040204020203" pitchFamily="34" charset="0"/>
                <a:cs typeface="Segoe UI" panose="020B0502040204020203" pitchFamily="34" charset="0"/>
              </a:rPr>
              <a:t>kamuda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istihdam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edilememeleri</a:t>
            </a:r>
            <a:r>
              <a:rPr lang="en-US" sz="1600" dirty="0">
                <a:latin typeface="Segoe UI" panose="020B0502040204020203" pitchFamily="34" charset="0"/>
                <a:cs typeface="Segoe UI" panose="020B0502040204020203" pitchFamily="34" charset="0"/>
              </a:rPr>
              <a:t> durumunda </a:t>
            </a:r>
            <a:r>
              <a:rPr lang="en-US" sz="1600" dirty="0" err="1">
                <a:latin typeface="Segoe UI" panose="020B0502040204020203" pitchFamily="34" charset="0"/>
                <a:cs typeface="Segoe UI" panose="020B0502040204020203" pitchFamily="34" charset="0"/>
              </a:rPr>
              <a:t>özel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sektörde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istihdam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imkânı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sağlanabilmektedir</a:t>
            </a:r>
            <a:r>
              <a:rPr lang="en-US" sz="1600" dirty="0">
                <a:latin typeface="Segoe UI" panose="020B0502040204020203" pitchFamily="34" charset="0"/>
                <a:cs typeface="Segoe UI" panose="020B0502040204020203" pitchFamily="34" charset="0"/>
              </a:rPr>
              <a:t>. </a:t>
            </a:r>
            <a:endParaRPr lang="tr-TR" sz="1600" dirty="0">
              <a:latin typeface="Segoe UI" panose="020B0502040204020203" pitchFamily="34" charset="0"/>
              <a:cs typeface="Segoe UI" panose="020B0502040204020203" pitchFamily="34" charset="0"/>
            </a:endParaRPr>
          </a:p>
        </p:txBody>
      </p:sp>
      <p:pic>
        <p:nvPicPr>
          <p:cNvPr id="4" name="Picture 1"/>
          <p:cNvPicPr/>
          <p:nvPr/>
        </p:nvPicPr>
        <p:blipFill rotWithShape="1">
          <a:blip r:embed="rId2" cstate="print">
            <a:extLst>
              <a:ext uri="{28A0092B-C50C-407E-A947-70E740481C1C}">
                <a14:useLocalDpi xmlns:a14="http://schemas.microsoft.com/office/drawing/2010/main" val="0"/>
              </a:ext>
            </a:extLst>
          </a:blip>
          <a:srcRect r="3922" b="7767"/>
          <a:stretch/>
        </p:blipFill>
        <p:spPr bwMode="auto">
          <a:xfrm>
            <a:off x="8331926" y="2559938"/>
            <a:ext cx="3167742" cy="2704648"/>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CC13005C-FB2D-8413-C7D0-F40292A7DD5D}"/>
              </a:ext>
            </a:extLst>
          </p:cNvPr>
          <p:cNvSpPr>
            <a:spLocks noGrp="1"/>
          </p:cNvSpPr>
          <p:nvPr>
            <p:ph type="sldNum" sz="quarter" idx="12"/>
          </p:nvPr>
        </p:nvSpPr>
        <p:spPr/>
        <p:txBody>
          <a:bodyPr/>
          <a:lstStyle/>
          <a:p>
            <a:fld id="{0BE68271-D1D7-4240-9CAF-7A57D75CD8A1}" type="slidenum">
              <a:rPr lang="en-US" smtClean="0"/>
              <a:t>32</a:t>
            </a:fld>
            <a:endParaRPr lang="en-US"/>
          </a:p>
        </p:txBody>
      </p:sp>
    </p:spTree>
    <p:extLst>
      <p:ext uri="{BB962C8B-B14F-4D97-AF65-F5344CB8AC3E}">
        <p14:creationId xmlns:p14="http://schemas.microsoft.com/office/powerpoint/2010/main" val="188804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nSpc>
                <a:spcPct val="115000"/>
              </a:lnSpc>
              <a:spcAft>
                <a:spcPts val="0"/>
              </a:spcAft>
            </a:pPr>
            <a:r>
              <a:rPr lang="en-US" sz="36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İstihdam</a:t>
            </a:r>
            <a:r>
              <a:rPr lang="en-US" sz="36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6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Hayatına</a:t>
            </a:r>
            <a:r>
              <a:rPr lang="en-US" sz="36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6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Uyum</a:t>
            </a:r>
            <a:r>
              <a:rPr lang="en-US" sz="36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6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Eğitimleri</a:t>
            </a:r>
            <a:r>
              <a:rPr lang="en-US" sz="36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br>
              <a:rPr lang="tr-TR" b="1"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br>
            <a:endParaRPr lang="tr-TR" dirty="0"/>
          </a:p>
        </p:txBody>
      </p:sp>
      <p:sp>
        <p:nvSpPr>
          <p:cNvPr id="3" name="İçerik Yer Tutucusu 2"/>
          <p:cNvSpPr>
            <a:spLocks noGrp="1"/>
          </p:cNvSpPr>
          <p:nvPr>
            <p:ph idx="1"/>
          </p:nvPr>
        </p:nvSpPr>
        <p:spPr>
          <a:xfrm>
            <a:off x="4831080" y="2200010"/>
            <a:ext cx="6965262" cy="2818343"/>
          </a:xfrm>
        </p:spPr>
        <p:txBody>
          <a:bodyPr>
            <a:noAutofit/>
          </a:bodyPr>
          <a:lstStyle/>
          <a:p>
            <a:pPr algn="just">
              <a:lnSpc>
                <a:spcPct val="100000"/>
              </a:lnSpc>
            </a:pPr>
            <a:r>
              <a:rPr lang="en-US" sz="1600" b="1" dirty="0">
                <a:solidFill>
                  <a:schemeClr val="accent1">
                    <a:lumMod val="75000"/>
                  </a:schemeClr>
                </a:solidFill>
                <a:latin typeface="Segoe UI" panose="020B0502040204020203" pitchFamily="34" charset="0"/>
                <a:cs typeface="Segoe UI" panose="020B0502040204020203" pitchFamily="34" charset="0"/>
              </a:rPr>
              <a:t>İlk </a:t>
            </a:r>
            <a:r>
              <a:rPr lang="en-US" sz="1600" b="1" dirty="0" err="1">
                <a:solidFill>
                  <a:schemeClr val="accent1">
                    <a:lumMod val="75000"/>
                  </a:schemeClr>
                </a:solidFill>
                <a:latin typeface="Segoe UI" panose="020B0502040204020203" pitchFamily="34" charset="0"/>
                <a:cs typeface="Segoe UI" panose="020B0502040204020203" pitchFamily="34" charset="0"/>
              </a:rPr>
              <a:t>defa</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kamu</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görevlisi</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olarak</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işe</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başlayacak</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gençlerin</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iş</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hayatına</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uyumlarını</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sağlamak</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ve</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karşılaşabilecekleri</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olası</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sorunları</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bertaraf</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etmek</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amacıyla</a:t>
            </a:r>
            <a:r>
              <a:rPr lang="en-US" sz="1600" b="1" dirty="0">
                <a:solidFill>
                  <a:schemeClr val="accent1">
                    <a:lumMod val="75000"/>
                  </a:schemeClr>
                </a:solidFill>
                <a:latin typeface="Segoe UI" panose="020B0502040204020203" pitchFamily="34" charset="0"/>
                <a:cs typeface="Segoe UI" panose="020B0502040204020203" pitchFamily="34" charset="0"/>
              </a:rPr>
              <a:t> ASHB İl </a:t>
            </a:r>
            <a:r>
              <a:rPr lang="en-US" sz="1600" b="1" dirty="0" err="1">
                <a:solidFill>
                  <a:schemeClr val="accent1">
                    <a:lumMod val="75000"/>
                  </a:schemeClr>
                </a:solidFill>
                <a:latin typeface="Segoe UI" panose="020B0502040204020203" pitchFamily="34" charset="0"/>
                <a:cs typeface="Segoe UI" panose="020B0502040204020203" pitchFamily="34" charset="0"/>
              </a:rPr>
              <a:t>Müdürlükleri</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tarafından</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İş</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Hayatına</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Uyum</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Semineri</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düzenlenmektedir</a:t>
            </a:r>
            <a:r>
              <a:rPr lang="en-US" sz="1600" b="1" dirty="0">
                <a:solidFill>
                  <a:schemeClr val="accent1">
                    <a:lumMod val="75000"/>
                  </a:schemeClr>
                </a:solidFill>
                <a:latin typeface="Segoe UI" panose="020B0502040204020203" pitchFamily="34" charset="0"/>
                <a:cs typeface="Segoe UI" panose="020B0502040204020203" pitchFamily="34" charset="0"/>
              </a:rPr>
              <a:t>.</a:t>
            </a:r>
            <a:r>
              <a:rPr lang="en-US" sz="1600" dirty="0">
                <a:solidFill>
                  <a:schemeClr val="accent1">
                    <a:lumMod val="75000"/>
                  </a:schemeClr>
                </a:solidFill>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Seminerler</a:t>
            </a:r>
            <a:r>
              <a:rPr lang="en-US" sz="1600" dirty="0">
                <a:latin typeface="Segoe UI" panose="020B0502040204020203" pitchFamily="34" charset="0"/>
                <a:cs typeface="Segoe UI" panose="020B0502040204020203" pitchFamily="34" charset="0"/>
              </a:rPr>
              <a:t> aracılığıyla, </a:t>
            </a:r>
            <a:r>
              <a:rPr lang="en-US" sz="1600" dirty="0" err="1">
                <a:latin typeface="Segoe UI" panose="020B0502040204020203" pitchFamily="34" charset="0"/>
                <a:cs typeface="Segoe UI" panose="020B0502040204020203" pitchFamily="34" charset="0"/>
              </a:rPr>
              <a:t>gençlerin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işe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başlama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süreci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hakkında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bilgilendirilmesi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iş</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hayatına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uyum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süreçlerinin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desteklenmesi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hakları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sorumlulukları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konusunda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bilgilendirilmeleri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müstafi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olarak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devlet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memurluğundan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ayrılma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riskinin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engellemesi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sağlanmaktadır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Böylece</a:t>
            </a:r>
            <a:r>
              <a:rPr lang="en-US" sz="1600" dirty="0">
                <a:latin typeface="Segoe UI" panose="020B0502040204020203" pitchFamily="34" charset="0"/>
                <a:cs typeface="Segoe UI" panose="020B0502040204020203" pitchFamily="34" charset="0"/>
              </a:rPr>
              <a:t>, İş </a:t>
            </a:r>
            <a:r>
              <a:rPr lang="en-US" sz="1600" dirty="0" err="1">
                <a:latin typeface="Segoe UI" panose="020B0502040204020203" pitchFamily="34" charset="0"/>
                <a:cs typeface="Segoe UI" panose="020B0502040204020203" pitchFamily="34" charset="0"/>
              </a:rPr>
              <a:t>Hayatına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Uyum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Seminerleri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gençlerin</a:t>
            </a:r>
            <a:r>
              <a:rPr lang="en-US" sz="1600" dirty="0">
                <a:latin typeface="Segoe UI" panose="020B0502040204020203" pitchFamily="34" charset="0"/>
                <a:cs typeface="Segoe UI" panose="020B0502040204020203" pitchFamily="34" charset="0"/>
              </a:rPr>
              <a:t> iş </a:t>
            </a:r>
            <a:r>
              <a:rPr lang="en-US" sz="1600" dirty="0" err="1">
                <a:latin typeface="Segoe UI" panose="020B0502040204020203" pitchFamily="34" charset="0"/>
                <a:cs typeface="Segoe UI" panose="020B0502040204020203" pitchFamily="34" charset="0"/>
              </a:rPr>
              <a:t>hayatına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bilinçli</a:t>
            </a:r>
            <a:r>
              <a:rPr lang="en-US" sz="1600" dirty="0">
                <a:latin typeface="Segoe UI" panose="020B0502040204020203" pitchFamily="34" charset="0"/>
                <a:cs typeface="Segoe UI" panose="020B0502040204020203" pitchFamily="34" charset="0"/>
              </a:rPr>
              <a:t> ve motive olarak </a:t>
            </a:r>
            <a:r>
              <a:rPr lang="en-US" sz="1600" dirty="0" err="1">
                <a:latin typeface="Segoe UI" panose="020B0502040204020203" pitchFamily="34" charset="0"/>
                <a:cs typeface="Segoe UI" panose="020B0502040204020203" pitchFamily="34" charset="0"/>
              </a:rPr>
              <a:t>başlamaları</a:t>
            </a:r>
            <a:r>
              <a:rPr lang="en-US" sz="1600" dirty="0">
                <a:latin typeface="Segoe UI" panose="020B0502040204020203" pitchFamily="34" charset="0"/>
                <a:cs typeface="Segoe UI" panose="020B0502040204020203" pitchFamily="34" charset="0"/>
              </a:rPr>
              <a:t> ile </a:t>
            </a:r>
            <a:r>
              <a:rPr lang="en-US" sz="1600" dirty="0" err="1">
                <a:latin typeface="Segoe UI" panose="020B0502040204020203" pitchFamily="34" charset="0"/>
                <a:cs typeface="Segoe UI" panose="020B0502040204020203" pitchFamily="34" charset="0"/>
              </a:rPr>
              <a:t>uyum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süreçleri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desteklenmektedir</a:t>
            </a:r>
            <a:r>
              <a:rPr lang="tr-TR" sz="1600" dirty="0">
                <a:latin typeface="Segoe UI" panose="020B0502040204020203" pitchFamily="34" charset="0"/>
                <a:cs typeface="Segoe UI" panose="020B0502040204020203" pitchFamily="34" charset="0"/>
              </a:rPr>
              <a:t> </a:t>
            </a:r>
            <a:r>
              <a:rPr lang="en-US" sz="1600" dirty="0">
                <a:latin typeface="Segoe UI" panose="020B0502040204020203" pitchFamily="34" charset="0"/>
                <a:cs typeface="Segoe UI" panose="020B0502040204020203" pitchFamily="34" charset="0"/>
              </a:rPr>
              <a:t>(ASHB, 2020).</a:t>
            </a:r>
            <a:endParaRPr lang="tr-TR" sz="1600" dirty="0">
              <a:latin typeface="Segoe UI" panose="020B0502040204020203" pitchFamily="34" charset="0"/>
              <a:cs typeface="Segoe UI" panose="020B0502040204020203" pitchFamily="34" charset="0"/>
            </a:endParaRPr>
          </a:p>
          <a:p>
            <a:pPr algn="just">
              <a:lnSpc>
                <a:spcPct val="100000"/>
              </a:lnSpc>
            </a:pPr>
            <a:r>
              <a:rPr lang="tr-TR" sz="1600" dirty="0">
                <a:latin typeface="Segoe UI" panose="020B0502040204020203" pitchFamily="34" charset="0"/>
                <a:cs typeface="Segoe UI" panose="020B0502040204020203" pitchFamily="34" charset="0"/>
              </a:rPr>
              <a:t>Ayrıca, </a:t>
            </a:r>
            <a:r>
              <a:rPr lang="en-US" sz="1600" dirty="0">
                <a:latin typeface="Segoe UI" panose="020B0502040204020203" pitchFamily="34" charset="0"/>
                <a:cs typeface="Segoe UI" panose="020B0502040204020203" pitchFamily="34" charset="0"/>
              </a:rPr>
              <a:t>çocukların </a:t>
            </a:r>
            <a:r>
              <a:rPr lang="en-US" sz="1600" dirty="0" err="1">
                <a:latin typeface="Segoe UI" panose="020B0502040204020203" pitchFamily="34" charset="0"/>
                <a:cs typeface="Segoe UI" panose="020B0502040204020203" pitchFamily="34" charset="0"/>
              </a:rPr>
              <a:t>ilgi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yetenek</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mesleki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becerileri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doğrultusunda</a:t>
            </a:r>
            <a:r>
              <a:rPr lang="en-US" sz="1600" dirty="0">
                <a:latin typeface="Segoe UI" panose="020B0502040204020203" pitchFamily="34" charset="0"/>
                <a:cs typeface="Segoe UI" panose="020B0502040204020203" pitchFamily="34" charset="0"/>
              </a:rPr>
              <a:t>, iş ve </a:t>
            </a:r>
            <a:r>
              <a:rPr lang="en-US" sz="1600" dirty="0" err="1">
                <a:latin typeface="Segoe UI" panose="020B0502040204020203" pitchFamily="34" charset="0"/>
                <a:cs typeface="Segoe UI" panose="020B0502040204020203" pitchFamily="34" charset="0"/>
              </a:rPr>
              <a:t>meslek</a:t>
            </a:r>
            <a:r>
              <a:rPr lang="en-US" sz="1600" dirty="0">
                <a:latin typeface="Segoe UI" panose="020B0502040204020203" pitchFamily="34" charset="0"/>
                <a:cs typeface="Segoe UI" panose="020B0502040204020203" pitchFamily="34" charset="0"/>
              </a:rPr>
              <a:t> sahibi </a:t>
            </a:r>
            <a:r>
              <a:rPr lang="en-US" sz="1600" dirty="0" err="1">
                <a:latin typeface="Segoe UI" panose="020B0502040204020203" pitchFamily="34" charset="0"/>
                <a:cs typeface="Segoe UI" panose="020B0502040204020203" pitchFamily="34" charset="0"/>
              </a:rPr>
              <a:t>olmaları</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kariyer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planlamalarının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etkin</a:t>
            </a:r>
            <a:r>
              <a:rPr lang="en-US" sz="1600" dirty="0">
                <a:latin typeface="Segoe UI" panose="020B0502040204020203" pitchFamily="34" charset="0"/>
                <a:cs typeface="Segoe UI" panose="020B0502040204020203" pitchFamily="34" charset="0"/>
              </a:rPr>
              <a:t> bir </a:t>
            </a:r>
            <a:r>
              <a:rPr lang="en-US" sz="1600" dirty="0" err="1">
                <a:latin typeface="Segoe UI" panose="020B0502040204020203" pitchFamily="34" charset="0"/>
                <a:cs typeface="Segoe UI" panose="020B0502040204020203" pitchFamily="34" charset="0"/>
              </a:rPr>
              <a:t>biçimde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yapılabilmesi</a:t>
            </a:r>
            <a:r>
              <a:rPr lang="en-US" sz="1600" dirty="0">
                <a:latin typeface="Segoe UI" panose="020B0502040204020203" pitchFamily="34" charset="0"/>
                <a:cs typeface="Segoe UI" panose="020B0502040204020203" pitchFamily="34" charset="0"/>
              </a:rPr>
              <a:t> için İŞKUR ile iş </a:t>
            </a:r>
            <a:r>
              <a:rPr lang="en-US" sz="1600" dirty="0" err="1">
                <a:latin typeface="Segoe UI" panose="020B0502040204020203" pitchFamily="34" charset="0"/>
                <a:cs typeface="Segoe UI" panose="020B0502040204020203" pitchFamily="34" charset="0"/>
              </a:rPr>
              <a:t>birliğinde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mesleki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rehberlik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danışmanlık</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kariyer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planlama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eğitimleri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verilmektedir</a:t>
            </a:r>
            <a:r>
              <a:rPr lang="en-US" sz="1600" dirty="0">
                <a:latin typeface="Segoe UI" panose="020B0502040204020203" pitchFamily="34" charset="0"/>
                <a:cs typeface="Segoe UI" panose="020B0502040204020203" pitchFamily="34" charset="0"/>
              </a:rPr>
              <a:t>.</a:t>
            </a:r>
            <a:endParaRPr lang="tr-TR" sz="1600" dirty="0">
              <a:latin typeface="Segoe UI" panose="020B0502040204020203" pitchFamily="34" charset="0"/>
              <a:cs typeface="Segoe UI" panose="020B0502040204020203" pitchFamily="34" charset="0"/>
            </a:endParaRPr>
          </a:p>
        </p:txBody>
      </p:sp>
      <p:pic>
        <p:nvPicPr>
          <p:cNvPr id="4" name="Picture 1"/>
          <p:cNvPicPr/>
          <p:nvPr/>
        </p:nvPicPr>
        <p:blipFill>
          <a:blip r:embed="rId2" cstate="print">
            <a:extLst>
              <a:ext uri="{28A0092B-C50C-407E-A947-70E740481C1C}">
                <a14:useLocalDpi xmlns:a14="http://schemas.microsoft.com/office/drawing/2010/main" val="0"/>
              </a:ext>
            </a:extLst>
          </a:blip>
          <a:stretch>
            <a:fillRect/>
          </a:stretch>
        </p:blipFill>
        <p:spPr>
          <a:xfrm>
            <a:off x="838200" y="2646058"/>
            <a:ext cx="3774034" cy="26983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Slide Number Placeholder 4">
            <a:extLst>
              <a:ext uri="{FF2B5EF4-FFF2-40B4-BE49-F238E27FC236}">
                <a16:creationId xmlns:a16="http://schemas.microsoft.com/office/drawing/2014/main" id="{CDD359DD-F1A0-8234-83C4-D7DA216B0B89}"/>
              </a:ext>
            </a:extLst>
          </p:cNvPr>
          <p:cNvSpPr>
            <a:spLocks noGrp="1"/>
          </p:cNvSpPr>
          <p:nvPr>
            <p:ph type="sldNum" sz="quarter" idx="12"/>
          </p:nvPr>
        </p:nvSpPr>
        <p:spPr/>
        <p:txBody>
          <a:bodyPr/>
          <a:lstStyle/>
          <a:p>
            <a:fld id="{0BE68271-D1D7-4240-9CAF-7A57D75CD8A1}" type="slidenum">
              <a:rPr lang="en-US" smtClean="0"/>
              <a:t>33</a:t>
            </a:fld>
            <a:endParaRPr lang="en-US"/>
          </a:p>
        </p:txBody>
      </p:sp>
    </p:spTree>
    <p:extLst>
      <p:ext uri="{BB962C8B-B14F-4D97-AF65-F5344CB8AC3E}">
        <p14:creationId xmlns:p14="http://schemas.microsoft.com/office/powerpoint/2010/main" val="1201224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9099" y="1304755"/>
            <a:ext cx="10515600" cy="1325563"/>
          </a:xfrm>
        </p:spPr>
        <p:txBody>
          <a:bodyPr>
            <a:normAutofit fontScale="90000"/>
          </a:bodyPr>
          <a:lstStyle/>
          <a:p>
            <a:pPr>
              <a:lnSpc>
                <a:spcPct val="115000"/>
              </a:lnSpc>
              <a:spcAft>
                <a:spcPts val="0"/>
              </a:spcAft>
            </a:pPr>
            <a:r>
              <a:rPr lang="tr-TR" sz="36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B</a:t>
            </a:r>
            <a:r>
              <a:rPr lang="en-US" sz="36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ütçe</a:t>
            </a:r>
            <a:r>
              <a:rPr lang="en-US" sz="36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6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ve</a:t>
            </a:r>
            <a:r>
              <a:rPr lang="en-US" sz="36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6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Finansal</a:t>
            </a:r>
            <a:r>
              <a:rPr lang="en-US" sz="36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6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Destek</a:t>
            </a:r>
            <a:r>
              <a:rPr lang="en-US" sz="36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br>
              <a:rPr lang="tr-TR" b="1"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br>
            <a:endParaRPr lang="tr-TR" dirty="0"/>
          </a:p>
        </p:txBody>
      </p:sp>
      <p:sp>
        <p:nvSpPr>
          <p:cNvPr id="3" name="İçerik Yer Tutucusu 2"/>
          <p:cNvSpPr>
            <a:spLocks noGrp="1"/>
          </p:cNvSpPr>
          <p:nvPr>
            <p:ph idx="1"/>
          </p:nvPr>
        </p:nvSpPr>
        <p:spPr>
          <a:xfrm>
            <a:off x="807477" y="2029682"/>
            <a:ext cx="10928803" cy="4153988"/>
          </a:xfrm>
        </p:spPr>
        <p:txBody>
          <a:bodyPr>
            <a:noAutofit/>
          </a:bodyPr>
          <a:lstStyle/>
          <a:p>
            <a:pPr algn="just">
              <a:lnSpc>
                <a:spcPct val="100000"/>
              </a:lnSpc>
              <a:spcBef>
                <a:spcPts val="300"/>
              </a:spcBef>
            </a:pPr>
            <a:r>
              <a:rPr lang="tr-TR" sz="1400" b="1" dirty="0">
                <a:solidFill>
                  <a:schemeClr val="accent1">
                    <a:lumMod val="75000"/>
                  </a:schemeClr>
                </a:solidFill>
                <a:latin typeface="Segoe UI" panose="020B0502040204020203" pitchFamily="34" charset="0"/>
                <a:cs typeface="Segoe UI" panose="020B0502040204020203" pitchFamily="34" charset="0"/>
              </a:rPr>
              <a:t>Y</a:t>
            </a:r>
            <a:r>
              <a:rPr lang="en-US" sz="1400" b="1" dirty="0" err="1">
                <a:solidFill>
                  <a:schemeClr val="accent1">
                    <a:lumMod val="75000"/>
                  </a:schemeClr>
                </a:solidFill>
                <a:latin typeface="Segoe UI" panose="020B0502040204020203" pitchFamily="34" charset="0"/>
                <a:cs typeface="Segoe UI" panose="020B0502040204020203" pitchFamily="34" charset="0"/>
              </a:rPr>
              <a:t>ardıma</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muhtaç</a:t>
            </a:r>
            <a:r>
              <a:rPr lang="en-US" sz="1400" b="1" dirty="0">
                <a:solidFill>
                  <a:schemeClr val="accent1">
                    <a:lumMod val="75000"/>
                  </a:schemeClr>
                </a:solidFill>
                <a:latin typeface="Segoe UI" panose="020B0502040204020203" pitchFamily="34" charset="0"/>
                <a:cs typeface="Segoe UI" panose="020B0502040204020203" pitchFamily="34" charset="0"/>
              </a:rPr>
              <a:t> olduğu </a:t>
            </a:r>
            <a:r>
              <a:rPr lang="en-US" sz="1400" b="1" dirty="0" err="1">
                <a:solidFill>
                  <a:schemeClr val="accent1">
                    <a:lumMod val="75000"/>
                  </a:schemeClr>
                </a:solidFill>
                <a:latin typeface="Segoe UI" panose="020B0502040204020203" pitchFamily="34" charset="0"/>
                <a:cs typeface="Segoe UI" panose="020B0502040204020203" pitchFamily="34" charset="0"/>
              </a:rPr>
              <a:t>tespit</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edilen</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ailelerin</a:t>
            </a:r>
            <a:r>
              <a:rPr lang="en-US" sz="1400" b="1" dirty="0">
                <a:solidFill>
                  <a:schemeClr val="accent1">
                    <a:lumMod val="75000"/>
                  </a:schemeClr>
                </a:solidFill>
                <a:latin typeface="Segoe UI" panose="020B0502040204020203" pitchFamily="34" charset="0"/>
                <a:cs typeface="Segoe UI" panose="020B0502040204020203" pitchFamily="34" charset="0"/>
              </a:rPr>
              <a:t> çocukları ile </a:t>
            </a:r>
            <a:r>
              <a:rPr lang="en-US" sz="1400" b="1" dirty="0" err="1">
                <a:solidFill>
                  <a:schemeClr val="accent1">
                    <a:lumMod val="75000"/>
                  </a:schemeClr>
                </a:solidFill>
                <a:latin typeface="Segoe UI" panose="020B0502040204020203" pitchFamily="34" charset="0"/>
                <a:cs typeface="Segoe UI" panose="020B0502040204020203" pitchFamily="34" charset="0"/>
              </a:rPr>
              <a:t>haklarında</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korunma</a:t>
            </a:r>
            <a:r>
              <a:rPr lang="en-US" sz="1400" b="1" dirty="0">
                <a:solidFill>
                  <a:schemeClr val="accent1">
                    <a:lumMod val="75000"/>
                  </a:schemeClr>
                </a:solidFill>
                <a:latin typeface="Segoe UI" panose="020B0502040204020203" pitchFamily="34" charset="0"/>
                <a:cs typeface="Segoe UI" panose="020B0502040204020203" pitchFamily="34" charset="0"/>
              </a:rPr>
              <a:t>/</a:t>
            </a:r>
            <a:r>
              <a:rPr lang="en-US" sz="1400" b="1" dirty="0" err="1">
                <a:solidFill>
                  <a:schemeClr val="accent1">
                    <a:lumMod val="75000"/>
                  </a:schemeClr>
                </a:solidFill>
                <a:latin typeface="Segoe UI" panose="020B0502040204020203" pitchFamily="34" charset="0"/>
                <a:cs typeface="Segoe UI" panose="020B0502040204020203" pitchFamily="34" charset="0"/>
              </a:rPr>
              <a:t>bakım</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tedbiri</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kararı</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alınmış</a:t>
            </a:r>
            <a:r>
              <a:rPr lang="en-US" sz="1400" b="1" dirty="0">
                <a:solidFill>
                  <a:schemeClr val="accent1">
                    <a:lumMod val="75000"/>
                  </a:schemeClr>
                </a:solidFill>
                <a:latin typeface="Segoe UI" panose="020B0502040204020203" pitchFamily="34" charset="0"/>
                <a:cs typeface="Segoe UI" panose="020B0502040204020203" pitchFamily="34" charset="0"/>
              </a:rPr>
              <a:t> ve </a:t>
            </a:r>
            <a:r>
              <a:rPr lang="en-US" sz="1400" b="1" dirty="0" err="1">
                <a:solidFill>
                  <a:schemeClr val="accent1">
                    <a:lumMod val="75000"/>
                  </a:schemeClr>
                </a:solidFill>
                <a:latin typeface="Segoe UI" panose="020B0502040204020203" pitchFamily="34" charset="0"/>
                <a:cs typeface="Segoe UI" panose="020B0502040204020203" pitchFamily="34" charset="0"/>
              </a:rPr>
              <a:t>reşit</a:t>
            </a:r>
            <a:r>
              <a:rPr lang="en-US" sz="1400" b="1" dirty="0">
                <a:solidFill>
                  <a:schemeClr val="accent1">
                    <a:lumMod val="75000"/>
                  </a:schemeClr>
                </a:solidFill>
                <a:latin typeface="Segoe UI" panose="020B0502040204020203" pitchFamily="34" charset="0"/>
                <a:cs typeface="Segoe UI" panose="020B0502040204020203" pitchFamily="34" charset="0"/>
              </a:rPr>
              <a:t> olarak sosyal </a:t>
            </a:r>
            <a:r>
              <a:rPr lang="en-US" sz="1400" b="1" dirty="0" err="1">
                <a:solidFill>
                  <a:schemeClr val="accent1">
                    <a:lumMod val="75000"/>
                  </a:schemeClr>
                </a:solidFill>
                <a:latin typeface="Segoe UI" panose="020B0502040204020203" pitchFamily="34" charset="0"/>
                <a:cs typeface="Segoe UI" panose="020B0502040204020203" pitchFamily="34" charset="0"/>
              </a:rPr>
              <a:t>hizmet</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kuruluşlarından</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ayrılan</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gençlere</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yönelik</a:t>
            </a:r>
            <a:r>
              <a:rPr lang="en-US" sz="1400" b="1" dirty="0">
                <a:solidFill>
                  <a:schemeClr val="accent1">
                    <a:lumMod val="75000"/>
                  </a:schemeClr>
                </a:solidFill>
                <a:latin typeface="Segoe UI" panose="020B0502040204020203" pitchFamily="34" charset="0"/>
                <a:cs typeface="Segoe UI" panose="020B0502040204020203" pitchFamily="34" charset="0"/>
              </a:rPr>
              <a:t> sosyal ve </a:t>
            </a:r>
            <a:r>
              <a:rPr lang="en-US" sz="1400" b="1" dirty="0" err="1">
                <a:solidFill>
                  <a:schemeClr val="accent1">
                    <a:lumMod val="75000"/>
                  </a:schemeClr>
                </a:solidFill>
                <a:latin typeface="Segoe UI" panose="020B0502040204020203" pitchFamily="34" charset="0"/>
                <a:cs typeface="Segoe UI" panose="020B0502040204020203" pitchFamily="34" charset="0"/>
              </a:rPr>
              <a:t>ekonomik</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destek</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hizmetleri</a:t>
            </a:r>
            <a:r>
              <a:rPr lang="en-US" sz="1400" b="1" dirty="0">
                <a:solidFill>
                  <a:schemeClr val="accent1">
                    <a:lumMod val="75000"/>
                  </a:schemeClr>
                </a:solidFill>
                <a:latin typeface="Segoe UI" panose="020B0502040204020203" pitchFamily="34" charset="0"/>
                <a:cs typeface="Segoe UI" panose="020B0502040204020203" pitchFamily="34" charset="0"/>
              </a:rPr>
              <a:t> </a:t>
            </a:r>
            <a:r>
              <a:rPr lang="en-US" sz="1400" b="1" dirty="0" err="1">
                <a:solidFill>
                  <a:schemeClr val="accent1">
                    <a:lumMod val="75000"/>
                  </a:schemeClr>
                </a:solidFill>
                <a:latin typeface="Segoe UI" panose="020B0502040204020203" pitchFamily="34" charset="0"/>
                <a:cs typeface="Segoe UI" panose="020B0502040204020203" pitchFamily="34" charset="0"/>
              </a:rPr>
              <a:t>sağlanabilmektedir</a:t>
            </a:r>
            <a:r>
              <a:rPr lang="en-US" sz="1400" b="1" dirty="0">
                <a:solidFill>
                  <a:schemeClr val="accent1">
                    <a:lumMod val="75000"/>
                  </a:schemeClr>
                </a:solidFill>
                <a:latin typeface="Segoe UI" panose="020B0502040204020203" pitchFamily="34" charset="0"/>
                <a:cs typeface="Segoe UI" panose="020B0502040204020203" pitchFamily="34" charset="0"/>
              </a:rPr>
              <a:t>.</a:t>
            </a:r>
            <a:r>
              <a:rPr lang="en-US" sz="1400" dirty="0">
                <a:solidFill>
                  <a:schemeClr val="accent1">
                    <a:lumMod val="75000"/>
                  </a:schemeClr>
                </a:solidFill>
                <a:latin typeface="Segoe UI" panose="020B0502040204020203" pitchFamily="34" charset="0"/>
                <a:cs typeface="Segoe UI" panose="020B0502040204020203" pitchFamily="34" charset="0"/>
              </a:rPr>
              <a:t> </a:t>
            </a:r>
            <a:endParaRPr lang="tr-TR" sz="1400" dirty="0">
              <a:solidFill>
                <a:schemeClr val="accent1">
                  <a:lumMod val="75000"/>
                </a:schemeClr>
              </a:solidFill>
              <a:latin typeface="Segoe UI" panose="020B0502040204020203" pitchFamily="34" charset="0"/>
              <a:cs typeface="Segoe UI" panose="020B0502040204020203" pitchFamily="34" charset="0"/>
            </a:endParaRPr>
          </a:p>
          <a:p>
            <a:pPr algn="just">
              <a:lnSpc>
                <a:spcPct val="100000"/>
              </a:lnSpc>
              <a:spcBef>
                <a:spcPts val="300"/>
              </a:spcBef>
            </a:pPr>
            <a:r>
              <a:rPr lang="en-US" sz="1400" dirty="0">
                <a:latin typeface="Segoe UI" panose="020B0502040204020203" pitchFamily="34" charset="0"/>
                <a:cs typeface="Segoe UI" panose="020B0502040204020203" pitchFamily="34" charset="0"/>
              </a:rPr>
              <a:t>Ayrıca, çocukların sosyal ve </a:t>
            </a:r>
            <a:r>
              <a:rPr lang="en-US" sz="1400" dirty="0" err="1">
                <a:latin typeface="Segoe UI" panose="020B0502040204020203" pitchFamily="34" charset="0"/>
                <a:cs typeface="Segoe UI" panose="020B0502040204020203" pitchFamily="34" charset="0"/>
              </a:rPr>
              <a:t>ekonomik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destek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hizmetinden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en</a:t>
            </a:r>
            <a:r>
              <a:rPr lang="en-US" sz="1400" dirty="0">
                <a:latin typeface="Segoe UI" panose="020B0502040204020203" pitchFamily="34" charset="0"/>
                <a:cs typeface="Segoe UI" panose="020B0502040204020203" pitchFamily="34" charset="0"/>
              </a:rPr>
              <a:t> fazla on </a:t>
            </a:r>
            <a:r>
              <a:rPr lang="en-US" sz="1400" dirty="0" err="1">
                <a:latin typeface="Segoe UI" panose="020B0502040204020203" pitchFamily="34" charset="0"/>
                <a:cs typeface="Segoe UI" panose="020B0502040204020203" pitchFamily="34" charset="0"/>
              </a:rPr>
              <a:t>sekiz</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yaşını</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tamamlayıncaya</a:t>
            </a:r>
            <a:r>
              <a:rPr lang="en-US" sz="1400" dirty="0">
                <a:latin typeface="Segoe UI" panose="020B0502040204020203" pitchFamily="34" charset="0"/>
                <a:cs typeface="Segoe UI" panose="020B0502040204020203" pitchFamily="34" charset="0"/>
              </a:rPr>
              <a:t> kadar </a:t>
            </a:r>
            <a:r>
              <a:rPr lang="en-US" sz="1400" dirty="0" err="1">
                <a:latin typeface="Segoe UI" panose="020B0502040204020203" pitchFamily="34" charset="0"/>
                <a:cs typeface="Segoe UI" panose="020B0502040204020203" pitchFamily="34" charset="0"/>
              </a:rPr>
              <a:t>yararlandırılabileceği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ancak</a:t>
            </a:r>
            <a:r>
              <a:rPr lang="en-US" sz="1400" dirty="0">
                <a:latin typeface="Segoe UI" panose="020B0502040204020203" pitchFamily="34" charset="0"/>
                <a:cs typeface="Segoe UI" panose="020B0502040204020203" pitchFamily="34" charset="0"/>
              </a:rPr>
              <a:t> on </a:t>
            </a:r>
            <a:r>
              <a:rPr lang="en-US" sz="1400" dirty="0" err="1">
                <a:latin typeface="Segoe UI" panose="020B0502040204020203" pitchFamily="34" charset="0"/>
                <a:cs typeface="Segoe UI" panose="020B0502040204020203" pitchFamily="34" charset="0"/>
              </a:rPr>
              <a:t>sekiz</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yaşından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sonra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ekonomik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destek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verilmesine</a:t>
            </a:r>
            <a:r>
              <a:rPr lang="en-US" sz="1400" dirty="0">
                <a:latin typeface="Segoe UI" panose="020B0502040204020203" pitchFamily="34" charset="0"/>
                <a:cs typeface="Segoe UI" panose="020B0502040204020203" pitchFamily="34" charset="0"/>
              </a:rPr>
              <a:t> aşağıdaki </a:t>
            </a:r>
            <a:r>
              <a:rPr lang="en-US" sz="1400" dirty="0" err="1">
                <a:latin typeface="Segoe UI" panose="020B0502040204020203" pitchFamily="34" charset="0"/>
                <a:cs typeface="Segoe UI" panose="020B0502040204020203" pitchFamily="34" charset="0"/>
              </a:rPr>
              <a:t>esaslar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çerçevesinde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devam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edilebileceği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belirtilmektedir</a:t>
            </a:r>
            <a:r>
              <a:rPr lang="en-US" sz="1400" dirty="0">
                <a:latin typeface="Segoe UI" panose="020B0502040204020203" pitchFamily="34" charset="0"/>
                <a:cs typeface="Segoe UI" panose="020B0502040204020203" pitchFamily="34" charset="0"/>
              </a:rPr>
              <a:t>. Buna </a:t>
            </a:r>
            <a:r>
              <a:rPr lang="en-US" sz="1400" dirty="0" err="1">
                <a:latin typeface="Segoe UI" panose="020B0502040204020203" pitchFamily="34" charset="0"/>
                <a:cs typeface="Segoe UI" panose="020B0502040204020203" pitchFamily="34" charset="0"/>
              </a:rPr>
              <a:t>göre</a:t>
            </a:r>
            <a:r>
              <a:rPr lang="en-US" sz="1400" dirty="0">
                <a:latin typeface="Segoe UI" panose="020B0502040204020203" pitchFamily="34" charset="0"/>
                <a:cs typeface="Segoe UI" panose="020B0502040204020203" pitchFamily="34" charset="0"/>
              </a:rPr>
              <a:t>;</a:t>
            </a:r>
            <a:endParaRPr lang="tr-TR" sz="1400" dirty="0">
              <a:latin typeface="Segoe UI" panose="020B0502040204020203" pitchFamily="34" charset="0"/>
              <a:cs typeface="Segoe UI" panose="020B0502040204020203" pitchFamily="34" charset="0"/>
            </a:endParaRPr>
          </a:p>
          <a:p>
            <a:pPr lvl="1" algn="just">
              <a:lnSpc>
                <a:spcPct val="100000"/>
              </a:lnSpc>
              <a:spcBef>
                <a:spcPts val="300"/>
              </a:spcBef>
            </a:pPr>
            <a:r>
              <a:rPr lang="en-US" sz="1400" dirty="0" err="1">
                <a:latin typeface="Segoe UI" panose="020B0502040204020203" pitchFamily="34" charset="0"/>
                <a:cs typeface="Segoe UI" panose="020B0502040204020203" pitchFamily="34" charset="0"/>
              </a:rPr>
              <a:t>Ekonomik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destek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almakta</a:t>
            </a:r>
            <a:r>
              <a:rPr lang="en-US" sz="1400" dirty="0">
                <a:latin typeface="Segoe UI" panose="020B0502040204020203" pitchFamily="34" charset="0"/>
                <a:cs typeface="Segoe UI" panose="020B0502040204020203" pitchFamily="34" charset="0"/>
              </a:rPr>
              <a:t> iken on </a:t>
            </a:r>
            <a:r>
              <a:rPr lang="en-US" sz="1400" dirty="0" err="1">
                <a:latin typeface="Segoe UI" panose="020B0502040204020203" pitchFamily="34" charset="0"/>
                <a:cs typeface="Segoe UI" panose="020B0502040204020203" pitchFamily="34" charset="0"/>
              </a:rPr>
              <a:t>sekiz</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yaşını</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dolduranlardan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desteklenmedikleri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takdirde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eğitimine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devam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edemeyecek</a:t>
            </a:r>
            <a:r>
              <a:rPr lang="en-US" sz="1400" dirty="0">
                <a:latin typeface="Segoe UI" panose="020B0502040204020203" pitchFamily="34" charset="0"/>
                <a:cs typeface="Segoe UI" panose="020B0502040204020203" pitchFamily="34" charset="0"/>
              </a:rPr>
              <a:t> durumda </a:t>
            </a:r>
            <a:r>
              <a:rPr lang="en-US" sz="1400" dirty="0" err="1">
                <a:latin typeface="Segoe UI" panose="020B0502040204020203" pitchFamily="34" charset="0"/>
                <a:cs typeface="Segoe UI" panose="020B0502040204020203" pitchFamily="34" charset="0"/>
              </a:rPr>
              <a:t>olan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orta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öğretim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öğrencileri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yirmi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yaşına</a:t>
            </a:r>
            <a:r>
              <a:rPr lang="en-US" sz="1400" dirty="0">
                <a:latin typeface="Segoe UI" panose="020B0502040204020203" pitchFamily="34" charset="0"/>
                <a:cs typeface="Segoe UI" panose="020B0502040204020203" pitchFamily="34" charset="0"/>
              </a:rPr>
              <a:t> kadar,</a:t>
            </a:r>
            <a:endParaRPr lang="tr-TR" sz="1400" dirty="0">
              <a:latin typeface="Segoe UI" panose="020B0502040204020203" pitchFamily="34" charset="0"/>
              <a:cs typeface="Segoe UI" panose="020B0502040204020203" pitchFamily="34" charset="0"/>
            </a:endParaRPr>
          </a:p>
          <a:p>
            <a:pPr lvl="1" algn="just">
              <a:lnSpc>
                <a:spcPct val="100000"/>
              </a:lnSpc>
              <a:spcBef>
                <a:spcPts val="300"/>
              </a:spcBef>
            </a:pPr>
            <a:r>
              <a:rPr lang="en-US" sz="1400" dirty="0" err="1">
                <a:latin typeface="Segoe UI" panose="020B0502040204020203" pitchFamily="34" charset="0"/>
                <a:cs typeface="Segoe UI" panose="020B0502040204020203" pitchFamily="34" charset="0"/>
              </a:rPr>
              <a:t>Ekonomik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destek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almakta</a:t>
            </a:r>
            <a:r>
              <a:rPr lang="en-US" sz="1400" dirty="0">
                <a:latin typeface="Segoe UI" panose="020B0502040204020203" pitchFamily="34" charset="0"/>
                <a:cs typeface="Segoe UI" panose="020B0502040204020203" pitchFamily="34" charset="0"/>
              </a:rPr>
              <a:t> iken on </a:t>
            </a:r>
            <a:r>
              <a:rPr lang="en-US" sz="1400" dirty="0" err="1">
                <a:latin typeface="Segoe UI" panose="020B0502040204020203" pitchFamily="34" charset="0"/>
                <a:cs typeface="Segoe UI" panose="020B0502040204020203" pitchFamily="34" charset="0"/>
              </a:rPr>
              <a:t>sekiz</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yaşını</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dolduran</a:t>
            </a:r>
            <a:r>
              <a:rPr lang="en-US" sz="1400" dirty="0">
                <a:latin typeface="Segoe UI" panose="020B0502040204020203" pitchFamily="34" charset="0"/>
                <a:cs typeface="Segoe UI" panose="020B0502040204020203" pitchFamily="34" charset="0"/>
              </a:rPr>
              <a:t> çocukların </a:t>
            </a:r>
            <a:r>
              <a:rPr lang="en-US" sz="1400" dirty="0" err="1">
                <a:latin typeface="Segoe UI" panose="020B0502040204020203" pitchFamily="34" charset="0"/>
                <a:cs typeface="Segoe UI" panose="020B0502040204020203" pitchFamily="34" charset="0"/>
              </a:rPr>
              <a:t>meslek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edinme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kursuna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devam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etmesi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halinde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kurs</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süresince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en</a:t>
            </a:r>
            <a:r>
              <a:rPr lang="en-US" sz="1400" dirty="0">
                <a:latin typeface="Segoe UI" panose="020B0502040204020203" pitchFamily="34" charset="0"/>
                <a:cs typeface="Segoe UI" panose="020B0502040204020203" pitchFamily="34" charset="0"/>
              </a:rPr>
              <a:t> fazla bir </a:t>
            </a:r>
            <a:r>
              <a:rPr lang="en-US" sz="1400" dirty="0" err="1">
                <a:latin typeface="Segoe UI" panose="020B0502040204020203" pitchFamily="34" charset="0"/>
                <a:cs typeface="Segoe UI" panose="020B0502040204020203" pitchFamily="34" charset="0"/>
              </a:rPr>
              <a:t>yıla</a:t>
            </a:r>
            <a:r>
              <a:rPr lang="en-US" sz="1400" dirty="0">
                <a:latin typeface="Segoe UI" panose="020B0502040204020203" pitchFamily="34" charset="0"/>
                <a:cs typeface="Segoe UI" panose="020B0502040204020203" pitchFamily="34" charset="0"/>
              </a:rPr>
              <a:t> kadar,</a:t>
            </a:r>
            <a:endParaRPr lang="tr-TR" sz="1400" dirty="0">
              <a:latin typeface="Segoe UI" panose="020B0502040204020203" pitchFamily="34" charset="0"/>
              <a:cs typeface="Segoe UI" panose="020B0502040204020203" pitchFamily="34" charset="0"/>
            </a:endParaRPr>
          </a:p>
          <a:p>
            <a:pPr lvl="1" algn="just">
              <a:lnSpc>
                <a:spcPct val="100000"/>
              </a:lnSpc>
              <a:spcBef>
                <a:spcPts val="300"/>
              </a:spcBef>
            </a:pPr>
            <a:r>
              <a:rPr lang="en-US" sz="1400" dirty="0">
                <a:latin typeface="Segoe UI" panose="020B0502040204020203" pitchFamily="34" charset="0"/>
                <a:cs typeface="Segoe UI" panose="020B0502040204020203" pitchFamily="34" charset="0"/>
              </a:rPr>
              <a:t>İş ve </a:t>
            </a:r>
            <a:r>
              <a:rPr lang="en-US" sz="1400" dirty="0" err="1">
                <a:latin typeface="Segoe UI" panose="020B0502040204020203" pitchFamily="34" charset="0"/>
                <a:cs typeface="Segoe UI" panose="020B0502040204020203" pitchFamily="34" charset="0"/>
              </a:rPr>
              <a:t>meslek</a:t>
            </a:r>
            <a:r>
              <a:rPr lang="en-US" sz="1400" dirty="0">
                <a:latin typeface="Segoe UI" panose="020B0502040204020203" pitchFamily="34" charset="0"/>
                <a:cs typeface="Segoe UI" panose="020B0502040204020203" pitchFamily="34" charset="0"/>
              </a:rPr>
              <a:t> sahibi </a:t>
            </a:r>
            <a:r>
              <a:rPr lang="en-US" sz="1400" dirty="0" err="1">
                <a:latin typeface="Segoe UI" panose="020B0502040204020203" pitchFamily="34" charset="0"/>
                <a:cs typeface="Segoe UI" panose="020B0502040204020203" pitchFamily="34" charset="0"/>
              </a:rPr>
              <a:t>olamayan</a:t>
            </a:r>
            <a:r>
              <a:rPr lang="en-US" sz="1400" dirty="0">
                <a:latin typeface="Segoe UI" panose="020B0502040204020203" pitchFamily="34" charset="0"/>
                <a:cs typeface="Segoe UI" panose="020B0502040204020203" pitchFamily="34" charset="0"/>
              </a:rPr>
              <a:t> ve </a:t>
            </a:r>
            <a:r>
              <a:rPr lang="en-US" sz="1400" dirty="0" err="1">
                <a:latin typeface="Segoe UI" panose="020B0502040204020203" pitchFamily="34" charset="0"/>
                <a:cs typeface="Segoe UI" panose="020B0502040204020203" pitchFamily="34" charset="0"/>
              </a:rPr>
              <a:t>öğrenime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devam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etmeyenler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süreli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ekonomik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destek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hizmetinden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en</a:t>
            </a:r>
            <a:r>
              <a:rPr lang="en-US" sz="1400" dirty="0">
                <a:latin typeface="Segoe UI" panose="020B0502040204020203" pitchFamily="34" charset="0"/>
                <a:cs typeface="Segoe UI" panose="020B0502040204020203" pitchFamily="34" charset="0"/>
              </a:rPr>
              <a:t> fazla iki </a:t>
            </a:r>
            <a:r>
              <a:rPr lang="en-US" sz="1400" dirty="0" err="1">
                <a:latin typeface="Segoe UI" panose="020B0502040204020203" pitchFamily="34" charset="0"/>
                <a:cs typeface="Segoe UI" panose="020B0502040204020203" pitchFamily="34" charset="0"/>
              </a:rPr>
              <a:t>yıl</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süresince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ön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lisans</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veya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lisans</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eğitimine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devam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edenler</a:t>
            </a:r>
            <a:r>
              <a:rPr lang="en-US" sz="1400" dirty="0">
                <a:latin typeface="Segoe UI" panose="020B0502040204020203" pitchFamily="34" charset="0"/>
                <a:cs typeface="Segoe UI" panose="020B0502040204020203" pitchFamily="34" charset="0"/>
              </a:rPr>
              <a:t> ise </a:t>
            </a:r>
            <a:r>
              <a:rPr lang="en-US" sz="1400" dirty="0" err="1">
                <a:latin typeface="Segoe UI" panose="020B0502040204020203" pitchFamily="34" charset="0"/>
                <a:cs typeface="Segoe UI" panose="020B0502040204020203" pitchFamily="34" charset="0"/>
              </a:rPr>
              <a:t>öğrenim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süresi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boyunca</a:t>
            </a:r>
            <a:r>
              <a:rPr lang="en-US" sz="1400" dirty="0">
                <a:latin typeface="Segoe UI" panose="020B0502040204020203" pitchFamily="34" charset="0"/>
                <a:cs typeface="Segoe UI" panose="020B0502040204020203" pitchFamily="34" charset="0"/>
              </a:rPr>
              <a:t> sosyal ve </a:t>
            </a:r>
            <a:r>
              <a:rPr lang="en-US" sz="1400" dirty="0" err="1">
                <a:latin typeface="Segoe UI" panose="020B0502040204020203" pitchFamily="34" charset="0"/>
                <a:cs typeface="Segoe UI" panose="020B0502040204020203" pitchFamily="34" charset="0"/>
              </a:rPr>
              <a:t>ekonomik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destek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hizmetinden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yararlandırılabilir</a:t>
            </a:r>
            <a:r>
              <a:rPr lang="en-US" sz="1400" dirty="0">
                <a:latin typeface="Segoe UI" panose="020B0502040204020203" pitchFamily="34" charset="0"/>
                <a:cs typeface="Segoe UI" panose="020B0502040204020203" pitchFamily="34" charset="0"/>
              </a:rPr>
              <a:t>.</a:t>
            </a:r>
            <a:endParaRPr lang="tr-TR" sz="1400" dirty="0">
              <a:latin typeface="Segoe UI" panose="020B0502040204020203" pitchFamily="34" charset="0"/>
              <a:cs typeface="Segoe UI" panose="020B0502040204020203" pitchFamily="34" charset="0"/>
            </a:endParaRPr>
          </a:p>
          <a:p>
            <a:pPr algn="just">
              <a:lnSpc>
                <a:spcPct val="100000"/>
              </a:lnSpc>
              <a:spcBef>
                <a:spcPts val="300"/>
              </a:spcBef>
            </a:pPr>
            <a:r>
              <a:rPr lang="en-US" sz="1400" dirty="0" err="1">
                <a:latin typeface="Segoe UI" panose="020B0502040204020203" pitchFamily="34" charset="0"/>
                <a:cs typeface="Segoe UI" panose="020B0502040204020203" pitchFamily="34" charset="0"/>
              </a:rPr>
              <a:t>Ek</a:t>
            </a:r>
            <a:r>
              <a:rPr lang="en-US" sz="1400" dirty="0">
                <a:latin typeface="Segoe UI" panose="020B0502040204020203" pitchFamily="34" charset="0"/>
                <a:cs typeface="Segoe UI" panose="020B0502040204020203" pitchFamily="34" charset="0"/>
              </a:rPr>
              <a:t> olarak, </a:t>
            </a:r>
            <a:r>
              <a:rPr lang="en-US" sz="1400" dirty="0" err="1">
                <a:latin typeface="Segoe UI" panose="020B0502040204020203" pitchFamily="34" charset="0"/>
                <a:cs typeface="Segoe UI" panose="020B0502040204020203" pitchFamily="34" charset="0"/>
              </a:rPr>
              <a:t>zorunlu</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ihtiyaçların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karşılanması</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hususunda</a:t>
            </a:r>
            <a:r>
              <a:rPr lang="en-US" sz="1400" dirty="0">
                <a:latin typeface="Segoe UI" panose="020B0502040204020203" pitchFamily="34" charset="0"/>
                <a:cs typeface="Segoe UI" panose="020B0502040204020203" pitchFamily="34" charset="0"/>
              </a:rPr>
              <a:t> da </a:t>
            </a:r>
            <a:r>
              <a:rPr lang="en-US" sz="1400" dirty="0" err="1">
                <a:latin typeface="Segoe UI" panose="020B0502040204020203" pitchFamily="34" charset="0"/>
                <a:cs typeface="Segoe UI" panose="020B0502040204020203" pitchFamily="34" charset="0"/>
              </a:rPr>
              <a:t>destek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alabilmek</a:t>
            </a:r>
            <a:r>
              <a:rPr lang="en-US" sz="1400" dirty="0">
                <a:latin typeface="Segoe UI" panose="020B0502040204020203" pitchFamily="34" charset="0"/>
                <a:cs typeface="Segoe UI" panose="020B0502040204020203" pitchFamily="34" charset="0"/>
              </a:rPr>
              <a:t> için </a:t>
            </a:r>
            <a:r>
              <a:rPr lang="en-US" sz="1400" dirty="0" err="1">
                <a:latin typeface="Segoe UI" panose="020B0502040204020203" pitchFamily="34" charset="0"/>
                <a:cs typeface="Segoe UI" panose="020B0502040204020203" pitchFamily="34" charset="0"/>
              </a:rPr>
              <a:t>ikamet</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edilen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ilçedeki</a:t>
            </a:r>
            <a:r>
              <a:rPr lang="en-US" sz="1400" dirty="0">
                <a:latin typeface="Segoe UI" panose="020B0502040204020203" pitchFamily="34" charset="0"/>
                <a:cs typeface="Segoe UI" panose="020B0502040204020203" pitchFamily="34" charset="0"/>
              </a:rPr>
              <a:t> Sosyal </a:t>
            </a:r>
            <a:r>
              <a:rPr lang="en-US" sz="1400" dirty="0" err="1">
                <a:latin typeface="Segoe UI" panose="020B0502040204020203" pitchFamily="34" charset="0"/>
                <a:cs typeface="Segoe UI" panose="020B0502040204020203" pitchFamily="34" charset="0"/>
              </a:rPr>
              <a:t>Yardımlaşma</a:t>
            </a:r>
            <a:r>
              <a:rPr lang="en-US" sz="1400" dirty="0">
                <a:latin typeface="Segoe UI" panose="020B0502040204020203" pitchFamily="34" charset="0"/>
                <a:cs typeface="Segoe UI" panose="020B0502040204020203" pitchFamily="34" charset="0"/>
              </a:rPr>
              <a:t> ve </a:t>
            </a:r>
            <a:r>
              <a:rPr lang="en-US" sz="1400" dirty="0" err="1">
                <a:latin typeface="Segoe UI" panose="020B0502040204020203" pitchFamily="34" charset="0"/>
                <a:cs typeface="Segoe UI" panose="020B0502040204020203" pitchFamily="34" charset="0"/>
              </a:rPr>
              <a:t>Dayanışma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Vakfı’na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başvuru</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yapılabilmektedir</a:t>
            </a:r>
            <a:r>
              <a:rPr lang="en-US" sz="1400" dirty="0">
                <a:latin typeface="Segoe UI" panose="020B0502040204020203" pitchFamily="34" charset="0"/>
                <a:cs typeface="Segoe UI" panose="020B0502040204020203" pitchFamily="34" charset="0"/>
              </a:rPr>
              <a:t>. </a:t>
            </a:r>
            <a:endParaRPr lang="tr-TR" sz="1400" dirty="0">
              <a:latin typeface="Segoe UI" panose="020B0502040204020203" pitchFamily="34" charset="0"/>
              <a:cs typeface="Segoe UI" panose="020B0502040204020203" pitchFamily="34" charset="0"/>
            </a:endParaRPr>
          </a:p>
          <a:p>
            <a:pPr algn="just">
              <a:lnSpc>
                <a:spcPct val="100000"/>
              </a:lnSpc>
              <a:spcBef>
                <a:spcPts val="300"/>
              </a:spcBef>
            </a:pPr>
            <a:r>
              <a:rPr lang="en-US" sz="1400" dirty="0" err="1">
                <a:latin typeface="Segoe UI" panose="020B0502040204020203" pitchFamily="34" charset="0"/>
                <a:cs typeface="Segoe UI" panose="020B0502040204020203" pitchFamily="34" charset="0"/>
              </a:rPr>
              <a:t>Bunların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yanı</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sıra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giyim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desteği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harçlık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desteği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eğitim</a:t>
            </a:r>
            <a:r>
              <a:rPr lang="en-US" sz="1400" dirty="0">
                <a:latin typeface="Segoe UI" panose="020B0502040204020203" pitchFamily="34" charset="0"/>
                <a:cs typeface="Segoe UI" panose="020B0502040204020203" pitchFamily="34" charset="0"/>
              </a:rPr>
              <a:t> ve </a:t>
            </a:r>
            <a:r>
              <a:rPr lang="en-US" sz="1400" dirty="0" err="1">
                <a:latin typeface="Segoe UI" panose="020B0502040204020203" pitchFamily="34" charset="0"/>
                <a:cs typeface="Segoe UI" panose="020B0502040204020203" pitchFamily="34" charset="0"/>
              </a:rPr>
              <a:t>öğretim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giderleri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desteği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öğrenci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katkı</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payı</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desteği</a:t>
            </a:r>
            <a:r>
              <a:rPr lang="en-US" sz="1400" dirty="0">
                <a:latin typeface="Segoe UI" panose="020B0502040204020203" pitchFamily="34" charset="0"/>
                <a:cs typeface="Segoe UI" panose="020B0502040204020203" pitchFamily="34" charset="0"/>
              </a:rPr>
              <a:t>, burs </a:t>
            </a:r>
            <a:r>
              <a:rPr lang="en-US" sz="1400" dirty="0" err="1">
                <a:latin typeface="Segoe UI" panose="020B0502040204020203" pitchFamily="34" charset="0"/>
                <a:cs typeface="Segoe UI" panose="020B0502040204020203" pitchFamily="34" charset="0"/>
              </a:rPr>
              <a:t>giderleri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ulaştırma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giderleri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desteği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kurs</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desteği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yemek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ücreti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desteği</a:t>
            </a:r>
            <a:r>
              <a:rPr lang="en-US" sz="1400" dirty="0">
                <a:latin typeface="Segoe UI" panose="020B0502040204020203" pitchFamily="34" charset="0"/>
                <a:cs typeface="Segoe UI" panose="020B0502040204020203" pitchFamily="34" charset="0"/>
              </a:rPr>
              <a:t> vb. </a:t>
            </a:r>
            <a:r>
              <a:rPr lang="en-US" sz="1400" dirty="0" err="1">
                <a:latin typeface="Segoe UI" panose="020B0502040204020203" pitchFamily="34" charset="0"/>
                <a:cs typeface="Segoe UI" panose="020B0502040204020203" pitchFamily="34" charset="0"/>
              </a:rPr>
              <a:t>hizmetler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bireysel</a:t>
            </a:r>
            <a:r>
              <a:rPr lang="en-US" sz="1400" dirty="0">
                <a:latin typeface="Segoe UI" panose="020B0502040204020203" pitchFamily="34" charset="0"/>
                <a:cs typeface="Segoe UI" panose="020B0502040204020203" pitchFamily="34" charset="0"/>
              </a:rPr>
              <a:t> olarak </a:t>
            </a:r>
            <a:r>
              <a:rPr lang="en-US" sz="1400" dirty="0" err="1">
                <a:latin typeface="Segoe UI" panose="020B0502040204020203" pitchFamily="34" charset="0"/>
                <a:cs typeface="Segoe UI" panose="020B0502040204020203" pitchFamily="34" charset="0"/>
              </a:rPr>
              <a:t>yapılan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değerlendirmeler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neticesinde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ihtiyacın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tespiti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halinde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sağlanabilmektedir</a:t>
            </a:r>
            <a:r>
              <a:rPr lang="en-US" sz="1400" dirty="0">
                <a:latin typeface="Segoe UI" panose="020B0502040204020203" pitchFamily="34" charset="0"/>
                <a:cs typeface="Segoe UI" panose="020B0502040204020203" pitchFamily="34" charset="0"/>
              </a:rPr>
              <a:t>.</a:t>
            </a:r>
            <a:endParaRPr lang="tr-TR" sz="1400" dirty="0">
              <a:latin typeface="Segoe UI" panose="020B0502040204020203" pitchFamily="34" charset="0"/>
              <a:cs typeface="Segoe UI" panose="020B0502040204020203" pitchFamily="34" charset="0"/>
            </a:endParaRPr>
          </a:p>
          <a:p>
            <a:pPr algn="just">
              <a:lnSpc>
                <a:spcPct val="100000"/>
              </a:lnSpc>
              <a:spcBef>
                <a:spcPts val="300"/>
              </a:spcBef>
            </a:pPr>
            <a:endParaRPr lang="tr-TR" sz="1400" dirty="0"/>
          </a:p>
        </p:txBody>
      </p:sp>
      <p:sp>
        <p:nvSpPr>
          <p:cNvPr id="4" name="Slide Number Placeholder 3">
            <a:extLst>
              <a:ext uri="{FF2B5EF4-FFF2-40B4-BE49-F238E27FC236}">
                <a16:creationId xmlns:a16="http://schemas.microsoft.com/office/drawing/2014/main" id="{DCADC1C8-1DFE-3377-2DA6-956EAA0DDDF9}"/>
              </a:ext>
            </a:extLst>
          </p:cNvPr>
          <p:cNvSpPr>
            <a:spLocks noGrp="1"/>
          </p:cNvSpPr>
          <p:nvPr>
            <p:ph type="sldNum" sz="quarter" idx="12"/>
          </p:nvPr>
        </p:nvSpPr>
        <p:spPr/>
        <p:txBody>
          <a:bodyPr/>
          <a:lstStyle/>
          <a:p>
            <a:fld id="{0BE68271-D1D7-4240-9CAF-7A57D75CD8A1}" type="slidenum">
              <a:rPr lang="en-US" smtClean="0"/>
              <a:t>34</a:t>
            </a:fld>
            <a:endParaRPr lang="en-US"/>
          </a:p>
        </p:txBody>
      </p:sp>
    </p:spTree>
    <p:extLst>
      <p:ext uri="{BB962C8B-B14F-4D97-AF65-F5344CB8AC3E}">
        <p14:creationId xmlns:p14="http://schemas.microsoft.com/office/powerpoint/2010/main" val="1772306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4115" y="1331431"/>
            <a:ext cx="10515600" cy="840211"/>
          </a:xfrm>
        </p:spPr>
        <p:txBody>
          <a:bodyPr>
            <a:normAutofit/>
          </a:bodyPr>
          <a:lstStyle/>
          <a:p>
            <a:pPr>
              <a:lnSpc>
                <a:spcPct val="115000"/>
              </a:lnSpc>
              <a:spcAft>
                <a:spcPts val="0"/>
              </a:spcAft>
            </a:pP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Barınma</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Destek</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Hizmeti</a:t>
            </a:r>
            <a:endPar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54115" y="2171641"/>
            <a:ext cx="6139648" cy="3660988"/>
          </a:xfrm>
        </p:spPr>
        <p:txBody>
          <a:bodyPr>
            <a:normAutofit lnSpcReduction="10000"/>
          </a:bodyPr>
          <a:lstStyle/>
          <a:p>
            <a:pPr algn="just">
              <a:lnSpc>
                <a:spcPct val="110000"/>
              </a:lnSpc>
            </a:pPr>
            <a:r>
              <a:rPr lang="en-US" sz="1600" b="1" dirty="0" err="1">
                <a:solidFill>
                  <a:schemeClr val="accent1">
                    <a:lumMod val="75000"/>
                  </a:schemeClr>
                </a:solidFill>
                <a:latin typeface="Segoe UI" panose="020B0502040204020203" pitchFamily="34" charset="0"/>
                <a:cs typeface="Segoe UI" panose="020B0502040204020203" pitchFamily="34" charset="0"/>
              </a:rPr>
              <a:t>Bakım</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Sonrası</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Rehberlik</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ve</a:t>
            </a:r>
            <a:r>
              <a:rPr lang="en-US" sz="1600" b="1" dirty="0">
                <a:solidFill>
                  <a:schemeClr val="accent1">
                    <a:lumMod val="75000"/>
                  </a:schemeClr>
                </a:solidFill>
                <a:latin typeface="Segoe UI" panose="020B0502040204020203" pitchFamily="34" charset="0"/>
                <a:cs typeface="Segoe UI" panose="020B0502040204020203" pitchFamily="34" charset="0"/>
              </a:rPr>
              <a:t> İzleme </a:t>
            </a:r>
            <a:r>
              <a:rPr lang="en-US" sz="1600" b="1" dirty="0" err="1">
                <a:solidFill>
                  <a:schemeClr val="accent1">
                    <a:lumMod val="75000"/>
                  </a:schemeClr>
                </a:solidFill>
                <a:latin typeface="Segoe UI" panose="020B0502040204020203" pitchFamily="34" charset="0"/>
                <a:cs typeface="Segoe UI" panose="020B0502040204020203" pitchFamily="34" charset="0"/>
              </a:rPr>
              <a:t>Birimleri</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tarafından</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bakım</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hizmetinden</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ayrılan</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gençlere</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yönelik</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uygun</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barınma</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imkânları</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konusunda</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destek</a:t>
            </a:r>
            <a:r>
              <a:rPr lang="en-US" sz="1600" b="1" dirty="0">
                <a:solidFill>
                  <a:schemeClr val="accent1">
                    <a:lumMod val="75000"/>
                  </a:schemeClr>
                </a:solidFill>
                <a:latin typeface="Segoe UI" panose="020B0502040204020203" pitchFamily="34" charset="0"/>
                <a:cs typeface="Segoe UI" panose="020B0502040204020203" pitchFamily="34" charset="0"/>
              </a:rPr>
              <a:t> </a:t>
            </a:r>
            <a:r>
              <a:rPr lang="en-US" sz="1600" b="1" dirty="0" err="1">
                <a:solidFill>
                  <a:schemeClr val="accent1">
                    <a:lumMod val="75000"/>
                  </a:schemeClr>
                </a:solidFill>
                <a:latin typeface="Segoe UI" panose="020B0502040204020203" pitchFamily="34" charset="0"/>
                <a:cs typeface="Segoe UI" panose="020B0502040204020203" pitchFamily="34" charset="0"/>
              </a:rPr>
              <a:t>sağlanmaktadır</a:t>
            </a:r>
            <a:r>
              <a:rPr lang="en-US" sz="1600" b="1" dirty="0">
                <a:solidFill>
                  <a:schemeClr val="accent1">
                    <a:lumMod val="75000"/>
                  </a:schemeClr>
                </a:solidFill>
                <a:latin typeface="Segoe UI" panose="020B0502040204020203" pitchFamily="34" charset="0"/>
                <a:cs typeface="Segoe UI" panose="020B0502040204020203" pitchFamily="34" charset="0"/>
              </a:rPr>
              <a:t>.</a:t>
            </a:r>
            <a:r>
              <a:rPr lang="en-US" sz="1600" dirty="0">
                <a:solidFill>
                  <a:schemeClr val="accent1">
                    <a:lumMod val="75000"/>
                  </a:schemeClr>
                </a:solidFill>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İhtiyaç</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duyulan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yardımın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düzeyi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sağlanacak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barınma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izleme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sürecinden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sorumlu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meslek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elemanı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tarafından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yapılacak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görüşmelerde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bağımsız</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hayata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geçiş</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planı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kapsamında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detaylı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olarak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anlatılmalıdır</a:t>
            </a:r>
            <a:r>
              <a:rPr lang="en-US" sz="1600" dirty="0">
                <a:latin typeface="Segoe UI" panose="020B0502040204020203" pitchFamily="34" charset="0"/>
                <a:cs typeface="Segoe UI" panose="020B0502040204020203" pitchFamily="34" charset="0"/>
              </a:rPr>
              <a:t>. Bu </a:t>
            </a:r>
            <a:r>
              <a:rPr lang="en-US" sz="1600" dirty="0" err="1">
                <a:latin typeface="Segoe UI" panose="020B0502040204020203" pitchFamily="34" charset="0"/>
                <a:cs typeface="Segoe UI" panose="020B0502040204020203" pitchFamily="34" charset="0"/>
              </a:rPr>
              <a:t>kapsamda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yapılan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bilgilendirmede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gencin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ihtiyaçlarına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yönelik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destek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hizmetlerini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sunan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kurumlar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hakkında</a:t>
            </a:r>
            <a:r>
              <a:rPr lang="en-US" sz="1600" dirty="0">
                <a:latin typeface="Segoe UI" panose="020B0502040204020203" pitchFamily="34" charset="0"/>
                <a:cs typeface="Segoe UI" panose="020B0502040204020203" pitchFamily="34" charset="0"/>
              </a:rPr>
              <a:t> da </a:t>
            </a:r>
            <a:r>
              <a:rPr lang="en-US" sz="1600" dirty="0" err="1">
                <a:latin typeface="Segoe UI" panose="020B0502040204020203" pitchFamily="34" charset="0"/>
                <a:cs typeface="Segoe UI" panose="020B0502040204020203" pitchFamily="34" charset="0"/>
              </a:rPr>
              <a:t>bilgilendirme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yapılmaktadır</a:t>
            </a:r>
            <a:r>
              <a:rPr lang="en-US" sz="1600" dirty="0">
                <a:latin typeface="Segoe UI" panose="020B0502040204020203" pitchFamily="34" charset="0"/>
                <a:cs typeface="Segoe UI" panose="020B0502040204020203" pitchFamily="34" charset="0"/>
              </a:rPr>
              <a:t>.</a:t>
            </a:r>
            <a:r>
              <a:rPr lang="tr-TR" sz="1600" dirty="0">
                <a:latin typeface="Segoe UI" panose="020B0502040204020203" pitchFamily="34" charset="0"/>
                <a:cs typeface="Segoe UI" panose="020B0502040204020203" pitchFamily="34" charset="0"/>
              </a:rPr>
              <a:t> </a:t>
            </a:r>
          </a:p>
          <a:p>
            <a:pPr algn="just">
              <a:lnSpc>
                <a:spcPct val="110000"/>
              </a:lnSpc>
            </a:pPr>
            <a:r>
              <a:rPr lang="tr-TR" sz="1600" dirty="0">
                <a:latin typeface="Segoe UI" panose="020B0502040204020203" pitchFamily="34" charset="0"/>
                <a:cs typeface="Segoe UI" panose="020B0502040204020203" pitchFamily="34" charset="0"/>
              </a:rPr>
              <a:t>G</a:t>
            </a:r>
            <a:r>
              <a:rPr lang="en-US" sz="1600" dirty="0" err="1">
                <a:latin typeface="Segoe UI" panose="020B0502040204020203" pitchFamily="34" charset="0"/>
                <a:cs typeface="Segoe UI" panose="020B0502040204020203" pitchFamily="34" charset="0"/>
              </a:rPr>
              <a:t>ençlerin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işe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girene</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bağımsız</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yaşam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becerileri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kazanana</a:t>
            </a:r>
            <a:r>
              <a:rPr lang="en-US" sz="1600" dirty="0">
                <a:latin typeface="Segoe UI" panose="020B0502040204020203" pitchFamily="34" charset="0"/>
                <a:cs typeface="Segoe UI" panose="020B0502040204020203" pitchFamily="34" charset="0"/>
              </a:rPr>
              <a:t> kadar </a:t>
            </a:r>
            <a:r>
              <a:rPr lang="en-US" sz="1600" dirty="0" err="1">
                <a:latin typeface="Segoe UI" panose="020B0502040204020203" pitchFamily="34" charset="0"/>
                <a:cs typeface="Segoe UI" panose="020B0502040204020203" pitchFamily="34" charset="0"/>
              </a:rPr>
              <a:t>geçen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sürede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kamu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misafirhanesi</a:t>
            </a:r>
            <a:r>
              <a:rPr lang="en-US" sz="1600" dirty="0">
                <a:latin typeface="Segoe UI" panose="020B0502040204020203" pitchFamily="34" charset="0"/>
                <a:cs typeface="Segoe UI" panose="020B0502040204020203" pitchFamily="34" charset="0"/>
              </a:rPr>
              <a:t>, sosyal </a:t>
            </a:r>
            <a:r>
              <a:rPr lang="en-US" sz="1600" dirty="0" err="1">
                <a:latin typeface="Segoe UI" panose="020B0502040204020203" pitchFamily="34" charset="0"/>
                <a:cs typeface="Segoe UI" panose="020B0502040204020203" pitchFamily="34" charset="0"/>
              </a:rPr>
              <a:t>tesis</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konukevi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a:t>
            </a:r>
            <a:r>
              <a:rPr lang="en-US" sz="1600" dirty="0">
                <a:latin typeface="Segoe UI" panose="020B0502040204020203" pitchFamily="34" charset="0"/>
                <a:cs typeface="Segoe UI" panose="020B0502040204020203" pitchFamily="34" charset="0"/>
              </a:rPr>
              <a:t> da </a:t>
            </a:r>
            <a:r>
              <a:rPr lang="en-US" sz="1600" dirty="0" err="1">
                <a:latin typeface="Segoe UI" panose="020B0502040204020203" pitchFamily="34" charset="0"/>
                <a:cs typeface="Segoe UI" panose="020B0502040204020203" pitchFamily="34" charset="0"/>
              </a:rPr>
              <a:t>aynı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standartta</a:t>
            </a:r>
            <a:r>
              <a:rPr lang="en-US" sz="1600" dirty="0">
                <a:latin typeface="Segoe UI" panose="020B0502040204020203" pitchFamily="34" charset="0"/>
                <a:cs typeface="Segoe UI" panose="020B0502040204020203" pitchFamily="34" charset="0"/>
              </a:rPr>
              <a:t> bir </a:t>
            </a:r>
            <a:r>
              <a:rPr lang="en-US" sz="1600" dirty="0" err="1">
                <a:latin typeface="Segoe UI" panose="020B0502040204020203" pitchFamily="34" charset="0"/>
                <a:cs typeface="Segoe UI" panose="020B0502040204020203" pitchFamily="34" charset="0"/>
              </a:rPr>
              <a:t>otel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pansiyon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gibi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yerlerde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konaklayabilmesine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ilişkin</a:t>
            </a:r>
            <a:r>
              <a:rPr lang="en-US" sz="1600" dirty="0">
                <a:latin typeface="Segoe UI" panose="020B0502040204020203" pitchFamily="34" charset="0"/>
                <a:cs typeface="Segoe UI" panose="020B0502040204020203" pitchFamily="34" charset="0"/>
              </a:rPr>
              <a:t> çeşitli </a:t>
            </a:r>
            <a:r>
              <a:rPr lang="en-US" sz="1600" dirty="0" err="1">
                <a:latin typeface="Segoe UI" panose="020B0502040204020203" pitchFamily="34" charset="0"/>
                <a:cs typeface="Segoe UI" panose="020B0502040204020203" pitchFamily="34" charset="0"/>
              </a:rPr>
              <a:t>destekler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sağlanabilmektedir</a:t>
            </a:r>
            <a:r>
              <a:rPr lang="en-US" sz="1600" dirty="0">
                <a:latin typeface="Segoe UI" panose="020B0502040204020203" pitchFamily="34" charset="0"/>
                <a:cs typeface="Segoe UI" panose="020B0502040204020203" pitchFamily="34" charset="0"/>
              </a:rPr>
              <a:t> (ASHB, 2020).</a:t>
            </a:r>
            <a:endParaRPr lang="tr-TR" sz="1600" dirty="0">
              <a:latin typeface="Segoe UI" panose="020B0502040204020203" pitchFamily="34" charset="0"/>
              <a:cs typeface="Segoe UI" panose="020B0502040204020203" pitchFamily="34" charset="0"/>
            </a:endParaRPr>
          </a:p>
          <a:p>
            <a:pPr algn="just"/>
            <a:endParaRPr lang="tr-TR" sz="1400" dirty="0">
              <a:latin typeface="Segoe UI" panose="020B0502040204020203" pitchFamily="34" charset="0"/>
              <a:cs typeface="Segoe UI" panose="020B0502040204020203" pitchFamily="34" charset="0"/>
            </a:endParaRPr>
          </a:p>
          <a:p>
            <a:endParaRPr lang="tr-TR" sz="3200" dirty="0"/>
          </a:p>
        </p:txBody>
      </p:sp>
      <p:pic>
        <p:nvPicPr>
          <p:cNvPr id="4" name="Picture 1088358640" descr="A white rectangular object with a exclamation mark&#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6902727" y="2616505"/>
            <a:ext cx="5114516" cy="1514690"/>
          </a:xfrm>
          <a:prstGeom prst="rect">
            <a:avLst/>
          </a:prstGeom>
        </p:spPr>
      </p:pic>
      <p:sp>
        <p:nvSpPr>
          <p:cNvPr id="5" name="Dikdörtgen 4"/>
          <p:cNvSpPr/>
          <p:nvPr/>
        </p:nvSpPr>
        <p:spPr>
          <a:xfrm>
            <a:off x="7164392" y="3270782"/>
            <a:ext cx="4591186" cy="599908"/>
          </a:xfrm>
          <a:prstGeom prst="rect">
            <a:avLst/>
          </a:prstGeom>
        </p:spPr>
        <p:txBody>
          <a:bodyPr wrap="square">
            <a:spAutoFit/>
          </a:bodyPr>
          <a:lstStyle/>
          <a:p>
            <a:pPr>
              <a:lnSpc>
                <a:spcPct val="107000"/>
              </a:lnSpc>
              <a:spcAft>
                <a:spcPts val="800"/>
              </a:spcAft>
            </a:pPr>
            <a:r>
              <a:rPr lang="en-US" sz="1600" b="1" dirty="0">
                <a:solidFill>
                  <a:srgbClr val="002060"/>
                </a:solidFill>
                <a:latin typeface="Segoe UI" panose="020B0502040204020203" pitchFamily="34" charset="0"/>
                <a:ea typeface="Calibri" panose="020F0502020204030204" pitchFamily="34" charset="0"/>
                <a:cs typeface="Times New Roman" panose="02020603050405020304" pitchFamily="18" charset="0"/>
              </a:rPr>
              <a:t>https://www.aile.gov.tr/chgm/sayfalar/bakim-sonrasi-rehberlik-ve-izleme-hizmetleri/</a:t>
            </a:r>
            <a:endParaRPr lang="tr-TR" sz="1600" dirty="0">
              <a:latin typeface="Segoe UI" panose="020B0502040204020203" pitchFamily="34" charset="0"/>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66A07C14-7F17-6027-048F-2DCE55E56DA5}"/>
              </a:ext>
            </a:extLst>
          </p:cNvPr>
          <p:cNvSpPr>
            <a:spLocks noGrp="1"/>
          </p:cNvSpPr>
          <p:nvPr>
            <p:ph type="sldNum" sz="quarter" idx="12"/>
          </p:nvPr>
        </p:nvSpPr>
        <p:spPr/>
        <p:txBody>
          <a:bodyPr/>
          <a:lstStyle/>
          <a:p>
            <a:fld id="{0BE68271-D1D7-4240-9CAF-7A57D75CD8A1}" type="slidenum">
              <a:rPr lang="en-US" smtClean="0"/>
              <a:t>35</a:t>
            </a:fld>
            <a:endParaRPr lang="en-US"/>
          </a:p>
        </p:txBody>
      </p:sp>
    </p:spTree>
    <p:extLst>
      <p:ext uri="{BB962C8B-B14F-4D97-AF65-F5344CB8AC3E}">
        <p14:creationId xmlns:p14="http://schemas.microsoft.com/office/powerpoint/2010/main" val="706957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148319"/>
            <a:ext cx="10515600" cy="1325563"/>
          </a:xfrm>
        </p:spPr>
        <p:txBody>
          <a:bodyPr>
            <a:normAutofit/>
          </a:bodyPr>
          <a:lstStyle/>
          <a:p>
            <a:pPr>
              <a:lnSpc>
                <a:spcPct val="115000"/>
              </a:lnSpc>
              <a:spcAft>
                <a:spcPts val="0"/>
              </a:spcAft>
            </a:pP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Kız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Çocuklarına</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Çeyiz</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Desteği</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Evlenme</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Yardımı</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a:t>
            </a:r>
            <a:endPar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8200" y="2385105"/>
            <a:ext cx="10436441" cy="3136805"/>
          </a:xfrm>
        </p:spPr>
        <p:txBody>
          <a:bodyPr>
            <a:normAutofit/>
          </a:bodyPr>
          <a:lstStyle/>
          <a:p>
            <a:pPr algn="just">
              <a:lnSpc>
                <a:spcPct val="120000"/>
              </a:lnSpc>
            </a:pPr>
            <a:r>
              <a:rPr lang="en-US" sz="1600" b="1" dirty="0" err="1">
                <a:latin typeface="Segoe UI" panose="020B0502040204020203" pitchFamily="34" charset="0"/>
                <a:cs typeface="Segoe UI" panose="020B0502040204020203" pitchFamily="34" charset="0"/>
              </a:rPr>
              <a:t>Yoksulluk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içinde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olup</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temel</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ihtiyaçlarını</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karşılayamayan</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ve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hayatını</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sürdürmekte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güçlük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çeken</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çocuk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ve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gençlerin</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bakımı</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konusunda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ailelerin</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desteklenmesi</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amacıyla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verilecek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sosyal</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ve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ekonomik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destek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hizmetine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ilişkin</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esas</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ve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usullerin</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düzenlenmesi</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amacıyla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hazırlanan</a:t>
            </a:r>
            <a:r>
              <a:rPr lang="en-US" sz="1600" b="1" dirty="0">
                <a:latin typeface="Segoe UI" panose="020B0502040204020203" pitchFamily="34" charset="0"/>
                <a:cs typeface="Segoe UI" panose="020B0502040204020203" pitchFamily="34" charset="0"/>
              </a:rPr>
              <a:t> Sosyal </a:t>
            </a:r>
            <a:r>
              <a:rPr lang="en-US" sz="1600" b="1" dirty="0" err="1">
                <a:latin typeface="Segoe UI" panose="020B0502040204020203" pitchFamily="34" charset="0"/>
                <a:cs typeface="Segoe UI" panose="020B0502040204020203" pitchFamily="34" charset="0"/>
              </a:rPr>
              <a:t>ve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Ekonomik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Destek</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Hizmetleri</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Hakkında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Yönetmelik</a:t>
            </a:r>
            <a:r>
              <a:rPr lang="en-US" sz="1600" b="1" dirty="0">
                <a:latin typeface="Segoe UI" panose="020B0502040204020203" pitchFamily="34" charset="0"/>
                <a:cs typeface="Segoe UI" panose="020B0502040204020203" pitchFamily="34" charset="0"/>
              </a:rPr>
              <a:t>, 18’inci </a:t>
            </a:r>
            <a:r>
              <a:rPr lang="en-US" sz="1600" b="1" dirty="0" err="1">
                <a:latin typeface="Segoe UI" panose="020B0502040204020203" pitchFamily="34" charset="0"/>
                <a:cs typeface="Segoe UI" panose="020B0502040204020203" pitchFamily="34" charset="0"/>
              </a:rPr>
              <a:t>maddesi</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kapsamında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evlenme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yardımına</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ilişkin</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ifadelere</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yer</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vermektedir</a:t>
            </a:r>
            <a:r>
              <a:rPr lang="en-US" sz="1600" b="1" dirty="0">
                <a:latin typeface="Segoe UI" panose="020B0502040204020203" pitchFamily="34" charset="0"/>
                <a:cs typeface="Segoe UI" panose="020B0502040204020203" pitchFamily="34" charset="0"/>
              </a:rPr>
              <a:t>.</a:t>
            </a:r>
            <a:r>
              <a:rPr lang="en-US" sz="1600" dirty="0">
                <a:latin typeface="Segoe UI" panose="020B0502040204020203" pitchFamily="34" charset="0"/>
                <a:cs typeface="Segoe UI" panose="020B0502040204020203" pitchFamily="34" charset="0"/>
              </a:rPr>
              <a:t> Bu </a:t>
            </a:r>
            <a:r>
              <a:rPr lang="en-US" sz="1600" dirty="0" err="1">
                <a:latin typeface="Segoe UI" panose="020B0502040204020203" pitchFamily="34" charset="0"/>
                <a:cs typeface="Segoe UI" panose="020B0502040204020203" pitchFamily="34" charset="0"/>
              </a:rPr>
              <a:t>kapsamda</a:t>
            </a:r>
            <a:r>
              <a:rPr lang="en-US" sz="1600" dirty="0">
                <a:latin typeface="Segoe UI" panose="020B0502040204020203" pitchFamily="34" charset="0"/>
                <a:cs typeface="Segoe UI" panose="020B0502040204020203" pitchFamily="34" charset="0"/>
              </a:rPr>
              <a:t>, 2828 </a:t>
            </a:r>
            <a:r>
              <a:rPr lang="en-US" sz="1600" dirty="0" err="1">
                <a:latin typeface="Segoe UI" panose="020B0502040204020203" pitchFamily="34" charset="0"/>
                <a:cs typeface="Segoe UI" panose="020B0502040204020203" pitchFamily="34" charset="0"/>
              </a:rPr>
              <a:t>sayılı</a:t>
            </a:r>
            <a:r>
              <a:rPr lang="en-US" sz="1600" dirty="0">
                <a:latin typeface="Segoe UI" panose="020B0502040204020203" pitchFamily="34" charset="0"/>
                <a:cs typeface="Segoe UI" panose="020B0502040204020203" pitchFamily="34" charset="0"/>
              </a:rPr>
              <a:t> Sosyal </a:t>
            </a:r>
            <a:r>
              <a:rPr lang="en-US" sz="1600" dirty="0" err="1">
                <a:latin typeface="Segoe UI" panose="020B0502040204020203" pitchFamily="34" charset="0"/>
                <a:cs typeface="Segoe UI" panose="020B0502040204020203" pitchFamily="34" charset="0"/>
              </a:rPr>
              <a:t>Hizmetler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Kanunu’nun</a:t>
            </a:r>
            <a:r>
              <a:rPr lang="en-US" sz="1600" dirty="0">
                <a:latin typeface="Segoe UI" panose="020B0502040204020203" pitchFamily="34" charset="0"/>
                <a:cs typeface="Segoe UI" panose="020B0502040204020203" pitchFamily="34" charset="0"/>
              </a:rPr>
              <a:t> 32’nci </a:t>
            </a:r>
            <a:r>
              <a:rPr lang="en-US" sz="1600" dirty="0" err="1">
                <a:latin typeface="Segoe UI" panose="020B0502040204020203" pitchFamily="34" charset="0"/>
                <a:cs typeface="Segoe UI" panose="020B0502040204020203" pitchFamily="34" charset="0"/>
              </a:rPr>
              <a:t>maddesi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gereği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Bakanlığa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ait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sosyal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hizmet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kuruluşlarında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korunma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kararı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devam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kız</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çocuklarından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evlenenlere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çeyiz</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ihtiyaçlarının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karşılanacağı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defaya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mahsus</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olmak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üzere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yüksek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Devlet</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memuru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aylığının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buçuk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katı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tutarında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evlenme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yardımı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yapılacağı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belirtilmektedir</a:t>
            </a:r>
            <a:r>
              <a:rPr lang="en-US" sz="1600" dirty="0">
                <a:latin typeface="Segoe UI" panose="020B0502040204020203" pitchFamily="34" charset="0"/>
                <a:cs typeface="Segoe UI" panose="020B0502040204020203" pitchFamily="34" charset="0"/>
              </a:rPr>
              <a:t>. Bu </a:t>
            </a:r>
            <a:r>
              <a:rPr lang="en-US" sz="1600" dirty="0" err="1">
                <a:latin typeface="Segoe UI" panose="020B0502040204020203" pitchFamily="34" charset="0"/>
                <a:cs typeface="Segoe UI" panose="020B0502040204020203" pitchFamily="34" charset="0"/>
              </a:rPr>
              <a:t>yardımın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hiçbir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vergi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kesintiye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tabi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tutulmaksızın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ödeneceği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aynı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madde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uyarınca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hükmedilmektedir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Evlenme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yardımı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için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korunma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kararının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halen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devam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ediyor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olması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gerekmekte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olup</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evlilik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kaydının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ibrazına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istinaden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müdürünün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onayı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ile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yapılmaktadır</a:t>
            </a:r>
            <a:r>
              <a:rPr lang="en-US" sz="1600" dirty="0">
                <a:latin typeface="Segoe UI" panose="020B0502040204020203" pitchFamily="34" charset="0"/>
                <a:cs typeface="Segoe UI" panose="020B0502040204020203" pitchFamily="34" charset="0"/>
              </a:rPr>
              <a:t>.</a:t>
            </a:r>
            <a:endParaRPr lang="tr-TR" sz="1600" dirty="0">
              <a:latin typeface="Segoe UI" panose="020B0502040204020203" pitchFamily="34" charset="0"/>
              <a:cs typeface="Segoe UI" panose="020B0502040204020203" pitchFamily="34" charset="0"/>
            </a:endParaRPr>
          </a:p>
          <a:p>
            <a:endParaRPr lang="tr-TR" sz="3600" dirty="0"/>
          </a:p>
        </p:txBody>
      </p:sp>
      <p:sp>
        <p:nvSpPr>
          <p:cNvPr id="4" name="Slide Number Placeholder 3">
            <a:extLst>
              <a:ext uri="{FF2B5EF4-FFF2-40B4-BE49-F238E27FC236}">
                <a16:creationId xmlns:a16="http://schemas.microsoft.com/office/drawing/2014/main" id="{1927540B-4EA0-B093-662A-D0602C34D30C}"/>
              </a:ext>
            </a:extLst>
          </p:cNvPr>
          <p:cNvSpPr>
            <a:spLocks noGrp="1"/>
          </p:cNvSpPr>
          <p:nvPr>
            <p:ph type="sldNum" sz="quarter" idx="12"/>
          </p:nvPr>
        </p:nvSpPr>
        <p:spPr/>
        <p:txBody>
          <a:bodyPr/>
          <a:lstStyle/>
          <a:p>
            <a:fld id="{0BE68271-D1D7-4240-9CAF-7A57D75CD8A1}" type="slidenum">
              <a:rPr lang="en-US" smtClean="0"/>
              <a:t>36</a:t>
            </a:fld>
            <a:endParaRPr lang="en-US"/>
          </a:p>
        </p:txBody>
      </p:sp>
    </p:spTree>
    <p:extLst>
      <p:ext uri="{BB962C8B-B14F-4D97-AF65-F5344CB8AC3E}">
        <p14:creationId xmlns:p14="http://schemas.microsoft.com/office/powerpoint/2010/main" val="3158810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411934"/>
            <a:ext cx="10515600" cy="1136073"/>
          </a:xfrm>
        </p:spPr>
        <p:txBody>
          <a:bodyPr>
            <a:normAutofit/>
          </a:bodyPr>
          <a:lstStyle/>
          <a:p>
            <a:pPr marL="0" indent="0" algn="ctr">
              <a:lnSpc>
                <a:spcPct val="150000"/>
              </a:lnSpc>
              <a:buNone/>
            </a:pPr>
            <a:r>
              <a:rPr lang="tr-TR" sz="1600" dirty="0">
                <a:latin typeface="+mj-lt"/>
              </a:rPr>
              <a:t>“Bu doküman Avrupa Birliği mali desteği ile oluşturulmuştur. Bu yayının içeriğinden yalnızca </a:t>
            </a:r>
            <a:r>
              <a:rPr lang="tr-TR" sz="1600" dirty="0" err="1">
                <a:latin typeface="+mj-lt"/>
              </a:rPr>
              <a:t>WEglobal</a:t>
            </a:r>
            <a:r>
              <a:rPr lang="tr-TR" sz="1600" dirty="0">
                <a:latin typeface="+mj-lt"/>
              </a:rPr>
              <a:t> liderliğindeki konsorsiyum sorumludur ve hiçbir şekilde Avrupa Birliğinin görüşlerini yansıtmamaktadır.”</a:t>
            </a:r>
          </a:p>
          <a:p>
            <a:pPr algn="ctr">
              <a:lnSpc>
                <a:spcPct val="150000"/>
              </a:lnSpc>
            </a:pPr>
            <a:endParaRPr lang="tr-TR" sz="1600" dirty="0">
              <a:latin typeface="+mj-lt"/>
            </a:endParaRPr>
          </a:p>
        </p:txBody>
      </p:sp>
      <p:sp>
        <p:nvSpPr>
          <p:cNvPr id="2" name="Slayt Numarası Yer Tutucusu 1">
            <a:extLst>
              <a:ext uri="{FF2B5EF4-FFF2-40B4-BE49-F238E27FC236}">
                <a16:creationId xmlns:a16="http://schemas.microsoft.com/office/drawing/2014/main" id="{60E1F64F-A0A5-FB73-17B5-655946603D09}"/>
              </a:ext>
            </a:extLst>
          </p:cNvPr>
          <p:cNvSpPr>
            <a:spLocks noGrp="1"/>
          </p:cNvSpPr>
          <p:nvPr>
            <p:ph type="sldNum" sz="quarter" idx="12"/>
          </p:nvPr>
        </p:nvSpPr>
        <p:spPr/>
        <p:txBody>
          <a:bodyPr/>
          <a:lstStyle/>
          <a:p>
            <a:fld id="{0BE68271-D1D7-4240-9CAF-7A57D75CD8A1}" type="slidenum">
              <a:rPr lang="en-US" smtClean="0"/>
              <a:t>37</a:t>
            </a:fld>
            <a:endParaRPr lang="en-US"/>
          </a:p>
        </p:txBody>
      </p:sp>
      <p:sp>
        <p:nvSpPr>
          <p:cNvPr id="4" name="TextBox 3">
            <a:extLst>
              <a:ext uri="{FF2B5EF4-FFF2-40B4-BE49-F238E27FC236}">
                <a16:creationId xmlns:a16="http://schemas.microsoft.com/office/drawing/2014/main" id="{B9CCDA61-085C-15C7-99C5-690B494C8E15}"/>
              </a:ext>
            </a:extLst>
          </p:cNvPr>
          <p:cNvSpPr txBox="1"/>
          <p:nvPr/>
        </p:nvSpPr>
        <p:spPr>
          <a:xfrm>
            <a:off x="4645891" y="3059668"/>
            <a:ext cx="2647904" cy="738664"/>
          </a:xfrm>
          <a:prstGeom prst="rect">
            <a:avLst/>
          </a:prstGeom>
          <a:noFill/>
        </p:spPr>
        <p:txBody>
          <a:bodyPr wrap="none" rtlCol="0">
            <a:spAutoFit/>
          </a:bodyPr>
          <a:lstStyle/>
          <a:p>
            <a:r>
              <a:rPr lang="tr-TR" sz="4200" dirty="0">
                <a:latin typeface="+mj-lt"/>
              </a:rPr>
              <a:t>Teşekkürler</a:t>
            </a:r>
          </a:p>
        </p:txBody>
      </p:sp>
    </p:spTree>
    <p:extLst>
      <p:ext uri="{BB962C8B-B14F-4D97-AF65-F5344CB8AC3E}">
        <p14:creationId xmlns:p14="http://schemas.microsoft.com/office/powerpoint/2010/main" val="2139213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0838" y="2167097"/>
            <a:ext cx="10797888" cy="3496856"/>
          </a:xfrm>
        </p:spPr>
        <p:txBody>
          <a:bodyPr>
            <a:normAutofit/>
          </a:bodyPr>
          <a:lstStyle/>
          <a:p>
            <a:pPr algn="just">
              <a:lnSpc>
                <a:spcPct val="120000"/>
              </a:lnSpc>
            </a:pPr>
            <a:r>
              <a:rPr lang="en-US" sz="1600" dirty="0">
                <a:latin typeface="Segoe UI" panose="020B0502040204020203" pitchFamily="34" charset="0"/>
                <a:cs typeface="Segoe UI" panose="020B0502040204020203" pitchFamily="34" charset="0"/>
              </a:rPr>
              <a:t>Çocuk </a:t>
            </a:r>
            <a:r>
              <a:rPr lang="en-US" sz="1600" dirty="0" err="1">
                <a:latin typeface="Segoe UI" panose="020B0502040204020203" pitchFamily="34" charset="0"/>
                <a:cs typeface="Segoe UI" panose="020B0502040204020203" pitchFamily="34" charset="0"/>
              </a:rPr>
              <a:t>hakları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sağlık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barınma</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eğitim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gibi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temel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ihtiyaçları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sağlamayı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öngören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bireylerin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fiziksel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zihinsel</a:t>
            </a:r>
            <a:r>
              <a:rPr lang="en-US" sz="1600" dirty="0">
                <a:latin typeface="Segoe UI" panose="020B0502040204020203" pitchFamily="34" charset="0"/>
                <a:cs typeface="Segoe UI" panose="020B0502040204020203" pitchFamily="34" charset="0"/>
              </a:rPr>
              <a:t>, duygusal ve sosyal </a:t>
            </a:r>
            <a:r>
              <a:rPr lang="en-US" sz="1600" dirty="0" err="1">
                <a:latin typeface="Segoe UI" panose="020B0502040204020203" pitchFamily="34" charset="0"/>
                <a:cs typeface="Segoe UI" panose="020B0502040204020203" pitchFamily="34" charset="0"/>
              </a:rPr>
              <a:t>gelişimlerine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uygun</a:t>
            </a:r>
            <a:r>
              <a:rPr lang="en-US" sz="1600" dirty="0">
                <a:latin typeface="Segoe UI" panose="020B0502040204020203" pitchFamily="34" charset="0"/>
                <a:cs typeface="Segoe UI" panose="020B0502040204020203" pitchFamily="34" charset="0"/>
              </a:rPr>
              <a:t> bir </a:t>
            </a:r>
            <a:r>
              <a:rPr lang="en-US" sz="1600" dirty="0" err="1">
                <a:latin typeface="Segoe UI" panose="020B0502040204020203" pitchFamily="34" charset="0"/>
                <a:cs typeface="Segoe UI" panose="020B0502040204020203" pitchFamily="34" charset="0"/>
              </a:rPr>
              <a:t>şekilde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desteklenmelerini</a:t>
            </a:r>
            <a:r>
              <a:rPr lang="en-US" sz="1600" dirty="0">
                <a:latin typeface="Segoe UI" panose="020B0502040204020203" pitchFamily="34" charset="0"/>
                <a:cs typeface="Segoe UI" panose="020B0502040204020203" pitchFamily="34" charset="0"/>
              </a:rPr>
              <a:t>, her </a:t>
            </a:r>
            <a:r>
              <a:rPr lang="en-US" sz="1600" dirty="0" err="1">
                <a:latin typeface="Segoe UI" panose="020B0502040204020203" pitchFamily="34" charset="0"/>
                <a:cs typeface="Segoe UI" panose="020B0502040204020203" pitchFamily="34" charset="0"/>
              </a:rPr>
              <a:t>türlü</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ihmal</a:t>
            </a:r>
            <a:r>
              <a:rPr lang="en-US" sz="1600" dirty="0">
                <a:latin typeface="Segoe UI" panose="020B0502040204020203" pitchFamily="34" charset="0"/>
                <a:cs typeface="Segoe UI" panose="020B0502040204020203" pitchFamily="34" charset="0"/>
              </a:rPr>
              <a:t> ve </a:t>
            </a:r>
            <a:r>
              <a:rPr lang="en-US" sz="1600" dirty="0" err="1">
                <a:latin typeface="Segoe UI" panose="020B0502040204020203" pitchFamily="34" charset="0"/>
                <a:cs typeface="Segoe UI" panose="020B0502040204020203" pitchFamily="34" charset="0"/>
              </a:rPr>
              <a:t>istismardan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korunmalarını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sağlamayı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içermektedir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Bununla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yanında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erişkinlerden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farklı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fizyolojik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psikolojik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özelliklere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sahip</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oldukları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sürekli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büyüme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gelişme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gösterdikleri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bilinciyle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yetişkinlere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tanınan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tüm</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hakların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yanı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sıra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çocuklara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tanınan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bazı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özel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hakları</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ifade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etmektedir</a:t>
            </a:r>
            <a:r>
              <a:rPr lang="en-US" sz="1600" dirty="0">
                <a:latin typeface="Segoe UI" panose="020B0502040204020203" pitchFamily="34" charset="0"/>
                <a:cs typeface="Segoe UI" panose="020B0502040204020203" pitchFamily="34" charset="0"/>
              </a:rPr>
              <a:t>.</a:t>
            </a:r>
          </a:p>
          <a:p>
            <a:pPr algn="just">
              <a:lnSpc>
                <a:spcPct val="120000"/>
              </a:lnSpc>
            </a:pPr>
            <a:r>
              <a:rPr lang="en-US" sz="1600" b="1" dirty="0" err="1">
                <a:solidFill>
                  <a:srgbClr val="002060"/>
                </a:solidFill>
                <a:latin typeface="Segoe UI" panose="020B0502040204020203" pitchFamily="34" charset="0"/>
                <a:cs typeface="Segoe UI" panose="020B0502040204020203" pitchFamily="34" charset="0"/>
              </a:rPr>
              <a:t>Çocukların</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haklarını</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korumak</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ve</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kendileri</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ile</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ilgili</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süreçlere</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katılımlarını</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sağlamak</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amacıyla</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Birleşmiş</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Milletler</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Çocuk</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Hakları</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Sözleşmesi</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hazırlanmış</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ve</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Birleşmiş</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Milletlerin</a:t>
            </a:r>
            <a:r>
              <a:rPr lang="en-US" sz="1600" b="1" dirty="0">
                <a:solidFill>
                  <a:srgbClr val="002060"/>
                </a:solidFill>
                <a:latin typeface="Segoe UI" panose="020B0502040204020203" pitchFamily="34" charset="0"/>
                <a:cs typeface="Segoe UI" panose="020B0502040204020203" pitchFamily="34" charset="0"/>
              </a:rPr>
              <a:t> 44. </a:t>
            </a:r>
            <a:r>
              <a:rPr lang="en-US" sz="1600" b="1" dirty="0" err="1">
                <a:solidFill>
                  <a:srgbClr val="002060"/>
                </a:solidFill>
                <a:latin typeface="Segoe UI" panose="020B0502040204020203" pitchFamily="34" charset="0"/>
                <a:cs typeface="Segoe UI" panose="020B0502040204020203" pitchFamily="34" charset="0"/>
              </a:rPr>
              <a:t>Genel</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Kurulunda</a:t>
            </a:r>
            <a:r>
              <a:rPr lang="en-US" sz="1600" b="1" dirty="0">
                <a:solidFill>
                  <a:srgbClr val="002060"/>
                </a:solidFill>
                <a:latin typeface="Segoe UI" panose="020B0502040204020203" pitchFamily="34" charset="0"/>
                <a:cs typeface="Segoe UI" panose="020B0502040204020203" pitchFamily="34" charset="0"/>
              </a:rPr>
              <a:t> 20 </a:t>
            </a:r>
            <a:r>
              <a:rPr lang="en-US" sz="1600" b="1" dirty="0" err="1">
                <a:solidFill>
                  <a:srgbClr val="002060"/>
                </a:solidFill>
                <a:latin typeface="Segoe UI" panose="020B0502040204020203" pitchFamily="34" charset="0"/>
                <a:cs typeface="Segoe UI" panose="020B0502040204020203" pitchFamily="34" charset="0"/>
              </a:rPr>
              <a:t>Kasım</a:t>
            </a:r>
            <a:r>
              <a:rPr lang="en-US" sz="1600" b="1" dirty="0">
                <a:solidFill>
                  <a:srgbClr val="002060"/>
                </a:solidFill>
                <a:latin typeface="Segoe UI" panose="020B0502040204020203" pitchFamily="34" charset="0"/>
                <a:cs typeface="Segoe UI" panose="020B0502040204020203" pitchFamily="34" charset="0"/>
              </a:rPr>
              <a:t> 1989 </a:t>
            </a:r>
            <a:r>
              <a:rPr lang="en-US" sz="1600" b="1" dirty="0" err="1">
                <a:solidFill>
                  <a:srgbClr val="002060"/>
                </a:solidFill>
                <a:latin typeface="Segoe UI" panose="020B0502040204020203" pitchFamily="34" charset="0"/>
                <a:cs typeface="Segoe UI" panose="020B0502040204020203" pitchFamily="34" charset="0"/>
              </a:rPr>
              <a:t>tarihinde</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kabul</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edilerek</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imzaya</a:t>
            </a:r>
            <a:r>
              <a:rPr lang="en-US" sz="1600" b="1" dirty="0">
                <a:solidFill>
                  <a:srgbClr val="002060"/>
                </a:solidFill>
                <a:latin typeface="Segoe UI" panose="020B0502040204020203" pitchFamily="34" charset="0"/>
                <a:cs typeface="Segoe UI" panose="020B0502040204020203" pitchFamily="34" charset="0"/>
              </a:rPr>
              <a:t> </a:t>
            </a:r>
            <a:r>
              <a:rPr lang="en-US" sz="1600" b="1" dirty="0" err="1">
                <a:solidFill>
                  <a:srgbClr val="002060"/>
                </a:solidFill>
                <a:latin typeface="Segoe UI" panose="020B0502040204020203" pitchFamily="34" charset="0"/>
                <a:cs typeface="Segoe UI" panose="020B0502040204020203" pitchFamily="34" charset="0"/>
              </a:rPr>
              <a:t>açılmıştır</a:t>
            </a:r>
            <a:r>
              <a:rPr lang="en-US" sz="1600" b="1" dirty="0">
                <a:solidFill>
                  <a:srgbClr val="002060"/>
                </a:solidFill>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Türkiye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ise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Sözleşmeyi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Lozan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Antlaşması’nın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hükümleri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doğrultusunda</a:t>
            </a:r>
            <a:r>
              <a:rPr lang="en-US" sz="1600" dirty="0">
                <a:latin typeface="Segoe UI" panose="020B0502040204020203" pitchFamily="34" charset="0"/>
                <a:cs typeface="Segoe UI" panose="020B0502040204020203" pitchFamily="34" charset="0"/>
              </a:rPr>
              <a:t> </a:t>
            </a:r>
            <a:r>
              <a:rPr lang="en-US" sz="1600" b="1" dirty="0">
                <a:solidFill>
                  <a:srgbClr val="002060"/>
                </a:solidFill>
                <a:latin typeface="Segoe UI" panose="020B0502040204020203" pitchFamily="34" charset="0"/>
                <a:cs typeface="Segoe UI" panose="020B0502040204020203" pitchFamily="34" charset="0"/>
              </a:rPr>
              <a:t>17, 29, 30. </a:t>
            </a:r>
            <a:r>
              <a:rPr lang="en-US" sz="1600" b="1" dirty="0" err="1">
                <a:solidFill>
                  <a:srgbClr val="002060"/>
                </a:solidFill>
                <a:latin typeface="Segoe UI" panose="020B0502040204020203" pitchFamily="34" charset="0"/>
                <a:cs typeface="Segoe UI" panose="020B0502040204020203" pitchFamily="34" charset="0"/>
              </a:rPr>
              <a:t>maddelerine</a:t>
            </a:r>
            <a:r>
              <a:rPr lang="en-US" sz="1600" b="1" dirty="0">
                <a:solidFill>
                  <a:srgbClr val="002060"/>
                </a:solidFill>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çekince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koyarak</a:t>
            </a:r>
            <a:r>
              <a:rPr lang="en-US" sz="1600" dirty="0">
                <a:latin typeface="Segoe UI" panose="020B0502040204020203" pitchFamily="34" charset="0"/>
                <a:cs typeface="Segoe UI" panose="020B0502040204020203" pitchFamily="34" charset="0"/>
              </a:rPr>
              <a:t>, 14 </a:t>
            </a:r>
            <a:r>
              <a:rPr lang="en-US" sz="1600" dirty="0" err="1">
                <a:latin typeface="Segoe UI" panose="020B0502040204020203" pitchFamily="34" charset="0"/>
                <a:cs typeface="Segoe UI" panose="020B0502040204020203" pitchFamily="34" charset="0"/>
              </a:rPr>
              <a:t>Eylül</a:t>
            </a:r>
            <a:r>
              <a:rPr lang="en-US" sz="1600" dirty="0">
                <a:latin typeface="Segoe UI" panose="020B0502040204020203" pitchFamily="34" charset="0"/>
                <a:cs typeface="Segoe UI" panose="020B0502040204020203" pitchFamily="34" charset="0"/>
              </a:rPr>
              <a:t> 1990 </a:t>
            </a:r>
            <a:r>
              <a:rPr lang="en-US" sz="1600" dirty="0" err="1">
                <a:latin typeface="Segoe UI" panose="020B0502040204020203" pitchFamily="34" charset="0"/>
                <a:cs typeface="Segoe UI" panose="020B0502040204020203" pitchFamily="34" charset="0"/>
              </a:rPr>
              <a:t>tarihinde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imzalamış</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9 </a:t>
            </a:r>
            <a:r>
              <a:rPr lang="en-US" sz="1600" dirty="0" err="1">
                <a:latin typeface="Segoe UI" panose="020B0502040204020203" pitchFamily="34" charset="0"/>
                <a:cs typeface="Segoe UI" panose="020B0502040204020203" pitchFamily="34" charset="0"/>
              </a:rPr>
              <a:t>Aralık</a:t>
            </a:r>
            <a:r>
              <a:rPr lang="en-US" sz="1600" dirty="0">
                <a:latin typeface="Segoe UI" panose="020B0502040204020203" pitchFamily="34" charset="0"/>
                <a:cs typeface="Segoe UI" panose="020B0502040204020203" pitchFamily="34" charset="0"/>
              </a:rPr>
              <a:t> 1994 </a:t>
            </a:r>
            <a:r>
              <a:rPr lang="en-US" sz="1600" dirty="0" err="1">
                <a:latin typeface="Segoe UI" panose="020B0502040204020203" pitchFamily="34" charset="0"/>
                <a:cs typeface="Segoe UI" panose="020B0502040204020203" pitchFamily="34" charset="0"/>
              </a:rPr>
              <a:t>tarihli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4058 </a:t>
            </a:r>
            <a:r>
              <a:rPr lang="en-US" sz="1600" dirty="0" err="1">
                <a:latin typeface="Segoe UI" panose="020B0502040204020203" pitchFamily="34" charset="0"/>
                <a:cs typeface="Segoe UI" panose="020B0502040204020203" pitchFamily="34" charset="0"/>
              </a:rPr>
              <a:t>sayılı</a:t>
            </a:r>
            <a:r>
              <a:rPr lang="en-US" sz="1600" dirty="0">
                <a:latin typeface="Segoe UI" panose="020B0502040204020203" pitchFamily="34" charset="0"/>
                <a:cs typeface="Segoe UI" panose="020B0502040204020203" pitchFamily="34" charset="0"/>
              </a:rPr>
              <a:t> TBMM Uygun </a:t>
            </a:r>
            <a:r>
              <a:rPr lang="en-US" sz="1600" dirty="0" err="1">
                <a:latin typeface="Segoe UI" panose="020B0502040204020203" pitchFamily="34" charset="0"/>
                <a:cs typeface="Segoe UI" panose="020B0502040204020203" pitchFamily="34" charset="0"/>
              </a:rPr>
              <a:t>Bulma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Kanunu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uyarınca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iç</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hukuk</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kural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usullerini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oluşturmuştur</a:t>
            </a:r>
            <a:r>
              <a:rPr lang="tr-TR" sz="1600" dirty="0">
                <a:latin typeface="Segoe UI" panose="020B0502040204020203" pitchFamily="34" charset="0"/>
                <a:cs typeface="Segoe UI" panose="020B0502040204020203" pitchFamily="34" charset="0"/>
              </a:rPr>
              <a:t>.</a:t>
            </a:r>
            <a:endParaRPr lang="en-US" sz="1600" dirty="0">
              <a:latin typeface="Segoe UI" panose="020B0502040204020203" pitchFamily="34" charset="0"/>
              <a:cs typeface="Segoe UI" panose="020B0502040204020203" pitchFamily="34" charset="0"/>
            </a:endParaRPr>
          </a:p>
        </p:txBody>
      </p:sp>
      <p:sp>
        <p:nvSpPr>
          <p:cNvPr id="9" name="Title 8"/>
          <p:cNvSpPr>
            <a:spLocks noGrp="1"/>
          </p:cNvSpPr>
          <p:nvPr>
            <p:ph type="title"/>
          </p:nvPr>
        </p:nvSpPr>
        <p:spPr>
          <a:xfrm>
            <a:off x="838200" y="1093345"/>
            <a:ext cx="10515600" cy="1325563"/>
          </a:xfrm>
        </p:spPr>
        <p:txBody>
          <a:bodyPr vert="horz" lIns="91440" tIns="45720" rIns="91440" bIns="45720" rtlCol="0" anchor="ctr">
            <a:normAutofit/>
          </a:bodyPr>
          <a:lstStyle/>
          <a:p>
            <a:r>
              <a:rPr lang="en-US" sz="2800" b="1" dirty="0">
                <a:solidFill>
                  <a:srgbClr val="002060"/>
                </a:solidFill>
                <a:latin typeface="Segoe UI" panose="020B0502040204020203" pitchFamily="34" charset="0"/>
                <a:cs typeface="Segoe UI" panose="020B0502040204020203" pitchFamily="34" charset="0"/>
              </a:rPr>
              <a:t>ÇOCUK HAKLARINA YÖNELİK FAALİYETLE</a:t>
            </a:r>
            <a:r>
              <a:rPr lang="tr-TR" sz="2800" b="1" dirty="0">
                <a:solidFill>
                  <a:srgbClr val="002060"/>
                </a:solidFill>
                <a:latin typeface="Segoe UI" panose="020B0502040204020203" pitchFamily="34" charset="0"/>
                <a:cs typeface="Segoe UI" panose="020B0502040204020203" pitchFamily="34" charset="0"/>
              </a:rPr>
              <a:t>R</a:t>
            </a:r>
            <a:endParaRPr lang="en-US" sz="2800" b="1" dirty="0">
              <a:solidFill>
                <a:srgbClr val="002060"/>
              </a:solidFill>
              <a:latin typeface="Segoe UI" panose="020B0502040204020203" pitchFamily="34" charset="0"/>
              <a:cs typeface="Segoe UI" panose="020B0502040204020203" pitchFamily="34" charset="0"/>
            </a:endParaRPr>
          </a:p>
        </p:txBody>
      </p:sp>
      <p:sp>
        <p:nvSpPr>
          <p:cNvPr id="2" name="Slide Number Placeholder 1">
            <a:extLst>
              <a:ext uri="{FF2B5EF4-FFF2-40B4-BE49-F238E27FC236}">
                <a16:creationId xmlns:a16="http://schemas.microsoft.com/office/drawing/2014/main" id="{075A19F1-65FC-A4A7-3A78-7E68A3AF8B64}"/>
              </a:ext>
            </a:extLst>
          </p:cNvPr>
          <p:cNvSpPr>
            <a:spLocks noGrp="1"/>
          </p:cNvSpPr>
          <p:nvPr>
            <p:ph type="sldNum" sz="quarter" idx="12"/>
          </p:nvPr>
        </p:nvSpPr>
        <p:spPr/>
        <p:txBody>
          <a:bodyPr/>
          <a:lstStyle/>
          <a:p>
            <a:fld id="{0BE68271-D1D7-4240-9CAF-7A57D75CD8A1}" type="slidenum">
              <a:rPr lang="en-US" smtClean="0"/>
              <a:t>4</a:t>
            </a:fld>
            <a:endParaRPr lang="en-US"/>
          </a:p>
        </p:txBody>
      </p:sp>
    </p:spTree>
    <p:extLst>
      <p:ext uri="{BB962C8B-B14F-4D97-AF65-F5344CB8AC3E}">
        <p14:creationId xmlns:p14="http://schemas.microsoft.com/office/powerpoint/2010/main" val="2251619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11976" y="1962100"/>
            <a:ext cx="8006222" cy="3888284"/>
          </a:xfrm>
          <a:prstGeom prst="rect">
            <a:avLst/>
          </a:prstGeom>
        </p:spPr>
      </p:pic>
      <p:sp>
        <p:nvSpPr>
          <p:cNvPr id="2" name="Metin kutusu 1"/>
          <p:cNvSpPr txBox="1"/>
          <p:nvPr/>
        </p:nvSpPr>
        <p:spPr>
          <a:xfrm>
            <a:off x="2334827" y="2705913"/>
            <a:ext cx="7645197" cy="2400657"/>
          </a:xfrm>
          <a:prstGeom prst="rect">
            <a:avLst/>
          </a:prstGeom>
          <a:noFill/>
        </p:spPr>
        <p:txBody>
          <a:bodyPr wrap="square" rtlCol="0">
            <a:spAutoFit/>
          </a:bodyPr>
          <a:lstStyle/>
          <a:p>
            <a:pPr lvl="0" algn="just"/>
            <a:r>
              <a:rPr lang="en-US" sz="1500" b="1" dirty="0" err="1">
                <a:solidFill>
                  <a:srgbClr val="002060"/>
                </a:solidFill>
                <a:latin typeface="Segoe UI" panose="020B0502040204020203" pitchFamily="34" charset="0"/>
                <a:cs typeface="Segoe UI" panose="020B0502040204020203" pitchFamily="34" charset="0"/>
              </a:rPr>
              <a:t>Madde</a:t>
            </a:r>
            <a:r>
              <a:rPr lang="en-US" sz="1500" b="1" dirty="0">
                <a:solidFill>
                  <a:srgbClr val="002060"/>
                </a:solidFill>
                <a:latin typeface="Segoe UI" panose="020B0502040204020203" pitchFamily="34" charset="0"/>
                <a:cs typeface="Segoe UI" panose="020B0502040204020203" pitchFamily="34" charset="0"/>
              </a:rPr>
              <a:t> 17: </a:t>
            </a:r>
            <a:r>
              <a:rPr lang="en-US" sz="1500" dirty="0" err="1">
                <a:latin typeface="Segoe UI" panose="020B0502040204020203" pitchFamily="34" charset="0"/>
                <a:cs typeface="Segoe UI" panose="020B0502040204020203" pitchFamily="34" charset="0"/>
              </a:rPr>
              <a:t>Devlet</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kitle</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iletişim</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araçlarının</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çocuğun</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gelişimi</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açısından</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önemini</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kabul</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eder</a:t>
            </a:r>
            <a:r>
              <a:rPr lang="en-US" sz="1500" dirty="0">
                <a:latin typeface="Segoe UI" panose="020B0502040204020203" pitchFamily="34" charset="0"/>
                <a:cs typeface="Segoe UI" panose="020B0502040204020203" pitchFamily="34" charset="0"/>
              </a:rPr>
              <a:t>. Çocuğun </a:t>
            </a:r>
            <a:r>
              <a:rPr lang="en-US" sz="1500" dirty="0" err="1">
                <a:latin typeface="Segoe UI" panose="020B0502040204020203" pitchFamily="34" charset="0"/>
                <a:cs typeface="Segoe UI" panose="020B0502040204020203" pitchFamily="34" charset="0"/>
              </a:rPr>
              <a:t>bunlarla</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çeşitli</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bilgi</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ve</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belgelere</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ulaşmasını</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sağlar</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kendi</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kültürü</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ve</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dili</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bakımından</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bu</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araçlarla</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alabileceği</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gereksinimleri</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karşılar</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Ayrıca</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kitle</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iletişim</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araçlarının</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verebileceği</a:t>
            </a:r>
            <a:r>
              <a:rPr lang="en-US" sz="1500" dirty="0">
                <a:latin typeface="Segoe UI" panose="020B0502040204020203" pitchFamily="34" charset="0"/>
                <a:cs typeface="Segoe UI" panose="020B0502040204020203" pitchFamily="34" charset="0"/>
              </a:rPr>
              <a:t> her </a:t>
            </a:r>
            <a:r>
              <a:rPr lang="en-US" sz="1500" dirty="0" err="1">
                <a:latin typeface="Segoe UI" panose="020B0502040204020203" pitchFamily="34" charset="0"/>
                <a:cs typeface="Segoe UI" panose="020B0502040204020203" pitchFamily="34" charset="0"/>
              </a:rPr>
              <a:t>türlü</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zarardan</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çocukları</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korur</a:t>
            </a:r>
            <a:r>
              <a:rPr lang="en-US" sz="1500" dirty="0">
                <a:latin typeface="Segoe UI" panose="020B0502040204020203" pitchFamily="34" charset="0"/>
                <a:cs typeface="Segoe UI" panose="020B0502040204020203" pitchFamily="34" charset="0"/>
              </a:rPr>
              <a:t>.</a:t>
            </a:r>
            <a:endParaRPr lang="tr-TR" sz="1500" dirty="0">
              <a:latin typeface="Segoe UI" panose="020B0502040204020203" pitchFamily="34" charset="0"/>
              <a:cs typeface="Segoe UI" panose="020B0502040204020203" pitchFamily="34" charset="0"/>
            </a:endParaRPr>
          </a:p>
          <a:p>
            <a:pPr algn="just"/>
            <a:r>
              <a:rPr lang="en-US" sz="1500" b="1" dirty="0">
                <a:solidFill>
                  <a:srgbClr val="002060"/>
                </a:solidFill>
                <a:latin typeface="Segoe UI" panose="020B0502040204020203" pitchFamily="34" charset="0"/>
                <a:cs typeface="Segoe UI" panose="020B0502040204020203" pitchFamily="34" charset="0"/>
              </a:rPr>
              <a:t> </a:t>
            </a:r>
            <a:endParaRPr lang="tr-TR" sz="1500" b="1" dirty="0">
              <a:solidFill>
                <a:srgbClr val="002060"/>
              </a:solidFill>
              <a:latin typeface="Segoe UI" panose="020B0502040204020203" pitchFamily="34" charset="0"/>
              <a:cs typeface="Segoe UI" panose="020B0502040204020203" pitchFamily="34" charset="0"/>
            </a:endParaRPr>
          </a:p>
          <a:p>
            <a:pPr algn="just"/>
            <a:r>
              <a:rPr lang="en-US" sz="1500" b="1" dirty="0" err="1">
                <a:solidFill>
                  <a:srgbClr val="002060"/>
                </a:solidFill>
                <a:latin typeface="Segoe UI" panose="020B0502040204020203" pitchFamily="34" charset="0"/>
                <a:cs typeface="Segoe UI" panose="020B0502040204020203" pitchFamily="34" charset="0"/>
              </a:rPr>
              <a:t>Madde</a:t>
            </a:r>
            <a:r>
              <a:rPr lang="en-US" sz="1500" b="1" dirty="0">
                <a:solidFill>
                  <a:srgbClr val="002060"/>
                </a:solidFill>
                <a:latin typeface="Segoe UI" panose="020B0502040204020203" pitchFamily="34" charset="0"/>
                <a:cs typeface="Segoe UI" panose="020B0502040204020203" pitchFamily="34" charset="0"/>
              </a:rPr>
              <a:t> 29–30: </a:t>
            </a:r>
            <a:r>
              <a:rPr lang="en-US" sz="1500" dirty="0" err="1">
                <a:latin typeface="Segoe UI" panose="020B0502040204020203" pitchFamily="34" charset="0"/>
                <a:cs typeface="Segoe UI" panose="020B0502040204020203" pitchFamily="34" charset="0"/>
              </a:rPr>
              <a:t>Çocuklara</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verilen</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eğitim</a:t>
            </a:r>
            <a:r>
              <a:rPr lang="en-US" sz="1500" dirty="0">
                <a:latin typeface="Segoe UI" panose="020B0502040204020203" pitchFamily="34" charset="0"/>
                <a:cs typeface="Segoe UI" panose="020B0502040204020203" pitchFamily="34" charset="0"/>
              </a:rPr>
              <a:t> onların </a:t>
            </a:r>
            <a:r>
              <a:rPr lang="en-US" sz="1500" dirty="0" err="1">
                <a:latin typeface="Segoe UI" panose="020B0502040204020203" pitchFamily="34" charset="0"/>
                <a:cs typeface="Segoe UI" panose="020B0502040204020203" pitchFamily="34" charset="0"/>
              </a:rPr>
              <a:t>gelişimlerini</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en</a:t>
            </a:r>
            <a:r>
              <a:rPr lang="en-US" sz="1500" dirty="0">
                <a:latin typeface="Segoe UI" panose="020B0502040204020203" pitchFamily="34" charset="0"/>
                <a:cs typeface="Segoe UI" panose="020B0502040204020203" pitchFamily="34" charset="0"/>
              </a:rPr>
              <a:t> fazla </a:t>
            </a:r>
            <a:r>
              <a:rPr lang="en-US" sz="1500" dirty="0" err="1">
                <a:latin typeface="Segoe UI" panose="020B0502040204020203" pitchFamily="34" charset="0"/>
                <a:cs typeface="Segoe UI" panose="020B0502040204020203" pitchFamily="34" charset="0"/>
              </a:rPr>
              <a:t>ölçüde</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sağlayacak</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düzeyde</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olmalıdır</a:t>
            </a:r>
            <a:r>
              <a:rPr lang="en-US" sz="1500" dirty="0">
                <a:latin typeface="Segoe UI" panose="020B0502040204020203" pitchFamily="34" charset="0"/>
                <a:cs typeface="Segoe UI" panose="020B0502040204020203" pitchFamily="34" charset="0"/>
              </a:rPr>
              <a:t>. Eğitim, çocukların </a:t>
            </a:r>
            <a:r>
              <a:rPr lang="en-US" sz="1500" dirty="0" err="1">
                <a:latin typeface="Segoe UI" panose="020B0502040204020203" pitchFamily="34" charset="0"/>
                <a:cs typeface="Segoe UI" panose="020B0502040204020203" pitchFamily="34" charset="0"/>
              </a:rPr>
              <a:t>hoşgörüsünü</a:t>
            </a:r>
            <a:r>
              <a:rPr lang="en-US" sz="1500" dirty="0">
                <a:latin typeface="Segoe UI" panose="020B0502040204020203" pitchFamily="34" charset="0"/>
                <a:cs typeface="Segoe UI" panose="020B0502040204020203" pitchFamily="34" charset="0"/>
              </a:rPr>
              <a:t>, kendi </a:t>
            </a:r>
            <a:r>
              <a:rPr lang="en-US" sz="1500" dirty="0" err="1">
                <a:latin typeface="Segoe UI" panose="020B0502040204020203" pitchFamily="34" charset="0"/>
                <a:cs typeface="Segoe UI" panose="020B0502040204020203" pitchFamily="34" charset="0"/>
              </a:rPr>
              <a:t>kültürüne</a:t>
            </a:r>
            <a:r>
              <a:rPr lang="en-US" sz="1500" dirty="0">
                <a:latin typeface="Segoe UI" panose="020B0502040204020203" pitchFamily="34" charset="0"/>
                <a:cs typeface="Segoe UI" panose="020B0502040204020203" pitchFamily="34" charset="0"/>
              </a:rPr>
              <a:t> ve </a:t>
            </a:r>
            <a:r>
              <a:rPr lang="en-US" sz="1500" dirty="0" err="1">
                <a:latin typeface="Segoe UI" panose="020B0502040204020203" pitchFamily="34" charset="0"/>
                <a:cs typeface="Segoe UI" panose="020B0502040204020203" pitchFamily="34" charset="0"/>
              </a:rPr>
              <a:t>farklı</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kültürlere</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saygısını</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ayrımcılığa</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karşıtlığını</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doğaya</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saygısını</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arttıracak</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biçimde</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düzenlenir</a:t>
            </a:r>
            <a:r>
              <a:rPr lang="en-US" sz="1500" dirty="0">
                <a:latin typeface="Segoe UI" panose="020B0502040204020203" pitchFamily="34" charset="0"/>
                <a:cs typeface="Segoe UI" panose="020B0502040204020203" pitchFamily="34" charset="0"/>
              </a:rPr>
              <a:t>. Çocuğun kendi </a:t>
            </a:r>
            <a:r>
              <a:rPr lang="en-US" sz="1500" dirty="0" err="1">
                <a:latin typeface="Segoe UI" panose="020B0502040204020203" pitchFamily="34" charset="0"/>
                <a:cs typeface="Segoe UI" panose="020B0502040204020203" pitchFamily="34" charset="0"/>
              </a:rPr>
              <a:t>kültürü</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bulunduğu</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ülkedekinden</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farklıysa</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gelişim</a:t>
            </a:r>
            <a:r>
              <a:rPr lang="en-US" sz="1500" dirty="0">
                <a:latin typeface="Segoe UI" panose="020B0502040204020203" pitchFamily="34" charset="0"/>
                <a:cs typeface="Segoe UI" panose="020B0502040204020203" pitchFamily="34" charset="0"/>
              </a:rPr>
              <a:t> ve </a:t>
            </a:r>
            <a:r>
              <a:rPr lang="en-US" sz="1500" dirty="0" err="1">
                <a:latin typeface="Segoe UI" panose="020B0502040204020203" pitchFamily="34" charset="0"/>
                <a:cs typeface="Segoe UI" panose="020B0502040204020203" pitchFamily="34" charset="0"/>
              </a:rPr>
              <a:t>eğitim</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hakkının</a:t>
            </a:r>
            <a:r>
              <a:rPr lang="en-US" sz="1500" dirty="0">
                <a:latin typeface="Segoe UI" panose="020B0502040204020203" pitchFamily="34" charset="0"/>
                <a:cs typeface="Segoe UI" panose="020B0502040204020203" pitchFamily="34" charset="0"/>
              </a:rPr>
              <a:t> her </a:t>
            </a:r>
            <a:r>
              <a:rPr lang="en-US" sz="1500" dirty="0" err="1">
                <a:latin typeface="Segoe UI" panose="020B0502040204020203" pitchFamily="34" charset="0"/>
                <a:cs typeface="Segoe UI" panose="020B0502040204020203" pitchFamily="34" charset="0"/>
              </a:rPr>
              <a:t>aşamasında</a:t>
            </a:r>
            <a:r>
              <a:rPr lang="en-US" sz="1500" dirty="0">
                <a:latin typeface="Segoe UI" panose="020B0502040204020203" pitchFamily="34" charset="0"/>
                <a:cs typeface="Segoe UI" panose="020B0502040204020203" pitchFamily="34" charset="0"/>
              </a:rPr>
              <a:t> buna </a:t>
            </a:r>
            <a:r>
              <a:rPr lang="en-US" sz="1500" dirty="0" err="1">
                <a:latin typeface="Segoe UI" panose="020B0502040204020203" pitchFamily="34" charset="0"/>
                <a:cs typeface="Segoe UI" panose="020B0502040204020203" pitchFamily="34" charset="0"/>
              </a:rPr>
              <a:t>gereken</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özen</a:t>
            </a:r>
            <a:r>
              <a:rPr lang="en-US" sz="1500" dirty="0">
                <a:latin typeface="Segoe UI" panose="020B0502040204020203" pitchFamily="34" charset="0"/>
                <a:cs typeface="Segoe UI" panose="020B0502040204020203" pitchFamily="34" charset="0"/>
              </a:rPr>
              <a:t> </a:t>
            </a:r>
            <a:r>
              <a:rPr lang="en-US" sz="1500" dirty="0" err="1">
                <a:latin typeface="Segoe UI" panose="020B0502040204020203" pitchFamily="34" charset="0"/>
                <a:cs typeface="Segoe UI" panose="020B0502040204020203" pitchFamily="34" charset="0"/>
              </a:rPr>
              <a:t>gösterilir</a:t>
            </a:r>
            <a:r>
              <a:rPr lang="tr-TR" sz="1500" dirty="0">
                <a:latin typeface="Segoe UI" panose="020B0502040204020203" pitchFamily="34" charset="0"/>
                <a:cs typeface="Segoe UI" panose="020B0502040204020203" pitchFamily="34" charset="0"/>
              </a:rPr>
              <a:t>.</a:t>
            </a:r>
          </a:p>
        </p:txBody>
      </p:sp>
      <p:sp>
        <p:nvSpPr>
          <p:cNvPr id="7" name="Title 8"/>
          <p:cNvSpPr>
            <a:spLocks noGrp="1"/>
          </p:cNvSpPr>
          <p:nvPr>
            <p:ph type="title"/>
          </p:nvPr>
        </p:nvSpPr>
        <p:spPr>
          <a:xfrm>
            <a:off x="1049152" y="1345467"/>
            <a:ext cx="10515600" cy="829156"/>
          </a:xfrm>
        </p:spPr>
        <p:txBody>
          <a:bodyPr vert="horz" lIns="91440" tIns="45720" rIns="91440" bIns="45720" rtlCol="0" anchor="ctr">
            <a:normAutofit/>
          </a:bodyPr>
          <a:lstStyle/>
          <a:p>
            <a:r>
              <a:rPr lang="en-US" sz="2800" b="1" dirty="0">
                <a:solidFill>
                  <a:srgbClr val="002060"/>
                </a:solidFill>
                <a:latin typeface="Segoe UI" panose="020B0502040204020203" pitchFamily="34" charset="0"/>
                <a:cs typeface="Segoe UI" panose="020B0502040204020203" pitchFamily="34" charset="0"/>
              </a:rPr>
              <a:t>ÇOCUK HAKLARINA YÖNELİK FAALİYETLE</a:t>
            </a:r>
            <a:r>
              <a:rPr lang="tr-TR" sz="2800" b="1" dirty="0">
                <a:solidFill>
                  <a:srgbClr val="002060"/>
                </a:solidFill>
                <a:latin typeface="Segoe UI" panose="020B0502040204020203" pitchFamily="34" charset="0"/>
                <a:cs typeface="Segoe UI" panose="020B0502040204020203" pitchFamily="34" charset="0"/>
              </a:rPr>
              <a:t>R</a:t>
            </a:r>
            <a:endParaRPr lang="en-US" sz="2800" b="1" dirty="0">
              <a:solidFill>
                <a:srgbClr val="002060"/>
              </a:solidFill>
              <a:latin typeface="Segoe UI" panose="020B0502040204020203" pitchFamily="34"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2C6AFD00-8E73-A38B-48AB-36F3FF83F60C}"/>
              </a:ext>
            </a:extLst>
          </p:cNvPr>
          <p:cNvSpPr>
            <a:spLocks noGrp="1"/>
          </p:cNvSpPr>
          <p:nvPr>
            <p:ph type="sldNum" sz="quarter" idx="12"/>
          </p:nvPr>
        </p:nvSpPr>
        <p:spPr/>
        <p:txBody>
          <a:bodyPr/>
          <a:lstStyle/>
          <a:p>
            <a:fld id="{0BE68271-D1D7-4240-9CAF-7A57D75CD8A1}" type="slidenum">
              <a:rPr lang="en-US" smtClean="0"/>
              <a:t>5</a:t>
            </a:fld>
            <a:endParaRPr lang="en-US"/>
          </a:p>
        </p:txBody>
      </p:sp>
    </p:spTree>
    <p:extLst>
      <p:ext uri="{BB962C8B-B14F-4D97-AF65-F5344CB8AC3E}">
        <p14:creationId xmlns:p14="http://schemas.microsoft.com/office/powerpoint/2010/main" val="1810153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2454418"/>
            <a:ext cx="10515600" cy="2827795"/>
          </a:xfrm>
        </p:spPr>
        <p:txBody>
          <a:bodyPr>
            <a:normAutofit lnSpcReduction="10000"/>
          </a:bodyPr>
          <a:lstStyle/>
          <a:p>
            <a:pPr algn="just">
              <a:lnSpc>
                <a:spcPct val="120000"/>
              </a:lnSpc>
            </a:pPr>
            <a:r>
              <a:rPr lang="en-US" sz="1800" b="1" dirty="0" err="1">
                <a:latin typeface="Segoe UI" panose="020B0502040204020203" pitchFamily="34" charset="0"/>
                <a:cs typeface="Segoe UI" panose="020B0502040204020203" pitchFamily="34" charset="0"/>
              </a:rPr>
              <a:t>Sözleşme</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çocukların</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haklarıyla</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ilgili</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en</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kapsamlı</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belge</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ve</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bu</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haklara</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uluslararası</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yasa</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gücünü</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kazandıran</a:t>
            </a:r>
            <a:r>
              <a:rPr lang="en-US" sz="1800" b="1" dirty="0">
                <a:latin typeface="Segoe UI" panose="020B0502040204020203" pitchFamily="34" charset="0"/>
                <a:cs typeface="Segoe UI" panose="020B0502040204020203" pitchFamily="34" charset="0"/>
              </a:rPr>
              <a:t> ilk </a:t>
            </a:r>
            <a:r>
              <a:rPr lang="en-US" sz="1800" b="1" dirty="0" err="1">
                <a:latin typeface="Segoe UI" panose="020B0502040204020203" pitchFamily="34" charset="0"/>
                <a:cs typeface="Segoe UI" panose="020B0502040204020203" pitchFamily="34" charset="0"/>
              </a:rPr>
              <a:t>metin</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olarak</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tarihe</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geçmiştir</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İnan</a:t>
            </a:r>
            <a:r>
              <a:rPr lang="en-US" sz="1800" b="1" dirty="0">
                <a:latin typeface="Segoe UI" panose="020B0502040204020203" pitchFamily="34" charset="0"/>
                <a:cs typeface="Segoe UI" panose="020B0502040204020203" pitchFamily="34" charset="0"/>
              </a:rPr>
              <a:t>, 1995).</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Aynı</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zamanda</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Sözleşme</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dünyada</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en</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yaygın</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kabul</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gören</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uluslararası</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belge</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niteliğinde</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olup</a:t>
            </a:r>
            <a:r>
              <a:rPr lang="en-US" sz="1800" dirty="0">
                <a:latin typeface="Segoe UI" panose="020B0502040204020203" pitchFamily="34" charset="0"/>
                <a:cs typeface="Segoe UI" panose="020B0502040204020203" pitchFamily="34" charset="0"/>
              </a:rPr>
              <a:t> 196 </a:t>
            </a:r>
            <a:r>
              <a:rPr lang="en-US" sz="1800" dirty="0" err="1">
                <a:latin typeface="Segoe UI" panose="020B0502040204020203" pitchFamily="34" charset="0"/>
                <a:cs typeface="Segoe UI" panose="020B0502040204020203" pitchFamily="34" charset="0"/>
              </a:rPr>
              <a:t>ülke</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tarafından</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onaylanmıştır</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Sözleşmenin</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imzalandığı</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gün</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olan</a:t>
            </a:r>
            <a:r>
              <a:rPr lang="en-US" sz="1800" dirty="0">
                <a:latin typeface="Segoe UI" panose="020B0502040204020203" pitchFamily="34" charset="0"/>
                <a:cs typeface="Segoe UI" panose="020B0502040204020203" pitchFamily="34" charset="0"/>
              </a:rPr>
              <a:t> 20 </a:t>
            </a:r>
            <a:r>
              <a:rPr lang="en-US" sz="1800" dirty="0" err="1">
                <a:latin typeface="Segoe UI" panose="020B0502040204020203" pitchFamily="34" charset="0"/>
                <a:cs typeface="Segoe UI" panose="020B0502040204020203" pitchFamily="34" charset="0"/>
              </a:rPr>
              <a:t>Kasım</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ise</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Dünya</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Çocuk</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Hakları</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Günü</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olarak</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kabul</a:t>
            </a:r>
            <a:r>
              <a:rPr lang="en-US" sz="1800" dirty="0">
                <a:latin typeface="Segoe UI" panose="020B0502040204020203" pitchFamily="34" charset="0"/>
                <a:cs typeface="Segoe UI" panose="020B0502040204020203" pitchFamily="34" charset="0"/>
              </a:rPr>
              <a:t> </a:t>
            </a:r>
            <a:r>
              <a:rPr lang="en-US" sz="1800" dirty="0" err="1">
                <a:latin typeface="Segoe UI" panose="020B0502040204020203" pitchFamily="34" charset="0"/>
                <a:cs typeface="Segoe UI" panose="020B0502040204020203" pitchFamily="34" charset="0"/>
              </a:rPr>
              <a:t>edilmektedir</a:t>
            </a:r>
            <a:r>
              <a:rPr lang="en-US" sz="1800" dirty="0">
                <a:latin typeface="Segoe UI" panose="020B0502040204020203" pitchFamily="34" charset="0"/>
                <a:cs typeface="Segoe UI" panose="020B0502040204020203" pitchFamily="34" charset="0"/>
              </a:rPr>
              <a:t>.</a:t>
            </a:r>
            <a:endParaRPr lang="tr-TR" sz="1800" dirty="0">
              <a:latin typeface="Segoe UI" panose="020B0502040204020203" pitchFamily="34" charset="0"/>
              <a:cs typeface="Segoe UI" panose="020B0502040204020203" pitchFamily="34" charset="0"/>
            </a:endParaRPr>
          </a:p>
          <a:p>
            <a:pPr algn="just">
              <a:lnSpc>
                <a:spcPct val="120000"/>
              </a:lnSpc>
            </a:pPr>
            <a:r>
              <a:rPr lang="en-US" sz="1800" b="1" dirty="0">
                <a:latin typeface="Segoe UI" panose="020B0502040204020203" pitchFamily="34" charset="0"/>
                <a:cs typeface="Segoe UI" panose="020B0502040204020203" pitchFamily="34" charset="0"/>
              </a:rPr>
              <a:t>BM </a:t>
            </a:r>
            <a:r>
              <a:rPr lang="en-US" sz="1800" b="1" dirty="0" err="1">
                <a:latin typeface="Segoe UI" panose="020B0502040204020203" pitchFamily="34" charset="0"/>
                <a:cs typeface="Segoe UI" panose="020B0502040204020203" pitchFamily="34" charset="0"/>
              </a:rPr>
              <a:t>Çocuk</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Hakları</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Sözleşmesi’nde</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çocuklara</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özel</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tanınan</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haklar</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dört</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ana</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başlıkta</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ele</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alınmaktadır</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Bunlar</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çocuğun</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üstün</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yararı</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yaşama</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ve</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gelişme</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hakkı</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korunma</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hakkı</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ve</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katılım</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hakkı”dır</a:t>
            </a:r>
            <a:r>
              <a:rPr lang="en-US" sz="1800" b="1" dirty="0">
                <a:latin typeface="Segoe UI" panose="020B0502040204020203" pitchFamily="34" charset="0"/>
                <a:cs typeface="Segoe UI" panose="020B0502040204020203" pitchFamily="34" charset="0"/>
              </a:rPr>
              <a:t> (</a:t>
            </a:r>
            <a:r>
              <a:rPr lang="en-US" sz="1800" b="1" dirty="0" err="1">
                <a:latin typeface="Segoe UI" panose="020B0502040204020203" pitchFamily="34" charset="0"/>
                <a:cs typeface="Segoe UI" panose="020B0502040204020203" pitchFamily="34" charset="0"/>
              </a:rPr>
              <a:t>Bkz</a:t>
            </a:r>
            <a:r>
              <a:rPr lang="en-US" sz="1800" b="1" dirty="0">
                <a:latin typeface="Segoe UI" panose="020B0502040204020203" pitchFamily="34" charset="0"/>
                <a:cs typeface="Segoe UI" panose="020B0502040204020203" pitchFamily="34" charset="0"/>
              </a:rPr>
              <a:t>. Şekil 2). </a:t>
            </a:r>
            <a:endParaRPr lang="tr-TR" sz="1800" dirty="0">
              <a:latin typeface="Segoe UI" panose="020B0502040204020203" pitchFamily="34" charset="0"/>
              <a:cs typeface="Segoe UI" panose="020B0502040204020203" pitchFamily="34" charset="0"/>
            </a:endParaRPr>
          </a:p>
          <a:p>
            <a:endParaRPr lang="tr-TR" sz="3200" dirty="0"/>
          </a:p>
        </p:txBody>
      </p:sp>
      <p:sp>
        <p:nvSpPr>
          <p:cNvPr id="4" name="Title 8"/>
          <p:cNvSpPr>
            <a:spLocks noGrp="1"/>
          </p:cNvSpPr>
          <p:nvPr>
            <p:ph type="title"/>
          </p:nvPr>
        </p:nvSpPr>
        <p:spPr>
          <a:xfrm>
            <a:off x="838200" y="1217633"/>
            <a:ext cx="10515600" cy="1325563"/>
          </a:xfrm>
        </p:spPr>
        <p:txBody>
          <a:bodyPr vert="horz" lIns="91440" tIns="45720" rIns="91440" bIns="45720" rtlCol="0" anchor="ctr">
            <a:normAutofit/>
          </a:bodyPr>
          <a:lstStyle/>
          <a:p>
            <a:r>
              <a:rPr lang="en-US" sz="2800" b="1" dirty="0">
                <a:solidFill>
                  <a:srgbClr val="002060"/>
                </a:solidFill>
                <a:latin typeface="Segoe UI" panose="020B0502040204020203" pitchFamily="34" charset="0"/>
                <a:cs typeface="Segoe UI" panose="020B0502040204020203" pitchFamily="34" charset="0"/>
              </a:rPr>
              <a:t>ÇOCUK HAKLARINA YÖNELİK FAALİYETLE</a:t>
            </a:r>
            <a:r>
              <a:rPr lang="tr-TR" sz="2800" b="1" dirty="0">
                <a:solidFill>
                  <a:srgbClr val="002060"/>
                </a:solidFill>
                <a:latin typeface="Segoe UI" panose="020B0502040204020203" pitchFamily="34" charset="0"/>
                <a:cs typeface="Segoe UI" panose="020B0502040204020203" pitchFamily="34" charset="0"/>
              </a:rPr>
              <a:t>R</a:t>
            </a:r>
            <a:endParaRPr lang="en-US" sz="2800" b="1" dirty="0">
              <a:solidFill>
                <a:srgbClr val="002060"/>
              </a:solidFill>
              <a:latin typeface="Segoe UI" panose="020B0502040204020203" pitchFamily="34" charset="0"/>
              <a:cs typeface="Segoe UI" panose="020B0502040204020203" pitchFamily="34" charset="0"/>
            </a:endParaRPr>
          </a:p>
        </p:txBody>
      </p:sp>
      <p:sp>
        <p:nvSpPr>
          <p:cNvPr id="2" name="Slide Number Placeholder 1">
            <a:extLst>
              <a:ext uri="{FF2B5EF4-FFF2-40B4-BE49-F238E27FC236}">
                <a16:creationId xmlns:a16="http://schemas.microsoft.com/office/drawing/2014/main" id="{5DEB2A58-F4E5-A86E-D9C5-E528A97D558D}"/>
              </a:ext>
            </a:extLst>
          </p:cNvPr>
          <p:cNvSpPr>
            <a:spLocks noGrp="1"/>
          </p:cNvSpPr>
          <p:nvPr>
            <p:ph type="sldNum" sz="quarter" idx="12"/>
          </p:nvPr>
        </p:nvSpPr>
        <p:spPr/>
        <p:txBody>
          <a:bodyPr/>
          <a:lstStyle/>
          <a:p>
            <a:fld id="{0BE68271-D1D7-4240-9CAF-7A57D75CD8A1}" type="slidenum">
              <a:rPr lang="en-US" smtClean="0"/>
              <a:t>6</a:t>
            </a:fld>
            <a:endParaRPr lang="en-US"/>
          </a:p>
        </p:txBody>
      </p:sp>
    </p:spTree>
    <p:extLst>
      <p:ext uri="{BB962C8B-B14F-4D97-AF65-F5344CB8AC3E}">
        <p14:creationId xmlns:p14="http://schemas.microsoft.com/office/powerpoint/2010/main" val="3290670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çerik Yer Tutucusu 1"/>
          <p:cNvPicPr>
            <a:picLocks noGrp="1" noChangeAspect="1"/>
          </p:cNvPicPr>
          <p:nvPr>
            <p:ph idx="1"/>
          </p:nvPr>
        </p:nvPicPr>
        <p:blipFill rotWithShape="1">
          <a:blip r:embed="rId2"/>
          <a:srcRect l="3501" b="3915"/>
          <a:stretch/>
        </p:blipFill>
        <p:spPr>
          <a:xfrm>
            <a:off x="1517064" y="2040769"/>
            <a:ext cx="9157872" cy="3706130"/>
          </a:xfrm>
          <a:prstGeom prst="rect">
            <a:avLst/>
          </a:prstGeom>
        </p:spPr>
      </p:pic>
      <p:sp>
        <p:nvSpPr>
          <p:cNvPr id="4" name="Title 3"/>
          <p:cNvSpPr>
            <a:spLocks noGrp="1"/>
          </p:cNvSpPr>
          <p:nvPr>
            <p:ph type="title"/>
          </p:nvPr>
        </p:nvSpPr>
        <p:spPr>
          <a:xfrm>
            <a:off x="838200" y="1111101"/>
            <a:ext cx="10515600" cy="1325563"/>
          </a:xfrm>
        </p:spPr>
        <p:txBody>
          <a:bodyPr>
            <a:noAutofit/>
          </a:bodyPr>
          <a:lstStyle/>
          <a:p>
            <a:r>
              <a:rPr lang="en-US" sz="1600" b="1" dirty="0">
                <a:solidFill>
                  <a:schemeClr val="accent5">
                    <a:lumMod val="75000"/>
                  </a:schemeClr>
                </a:solidFill>
                <a:latin typeface="Segoe UI" panose="020B0502040204020203" pitchFamily="34" charset="0"/>
                <a:cs typeface="Segoe UI" panose="020B0502040204020203" pitchFamily="34" charset="0"/>
              </a:rPr>
              <a:t>Şekil </a:t>
            </a:r>
            <a:r>
              <a:rPr lang="tr-TR" sz="1600" b="1" dirty="0">
                <a:solidFill>
                  <a:schemeClr val="accent5">
                    <a:lumMod val="75000"/>
                  </a:schemeClr>
                </a:solidFill>
                <a:latin typeface="Segoe UI" panose="020B0502040204020203" pitchFamily="34" charset="0"/>
                <a:cs typeface="Segoe UI" panose="020B0502040204020203" pitchFamily="34" charset="0"/>
              </a:rPr>
              <a:t>2</a:t>
            </a:r>
            <a:r>
              <a:rPr lang="en-US" sz="1600" b="1" dirty="0">
                <a:solidFill>
                  <a:schemeClr val="accent5">
                    <a:lumMod val="75000"/>
                  </a:schemeClr>
                </a:solidFill>
                <a:latin typeface="Segoe UI" panose="020B0502040204020203" pitchFamily="34" charset="0"/>
                <a:cs typeface="Segoe UI" panose="020B0502040204020203" pitchFamily="34" charset="0"/>
              </a:rPr>
              <a:t>. </a:t>
            </a:r>
            <a:r>
              <a:rPr lang="tr-TR" sz="1600" b="1" dirty="0">
                <a:solidFill>
                  <a:schemeClr val="accent5">
                    <a:lumMod val="75000"/>
                  </a:schemeClr>
                </a:solidFill>
                <a:latin typeface="Segoe UI" panose="020B0502040204020203" pitchFamily="34" charset="0"/>
                <a:cs typeface="Segoe UI" panose="020B0502040204020203" pitchFamily="34" charset="0"/>
              </a:rPr>
              <a:t>BM Çocuk Hakları Sözleşmesinin 4 Ana İlkesi</a:t>
            </a:r>
            <a:br>
              <a:rPr lang="tr-TR" sz="1600" b="1" dirty="0">
                <a:solidFill>
                  <a:schemeClr val="accent5">
                    <a:lumMod val="75000"/>
                  </a:schemeClr>
                </a:solidFill>
                <a:latin typeface="Segoe UI" panose="020B0502040204020203" pitchFamily="34" charset="0"/>
                <a:cs typeface="Segoe UI" panose="020B0502040204020203" pitchFamily="34" charset="0"/>
              </a:rPr>
            </a:br>
            <a:endParaRPr lang="en-US" sz="1600" dirty="0"/>
          </a:p>
        </p:txBody>
      </p:sp>
      <p:sp>
        <p:nvSpPr>
          <p:cNvPr id="3" name="Slide Number Placeholder 2">
            <a:extLst>
              <a:ext uri="{FF2B5EF4-FFF2-40B4-BE49-F238E27FC236}">
                <a16:creationId xmlns:a16="http://schemas.microsoft.com/office/drawing/2014/main" id="{2395A48C-EA2B-1958-1870-3246FCDD0EBB}"/>
              </a:ext>
            </a:extLst>
          </p:cNvPr>
          <p:cNvSpPr>
            <a:spLocks noGrp="1"/>
          </p:cNvSpPr>
          <p:nvPr>
            <p:ph type="sldNum" sz="quarter" idx="12"/>
          </p:nvPr>
        </p:nvSpPr>
        <p:spPr/>
        <p:txBody>
          <a:bodyPr/>
          <a:lstStyle/>
          <a:p>
            <a:fld id="{0BE68271-D1D7-4240-9CAF-7A57D75CD8A1}" type="slidenum">
              <a:rPr lang="en-US" smtClean="0"/>
              <a:t>7</a:t>
            </a:fld>
            <a:endParaRPr lang="en-US"/>
          </a:p>
        </p:txBody>
      </p:sp>
    </p:spTree>
    <p:extLst>
      <p:ext uri="{BB962C8B-B14F-4D97-AF65-F5344CB8AC3E}">
        <p14:creationId xmlns:p14="http://schemas.microsoft.com/office/powerpoint/2010/main" val="4163664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838200" y="2694686"/>
            <a:ext cx="10515600" cy="2851892"/>
          </a:xfrm>
        </p:spPr>
        <p:txBody>
          <a:bodyPr>
            <a:normAutofit/>
          </a:bodyPr>
          <a:lstStyle/>
          <a:p>
            <a:pPr marL="0" indent="0">
              <a:spcBef>
                <a:spcPct val="0"/>
              </a:spcBef>
              <a:buNone/>
            </a:pPr>
            <a:r>
              <a:rPr lang="en-US" sz="24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a:t>
            </a:r>
            <a:r>
              <a:rPr lang="tr-TR" sz="24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4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Hakları</a:t>
            </a:r>
            <a:r>
              <a:rPr lang="en-US" sz="24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4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Strateji</a:t>
            </a:r>
            <a:r>
              <a:rPr lang="en-US" sz="24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4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Belgesi</a:t>
            </a:r>
            <a:r>
              <a:rPr lang="en-US" sz="24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4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ve</a:t>
            </a:r>
            <a:r>
              <a:rPr lang="en-US" sz="24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4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Eylem</a:t>
            </a:r>
            <a:r>
              <a:rPr lang="en-US" sz="24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24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Planı</a:t>
            </a:r>
            <a:endParaRPr lang="tr-TR" sz="24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a:p>
            <a:pPr lvl="1" algn="just">
              <a:spcBef>
                <a:spcPts val="1800"/>
              </a:spcBef>
            </a:pPr>
            <a:r>
              <a:rPr lang="en-US" sz="2000" dirty="0">
                <a:latin typeface="Segoe UI" panose="020B0502040204020203" pitchFamily="34" charset="0"/>
                <a:cs typeface="Segoe UI" panose="020B0502040204020203" pitchFamily="34" charset="0"/>
              </a:rPr>
              <a:t>Anayasada </a:t>
            </a:r>
            <a:r>
              <a:rPr lang="en-US" sz="2000" dirty="0" err="1">
                <a:latin typeface="Segoe UI" panose="020B0502040204020203" pitchFamily="34" charset="0"/>
                <a:cs typeface="Segoe UI" panose="020B0502040204020203" pitchFamily="34" charset="0"/>
              </a:rPr>
              <a:t>yer</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alan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sosyal</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devlet</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anlayışı</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doğrultusunda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çocukların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bütün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haklarının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korunması</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ve</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yüksek</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yararlarının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gözetilmesi</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için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gerekli</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yasal</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ve</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idari</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önlemleri</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almak</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üzere</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ulusal</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çalışmalar</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yürütülmektedir</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Çocukların</a:t>
            </a:r>
            <a:r>
              <a:rPr lang="en-US" sz="2000" dirty="0">
                <a:latin typeface="Segoe UI" panose="020B0502040204020203" pitchFamily="34" charset="0"/>
                <a:cs typeface="Segoe UI" panose="020B0502040204020203" pitchFamily="34" charset="0"/>
              </a:rPr>
              <a:t> her </a:t>
            </a:r>
            <a:r>
              <a:rPr lang="en-US" sz="2000" dirty="0" err="1">
                <a:latin typeface="Segoe UI" panose="020B0502040204020203" pitchFamily="34" charset="0"/>
                <a:cs typeface="Segoe UI" panose="020B0502040204020203" pitchFamily="34" charset="0"/>
              </a:rPr>
              <a:t>türlü</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ihmal</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ve</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istismardan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korunarak</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sağlıklı</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gelişimlerini</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temin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etmek</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üzere</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ulusal</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politika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ve</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stratejilerin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belirlenmesini</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koordine</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etme</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görevi</a:t>
            </a:r>
            <a:r>
              <a:rPr lang="en-US" sz="2000" dirty="0">
                <a:latin typeface="Segoe UI" panose="020B0502040204020203" pitchFamily="34" charset="0"/>
                <a:cs typeface="Segoe UI" panose="020B0502040204020203" pitchFamily="34" charset="0"/>
              </a:rPr>
              <a:t>, 1 </a:t>
            </a:r>
            <a:r>
              <a:rPr lang="en-US" sz="2000" dirty="0" err="1">
                <a:latin typeface="Segoe UI" panose="020B0502040204020203" pitchFamily="34" charset="0"/>
                <a:cs typeface="Segoe UI" panose="020B0502040204020203" pitchFamily="34" charset="0"/>
              </a:rPr>
              <a:t>nolu</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Cumhurbaşkanlığı</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Kararnamesi</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ile</a:t>
            </a:r>
            <a:r>
              <a:rPr lang="en-US" sz="2000" dirty="0">
                <a:latin typeface="Segoe UI" panose="020B0502040204020203" pitchFamily="34" charset="0"/>
                <a:cs typeface="Segoe UI" panose="020B0502040204020203" pitchFamily="34" charset="0"/>
              </a:rPr>
              <a:t> Aile </a:t>
            </a:r>
            <a:r>
              <a:rPr lang="en-US" sz="2000" dirty="0" err="1">
                <a:latin typeface="Segoe UI" panose="020B0502040204020203" pitchFamily="34" charset="0"/>
                <a:cs typeface="Segoe UI" panose="020B0502040204020203" pitchFamily="34" charset="0"/>
              </a:rPr>
              <a:t>ve</a:t>
            </a:r>
            <a:r>
              <a:rPr lang="en-US" sz="2000" dirty="0">
                <a:latin typeface="Segoe UI" panose="020B0502040204020203" pitchFamily="34" charset="0"/>
                <a:cs typeface="Segoe UI" panose="020B0502040204020203" pitchFamily="34" charset="0"/>
              </a:rPr>
              <a:t> Sosyal </a:t>
            </a:r>
            <a:r>
              <a:rPr lang="en-US" sz="2000" dirty="0" err="1">
                <a:latin typeface="Segoe UI" panose="020B0502040204020203" pitchFamily="34" charset="0"/>
                <a:cs typeface="Segoe UI" panose="020B0502040204020203" pitchFamily="34" charset="0"/>
              </a:rPr>
              <a:t>Hizmetler</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Bakanlığına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verilmiştir</a:t>
            </a:r>
            <a:r>
              <a:rPr lang="en-US" sz="2000" dirty="0">
                <a:latin typeface="Segoe UI" panose="020B0502040204020203" pitchFamily="34" charset="0"/>
                <a:cs typeface="Segoe UI" panose="020B0502040204020203" pitchFamily="34" charset="0"/>
              </a:rPr>
              <a:t>.</a:t>
            </a:r>
            <a:endParaRPr lang="tr-TR" sz="2000" dirty="0">
              <a:latin typeface="Segoe UI" panose="020B0502040204020203" pitchFamily="34" charset="0"/>
              <a:cs typeface="Segoe UI" panose="020B0502040204020203" pitchFamily="34" charset="0"/>
            </a:endParaRPr>
          </a:p>
          <a:p>
            <a:pPr marL="0" indent="0">
              <a:buNone/>
            </a:pPr>
            <a:endParaRPr lang="tr-TR" dirty="0"/>
          </a:p>
          <a:p>
            <a:pPr marL="0" indent="0">
              <a:buNone/>
            </a:pPr>
            <a:endParaRPr lang="en-US" dirty="0"/>
          </a:p>
        </p:txBody>
      </p:sp>
      <p:sp>
        <p:nvSpPr>
          <p:cNvPr id="4" name="Title 8"/>
          <p:cNvSpPr>
            <a:spLocks noGrp="1"/>
          </p:cNvSpPr>
          <p:nvPr>
            <p:ph type="title"/>
          </p:nvPr>
        </p:nvSpPr>
        <p:spPr/>
        <p:txBody>
          <a:bodyPr vert="horz" lIns="91440" tIns="45720" rIns="91440" bIns="45720" rtlCol="0" anchor="ctr">
            <a:normAutofit/>
          </a:bodyPr>
          <a:lstStyle/>
          <a:p>
            <a:r>
              <a:rPr lang="en-US" sz="2800" b="1" dirty="0">
                <a:solidFill>
                  <a:srgbClr val="002060"/>
                </a:solidFill>
                <a:latin typeface="Segoe UI" panose="020B0502040204020203" pitchFamily="34" charset="0"/>
                <a:cs typeface="Segoe UI" panose="020B0502040204020203" pitchFamily="34" charset="0"/>
              </a:rPr>
              <a:t>ÇOCUK HAKLARINA YÖNELİK FAALİYETLE</a:t>
            </a:r>
            <a:r>
              <a:rPr lang="tr-TR" sz="2800" b="1" dirty="0">
                <a:solidFill>
                  <a:srgbClr val="002060"/>
                </a:solidFill>
                <a:latin typeface="Segoe UI" panose="020B0502040204020203" pitchFamily="34" charset="0"/>
                <a:cs typeface="Segoe UI" panose="020B0502040204020203" pitchFamily="34" charset="0"/>
              </a:rPr>
              <a:t>R</a:t>
            </a:r>
            <a:endParaRPr lang="en-US" sz="2800" b="1" dirty="0">
              <a:solidFill>
                <a:srgbClr val="002060"/>
              </a:solidFill>
              <a:latin typeface="Segoe UI" panose="020B0502040204020203" pitchFamily="34" charset="0"/>
              <a:cs typeface="Segoe UI" panose="020B0502040204020203" pitchFamily="34" charset="0"/>
            </a:endParaRPr>
          </a:p>
        </p:txBody>
      </p:sp>
      <p:sp>
        <p:nvSpPr>
          <p:cNvPr id="2" name="Slide Number Placeholder 1">
            <a:extLst>
              <a:ext uri="{FF2B5EF4-FFF2-40B4-BE49-F238E27FC236}">
                <a16:creationId xmlns:a16="http://schemas.microsoft.com/office/drawing/2014/main" id="{E2392416-E974-FFA5-5FFB-DB71F6387257}"/>
              </a:ext>
            </a:extLst>
          </p:cNvPr>
          <p:cNvSpPr>
            <a:spLocks noGrp="1"/>
          </p:cNvSpPr>
          <p:nvPr>
            <p:ph type="sldNum" sz="quarter" idx="12"/>
          </p:nvPr>
        </p:nvSpPr>
        <p:spPr/>
        <p:txBody>
          <a:bodyPr/>
          <a:lstStyle/>
          <a:p>
            <a:fld id="{0BE68271-D1D7-4240-9CAF-7A57D75CD8A1}" type="slidenum">
              <a:rPr lang="en-US" smtClean="0"/>
              <a:t>8</a:t>
            </a:fld>
            <a:endParaRPr lang="en-US"/>
          </a:p>
        </p:txBody>
      </p:sp>
    </p:spTree>
    <p:extLst>
      <p:ext uri="{BB962C8B-B14F-4D97-AF65-F5344CB8AC3E}">
        <p14:creationId xmlns:p14="http://schemas.microsoft.com/office/powerpoint/2010/main" val="575945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2364" y="1369004"/>
            <a:ext cx="10515600" cy="856282"/>
          </a:xfrm>
        </p:spPr>
        <p:txBody>
          <a:bodyPr>
            <a:noAutofit/>
          </a:bodyPr>
          <a:lstStyle/>
          <a:p>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Çocuk</a:t>
            </a:r>
            <a:r>
              <a:rPr lang="tr-TR"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Hakları</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Strateji</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Belgesi</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ve</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Eylem</a:t>
            </a:r>
            <a:r>
              <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u="sng" dirty="0" err="1">
                <a:solidFill>
                  <a:srgbClr val="4472C4"/>
                </a:solidFill>
                <a:latin typeface="Segoe UI" panose="020B0502040204020203" pitchFamily="34" charset="0"/>
                <a:ea typeface="Times New Roman" panose="02020603050405020304" pitchFamily="18" charset="0"/>
                <a:cs typeface="Times New Roman" panose="02020603050405020304" pitchFamily="18" charset="0"/>
              </a:rPr>
              <a:t>Planı</a:t>
            </a:r>
            <a:endParaRPr lang="en-US" sz="3200" b="1" u="sng" dirty="0">
              <a:solidFill>
                <a:srgbClr val="4472C4"/>
              </a:solidFill>
              <a:latin typeface="Segoe UI" panose="020B0502040204020203" pitchFamily="34" charset="0"/>
              <a:ea typeface="Times New Roman" panose="02020603050405020304" pitchFamily="18" charset="0"/>
              <a:cs typeface="Times New Roman" panose="02020603050405020304" pitchFamily="18" charset="0"/>
            </a:endParaRPr>
          </a:p>
        </p:txBody>
      </p:sp>
      <p:grpSp>
        <p:nvGrpSpPr>
          <p:cNvPr id="4" name="Google Shape;54;p13"/>
          <p:cNvGrpSpPr/>
          <p:nvPr/>
        </p:nvGrpSpPr>
        <p:grpSpPr>
          <a:xfrm>
            <a:off x="178801" y="2275303"/>
            <a:ext cx="3711562" cy="2998714"/>
            <a:chOff x="786082" y="1723499"/>
            <a:chExt cx="2125682" cy="1900840"/>
          </a:xfrm>
        </p:grpSpPr>
        <p:sp>
          <p:nvSpPr>
            <p:cNvPr id="5" name="Google Shape;55;p13"/>
            <p:cNvSpPr txBox="1"/>
            <p:nvPr/>
          </p:nvSpPr>
          <p:spPr>
            <a:xfrm>
              <a:off x="786082" y="1723499"/>
              <a:ext cx="2021637" cy="241200"/>
            </a:xfrm>
            <a:prstGeom prst="rect">
              <a:avLst/>
            </a:prstGeom>
            <a:noFill/>
            <a:ln>
              <a:noFill/>
            </a:ln>
          </p:spPr>
          <p:txBody>
            <a:bodyPr spcFirstLastPara="1" wrap="square" lIns="121900" tIns="121900" rIns="121900" bIns="121900" anchor="t" anchorCtr="0">
              <a:noAutofit/>
            </a:bodyPr>
            <a:lstStyle/>
            <a:p>
              <a:pPr algn="r">
                <a:lnSpc>
                  <a:spcPct val="115000"/>
                </a:lnSpc>
                <a:spcAft>
                  <a:spcPts val="2133"/>
                </a:spcAft>
              </a:pPr>
              <a:r>
                <a:rPr lang="tr-TR" sz="1067" b="1" dirty="0">
                  <a:solidFill>
                    <a:srgbClr val="0C58D3"/>
                  </a:solidFill>
                  <a:latin typeface="Roboto"/>
                  <a:ea typeface="Roboto"/>
                  <a:cs typeface="Roboto"/>
                  <a:sym typeface="Roboto"/>
                </a:rPr>
                <a:t>2013-2017 Ulusal Çocuk Hakları Strateji Belgesi</a:t>
              </a:r>
              <a:endParaRPr sz="1067" b="1" dirty="0">
                <a:solidFill>
                  <a:srgbClr val="0C58D3"/>
                </a:solidFill>
                <a:latin typeface="Roboto"/>
                <a:ea typeface="Roboto"/>
                <a:cs typeface="Roboto"/>
                <a:sym typeface="Roboto"/>
              </a:endParaRPr>
            </a:p>
          </p:txBody>
        </p:sp>
        <p:sp>
          <p:nvSpPr>
            <p:cNvPr id="6" name="Google Shape;56;p13"/>
            <p:cNvSpPr txBox="1"/>
            <p:nvPr/>
          </p:nvSpPr>
          <p:spPr>
            <a:xfrm>
              <a:off x="1182670" y="2602126"/>
              <a:ext cx="1505100" cy="446400"/>
            </a:xfrm>
            <a:prstGeom prst="rect">
              <a:avLst/>
            </a:prstGeom>
            <a:noFill/>
            <a:ln>
              <a:noFill/>
            </a:ln>
          </p:spPr>
          <p:txBody>
            <a:bodyPr spcFirstLastPara="1" wrap="square" lIns="121900" tIns="121900" rIns="121900" bIns="121900" anchor="b" anchorCtr="0">
              <a:noAutofit/>
            </a:bodyPr>
            <a:lstStyle/>
            <a:p>
              <a:pPr>
                <a:lnSpc>
                  <a:spcPct val="115000"/>
                </a:lnSpc>
              </a:pPr>
              <a:endParaRPr sz="1333" b="1" dirty="0">
                <a:solidFill>
                  <a:srgbClr val="0C58D3"/>
                </a:solidFill>
                <a:latin typeface="Roboto"/>
                <a:ea typeface="Roboto"/>
                <a:cs typeface="Roboto"/>
                <a:sym typeface="Roboto"/>
              </a:endParaRPr>
            </a:p>
          </p:txBody>
        </p:sp>
        <p:sp>
          <p:nvSpPr>
            <p:cNvPr id="7" name="Google Shape;57;p13"/>
            <p:cNvSpPr txBox="1"/>
            <p:nvPr/>
          </p:nvSpPr>
          <p:spPr>
            <a:xfrm>
              <a:off x="1180810" y="2667871"/>
              <a:ext cx="1626909" cy="956468"/>
            </a:xfrm>
            <a:prstGeom prst="rect">
              <a:avLst/>
            </a:prstGeom>
            <a:noFill/>
            <a:ln>
              <a:noFill/>
            </a:ln>
          </p:spPr>
          <p:txBody>
            <a:bodyPr spcFirstLastPara="1" wrap="square" lIns="121900" tIns="121900" rIns="121900" bIns="121900" anchor="t" anchorCtr="0">
              <a:noAutofit/>
            </a:bodyPr>
            <a:lstStyle/>
            <a:p>
              <a:pPr algn="just"/>
              <a:r>
                <a:rPr lang="tr-TR" sz="1050" dirty="0">
                  <a:latin typeface="Segoe UI" panose="020B0502040204020203" pitchFamily="34" charset="0"/>
                  <a:cs typeface="Segoe UI" panose="020B0502040204020203" pitchFamily="34" charset="0"/>
                </a:rPr>
                <a:t>Aile ve Sosyal Hizmetler Bakanlığı koordinesinde diğer tüm bakanlıkların katkı ve katılımı ile 2013 yılında hazırlanmıştır. </a:t>
              </a:r>
            </a:p>
            <a:p>
              <a:pPr algn="just"/>
              <a:r>
                <a:rPr lang="tr-TR" sz="1050" dirty="0">
                  <a:latin typeface="Segoe UI" panose="020B0502040204020203" pitchFamily="34" charset="0"/>
                  <a:cs typeface="Segoe UI" panose="020B0502040204020203" pitchFamily="34" charset="0"/>
                </a:rPr>
                <a:t>Türkiye’de çocuk refahı odaklı bütünsel bir çocuk politikasının olmaması ve çocuklara yönelik hizmetlerin planlanması ve sunulmasında önemli bir rol oynayacağı gerekçesi ile hazırlanan belge, </a:t>
              </a:r>
              <a:r>
                <a:rPr lang="tr-TR" sz="1050" b="1" dirty="0">
                  <a:latin typeface="Segoe UI" panose="020B0502040204020203" pitchFamily="34" charset="0"/>
                  <a:cs typeface="Segoe UI" panose="020B0502040204020203" pitchFamily="34" charset="0"/>
                </a:rPr>
                <a:t>çocuk haklarına ilişkin hazırlanan ilk strateji belgesi olma özelliği taşımaktadır</a:t>
              </a:r>
              <a:r>
                <a:rPr lang="tr-TR" sz="1050" dirty="0">
                  <a:latin typeface="Segoe UI" panose="020B0502040204020203" pitchFamily="34" charset="0"/>
                  <a:cs typeface="Segoe UI" panose="020B0502040204020203" pitchFamily="34" charset="0"/>
                </a:rPr>
                <a:t>.</a:t>
              </a:r>
              <a:endParaRPr lang="tr-TR" sz="2000" dirty="0">
                <a:latin typeface="Segoe UI" panose="020B0502040204020203" pitchFamily="34" charset="0"/>
                <a:cs typeface="Segoe UI" panose="020B0502040204020203" pitchFamily="34" charset="0"/>
              </a:endParaRPr>
            </a:p>
          </p:txBody>
        </p:sp>
        <p:cxnSp>
          <p:nvCxnSpPr>
            <p:cNvPr id="8" name="Google Shape;58;p13"/>
            <p:cNvCxnSpPr/>
            <p:nvPr/>
          </p:nvCxnSpPr>
          <p:spPr>
            <a:xfrm>
              <a:off x="2331215" y="1916642"/>
              <a:ext cx="573648" cy="507040"/>
            </a:xfrm>
            <a:prstGeom prst="straightConnector1">
              <a:avLst/>
            </a:prstGeom>
            <a:noFill/>
            <a:ln w="9525" cap="flat" cmpd="sng">
              <a:solidFill>
                <a:srgbClr val="0D5DDF"/>
              </a:solidFill>
              <a:prstDash val="solid"/>
              <a:round/>
              <a:headEnd type="none" w="sm" len="sm"/>
              <a:tailEnd type="none" w="sm" len="sm"/>
            </a:ln>
          </p:spPr>
        </p:cxnSp>
        <p:sp>
          <p:nvSpPr>
            <p:cNvPr id="9" name="Google Shape;59;p13"/>
            <p:cNvSpPr/>
            <p:nvPr/>
          </p:nvSpPr>
          <p:spPr>
            <a:xfrm flipH="1">
              <a:off x="1076864" y="2306625"/>
              <a:ext cx="1834800" cy="143400"/>
            </a:xfrm>
            <a:prstGeom prst="parallelogram">
              <a:avLst>
                <a:gd name="adj" fmla="val 96952"/>
              </a:avLst>
            </a:prstGeom>
            <a:solidFill>
              <a:srgbClr val="0D5DDF"/>
            </a:solidFill>
            <a:ln>
              <a:noFill/>
            </a:ln>
          </p:spPr>
          <p:txBody>
            <a:bodyPr spcFirstLastPara="1" wrap="square" lIns="121900" tIns="121900" rIns="121900" bIns="121900" anchor="ctr" anchorCtr="0">
              <a:noAutofit/>
            </a:bodyPr>
            <a:lstStyle/>
            <a:p>
              <a:r>
                <a:rPr lang="tr" sz="2400"/>
                <a:t>  </a:t>
              </a:r>
              <a:endParaRPr sz="2400"/>
            </a:p>
          </p:txBody>
        </p:sp>
        <p:sp>
          <p:nvSpPr>
            <p:cNvPr id="10" name="Google Shape;60;p13"/>
            <p:cNvSpPr/>
            <p:nvPr/>
          </p:nvSpPr>
          <p:spPr>
            <a:xfrm>
              <a:off x="1076964" y="2460449"/>
              <a:ext cx="1834800"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endParaRPr sz="2400"/>
            </a:p>
          </p:txBody>
        </p:sp>
      </p:grpSp>
      <p:grpSp>
        <p:nvGrpSpPr>
          <p:cNvPr id="11" name="Google Shape;61;p13"/>
          <p:cNvGrpSpPr/>
          <p:nvPr/>
        </p:nvGrpSpPr>
        <p:grpSpPr>
          <a:xfrm>
            <a:off x="3745333" y="2197524"/>
            <a:ext cx="3480718" cy="2508932"/>
            <a:chOff x="1083024" y="1553677"/>
            <a:chExt cx="1866491" cy="1836523"/>
          </a:xfrm>
        </p:grpSpPr>
        <p:sp>
          <p:nvSpPr>
            <p:cNvPr id="12" name="Google Shape;62;p13"/>
            <p:cNvSpPr txBox="1"/>
            <p:nvPr/>
          </p:nvSpPr>
          <p:spPr>
            <a:xfrm>
              <a:off x="1609265" y="1553677"/>
              <a:ext cx="624300" cy="241200"/>
            </a:xfrm>
            <a:prstGeom prst="rect">
              <a:avLst/>
            </a:prstGeom>
            <a:noFill/>
            <a:ln>
              <a:noFill/>
            </a:ln>
          </p:spPr>
          <p:txBody>
            <a:bodyPr spcFirstLastPara="1" wrap="square" lIns="121900" tIns="121900" rIns="121900" bIns="121900" anchor="t" anchorCtr="0">
              <a:noAutofit/>
            </a:bodyPr>
            <a:lstStyle/>
            <a:p>
              <a:pPr algn="r">
                <a:lnSpc>
                  <a:spcPct val="115000"/>
                </a:lnSpc>
                <a:spcAft>
                  <a:spcPts val="2133"/>
                </a:spcAft>
              </a:pPr>
              <a:r>
                <a:rPr lang="tr" sz="1067" b="1" dirty="0">
                  <a:solidFill>
                    <a:srgbClr val="0C58D3"/>
                  </a:solidFill>
                  <a:latin typeface="Roboto"/>
                  <a:ea typeface="Roboto"/>
                  <a:cs typeface="Roboto"/>
                  <a:sym typeface="Roboto"/>
                </a:rPr>
                <a:t>.......</a:t>
              </a:r>
              <a:endParaRPr sz="1067" b="1" dirty="0">
                <a:solidFill>
                  <a:srgbClr val="0C58D3"/>
                </a:solidFill>
                <a:latin typeface="Roboto"/>
                <a:ea typeface="Roboto"/>
                <a:cs typeface="Roboto"/>
                <a:sym typeface="Roboto"/>
              </a:endParaRPr>
            </a:p>
          </p:txBody>
        </p:sp>
        <p:sp>
          <p:nvSpPr>
            <p:cNvPr id="14" name="Google Shape;64;p13"/>
            <p:cNvSpPr txBox="1"/>
            <p:nvPr/>
          </p:nvSpPr>
          <p:spPr>
            <a:xfrm>
              <a:off x="1083024" y="2652800"/>
              <a:ext cx="1834801" cy="737400"/>
            </a:xfrm>
            <a:prstGeom prst="rect">
              <a:avLst/>
            </a:prstGeom>
            <a:noFill/>
            <a:ln>
              <a:noFill/>
            </a:ln>
          </p:spPr>
          <p:txBody>
            <a:bodyPr spcFirstLastPara="1" wrap="square" lIns="121900" tIns="121900" rIns="121900" bIns="121900" anchor="t" anchorCtr="0">
              <a:noAutofit/>
            </a:bodyPr>
            <a:lstStyle/>
            <a:p>
              <a:pPr algn="just">
                <a:spcAft>
                  <a:spcPts val="600"/>
                </a:spcAft>
              </a:pPr>
              <a:r>
                <a:rPr lang="en-US" sz="1050" dirty="0" err="1">
                  <a:latin typeface="Segoe UI" panose="020B0502040204020203" pitchFamily="34" charset="0"/>
                  <a:cs typeface="Segoe UI" panose="020B0502040204020203" pitchFamily="34" charset="0"/>
                </a:rPr>
                <a:t>Uygulamaya</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konulan</a:t>
              </a:r>
              <a:r>
                <a:rPr lang="en-US" sz="1050" dirty="0">
                  <a:latin typeface="Segoe UI" panose="020B0502040204020203" pitchFamily="34" charset="0"/>
                  <a:cs typeface="Segoe UI" panose="020B0502040204020203" pitchFamily="34" charset="0"/>
                </a:rPr>
                <a:t> 2013-2017 </a:t>
              </a:r>
              <a:r>
                <a:rPr lang="en-US" sz="1050" dirty="0" err="1">
                  <a:latin typeface="Segoe UI" panose="020B0502040204020203" pitchFamily="34" charset="0"/>
                  <a:cs typeface="Segoe UI" panose="020B0502040204020203" pitchFamily="34" charset="0"/>
                </a:rPr>
                <a:t>Ulusal</a:t>
              </a:r>
              <a:r>
                <a:rPr lang="en-US" sz="1050" dirty="0">
                  <a:latin typeface="Segoe UI" panose="020B0502040204020203" pitchFamily="34" charset="0"/>
                  <a:cs typeface="Segoe UI" panose="020B0502040204020203" pitchFamily="34" charset="0"/>
                </a:rPr>
                <a:t> Çocuk </a:t>
              </a:r>
              <a:r>
                <a:rPr lang="en-US" sz="1050" dirty="0" err="1">
                  <a:latin typeface="Segoe UI" panose="020B0502040204020203" pitchFamily="34" charset="0"/>
                  <a:cs typeface="Segoe UI" panose="020B0502040204020203" pitchFamily="34" charset="0"/>
                </a:rPr>
                <a:t>Hakları</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Strateji</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Belgesi</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ve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Eylem</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Planı’nın</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takibi</a:t>
              </a:r>
              <a:r>
                <a:rPr lang="en-US" sz="1050" dirty="0">
                  <a:latin typeface="Segoe UI" panose="020B0502040204020203" pitchFamily="34" charset="0"/>
                  <a:cs typeface="Segoe UI" panose="020B0502040204020203" pitchFamily="34" charset="0"/>
                </a:rPr>
                <a:t> 6 </a:t>
              </a:r>
              <a:r>
                <a:rPr lang="en-US" sz="1050" dirty="0" err="1">
                  <a:latin typeface="Segoe UI" panose="020B0502040204020203" pitchFamily="34" charset="0"/>
                  <a:cs typeface="Segoe UI" panose="020B0502040204020203" pitchFamily="34" charset="0"/>
                </a:rPr>
                <a:t>aylık</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periyodik</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raporlar</a:t>
              </a:r>
              <a:r>
                <a:rPr lang="en-US" sz="1050" dirty="0">
                  <a:latin typeface="Segoe UI" panose="020B0502040204020203" pitchFamily="34" charset="0"/>
                  <a:cs typeface="Segoe UI" panose="020B0502040204020203" pitchFamily="34" charset="0"/>
                </a:rPr>
                <a:t> aracılığıyla yapılmıştır. İzleme </a:t>
              </a:r>
              <a:r>
                <a:rPr lang="en-US" sz="1050" dirty="0" err="1">
                  <a:latin typeface="Segoe UI" panose="020B0502040204020203" pitchFamily="34" charset="0"/>
                  <a:cs typeface="Segoe UI" panose="020B0502040204020203" pitchFamily="34" charset="0"/>
                </a:rPr>
                <a:t>faaliyetlerinde</a:t>
              </a:r>
              <a:r>
                <a:rPr lang="en-US" sz="1050" dirty="0">
                  <a:latin typeface="Segoe UI" panose="020B0502040204020203" pitchFamily="34" charset="0"/>
                  <a:cs typeface="Segoe UI" panose="020B0502040204020203" pitchFamily="34" charset="0"/>
                </a:rPr>
                <a:t>, Çocuk </a:t>
              </a:r>
              <a:r>
                <a:rPr lang="en-US" sz="1050" dirty="0" err="1">
                  <a:latin typeface="Segoe UI" panose="020B0502040204020203" pitchFamily="34" charset="0"/>
                  <a:cs typeface="Segoe UI" panose="020B0502040204020203" pitchFamily="34" charset="0"/>
                </a:rPr>
                <a:t>Hakları</a:t>
              </a:r>
              <a:r>
                <a:rPr lang="en-US" sz="1050" dirty="0">
                  <a:latin typeface="Segoe UI" panose="020B0502040204020203" pitchFamily="34" charset="0"/>
                  <a:cs typeface="Segoe UI" panose="020B0502040204020203" pitchFamily="34" charset="0"/>
                </a:rPr>
                <a:t> İzleme </a:t>
              </a:r>
              <a:r>
                <a:rPr lang="en-US" sz="1050" dirty="0" err="1">
                  <a:latin typeface="Segoe UI" panose="020B0502040204020203" pitchFamily="34" charset="0"/>
                  <a:cs typeface="Segoe UI" panose="020B0502040204020203" pitchFamily="34" charset="0"/>
                </a:rPr>
                <a:t>ve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Değerlendirme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Kurulu</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toplantılarında</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ve</a:t>
              </a:r>
              <a:r>
                <a:rPr lang="en-US" sz="1050" dirty="0">
                  <a:latin typeface="Segoe UI" panose="020B0502040204020203" pitchFamily="34" charset="0"/>
                  <a:cs typeface="Segoe UI" panose="020B0502040204020203" pitchFamily="34" charset="0"/>
                </a:rPr>
                <a:t> 2012-2017 </a:t>
              </a:r>
              <a:r>
                <a:rPr lang="en-US" sz="1050" dirty="0" err="1">
                  <a:latin typeface="Segoe UI" panose="020B0502040204020203" pitchFamily="34" charset="0"/>
                  <a:cs typeface="Segoe UI" panose="020B0502040204020203" pitchFamily="34" charset="0"/>
                </a:rPr>
                <a:t>yıllarını</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kapsayan</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Birleştirilmiş</a:t>
              </a:r>
              <a:r>
                <a:rPr lang="en-US" sz="1050" dirty="0">
                  <a:latin typeface="Segoe UI" panose="020B0502040204020203" pitchFamily="34" charset="0"/>
                  <a:cs typeface="Segoe UI" panose="020B0502040204020203" pitchFamily="34" charset="0"/>
                </a:rPr>
                <a:t> 4. </a:t>
              </a:r>
              <a:r>
                <a:rPr lang="en-US" sz="1050" dirty="0" err="1">
                  <a:latin typeface="Segoe UI" panose="020B0502040204020203" pitchFamily="34" charset="0"/>
                  <a:cs typeface="Segoe UI" panose="020B0502040204020203" pitchFamily="34" charset="0"/>
                </a:rPr>
                <a:t>ve</a:t>
              </a:r>
              <a:r>
                <a:rPr lang="en-US" sz="1050" dirty="0">
                  <a:latin typeface="Segoe UI" panose="020B0502040204020203" pitchFamily="34" charset="0"/>
                  <a:cs typeface="Segoe UI" panose="020B0502040204020203" pitchFamily="34" charset="0"/>
                </a:rPr>
                <a:t> 5. </a:t>
              </a:r>
              <a:r>
                <a:rPr lang="en-US" sz="1050" dirty="0" err="1">
                  <a:latin typeface="Segoe UI" panose="020B0502040204020203" pitchFamily="34" charset="0"/>
                  <a:cs typeface="Segoe UI" panose="020B0502040204020203" pitchFamily="34" charset="0"/>
                </a:rPr>
                <a:t>Periyodik</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Ülke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Raporu</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çalışmalarında</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çocuk</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hakları</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uygulamaları</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ile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ilgili</a:t>
              </a:r>
              <a:r>
                <a:rPr lang="en-US" sz="1050" dirty="0">
                  <a:latin typeface="Segoe UI" panose="020B0502040204020203" pitchFamily="34" charset="0"/>
                  <a:cs typeface="Segoe UI" panose="020B0502040204020203" pitchFamily="34" charset="0"/>
                </a:rPr>
                <a:t> durum </a:t>
              </a:r>
              <a:r>
                <a:rPr lang="en-US" sz="1050" dirty="0" err="1">
                  <a:latin typeface="Segoe UI" panose="020B0502040204020203" pitchFamily="34" charset="0"/>
                  <a:cs typeface="Segoe UI" panose="020B0502040204020203" pitchFamily="34" charset="0"/>
                </a:rPr>
                <a:t>analizleri</a:t>
              </a:r>
              <a:r>
                <a:rPr lang="en-US" sz="1050" dirty="0">
                  <a:latin typeface="Segoe UI" panose="020B0502040204020203" pitchFamily="34" charset="0"/>
                  <a:cs typeface="Segoe UI" panose="020B0502040204020203" pitchFamily="34" charset="0"/>
                </a:rPr>
                <a:t> yapılmıştır. </a:t>
              </a:r>
              <a:endParaRPr lang="tr-TR" sz="1050" dirty="0">
                <a:latin typeface="Segoe UI" panose="020B0502040204020203" pitchFamily="34" charset="0"/>
                <a:cs typeface="Segoe UI" panose="020B0502040204020203" pitchFamily="34" charset="0"/>
              </a:endParaRPr>
            </a:p>
            <a:p>
              <a:pPr algn="just"/>
              <a:r>
                <a:rPr lang="en-US" sz="1050" dirty="0">
                  <a:latin typeface="Segoe UI" panose="020B0502040204020203" pitchFamily="34" charset="0"/>
                  <a:cs typeface="Segoe UI" panose="020B0502040204020203" pitchFamily="34" charset="0"/>
                </a:rPr>
                <a:t>Yapılan </a:t>
              </a:r>
              <a:r>
                <a:rPr lang="en-US" sz="1050" dirty="0" err="1">
                  <a:latin typeface="Segoe UI" panose="020B0502040204020203" pitchFamily="34" charset="0"/>
                  <a:cs typeface="Segoe UI" panose="020B0502040204020203" pitchFamily="34" charset="0"/>
                </a:rPr>
                <a:t>bu</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analizler</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neticesinde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güçlü</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yönler</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geliştirilmesi</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gereken</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alanlar</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ve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süreçler</a:t>
              </a:r>
              <a:r>
                <a:rPr lang="en-US" sz="1050" dirty="0">
                  <a:latin typeface="Segoe UI" panose="020B0502040204020203" pitchFamily="34" charset="0"/>
                  <a:cs typeface="Segoe UI" panose="020B0502040204020203" pitchFamily="34" charset="0"/>
                </a:rPr>
                <a:t>, 2023-2028 </a:t>
              </a:r>
              <a:r>
                <a:rPr lang="en-US" sz="1050" dirty="0" err="1">
                  <a:latin typeface="Segoe UI" panose="020B0502040204020203" pitchFamily="34" charset="0"/>
                  <a:cs typeface="Segoe UI" panose="020B0502040204020203" pitchFamily="34" charset="0"/>
                </a:rPr>
                <a:t>Türkiye</a:t>
              </a:r>
              <a:r>
                <a:rPr lang="en-US" sz="1050" dirty="0">
                  <a:latin typeface="Segoe UI" panose="020B0502040204020203" pitchFamily="34" charset="0"/>
                  <a:cs typeface="Segoe UI" panose="020B0502040204020203" pitchFamily="34" charset="0"/>
                </a:rPr>
                <a:t> Çocuk </a:t>
              </a:r>
              <a:r>
                <a:rPr lang="en-US" sz="1050" dirty="0" err="1">
                  <a:latin typeface="Segoe UI" panose="020B0502040204020203" pitchFamily="34" charset="0"/>
                  <a:cs typeface="Segoe UI" panose="020B0502040204020203" pitchFamily="34" charset="0"/>
                </a:rPr>
                <a:t>Hakları</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Strateji</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Belgesi</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ve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Eylem</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Planı’nın</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inşasını</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oluşturmuştur</a:t>
              </a:r>
              <a:r>
                <a:rPr lang="en-US" sz="1050" dirty="0">
                  <a:latin typeface="Segoe UI" panose="020B0502040204020203" pitchFamily="34" charset="0"/>
                  <a:cs typeface="Segoe UI" panose="020B0502040204020203" pitchFamily="34" charset="0"/>
                </a:rPr>
                <a:t>. </a:t>
              </a:r>
              <a:endParaRPr sz="1050" dirty="0">
                <a:latin typeface="Segoe UI" panose="020B0502040204020203" pitchFamily="34" charset="0"/>
                <a:cs typeface="Segoe UI" panose="020B0502040204020203" pitchFamily="34" charset="0"/>
                <a:sym typeface="Roboto"/>
              </a:endParaRPr>
            </a:p>
          </p:txBody>
        </p:sp>
        <p:cxnSp>
          <p:nvCxnSpPr>
            <p:cNvPr id="15" name="Google Shape;65;p13"/>
            <p:cNvCxnSpPr/>
            <p:nvPr/>
          </p:nvCxnSpPr>
          <p:spPr>
            <a:xfrm>
              <a:off x="2231015" y="1742670"/>
              <a:ext cx="718500" cy="741900"/>
            </a:xfrm>
            <a:prstGeom prst="straightConnector1">
              <a:avLst/>
            </a:prstGeom>
            <a:noFill/>
            <a:ln w="9525" cap="flat" cmpd="sng">
              <a:solidFill>
                <a:srgbClr val="0D5DDF"/>
              </a:solidFill>
              <a:prstDash val="solid"/>
              <a:round/>
              <a:headEnd type="none" w="sm" len="sm"/>
              <a:tailEnd type="none" w="sm" len="sm"/>
            </a:ln>
          </p:spPr>
        </p:cxnSp>
        <p:sp>
          <p:nvSpPr>
            <p:cNvPr id="16" name="Google Shape;66;p13"/>
            <p:cNvSpPr/>
            <p:nvPr/>
          </p:nvSpPr>
          <p:spPr>
            <a:xfrm flipH="1">
              <a:off x="1083025" y="2306625"/>
              <a:ext cx="1834800" cy="143400"/>
            </a:xfrm>
            <a:prstGeom prst="parallelogram">
              <a:avLst>
                <a:gd name="adj" fmla="val 96952"/>
              </a:avLst>
            </a:prstGeom>
            <a:solidFill>
              <a:srgbClr val="0D5DDF"/>
            </a:solidFill>
            <a:ln>
              <a:noFill/>
            </a:ln>
          </p:spPr>
          <p:txBody>
            <a:bodyPr spcFirstLastPara="1" wrap="square" lIns="121900" tIns="121900" rIns="121900" bIns="121900" anchor="ctr" anchorCtr="0">
              <a:noAutofit/>
            </a:bodyPr>
            <a:lstStyle/>
            <a:p>
              <a:r>
                <a:rPr lang="tr" sz="2400"/>
                <a:t>  </a:t>
              </a:r>
              <a:endParaRPr sz="2400"/>
            </a:p>
          </p:txBody>
        </p:sp>
        <p:sp>
          <p:nvSpPr>
            <p:cNvPr id="17" name="Google Shape;67;p13"/>
            <p:cNvSpPr/>
            <p:nvPr/>
          </p:nvSpPr>
          <p:spPr>
            <a:xfrm>
              <a:off x="1083125" y="2460449"/>
              <a:ext cx="1834800"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endParaRPr sz="2400"/>
            </a:p>
          </p:txBody>
        </p:sp>
      </p:grpSp>
      <p:grpSp>
        <p:nvGrpSpPr>
          <p:cNvPr id="18" name="Google Shape;68;p13"/>
          <p:cNvGrpSpPr/>
          <p:nvPr/>
        </p:nvGrpSpPr>
        <p:grpSpPr>
          <a:xfrm>
            <a:off x="7018673" y="2225888"/>
            <a:ext cx="4555022" cy="2520829"/>
            <a:chOff x="1083124" y="1580435"/>
            <a:chExt cx="1884948" cy="1824467"/>
          </a:xfrm>
        </p:grpSpPr>
        <p:sp>
          <p:nvSpPr>
            <p:cNvPr id="19" name="Google Shape;69;p13"/>
            <p:cNvSpPr txBox="1"/>
            <p:nvPr/>
          </p:nvSpPr>
          <p:spPr>
            <a:xfrm>
              <a:off x="1165735" y="1580435"/>
              <a:ext cx="1802337" cy="241200"/>
            </a:xfrm>
            <a:prstGeom prst="rect">
              <a:avLst/>
            </a:prstGeom>
            <a:noFill/>
            <a:ln>
              <a:noFill/>
            </a:ln>
          </p:spPr>
          <p:txBody>
            <a:bodyPr spcFirstLastPara="1" wrap="square" lIns="121900" tIns="121900" rIns="121900" bIns="121900" anchor="t" anchorCtr="0">
              <a:noAutofit/>
            </a:bodyPr>
            <a:lstStyle/>
            <a:p>
              <a:pPr algn="r">
                <a:lnSpc>
                  <a:spcPct val="115000"/>
                </a:lnSpc>
                <a:spcAft>
                  <a:spcPts val="2133"/>
                </a:spcAft>
              </a:pPr>
              <a:r>
                <a:rPr lang="tr-TR" sz="1067" b="1" dirty="0">
                  <a:solidFill>
                    <a:srgbClr val="858585"/>
                  </a:solidFill>
                  <a:latin typeface="Roboto"/>
                  <a:ea typeface="Roboto"/>
                  <a:cs typeface="Roboto"/>
                  <a:sym typeface="Roboto"/>
                </a:rPr>
                <a:t>2023-2028 Türkiye Çocuk Hakları Strateji Belgesi ve Eylem Planı</a:t>
              </a:r>
              <a:endParaRPr sz="1067" b="1" dirty="0">
                <a:solidFill>
                  <a:srgbClr val="858585"/>
                </a:solidFill>
                <a:latin typeface="Roboto"/>
                <a:ea typeface="Roboto"/>
                <a:cs typeface="Roboto"/>
                <a:sym typeface="Roboto"/>
              </a:endParaRPr>
            </a:p>
          </p:txBody>
        </p:sp>
        <p:sp>
          <p:nvSpPr>
            <p:cNvPr id="21" name="Google Shape;71;p13"/>
            <p:cNvSpPr txBox="1"/>
            <p:nvPr/>
          </p:nvSpPr>
          <p:spPr>
            <a:xfrm>
              <a:off x="1246316" y="2667502"/>
              <a:ext cx="1545600" cy="737400"/>
            </a:xfrm>
            <a:prstGeom prst="rect">
              <a:avLst/>
            </a:prstGeom>
            <a:noFill/>
            <a:ln>
              <a:noFill/>
            </a:ln>
          </p:spPr>
          <p:txBody>
            <a:bodyPr spcFirstLastPara="1" wrap="square" lIns="121900" tIns="121900" rIns="121900" bIns="121900" anchor="t" anchorCtr="0">
              <a:noAutofit/>
            </a:bodyPr>
            <a:lstStyle/>
            <a:p>
              <a:pPr lvl="0" algn="just"/>
              <a:r>
                <a:rPr lang="tr-TR" sz="1050" b="1" dirty="0">
                  <a:latin typeface="Segoe UI" panose="020B0502040204020203" pitchFamily="34" charset="0"/>
                  <a:cs typeface="Segoe UI" panose="020B0502040204020203" pitchFamily="34" charset="0"/>
                </a:rPr>
                <a:t>1. </a:t>
              </a:r>
              <a:r>
                <a:rPr lang="en-US" sz="1050" b="1" dirty="0">
                  <a:latin typeface="Segoe UI" panose="020B0502040204020203" pitchFamily="34" charset="0"/>
                  <a:cs typeface="Segoe UI" panose="020B0502040204020203" pitchFamily="34" charset="0"/>
                </a:rPr>
                <a:t>Çocuk </a:t>
              </a:r>
              <a:r>
                <a:rPr lang="en-US" sz="1050" b="1" dirty="0" err="1">
                  <a:latin typeface="Segoe UI" panose="020B0502040204020203" pitchFamily="34" charset="0"/>
                  <a:cs typeface="Segoe UI" panose="020B0502040204020203" pitchFamily="34" charset="0"/>
                </a:rPr>
                <a:t>Hakları</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ve</a:t>
              </a:r>
              <a:r>
                <a:rPr lang="en-US" sz="1050" b="1" dirty="0">
                  <a:latin typeface="Segoe UI" panose="020B0502040204020203" pitchFamily="34" charset="0"/>
                  <a:cs typeface="Segoe UI" panose="020B0502040204020203" pitchFamily="34" charset="0"/>
                </a:rPr>
                <a:t> Çocuk </a:t>
              </a:r>
              <a:r>
                <a:rPr lang="en-US" sz="1050" b="1" dirty="0" err="1">
                  <a:latin typeface="Segoe UI" panose="020B0502040204020203" pitchFamily="34" charset="0"/>
                  <a:cs typeface="Segoe UI" panose="020B0502040204020203" pitchFamily="34" charset="0"/>
                </a:rPr>
                <a:t>Katılımı</a:t>
              </a:r>
              <a:r>
                <a:rPr lang="tr-TR" sz="1050" dirty="0">
                  <a:latin typeface="Segoe UI" panose="020B0502040204020203" pitchFamily="34" charset="0"/>
                  <a:cs typeface="Segoe UI" panose="020B0502040204020203" pitchFamily="34" charset="0"/>
                </a:rPr>
                <a:t>, 2. </a:t>
              </a:r>
              <a:r>
                <a:rPr lang="en-US" sz="1050" b="1" dirty="0">
                  <a:latin typeface="Segoe UI" panose="020B0502040204020203" pitchFamily="34" charset="0"/>
                  <a:cs typeface="Segoe UI" panose="020B0502040204020203" pitchFamily="34" charset="0"/>
                </a:rPr>
                <a:t>Çocuk </a:t>
              </a:r>
              <a:r>
                <a:rPr lang="en-US" sz="1050" b="1" dirty="0" err="1">
                  <a:latin typeface="Segoe UI" panose="020B0502040204020203" pitchFamily="34" charset="0"/>
                  <a:cs typeface="Segoe UI" panose="020B0502040204020203" pitchFamily="34" charset="0"/>
                </a:rPr>
                <a:t>Dostu</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Adalet</a:t>
              </a:r>
              <a:r>
                <a:rPr lang="tr-TR" sz="1050" dirty="0">
                  <a:latin typeface="Segoe UI" panose="020B0502040204020203" pitchFamily="34" charset="0"/>
                  <a:cs typeface="Segoe UI" panose="020B0502040204020203" pitchFamily="34" charset="0"/>
                </a:rPr>
                <a:t>, 3. </a:t>
              </a:r>
              <a:r>
                <a:rPr lang="en-US" sz="1050" b="1" dirty="0">
                  <a:latin typeface="Segoe UI" panose="020B0502040204020203" pitchFamily="34" charset="0"/>
                  <a:cs typeface="Segoe UI" panose="020B0502040204020203" pitchFamily="34" charset="0"/>
                </a:rPr>
                <a:t>Aile </a:t>
              </a:r>
              <a:r>
                <a:rPr lang="en-US" sz="1050" b="1" dirty="0" err="1">
                  <a:latin typeface="Segoe UI" panose="020B0502040204020203" pitchFamily="34" charset="0"/>
                  <a:cs typeface="Segoe UI" panose="020B0502040204020203" pitchFamily="34" charset="0"/>
                </a:rPr>
                <a:t>ve</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Çocuğa</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Yönelik</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Koruma</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ve</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Destek</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Hizmetleri</a:t>
              </a:r>
              <a:r>
                <a:rPr lang="en-US" sz="1050" b="1" dirty="0">
                  <a:latin typeface="Segoe UI" panose="020B0502040204020203" pitchFamily="34" charset="0"/>
                  <a:cs typeface="Segoe UI" panose="020B0502040204020203" pitchFamily="34" charset="0"/>
                </a:rPr>
                <a:t>,</a:t>
              </a:r>
              <a:r>
                <a:rPr lang="tr-TR" sz="1050" b="1" dirty="0">
                  <a:latin typeface="Segoe UI" panose="020B0502040204020203" pitchFamily="34" charset="0"/>
                  <a:cs typeface="Segoe UI" panose="020B0502040204020203" pitchFamily="34" charset="0"/>
                </a:rPr>
                <a:t> 4. </a:t>
              </a:r>
              <a:r>
                <a:rPr lang="en-US" sz="1050" b="1" dirty="0" err="1">
                  <a:latin typeface="Segoe UI" panose="020B0502040204020203" pitchFamily="34" charset="0"/>
                  <a:cs typeface="Segoe UI" panose="020B0502040204020203" pitchFamily="34" charset="0"/>
                </a:rPr>
                <a:t>Alternatif</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Bakım</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Hizmetleri</a:t>
              </a:r>
              <a:r>
                <a:rPr lang="tr-TR" sz="1050" dirty="0">
                  <a:latin typeface="Segoe UI" panose="020B0502040204020203" pitchFamily="34" charset="0"/>
                  <a:cs typeface="Segoe UI" panose="020B0502040204020203" pitchFamily="34" charset="0"/>
                </a:rPr>
                <a:t>, 5. </a:t>
              </a:r>
              <a:r>
                <a:rPr lang="en-US" sz="1050" b="1" dirty="0" err="1">
                  <a:latin typeface="Segoe UI" panose="020B0502040204020203" pitchFamily="34" charset="0"/>
                  <a:cs typeface="Segoe UI" panose="020B0502040204020203" pitchFamily="34" charset="0"/>
                </a:rPr>
                <a:t>Afet</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Kriz</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ve</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Acil</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Durumlardan</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Etkilenen</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Çocuklara</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Yönelik</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Hizmetler</a:t>
              </a:r>
              <a:r>
                <a:rPr lang="en-US" sz="1050" b="1" dirty="0">
                  <a:latin typeface="Segoe UI" panose="020B0502040204020203" pitchFamily="34" charset="0"/>
                  <a:cs typeface="Segoe UI" panose="020B0502040204020203" pitchFamily="34" charset="0"/>
                </a:rPr>
                <a:t>,</a:t>
              </a:r>
              <a:r>
                <a:rPr lang="tr-TR" sz="1050" b="1" dirty="0">
                  <a:latin typeface="Segoe UI" panose="020B0502040204020203" pitchFamily="34" charset="0"/>
                  <a:cs typeface="Segoe UI" panose="020B0502040204020203" pitchFamily="34" charset="0"/>
                </a:rPr>
                <a:t> 6. </a:t>
              </a:r>
              <a:r>
                <a:rPr lang="en-US" sz="1050" b="1" dirty="0">
                  <a:latin typeface="Segoe UI" panose="020B0502040204020203" pitchFamily="34" charset="0"/>
                  <a:cs typeface="Segoe UI" panose="020B0502040204020203" pitchFamily="34" charset="0"/>
                </a:rPr>
                <a:t>Bilgi </a:t>
              </a:r>
              <a:r>
                <a:rPr lang="en-US" sz="1050" b="1" dirty="0" err="1">
                  <a:latin typeface="Segoe UI" panose="020B0502040204020203" pitchFamily="34" charset="0"/>
                  <a:cs typeface="Segoe UI" panose="020B0502040204020203" pitchFamily="34" charset="0"/>
                </a:rPr>
                <a:t>Teknolojilerine</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Erişim</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ve</a:t>
              </a:r>
              <a:r>
                <a:rPr lang="en-US" sz="1050" b="1" dirty="0">
                  <a:latin typeface="Segoe UI" panose="020B0502040204020203" pitchFamily="34" charset="0"/>
                  <a:cs typeface="Segoe UI" panose="020B0502040204020203" pitchFamily="34" charset="0"/>
                </a:rPr>
                <a:t> </a:t>
              </a:r>
              <a:r>
                <a:rPr lang="en-US" sz="1050" b="1" dirty="0" err="1">
                  <a:latin typeface="Segoe UI" panose="020B0502040204020203" pitchFamily="34" charset="0"/>
                  <a:cs typeface="Segoe UI" panose="020B0502040204020203" pitchFamily="34" charset="0"/>
                </a:rPr>
                <a:t>Güvenli</a:t>
              </a:r>
              <a:r>
                <a:rPr lang="en-US" sz="1050" b="1" dirty="0">
                  <a:latin typeface="Segoe UI" panose="020B0502040204020203" pitchFamily="34" charset="0"/>
                  <a:cs typeface="Segoe UI" panose="020B0502040204020203" pitchFamily="34" charset="0"/>
                </a:rPr>
                <a:t> İnternet </a:t>
              </a:r>
              <a:r>
                <a:rPr lang="en-US" sz="1050" b="1" dirty="0" err="1">
                  <a:latin typeface="Segoe UI" panose="020B0502040204020203" pitchFamily="34" charset="0"/>
                  <a:cs typeface="Segoe UI" panose="020B0502040204020203" pitchFamily="34" charset="0"/>
                </a:rPr>
                <a:t>Kullanımı</a:t>
              </a:r>
              <a:r>
                <a:rPr lang="en-US" sz="1050" b="1"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olmak</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üzere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altı</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başlık</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halinde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tasnif</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edilmiştir</a:t>
              </a:r>
              <a:r>
                <a:rPr lang="tr-TR"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Belirlenen</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stratejik</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hedefler</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doğrultusunda</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oluşturulan</a:t>
              </a:r>
              <a:r>
                <a:rPr lang="en-US" sz="1050" dirty="0">
                  <a:latin typeface="Segoe UI" panose="020B0502040204020203" pitchFamily="34" charset="0"/>
                  <a:cs typeface="Segoe UI" panose="020B0502040204020203" pitchFamily="34" charset="0"/>
                </a:rPr>
                <a:t> her </a:t>
              </a:r>
              <a:r>
                <a:rPr lang="en-US" sz="1050" dirty="0" err="1">
                  <a:latin typeface="Segoe UI" panose="020B0502040204020203" pitchFamily="34" charset="0"/>
                  <a:cs typeface="Segoe UI" panose="020B0502040204020203" pitchFamily="34" charset="0"/>
                </a:rPr>
                <a:t>bir</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faaliyete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ilişkin</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gerekçeler</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ilgili</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başlık</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altında</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yer</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almış</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faaliyetten</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sorumlu</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kurumlara</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faaliyetin</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gerçekleştirilmesiyle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ilgili</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kurumlara</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faaliyet</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için</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belirlenen</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süre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ve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performans</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göstergelerine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tablolar</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halinde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yer</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verilmiştir</a:t>
              </a:r>
              <a:r>
                <a:rPr lang="en-US" sz="1050" dirty="0">
                  <a:latin typeface="Segoe UI" panose="020B0502040204020203" pitchFamily="34" charset="0"/>
                  <a:cs typeface="Segoe UI" panose="020B0502040204020203" pitchFamily="34" charset="0"/>
                </a:rPr>
                <a:t>.</a:t>
              </a:r>
              <a:endParaRPr lang="tr-TR" sz="1050" dirty="0">
                <a:latin typeface="Segoe UI" panose="020B0502040204020203" pitchFamily="34" charset="0"/>
                <a:cs typeface="Segoe UI" panose="020B0502040204020203" pitchFamily="34" charset="0"/>
              </a:endParaRPr>
            </a:p>
            <a:p>
              <a:pPr lvl="0"/>
              <a:endParaRPr lang="tr-TR" dirty="0"/>
            </a:p>
          </p:txBody>
        </p:sp>
        <p:cxnSp>
          <p:nvCxnSpPr>
            <p:cNvPr id="22" name="Google Shape;72;p13"/>
            <p:cNvCxnSpPr/>
            <p:nvPr/>
          </p:nvCxnSpPr>
          <p:spPr>
            <a:xfrm>
              <a:off x="2306141" y="1836725"/>
              <a:ext cx="481877" cy="576121"/>
            </a:xfrm>
            <a:prstGeom prst="straightConnector1">
              <a:avLst/>
            </a:prstGeom>
            <a:noFill/>
            <a:ln w="9525" cap="flat" cmpd="sng">
              <a:solidFill>
                <a:srgbClr val="C2C2C2"/>
              </a:solidFill>
              <a:prstDash val="solid"/>
              <a:round/>
              <a:headEnd type="none" w="sm" len="sm"/>
              <a:tailEnd type="none" w="sm" len="sm"/>
            </a:ln>
          </p:spPr>
        </p:cxnSp>
        <p:sp>
          <p:nvSpPr>
            <p:cNvPr id="23" name="Google Shape;73;p13"/>
            <p:cNvSpPr/>
            <p:nvPr/>
          </p:nvSpPr>
          <p:spPr>
            <a:xfrm flipH="1">
              <a:off x="1083124" y="2306625"/>
              <a:ext cx="1834700" cy="139107"/>
            </a:xfrm>
            <a:prstGeom prst="parallelogram">
              <a:avLst>
                <a:gd name="adj" fmla="val 96952"/>
              </a:avLst>
            </a:prstGeom>
            <a:solidFill>
              <a:srgbClr val="C2C2C2"/>
            </a:solidFill>
            <a:ln>
              <a:noFill/>
            </a:ln>
          </p:spPr>
          <p:txBody>
            <a:bodyPr spcFirstLastPara="1" wrap="square" lIns="121900" tIns="121900" rIns="121900" bIns="121900" anchor="ctr" anchorCtr="0">
              <a:noAutofit/>
            </a:bodyPr>
            <a:lstStyle/>
            <a:p>
              <a:r>
                <a:rPr lang="tr" sz="2400"/>
                <a:t>  </a:t>
              </a:r>
              <a:endParaRPr sz="2400"/>
            </a:p>
          </p:txBody>
        </p:sp>
        <p:sp>
          <p:nvSpPr>
            <p:cNvPr id="24" name="Google Shape;74;p13"/>
            <p:cNvSpPr/>
            <p:nvPr/>
          </p:nvSpPr>
          <p:spPr>
            <a:xfrm>
              <a:off x="1083125" y="2460449"/>
              <a:ext cx="1834800" cy="143400"/>
            </a:xfrm>
            <a:prstGeom prst="parallelogram">
              <a:avLst>
                <a:gd name="adj" fmla="val 96952"/>
              </a:avLst>
            </a:prstGeom>
            <a:solidFill>
              <a:srgbClr val="858585"/>
            </a:solidFill>
            <a:ln>
              <a:noFill/>
            </a:ln>
          </p:spPr>
          <p:txBody>
            <a:bodyPr spcFirstLastPara="1" wrap="square" lIns="121900" tIns="121900" rIns="121900" bIns="121900" anchor="ctr" anchorCtr="0">
              <a:noAutofit/>
            </a:bodyPr>
            <a:lstStyle/>
            <a:p>
              <a:endParaRPr sz="2400"/>
            </a:p>
          </p:txBody>
        </p:sp>
      </p:grpSp>
      <p:sp>
        <p:nvSpPr>
          <p:cNvPr id="3" name="Slide Number Placeholder 2">
            <a:extLst>
              <a:ext uri="{FF2B5EF4-FFF2-40B4-BE49-F238E27FC236}">
                <a16:creationId xmlns:a16="http://schemas.microsoft.com/office/drawing/2014/main" id="{D71FE830-C63B-A01B-C568-E885A953304A}"/>
              </a:ext>
            </a:extLst>
          </p:cNvPr>
          <p:cNvSpPr>
            <a:spLocks noGrp="1"/>
          </p:cNvSpPr>
          <p:nvPr>
            <p:ph type="sldNum" sz="quarter" idx="12"/>
          </p:nvPr>
        </p:nvSpPr>
        <p:spPr/>
        <p:txBody>
          <a:bodyPr/>
          <a:lstStyle/>
          <a:p>
            <a:fld id="{0BE68271-D1D7-4240-9CAF-7A57D75CD8A1}" type="slidenum">
              <a:rPr lang="en-US" smtClean="0"/>
              <a:t>9</a:t>
            </a:fld>
            <a:endParaRPr lang="en-US"/>
          </a:p>
        </p:txBody>
      </p:sp>
    </p:spTree>
    <p:extLst>
      <p:ext uri="{BB962C8B-B14F-4D97-AF65-F5344CB8AC3E}">
        <p14:creationId xmlns:p14="http://schemas.microsoft.com/office/powerpoint/2010/main" val="205763061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1850</TotalTime>
  <Words>4381</Words>
  <Application>Microsoft Office PowerPoint</Application>
  <PresentationFormat>Widescreen</PresentationFormat>
  <Paragraphs>186</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Roboto</vt:lpstr>
      <vt:lpstr>Segoe UI</vt:lpstr>
      <vt:lpstr>Office Teması</vt:lpstr>
      <vt:lpstr>KORUYUCU, ÖNLEYİCİ VE BAKIM SONRASI HİZMETLER</vt:lpstr>
      <vt:lpstr>GİRİŞ </vt:lpstr>
      <vt:lpstr>Şekil 1. Koruyucu Önleyici ve Bakım Sonrası Hizmetler </vt:lpstr>
      <vt:lpstr>ÇOCUK HAKLARINA YÖNELİK FAALİYETLER</vt:lpstr>
      <vt:lpstr>ÇOCUK HAKLARINA YÖNELİK FAALİYETLER</vt:lpstr>
      <vt:lpstr>ÇOCUK HAKLARINA YÖNELİK FAALİYETLER</vt:lpstr>
      <vt:lpstr>Şekil 2. BM Çocuk Hakları Sözleşmesinin 4 Ana İlkesi </vt:lpstr>
      <vt:lpstr>ÇOCUK HAKLARINA YÖNELİK FAALİYETLER</vt:lpstr>
      <vt:lpstr>Çocuk Hakları Strateji Belgesi ve Eylem Planı</vt:lpstr>
      <vt:lpstr>İl Çocuk Hakları Komitesi  </vt:lpstr>
      <vt:lpstr>Ulusal Çocuk Forumu </vt:lpstr>
      <vt:lpstr>Çocuk Danışma Kurulları</vt:lpstr>
      <vt:lpstr>Sosyal Uyum Programı</vt:lpstr>
      <vt:lpstr>Çocuk Hakları Raporlama Çalışmaları</vt:lpstr>
      <vt:lpstr>KORUYUCU VE ÖNLEYİCİ HİZMETLER </vt:lpstr>
      <vt:lpstr>Dijital Risklere Karşı Önleyici Faaliyetler </vt:lpstr>
      <vt:lpstr>Çocuklara Yönelik Yayınlara İlişkin Faaliyetler </vt:lpstr>
      <vt:lpstr>Çocuklara Yönelik Yayınlara İlişkin Faaliyetler </vt:lpstr>
      <vt:lpstr>Eğitim ve Farkındalık Faaliyetleri</vt:lpstr>
      <vt:lpstr>Bağımlılığın Önlenmesine İlişkin Faaliyetler</vt:lpstr>
      <vt:lpstr>Ebeveyn Kaybı Yaşamış Çocuklara Yönelik Hizmetler</vt:lpstr>
      <vt:lpstr>Özel Kreş, Gündüz Bakımevi ve Çocuk Kulüpleri Hizmetleri</vt:lpstr>
      <vt:lpstr>Özel Kreş, Gündüz Bakımevi ve Çocuk Kulüpleri Hizmetleri</vt:lpstr>
      <vt:lpstr>Özel Kreş, Gündüz Bakımevi ve Çocuk Kulüpleri Hizmetleri</vt:lpstr>
      <vt:lpstr>Çocuklar Güvende Ekipleri </vt:lpstr>
      <vt:lpstr>Çocuklar güvende ekipleri, her ilde “tespit ve yönlendirme faaliyetlerini yürüten ekipler” ve “izleme faaliyetlerini yürüten ekipler” olmak üzere ikiye ayrılmaktadır. Bu kapsamda:</vt:lpstr>
      <vt:lpstr>Kırsal Bölgelerde Çocuklar İçin Koruyucu ve Önleyici Hizmetler </vt:lpstr>
      <vt:lpstr>Çocuk Yaşam Merkezleri </vt:lpstr>
      <vt:lpstr>BAKIM SONRASI REHBERLİK HİZMETLERİ</vt:lpstr>
      <vt:lpstr>BAKIM SONRASI REHBERLİK HİZMETLERİ</vt:lpstr>
      <vt:lpstr>Rehberlik, Danışmanlık ve İzleme Hizmetleri </vt:lpstr>
      <vt:lpstr>İstihdam Desteği ve Özel Sektör İstihdam Teşviki </vt:lpstr>
      <vt:lpstr>İstihdam Hayatına Uyum Eğitimleri  </vt:lpstr>
      <vt:lpstr>Bütçe ve Finansal Destek  </vt:lpstr>
      <vt:lpstr>Barınma Destek Hizmeti</vt:lpstr>
      <vt:lpstr>Kız Çocuklarına Çeyiz Desteği (Evlenme Yardımı)</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İrem Hatipoğlu Koca</dc:creator>
  <cp:lastModifiedBy>Melek Topal</cp:lastModifiedBy>
  <cp:revision>62</cp:revision>
  <dcterms:created xsi:type="dcterms:W3CDTF">2021-12-13T18:17:25Z</dcterms:created>
  <dcterms:modified xsi:type="dcterms:W3CDTF">2023-12-05T14:49:45Z</dcterms:modified>
</cp:coreProperties>
</file>