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70" r:id="rId5"/>
    <p:sldId id="271" r:id="rId6"/>
    <p:sldId id="273" r:id="rId7"/>
    <p:sldId id="274" r:id="rId8"/>
    <p:sldId id="352" r:id="rId9"/>
    <p:sldId id="275" r:id="rId10"/>
    <p:sldId id="351" r:id="rId11"/>
    <p:sldId id="279" r:id="rId12"/>
    <p:sldId id="294" r:id="rId13"/>
    <p:sldId id="280"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3" r:id="rId70"/>
    <p:sldId id="29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24.711"/>
    </inkml:context>
    <inkml:brush xml:id="br0">
      <inkml:brushProperty name="width" value="0.035" units="cm"/>
      <inkml:brushProperty name="height" value="0.03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11/20/2023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11/20/2023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11/20/2023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11/20/2023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7447951-E20F-4A73-AF85-10537F5733BE}" type="datetimeFigureOut">
              <a:rPr lang="en-US" smtClean="0"/>
              <a:t>11/20/2023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37447951-E20F-4A73-AF85-10537F5733BE}" type="datetimeFigureOut">
              <a:rPr lang="en-US" smtClean="0"/>
              <a:t>11/20/2023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37447951-E20F-4A73-AF85-10537F5733BE}" type="datetimeFigureOut">
              <a:rPr lang="en-US" smtClean="0"/>
              <a:t>11/20/2023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37447951-E20F-4A73-AF85-10537F5733BE}" type="datetimeFigureOut">
              <a:rPr lang="en-US" smtClean="0"/>
              <a:t>11/20/2023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7447951-E20F-4A73-AF85-10537F5733BE}" type="datetimeFigureOut">
              <a:rPr lang="en-US" smtClean="0"/>
              <a:t>11/20/2023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447951-E20F-4A73-AF85-10537F5733BE}" type="datetimeFigureOut">
              <a:rPr lang="en-US" smtClean="0"/>
              <a:t>11/20/2023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447951-E20F-4A73-AF85-10537F5733BE}" type="datetimeFigureOut">
              <a:rPr lang="en-US" smtClean="0"/>
              <a:t>11/20/2023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47951-E20F-4A73-AF85-10537F5733BE}" type="datetimeFigureOut">
              <a:rPr lang="en-US" smtClean="0"/>
              <a:t>11/20/2023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773238"/>
            <a:ext cx="9144000" cy="1655762"/>
          </a:xfrm>
          <a:solidFill>
            <a:srgbClr val="FFC000"/>
          </a:solidFill>
        </p:spPr>
        <p:txBody>
          <a:bodyPr>
            <a:normAutofit fontScale="90000"/>
          </a:bodyPr>
          <a:lstStyle/>
          <a:p>
            <a:r>
              <a:rPr lang="tr-TR" dirty="0"/>
              <a:t>DAVRANIŞ YÖNETİMİ VE DİSİPLİN </a:t>
            </a:r>
          </a:p>
        </p:txBody>
      </p:sp>
      <p:sp>
        <p:nvSpPr>
          <p:cNvPr id="7" name="Subtitle 6"/>
          <p:cNvSpPr>
            <a:spLocks noGrp="1"/>
          </p:cNvSpPr>
          <p:nvPr>
            <p:ph type="subTitle" idx="1"/>
          </p:nvPr>
        </p:nvSpPr>
        <p:spPr/>
        <p:txBody>
          <a:bodyPr/>
          <a:lstStyle/>
          <a:p>
            <a:r>
              <a:rPr lang="tr-TR" b="1" dirty="0"/>
              <a:t>Anahtar Sözcükler:</a:t>
            </a:r>
            <a:endParaRPr lang="tr-TR" dirty="0"/>
          </a:p>
          <a:p>
            <a:r>
              <a:rPr lang="tr-TR" dirty="0"/>
              <a:t>Çocuk, olumsuz davranışlar, ebeveyn, kural, tutum.</a:t>
            </a:r>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64893"/>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Değerlendirme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024761" y="2153188"/>
            <a:ext cx="6329039" cy="3714952"/>
          </a:xfrm>
        </p:spPr>
        <p:txBody>
          <a:bodyPr>
            <a:noAutofit/>
          </a:bodyPr>
          <a:lstStyle/>
          <a:p>
            <a:pPr algn="just">
              <a:lnSpc>
                <a:spcPct val="150000"/>
              </a:lnSpc>
            </a:pPr>
            <a:r>
              <a:rPr lang="tr-TR" sz="1900" dirty="0">
                <a:latin typeface="Segoe UI" panose="020B0502040204020203" pitchFamily="34" charset="0"/>
                <a:cs typeface="Segoe UI" panose="020B0502040204020203" pitchFamily="34" charset="0"/>
              </a:rPr>
              <a:t>Davranış yönetimine başlamadan önce, çocuğun, ailesinin ve çocuğun etkileşimde bulunduğu geniş sistemlerin </a:t>
            </a:r>
            <a:r>
              <a:rPr lang="tr-TR" sz="1900" b="1" dirty="0">
                <a:latin typeface="Segoe UI" panose="020B0502040204020203" pitchFamily="34" charset="0"/>
                <a:cs typeface="Segoe UI" panose="020B0502040204020203" pitchFamily="34" charset="0"/>
              </a:rPr>
              <a:t>kapsamlı bir değerlendirilmesi </a:t>
            </a:r>
            <a:r>
              <a:rPr lang="tr-TR" sz="1900" dirty="0">
                <a:latin typeface="Segoe UI" panose="020B0502040204020203" pitchFamily="34" charset="0"/>
                <a:cs typeface="Segoe UI" panose="020B0502040204020203" pitchFamily="34" charset="0"/>
              </a:rPr>
              <a:t>yapılmalıdır. </a:t>
            </a:r>
          </a:p>
          <a:p>
            <a:pPr algn="just">
              <a:lnSpc>
                <a:spcPct val="150000"/>
              </a:lnSpc>
            </a:pPr>
            <a:r>
              <a:rPr lang="tr-TR" sz="1900" dirty="0">
                <a:latin typeface="Segoe UI" panose="020B0502040204020203" pitchFamily="34" charset="0"/>
                <a:cs typeface="Segoe UI" panose="020B0502040204020203" pitchFamily="34" charset="0"/>
              </a:rPr>
              <a:t>Bu değerlendirme, bakım verenlerle görüşmeler, gözlemler ve ölçek uygulamaları gibi çeşitli yöntemleri içerir ve davranış yönetimi planının oluşturulmasında kullanılabilecek değerli bilgiler sunar. </a:t>
            </a:r>
          </a:p>
        </p:txBody>
      </p:sp>
      <p:pic>
        <p:nvPicPr>
          <p:cNvPr id="6" name="image9.png" descr="A clipboard with a pencil and check marks&#10;&#10;Description automatically generated">
            <a:extLst>
              <a:ext uri="{FF2B5EF4-FFF2-40B4-BE49-F238E27FC236}">
                <a16:creationId xmlns:a16="http://schemas.microsoft.com/office/drawing/2014/main" id="{F83C9D2A-D1D6-3A8B-22ED-77052C9E5A58}"/>
              </a:ext>
            </a:extLst>
          </p:cNvPr>
          <p:cNvPicPr/>
          <p:nvPr/>
        </p:nvPicPr>
        <p:blipFill>
          <a:blip r:embed="rId2"/>
          <a:srcRect/>
          <a:stretch>
            <a:fillRect/>
          </a:stretch>
        </p:blipFill>
        <p:spPr>
          <a:xfrm>
            <a:off x="1002438" y="2489452"/>
            <a:ext cx="3431959" cy="3042424"/>
          </a:xfrm>
          <a:prstGeom prst="rect">
            <a:avLst/>
          </a:prstGeom>
          <a:ln/>
        </p:spPr>
      </p:pic>
    </p:spTree>
    <p:extLst>
      <p:ext uri="{BB962C8B-B14F-4D97-AF65-F5344CB8AC3E}">
        <p14:creationId xmlns:p14="http://schemas.microsoft.com/office/powerpoint/2010/main" val="392841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33411"/>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Değerlendirme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58974"/>
            <a:ext cx="10515600" cy="4259226"/>
          </a:xfrm>
        </p:spPr>
        <p:txBody>
          <a:bodyPr>
            <a:normAutofit/>
          </a:bodyPr>
          <a:lstStyle/>
          <a:p>
            <a:pPr algn="just">
              <a:lnSpc>
                <a:spcPct val="160000"/>
              </a:lnSpc>
            </a:pPr>
            <a:r>
              <a:rPr lang="tr-TR" sz="1900" dirty="0">
                <a:latin typeface="Segoe UI" panose="020B0502040204020203" pitchFamily="34" charset="0"/>
                <a:cs typeface="Segoe UI" panose="020B0502040204020203" pitchFamily="34" charset="0"/>
              </a:rPr>
              <a:t>Değerlendirme aşamasında dikkat edilmesi gerekenlerin başında çocuğun </a:t>
            </a:r>
            <a:r>
              <a:rPr lang="tr-TR" sz="1900" b="1" dirty="0">
                <a:latin typeface="Segoe UI" panose="020B0502040204020203" pitchFamily="34" charset="0"/>
                <a:cs typeface="Segoe UI" panose="020B0502040204020203" pitchFamily="34" charset="0"/>
              </a:rPr>
              <a:t>gelişimsel özellikleri</a:t>
            </a:r>
            <a:r>
              <a:rPr lang="tr-TR" sz="1900" dirty="0">
                <a:latin typeface="Segoe UI" panose="020B0502040204020203" pitchFamily="34" charset="0"/>
                <a:cs typeface="Segoe UI" panose="020B0502040204020203" pitchFamily="34" charset="0"/>
              </a:rPr>
              <a:t>, </a:t>
            </a:r>
            <a:r>
              <a:rPr lang="tr-TR" sz="1900" b="1" dirty="0">
                <a:latin typeface="Segoe UI" panose="020B0502040204020203" pitchFamily="34" charset="0"/>
                <a:cs typeface="Segoe UI" panose="020B0502040204020203" pitchFamily="34" charset="0"/>
              </a:rPr>
              <a:t>ruhsal sağlığı ve</a:t>
            </a:r>
            <a:r>
              <a:rPr lang="tr-TR" sz="1900" dirty="0">
                <a:latin typeface="Segoe UI" panose="020B0502040204020203" pitchFamily="34" charset="0"/>
                <a:cs typeface="Segoe UI" panose="020B0502040204020203" pitchFamily="34" charset="0"/>
              </a:rPr>
              <a:t> </a:t>
            </a:r>
            <a:r>
              <a:rPr lang="tr-TR" sz="1900" b="1" dirty="0">
                <a:latin typeface="Segoe UI" panose="020B0502040204020203" pitchFamily="34" charset="0"/>
                <a:cs typeface="Segoe UI" panose="020B0502040204020203" pitchFamily="34" charset="0"/>
              </a:rPr>
              <a:t>ebeveyn psikopatoloji </a:t>
            </a:r>
            <a:r>
              <a:rPr lang="tr-TR" sz="1900" dirty="0">
                <a:latin typeface="Segoe UI" panose="020B0502040204020203" pitchFamily="34" charset="0"/>
                <a:cs typeface="Segoe UI" panose="020B0502040204020203" pitchFamily="34" charset="0"/>
              </a:rPr>
              <a:t>gibi unsurlar gelmektedir. </a:t>
            </a:r>
          </a:p>
          <a:p>
            <a:pPr algn="just">
              <a:lnSpc>
                <a:spcPct val="160000"/>
              </a:lnSpc>
            </a:pPr>
            <a:r>
              <a:rPr lang="tr-TR" sz="1900" dirty="0">
                <a:latin typeface="Segoe UI" panose="020B0502040204020203" pitchFamily="34" charset="0"/>
                <a:cs typeface="Segoe UI" panose="020B0502040204020203" pitchFamily="34" charset="0"/>
              </a:rPr>
              <a:t>Örneğin, işitme kaybı ya da Dikkat Eksikliği ve </a:t>
            </a:r>
            <a:r>
              <a:rPr lang="tr-TR" sz="1900" dirty="0" err="1">
                <a:latin typeface="Segoe UI" panose="020B0502040204020203" pitchFamily="34" charset="0"/>
                <a:cs typeface="Segoe UI" panose="020B0502040204020203" pitchFamily="34" charset="0"/>
              </a:rPr>
              <a:t>Hiperaktivite</a:t>
            </a:r>
            <a:r>
              <a:rPr lang="tr-TR" sz="1900" dirty="0">
                <a:latin typeface="Segoe UI" panose="020B0502040204020203" pitchFamily="34" charset="0"/>
                <a:cs typeface="Segoe UI" panose="020B0502040204020203" pitchFamily="34" charset="0"/>
              </a:rPr>
              <a:t> Bozukluğu (DEHB) olan bir çocuğun verilen komutlara diğer çocuklara benzer şekilde cevap vermesi beklenemez. </a:t>
            </a:r>
          </a:p>
          <a:p>
            <a:pPr algn="just">
              <a:lnSpc>
                <a:spcPct val="160000"/>
              </a:lnSpc>
            </a:pPr>
            <a:r>
              <a:rPr lang="tr-TR" sz="1900" dirty="0">
                <a:latin typeface="Segoe UI" panose="020B0502040204020203" pitchFamily="34" charset="0"/>
                <a:cs typeface="Segoe UI" panose="020B0502040204020203" pitchFamily="34" charset="0"/>
              </a:rPr>
              <a:t>Buna ek olarak, özellikle ebeveyn depresyonu gibi değişkenler değerlendirme aşamasında öncelik verilerek sorgulanması gerekenler arasındadır. </a:t>
            </a:r>
          </a:p>
        </p:txBody>
      </p:sp>
    </p:spTree>
    <p:extLst>
      <p:ext uri="{BB962C8B-B14F-4D97-AF65-F5344CB8AC3E}">
        <p14:creationId xmlns:p14="http://schemas.microsoft.com/office/powerpoint/2010/main" val="251182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31075"/>
            <a:ext cx="10515600" cy="1325563"/>
          </a:xfrm>
        </p:spPr>
        <p:txBody>
          <a:bodyPr>
            <a:normAutofit/>
          </a:bodyPr>
          <a:lstStyle/>
          <a:p>
            <a:pPr algn="ctr"/>
            <a:r>
              <a:rPr lang="tr-TR" sz="4000" b="1" dirty="0">
                <a:solidFill>
                  <a:srgbClr val="0070C0"/>
                </a:solidFill>
                <a:latin typeface="Segoe UI" panose="020B0502040204020203" pitchFamily="34" charset="0"/>
                <a:cs typeface="Times New Roman" panose="02020603050405020304" pitchFamily="18" charset="0"/>
              </a:rPr>
              <a:t>Mevcut Davranış Yönetimi Tarzı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08512"/>
            <a:ext cx="10515600" cy="3867575"/>
          </a:xfrm>
        </p:spPr>
        <p:txBody>
          <a:bodyPr>
            <a:normAutofit/>
          </a:bodyPr>
          <a:lstStyle/>
          <a:p>
            <a:pPr>
              <a:lnSpc>
                <a:spcPct val="160000"/>
              </a:lnSpc>
            </a:pPr>
            <a:r>
              <a:rPr lang="tr-TR" sz="1900" dirty="0">
                <a:latin typeface="Segoe UI" panose="020B0502040204020203" pitchFamily="34" charset="0"/>
                <a:cs typeface="Segoe UI" panose="020B0502040204020203" pitchFamily="34" charset="0"/>
              </a:rPr>
              <a:t>Çocuğun davranışlarının yönetilmesinde bakım verenin uyguladığı, işe yarayan veya yaramayan stratejilerin değerlendirilmesi önemlidir. </a:t>
            </a:r>
          </a:p>
          <a:p>
            <a:pPr>
              <a:lnSpc>
                <a:spcPct val="160000"/>
              </a:lnSpc>
            </a:pPr>
            <a:r>
              <a:rPr lang="tr-TR" sz="1900" dirty="0">
                <a:latin typeface="Segoe UI" panose="020B0502040204020203" pitchFamily="34" charset="0"/>
                <a:cs typeface="Segoe UI" panose="020B0502040204020203" pitchFamily="34" charset="0"/>
              </a:rPr>
              <a:t>Örneğin bazı bakım verenler, davranış yönetiminde kullanılan mola tekniğini ya da etkili sınır koyma tekniğini kullandıklarını, fakat fayda göremediklerini belirtir. </a:t>
            </a:r>
          </a:p>
          <a:p>
            <a:pPr>
              <a:lnSpc>
                <a:spcPct val="160000"/>
              </a:lnSpc>
            </a:pPr>
            <a:r>
              <a:rPr lang="tr-TR" sz="1900" dirty="0">
                <a:latin typeface="Segoe UI" panose="020B0502040204020203" pitchFamily="34" charset="0"/>
                <a:cs typeface="Segoe UI" panose="020B0502040204020203" pitchFamily="34" charset="0"/>
              </a:rPr>
              <a:t>Ancak çoğu durumda bakım verenlerin bu teknikleri uygularken televizyon önünde mola vermek ya da kuralları sadece sözel belirlemek gibi hatalar yaptığı görülür. </a:t>
            </a:r>
          </a:p>
        </p:txBody>
      </p:sp>
    </p:spTree>
    <p:extLst>
      <p:ext uri="{BB962C8B-B14F-4D97-AF65-F5344CB8AC3E}">
        <p14:creationId xmlns:p14="http://schemas.microsoft.com/office/powerpoint/2010/main" val="233991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39924"/>
            <a:ext cx="10515600" cy="1325563"/>
          </a:xfrm>
        </p:spPr>
        <p:txBody>
          <a:bodyPr>
            <a:normAutofit/>
          </a:bodyPr>
          <a:lstStyle/>
          <a:p>
            <a:pPr algn="ctr"/>
            <a:r>
              <a:rPr lang="tr-TR" sz="4000" b="1" dirty="0">
                <a:solidFill>
                  <a:srgbClr val="0070C0"/>
                </a:solidFill>
                <a:latin typeface="Segoe UI" panose="020B0502040204020203" pitchFamily="34" charset="0"/>
                <a:cs typeface="Times New Roman" panose="02020603050405020304" pitchFamily="18" charset="0"/>
              </a:rPr>
              <a:t>Mevcut Davranış Yönetimi Tarzı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65487"/>
            <a:ext cx="10515600" cy="3405120"/>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Değerlendirmenin ana unsurlarından biri bakım verenlerin genel yaklaşımı olmalıdır. </a:t>
            </a:r>
          </a:p>
          <a:p>
            <a:pPr marL="0" indent="0" algn="just">
              <a:lnSpc>
                <a:spcPct val="150000"/>
              </a:lnSpc>
              <a:buNone/>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Bakım verenler </a:t>
            </a:r>
            <a:r>
              <a:rPr lang="tr-TR" sz="1900" b="1" dirty="0">
                <a:latin typeface="Segoe UI" panose="020B0502040204020203" pitchFamily="34" charset="0"/>
                <a:cs typeface="Segoe UI" panose="020B0502040204020203" pitchFamily="34" charset="0"/>
              </a:rPr>
              <a:t>aşırı katı </a:t>
            </a:r>
            <a:r>
              <a:rPr lang="tr-TR" sz="1900" dirty="0">
                <a:latin typeface="Segoe UI" panose="020B0502040204020203" pitchFamily="34" charset="0"/>
                <a:cs typeface="Segoe UI" panose="020B0502040204020203" pitchFamily="34" charset="0"/>
              </a:rPr>
              <a:t>mıdır? </a:t>
            </a:r>
            <a:r>
              <a:rPr lang="tr-TR" sz="1900" b="1" dirty="0">
                <a:latin typeface="Segoe UI" panose="020B0502040204020203" pitchFamily="34" charset="0"/>
                <a:cs typeface="Segoe UI" panose="020B0502040204020203" pitchFamily="34" charset="0"/>
              </a:rPr>
              <a:t>Cezalandırıcı</a:t>
            </a:r>
            <a:r>
              <a:rPr lang="tr-TR" sz="1900" dirty="0">
                <a:latin typeface="Segoe UI" panose="020B0502040204020203" pitchFamily="34" charset="0"/>
                <a:cs typeface="Segoe UI" panose="020B0502040204020203" pitchFamily="34" charset="0"/>
              </a:rPr>
              <a:t> disiplin stratejilerine mi ağırlık veriyorlardır? Ya da aksine, çocukla uygun bir sıcaklık kuruyorlar ama </a:t>
            </a:r>
            <a:r>
              <a:rPr lang="tr-TR" sz="1900" b="1" dirty="0">
                <a:latin typeface="Segoe UI" panose="020B0502040204020203" pitchFamily="34" charset="0"/>
                <a:cs typeface="Segoe UI" panose="020B0502040204020203" pitchFamily="34" charset="0"/>
              </a:rPr>
              <a:t>etkili bir sınır koyma ve sonuçları izleme konusunda yetersiz </a:t>
            </a:r>
            <a:r>
              <a:rPr lang="tr-TR" sz="1900" dirty="0">
                <a:latin typeface="Segoe UI" panose="020B0502040204020203" pitchFamily="34" charset="0"/>
                <a:cs typeface="Segoe UI" panose="020B0502040204020203" pitchFamily="34" charset="0"/>
              </a:rPr>
              <a:t>mi kalıyorlardır?</a:t>
            </a:r>
          </a:p>
          <a:p>
            <a:pPr algn="just">
              <a:lnSpc>
                <a:spcPct val="15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3562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52186"/>
            <a:ext cx="10515600" cy="1325563"/>
          </a:xfrm>
        </p:spPr>
        <p:txBody>
          <a:bodyPr>
            <a:normAutofit/>
          </a:bodyPr>
          <a:lstStyle/>
          <a:p>
            <a:pPr algn="ctr"/>
            <a:r>
              <a:rPr lang="tr-TR" sz="4000" b="1" dirty="0">
                <a:solidFill>
                  <a:srgbClr val="0070C0"/>
                </a:solidFill>
                <a:latin typeface="Segoe UI" panose="020B0502040204020203" pitchFamily="34" charset="0"/>
                <a:cs typeface="Times New Roman" panose="02020603050405020304" pitchFamily="18" charset="0"/>
              </a:rPr>
              <a:t>Mevcut Davranış Yönetimi Tarzı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267200" y="2448771"/>
            <a:ext cx="7086600" cy="3268485"/>
          </a:xfrm>
        </p:spPr>
        <p:txBody>
          <a:bodyPr>
            <a:normAutofit lnSpcReduction="10000"/>
          </a:bodyPr>
          <a:lstStyle/>
          <a:p>
            <a:pPr algn="just">
              <a:lnSpc>
                <a:spcPct val="170000"/>
              </a:lnSpc>
            </a:pPr>
            <a:r>
              <a:rPr lang="tr-TR" sz="1900" dirty="0">
                <a:latin typeface="Segoe UI" panose="020B0502040204020203" pitchFamily="34" charset="0"/>
                <a:cs typeface="Segoe UI" panose="020B0502040204020203" pitchFamily="34" charset="0"/>
              </a:rPr>
              <a:t>Bakım verenlerin, çocuğun davranış sorunlarının altında yatan nedenlere dair görüşleri oldukça aydınlatıcı olabilir. </a:t>
            </a:r>
          </a:p>
          <a:p>
            <a:pPr algn="just">
              <a:lnSpc>
                <a:spcPct val="170000"/>
              </a:lnSpc>
            </a:pPr>
            <a:r>
              <a:rPr lang="tr-TR" sz="1900" dirty="0">
                <a:latin typeface="Segoe UI" panose="020B0502040204020203" pitchFamily="34" charset="0"/>
                <a:cs typeface="Segoe UI" panose="020B0502040204020203" pitchFamily="34" charset="0"/>
              </a:rPr>
              <a:t>Bakım verenin yetersiz farkındalığı, farklı sebepler ile ilişkilendirme (çevresel veya biyolojik faktörler).</a:t>
            </a:r>
          </a:p>
          <a:p>
            <a:pPr algn="just">
              <a:lnSpc>
                <a:spcPct val="170000"/>
              </a:lnSpc>
            </a:pPr>
            <a:r>
              <a:rPr lang="tr-TR" sz="1900" dirty="0">
                <a:latin typeface="Segoe UI" panose="020B0502040204020203" pitchFamily="34" charset="0"/>
                <a:cs typeface="Segoe UI" panose="020B0502040204020203" pitchFamily="34" charset="0"/>
              </a:rPr>
              <a:t>"Ne yaparsam yapayım, bu çocuk böyle davranıyor" gibi ifadeler kullanabilir.</a:t>
            </a:r>
          </a:p>
          <a:p>
            <a:pPr algn="just">
              <a:lnSpc>
                <a:spcPct val="170000"/>
              </a:lnSpc>
            </a:pPr>
            <a:endParaRPr lang="tr-TR" sz="1900" dirty="0">
              <a:latin typeface="Segoe UI" panose="020B0502040204020203" pitchFamily="34" charset="0"/>
              <a:cs typeface="Segoe UI" panose="020B0502040204020203" pitchFamily="34" charset="0"/>
            </a:endParaRPr>
          </a:p>
        </p:txBody>
      </p:sp>
      <p:pic>
        <p:nvPicPr>
          <p:cNvPr id="4" name="image3.png" descr="A person holding a baby&#10;&#10;Description automatically generated">
            <a:extLst>
              <a:ext uri="{FF2B5EF4-FFF2-40B4-BE49-F238E27FC236}">
                <a16:creationId xmlns:a16="http://schemas.microsoft.com/office/drawing/2014/main" id="{426D053D-5BD5-9A10-07AD-317E50315F56}"/>
              </a:ext>
            </a:extLst>
          </p:cNvPr>
          <p:cNvPicPr/>
          <p:nvPr/>
        </p:nvPicPr>
        <p:blipFill>
          <a:blip r:embed="rId2"/>
          <a:srcRect/>
          <a:stretch>
            <a:fillRect/>
          </a:stretch>
        </p:blipFill>
        <p:spPr>
          <a:xfrm>
            <a:off x="838200" y="2448771"/>
            <a:ext cx="3156284" cy="2999874"/>
          </a:xfrm>
          <a:prstGeom prst="rect">
            <a:avLst/>
          </a:prstGeom>
          <a:ln/>
        </p:spPr>
      </p:pic>
    </p:spTree>
    <p:extLst>
      <p:ext uri="{BB962C8B-B14F-4D97-AF65-F5344CB8AC3E}">
        <p14:creationId xmlns:p14="http://schemas.microsoft.com/office/powerpoint/2010/main" val="428335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53474"/>
            <a:ext cx="10515600" cy="1325563"/>
          </a:xfrm>
        </p:spPr>
        <p:txBody>
          <a:bodyPr/>
          <a:lstStyle/>
          <a:p>
            <a:pPr algn="ctr"/>
            <a:r>
              <a:rPr lang="tr-TR" sz="4000" b="1" dirty="0">
                <a:solidFill>
                  <a:srgbClr val="0070C0"/>
                </a:solidFill>
                <a:latin typeface="Segoe UI" panose="020B0502040204020203" pitchFamily="34" charset="0"/>
                <a:cs typeface="Times New Roman" panose="02020603050405020304" pitchFamily="18" charset="0"/>
              </a:rPr>
              <a:t>Mevcut</a:t>
            </a:r>
            <a:r>
              <a:rPr lang="tr-TR" b="1" dirty="0"/>
              <a:t> </a:t>
            </a:r>
            <a:r>
              <a:rPr lang="tr-TR" sz="4000" b="1" dirty="0">
                <a:solidFill>
                  <a:srgbClr val="0070C0"/>
                </a:solidFill>
                <a:latin typeface="Segoe UI" panose="020B0502040204020203" pitchFamily="34" charset="0"/>
                <a:cs typeface="Times New Roman" panose="02020603050405020304" pitchFamily="18" charset="0"/>
              </a:rPr>
              <a:t>Davranış Yönetimi Tarzı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79037"/>
            <a:ext cx="10515600" cy="3352568"/>
          </a:xfrm>
        </p:spPr>
        <p:txBody>
          <a:bodyPr>
            <a:normAutofit/>
          </a:bodyPr>
          <a:lstStyle/>
          <a:p>
            <a:pPr algn="just">
              <a:lnSpc>
                <a:spcPct val="170000"/>
              </a:lnSpc>
            </a:pPr>
            <a:r>
              <a:rPr lang="tr-TR" sz="1900" dirty="0">
                <a:latin typeface="Segoe UI" panose="020B0502040204020203" pitchFamily="34" charset="0"/>
                <a:cs typeface="Segoe UI" panose="020B0502040204020203" pitchFamily="34" charset="0"/>
              </a:rPr>
              <a:t>Davranış yönetim stratejilerinin etkin bir şekilde uygulanabilmesi için, bakım verenlerin kendi etkilerini anlaması ve kabul etmesi önemlidir. </a:t>
            </a:r>
          </a:p>
          <a:p>
            <a:pPr algn="just">
              <a:lnSpc>
                <a:spcPct val="170000"/>
              </a:lnSpc>
            </a:pPr>
            <a:r>
              <a:rPr lang="tr-TR" sz="1900" dirty="0">
                <a:latin typeface="Segoe UI" panose="020B0502040204020203" pitchFamily="34" charset="0"/>
                <a:cs typeface="Segoe UI" panose="020B0502040204020203" pitchFamily="34" charset="0"/>
              </a:rPr>
              <a:t>Eğer bakım verenler, çocuğun davranışlarının dış koşullardan kaynaklandığına inanıyorsa, bu stratejilerin uygulanması zor olabilir. </a:t>
            </a:r>
          </a:p>
          <a:p>
            <a:pPr algn="just">
              <a:lnSpc>
                <a:spcPct val="170000"/>
              </a:lnSpc>
            </a:pPr>
            <a:r>
              <a:rPr lang="tr-TR" sz="1900" dirty="0">
                <a:latin typeface="Segoe UI" panose="020B0502040204020203" pitchFamily="34" charset="0"/>
                <a:cs typeface="Segoe UI" panose="020B0502040204020203" pitchFamily="34" charset="0"/>
              </a:rPr>
              <a:t>Ancak sorumluluklarını kabul eden fakat çocuğun davranışlarını nasıl yöneteceklerini bilemeyen bakım verenler, bu yöntemleri öğrenmeye ve uygulamaya daha açık ve motive olabilirler.</a:t>
            </a:r>
          </a:p>
          <a:p>
            <a:pPr algn="just">
              <a:lnSpc>
                <a:spcPct val="15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511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03738"/>
            <a:ext cx="10515600" cy="1325563"/>
          </a:xfrm>
        </p:spPr>
        <p:txBody>
          <a:bodyPr>
            <a:normAutofit/>
          </a:bodyPr>
          <a:lstStyle/>
          <a:p>
            <a:pPr algn="ctr"/>
            <a:r>
              <a:rPr lang="tr-TR" sz="4000" b="1" dirty="0">
                <a:solidFill>
                  <a:srgbClr val="0070C0"/>
                </a:solidFill>
                <a:latin typeface="Segoe UI" panose="020B0502040204020203" pitchFamily="34" charset="0"/>
                <a:cs typeface="Times New Roman" panose="02020603050405020304" pitchFamily="18" charset="0"/>
              </a:rPr>
              <a:t>Hedef Davranışları Belirleme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3994484" y="2329301"/>
            <a:ext cx="7359316" cy="3608868"/>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İlk görüşme, bakım verenin tedavi sürecinde ele alınmasını istediği davranışların </a:t>
            </a:r>
            <a:r>
              <a:rPr lang="tr-TR" sz="1900" b="1" dirty="0">
                <a:latin typeface="Segoe UI" panose="020B0502040204020203" pitchFamily="34" charset="0"/>
                <a:cs typeface="Segoe UI" panose="020B0502040204020203" pitchFamily="34" charset="0"/>
              </a:rPr>
              <a:t>net bir şekilde tanımlanmasını </a:t>
            </a:r>
            <a:r>
              <a:rPr lang="tr-TR" sz="1900" dirty="0">
                <a:latin typeface="Segoe UI" panose="020B0502040204020203" pitchFamily="34" charset="0"/>
                <a:cs typeface="Segoe UI" panose="020B0502040204020203" pitchFamily="34" charset="0"/>
              </a:rPr>
              <a:t>içermelidir. </a:t>
            </a:r>
          </a:p>
          <a:p>
            <a:pPr marL="0" indent="0" algn="just">
              <a:lnSpc>
                <a:spcPct val="150000"/>
              </a:lnSpc>
              <a:buNone/>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Bakım veren, problemleri davranışsal terimlerle ifade etmeye teşvik edilmelidir. Örneğin, davranışın ne sıklıkla ortaya çıktığı, süresi, şiddeti ve aile üzerindeki etkisi gibi konular gündeme getirilmelidir.</a:t>
            </a:r>
          </a:p>
          <a:p>
            <a:pPr algn="just">
              <a:lnSpc>
                <a:spcPct val="150000"/>
              </a:lnSpc>
            </a:pPr>
            <a:endParaRPr lang="tr-TR" sz="1900" dirty="0">
              <a:latin typeface="Segoe UI" panose="020B0502040204020203" pitchFamily="34" charset="0"/>
              <a:cs typeface="Segoe UI" panose="020B0502040204020203" pitchFamily="34" charset="0"/>
            </a:endParaRPr>
          </a:p>
          <a:p>
            <a:pPr algn="just"/>
            <a:endParaRPr lang="tr-TR" sz="1900" dirty="0">
              <a:latin typeface="Segoe UI" panose="020B0502040204020203" pitchFamily="34" charset="0"/>
              <a:cs typeface="Segoe UI" panose="020B0502040204020203" pitchFamily="34" charset="0"/>
            </a:endParaRPr>
          </a:p>
        </p:txBody>
      </p:sp>
      <p:pic>
        <p:nvPicPr>
          <p:cNvPr id="4" name="image13.png" descr="A person throwing a dart into a target&#10;&#10;Description automatically generated">
            <a:extLst>
              <a:ext uri="{FF2B5EF4-FFF2-40B4-BE49-F238E27FC236}">
                <a16:creationId xmlns:a16="http://schemas.microsoft.com/office/drawing/2014/main" id="{B07EB9BD-4F5B-0F8C-D297-61B0EA0D2BCE}"/>
              </a:ext>
            </a:extLst>
          </p:cNvPr>
          <p:cNvPicPr/>
          <p:nvPr/>
        </p:nvPicPr>
        <p:blipFill>
          <a:blip r:embed="rId2"/>
          <a:srcRect/>
          <a:stretch>
            <a:fillRect/>
          </a:stretch>
        </p:blipFill>
        <p:spPr>
          <a:xfrm>
            <a:off x="773831" y="2553890"/>
            <a:ext cx="3220653" cy="2736212"/>
          </a:xfrm>
          <a:prstGeom prst="rect">
            <a:avLst/>
          </a:prstGeom>
          <a:ln/>
        </p:spPr>
      </p:pic>
    </p:spTree>
    <p:extLst>
      <p:ext uri="{BB962C8B-B14F-4D97-AF65-F5344CB8AC3E}">
        <p14:creationId xmlns:p14="http://schemas.microsoft.com/office/powerpoint/2010/main" val="173666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75590"/>
            <a:ext cx="10515600" cy="1325563"/>
          </a:xfrm>
        </p:spPr>
        <p:txBody>
          <a:bodyPr>
            <a:normAutofit/>
          </a:bodyPr>
          <a:lstStyle/>
          <a:p>
            <a:pPr algn="ctr"/>
            <a:r>
              <a:rPr lang="tr-TR" sz="4000" b="1" dirty="0">
                <a:solidFill>
                  <a:srgbClr val="0070C0"/>
                </a:solidFill>
                <a:latin typeface="Segoe UI" panose="020B0502040204020203" pitchFamily="34" charset="0"/>
                <a:cs typeface="Times New Roman" panose="02020603050405020304" pitchFamily="18" charset="0"/>
              </a:rPr>
              <a:t>Hedef Davranışları Belirleme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01153"/>
            <a:ext cx="10515600" cy="3352568"/>
          </a:xfrm>
        </p:spPr>
        <p:txBody>
          <a:bodyPr>
            <a:normAutofit/>
          </a:bodyPr>
          <a:lstStyle/>
          <a:p>
            <a:pPr algn="just">
              <a:lnSpc>
                <a:spcPct val="160000"/>
              </a:lnSpc>
            </a:pPr>
            <a:r>
              <a:rPr lang="tr-TR" sz="1900" dirty="0">
                <a:latin typeface="Segoe UI" panose="020B0502040204020203" pitchFamily="34" charset="0"/>
                <a:cs typeface="Segoe UI" panose="020B0502040204020203" pitchFamily="34" charset="0"/>
              </a:rPr>
              <a:t>Bu tür bir tanımlama, çocuğun hedef sorunlarının herkes tarafından net bir şekilde anlaşılmasını sağlar. </a:t>
            </a:r>
          </a:p>
          <a:p>
            <a:pPr algn="just">
              <a:lnSpc>
                <a:spcPct val="160000"/>
              </a:lnSpc>
            </a:pPr>
            <a:r>
              <a:rPr lang="tr-TR" sz="1900" dirty="0">
                <a:latin typeface="Segoe UI" panose="020B0502040204020203" pitchFamily="34" charset="0"/>
                <a:cs typeface="Segoe UI" panose="020B0502040204020203" pitchFamily="34" charset="0"/>
              </a:rPr>
              <a:t>Örneğin, haftada bir veya iki kez ve sadece beş dakika süren öfke nöbetleri, günde dört veya beş kez ve her biri yarım saat süren öfke nöbetlerinden daha az ciddi kabul edilebilir. </a:t>
            </a:r>
          </a:p>
          <a:p>
            <a:pPr algn="just">
              <a:lnSpc>
                <a:spcPct val="160000"/>
              </a:lnSpc>
            </a:pPr>
            <a:r>
              <a:rPr lang="tr-TR" sz="1900" dirty="0">
                <a:latin typeface="Segoe UI" panose="020B0502040204020203" pitchFamily="34" charset="0"/>
                <a:cs typeface="Segoe UI" panose="020B0502040204020203" pitchFamily="34" charset="0"/>
              </a:rPr>
              <a:t>Bakım verenler, öfke nöbetleri sonrasında kendilerini rahatsız hissettiklerini ve bu tür davranışların tekrarlamasından endişe ettiklerini belirtebilirler.</a:t>
            </a:r>
          </a:p>
          <a:p>
            <a:pPr algn="just">
              <a:lnSpc>
                <a:spcPct val="16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9880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77311"/>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Hedef Davranışları Belirleme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02874"/>
            <a:ext cx="10515600" cy="3211427"/>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Davranış sorunlarının nerede ve kiminle yaşandığı da önemli bir konudur.</a:t>
            </a:r>
          </a:p>
          <a:p>
            <a:pPr algn="just">
              <a:lnSpc>
                <a:spcPct val="150000"/>
              </a:lnSpc>
            </a:pPr>
            <a:r>
              <a:rPr lang="tr-TR" sz="1900" dirty="0">
                <a:latin typeface="Segoe UI" panose="020B0502040204020203" pitchFamily="34" charset="0"/>
                <a:cs typeface="Segoe UI" panose="020B0502040204020203" pitchFamily="34" charset="0"/>
              </a:rPr>
              <a:t>Örneğin, bir bakım veren </a:t>
            </a:r>
            <a:r>
              <a:rPr lang="tr-TR" sz="1900" b="1" dirty="0">
                <a:latin typeface="Segoe UI" panose="020B0502040204020203" pitchFamily="34" charset="0"/>
                <a:cs typeface="Segoe UI" panose="020B0502040204020203" pitchFamily="34" charset="0"/>
              </a:rPr>
              <a:t>sadece okulda </a:t>
            </a:r>
            <a:r>
              <a:rPr lang="tr-TR" sz="1900" dirty="0">
                <a:latin typeface="Segoe UI" panose="020B0502040204020203" pitchFamily="34" charset="0"/>
                <a:cs typeface="Segoe UI" panose="020B0502040204020203" pitchFamily="34" charset="0"/>
              </a:rPr>
              <a:t>sorun yaşandığını belirtiyorsa, bu durumda okul ile iş birliği yapmak gerekebilir. </a:t>
            </a:r>
          </a:p>
          <a:p>
            <a:pPr algn="just">
              <a:lnSpc>
                <a:spcPct val="150000"/>
              </a:lnSpc>
            </a:pPr>
            <a:r>
              <a:rPr lang="tr-TR" sz="1900" dirty="0">
                <a:latin typeface="Segoe UI" panose="020B0502040204020203" pitchFamily="34" charset="0"/>
                <a:cs typeface="Segoe UI" panose="020B0502040204020203" pitchFamily="34" charset="0"/>
              </a:rPr>
              <a:t>Eğer bir kurumda bakım alan çocuk </a:t>
            </a:r>
            <a:r>
              <a:rPr lang="tr-TR" sz="1900" b="1" dirty="0">
                <a:latin typeface="Segoe UI" panose="020B0502040204020203" pitchFamily="34" charset="0"/>
                <a:cs typeface="Segoe UI" panose="020B0502040204020203" pitchFamily="34" charset="0"/>
              </a:rPr>
              <a:t>sadece belirli bir bakıcıyla </a:t>
            </a:r>
            <a:r>
              <a:rPr lang="tr-TR" sz="1900" dirty="0">
                <a:latin typeface="Segoe UI" panose="020B0502040204020203" pitchFamily="34" charset="0"/>
                <a:cs typeface="Segoe UI" panose="020B0502040204020203" pitchFamily="34" charset="0"/>
              </a:rPr>
              <a:t>sorun yaşıyorsa, bu kişinin davranış yönetimi konusunda eğitime ihtiyacı olabilir.</a:t>
            </a:r>
          </a:p>
          <a:p>
            <a:pPr algn="just">
              <a:lnSpc>
                <a:spcPct val="15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69076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57224"/>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Hedef Davranışları Belirleme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41970"/>
            <a:ext cx="10515600" cy="3668110"/>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Özellikle karmaşık vakalarda, bakım verenler evde yaşanan sorunları eksik veya yanlış bir şekilde ifade edebilirler. </a:t>
            </a:r>
          </a:p>
          <a:p>
            <a:pPr algn="just">
              <a:lnSpc>
                <a:spcPct val="150000"/>
              </a:lnSpc>
            </a:pPr>
            <a:r>
              <a:rPr lang="tr-TR" sz="1900" dirty="0">
                <a:latin typeface="Segoe UI" panose="020B0502040204020203" pitchFamily="34" charset="0"/>
                <a:cs typeface="Segoe UI" panose="020B0502040204020203" pitchFamily="34" charset="0"/>
              </a:rPr>
              <a:t>Bu tür durumlar, bakım verenin davranış yönetimi stratejilerini uygulamak konusunda düşük motivasyona sahip olduğunu gösterebilir. </a:t>
            </a:r>
          </a:p>
          <a:p>
            <a:pPr algn="just">
              <a:lnSpc>
                <a:spcPct val="150000"/>
              </a:lnSpc>
            </a:pPr>
            <a:r>
              <a:rPr lang="tr-TR" sz="1900" dirty="0">
                <a:latin typeface="Segoe UI" panose="020B0502040204020203" pitchFamily="34" charset="0"/>
                <a:cs typeface="Segoe UI" panose="020B0502040204020203" pitchFamily="34" charset="0"/>
              </a:rPr>
              <a:t>Ancak bir bakım veren evde, okula göre daha fazla davranış problemi olduğunu belirtiyorsa, bu durum bakım verenin yardım aramak için motive olduğunu gösterebilir.</a:t>
            </a:r>
          </a:p>
        </p:txBody>
      </p:sp>
    </p:spTree>
    <p:extLst>
      <p:ext uri="{BB962C8B-B14F-4D97-AF65-F5344CB8AC3E}">
        <p14:creationId xmlns:p14="http://schemas.microsoft.com/office/powerpoint/2010/main" val="64613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a:xfrm>
            <a:off x="838200" y="1287749"/>
            <a:ext cx="10515600" cy="1325563"/>
          </a:xfrm>
        </p:spPr>
        <p:txBody>
          <a:bodyPr/>
          <a:lstStyle/>
          <a:p>
            <a:r>
              <a:rPr lang="tr-TR" b="1" dirty="0"/>
              <a:t>Sunum Planı</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2718359"/>
            <a:ext cx="10515600" cy="2851892"/>
          </a:xfrm>
        </p:spPr>
        <p:txBody>
          <a:bodyPr>
            <a:normAutofit/>
          </a:bodyPr>
          <a:lstStyle/>
          <a:p>
            <a:pPr algn="just"/>
            <a:r>
              <a:rPr lang="tr-TR" sz="2400" dirty="0"/>
              <a:t>Davranış Yönetiminin Aşamaları</a:t>
            </a:r>
          </a:p>
          <a:p>
            <a:pPr lvl="1" algn="just"/>
            <a:r>
              <a:rPr lang="tr-TR" dirty="0"/>
              <a:t>Değerlendirme, Mevcut Tarz, Hedef Belirleme</a:t>
            </a:r>
          </a:p>
          <a:p>
            <a:pPr algn="just"/>
            <a:r>
              <a:rPr lang="tr-TR" sz="2400" dirty="0"/>
              <a:t>Olumsuz Davranışları Önleme Yöntemleri</a:t>
            </a:r>
          </a:p>
          <a:p>
            <a:pPr algn="just"/>
            <a:r>
              <a:rPr lang="tr-TR" sz="2400" dirty="0"/>
              <a:t>Süreklilik ve Sürdürülebilirlik</a:t>
            </a:r>
          </a:p>
          <a:p>
            <a:pPr algn="just"/>
            <a:r>
              <a:rPr lang="tr-TR" sz="2400" dirty="0"/>
              <a:t>Pratik Öneriler</a:t>
            </a:r>
          </a:p>
          <a:p>
            <a:pPr marL="0" indent="0" algn="just">
              <a:buNone/>
            </a:pPr>
            <a:endParaRPr lang="tr-TR" sz="2400" dirty="0"/>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56290"/>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Bilgilendirme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186151"/>
            <a:ext cx="10515600" cy="3615559"/>
          </a:xfrm>
        </p:spPr>
        <p:txBody>
          <a:bodyPr>
            <a:normAutofit/>
          </a:bodyPr>
          <a:lstStyle/>
          <a:p>
            <a:pPr algn="just">
              <a:lnSpc>
                <a:spcPct val="160000"/>
              </a:lnSpc>
            </a:pPr>
            <a:r>
              <a:rPr lang="tr-TR" sz="1900" dirty="0">
                <a:latin typeface="Segoe UI" panose="020B0502040204020203" pitchFamily="34" charset="0"/>
                <a:cs typeface="Segoe UI" panose="020B0502040204020203" pitchFamily="34" charset="0"/>
              </a:rPr>
              <a:t>Davranış yönetimi ve disiplin, </a:t>
            </a:r>
            <a:r>
              <a:rPr lang="tr-TR" sz="1900" dirty="0" err="1">
                <a:latin typeface="Segoe UI" panose="020B0502040204020203" pitchFamily="34" charset="0"/>
                <a:cs typeface="Segoe UI" panose="020B0502040204020203" pitchFamily="34" charset="0"/>
              </a:rPr>
              <a:t>psikoeğitimle</a:t>
            </a:r>
            <a:r>
              <a:rPr lang="tr-TR" sz="1900" dirty="0">
                <a:latin typeface="Segoe UI" panose="020B0502040204020203" pitchFamily="34" charset="0"/>
                <a:cs typeface="Segoe UI" panose="020B0502040204020203" pitchFamily="34" charset="0"/>
              </a:rPr>
              <a:t> başlar. </a:t>
            </a:r>
          </a:p>
          <a:p>
            <a:pPr algn="just">
              <a:lnSpc>
                <a:spcPct val="160000"/>
              </a:lnSpc>
            </a:pPr>
            <a:r>
              <a:rPr lang="tr-TR" sz="1900" dirty="0">
                <a:latin typeface="Segoe UI" panose="020B0502040204020203" pitchFamily="34" charset="0"/>
                <a:cs typeface="Segoe UI" panose="020B0502040204020203" pitchFamily="34" charset="0"/>
              </a:rPr>
              <a:t>Çocukların olumsuz davranışlarını etkileyen dört ana faktör vardır: </a:t>
            </a:r>
            <a:r>
              <a:rPr lang="tr-TR" sz="1900" b="1" dirty="0">
                <a:latin typeface="Segoe UI" panose="020B0502040204020203" pitchFamily="34" charset="0"/>
                <a:cs typeface="Segoe UI" panose="020B0502040204020203" pitchFamily="34" charset="0"/>
              </a:rPr>
              <a:t>çocuğun psikolojik özellikleri</a:t>
            </a:r>
            <a:r>
              <a:rPr lang="tr-TR" sz="1900" dirty="0">
                <a:latin typeface="Segoe UI" panose="020B0502040204020203" pitchFamily="34" charset="0"/>
                <a:cs typeface="Segoe UI" panose="020B0502040204020203" pitchFamily="34" charset="0"/>
              </a:rPr>
              <a:t>, </a:t>
            </a:r>
            <a:r>
              <a:rPr lang="tr-TR" sz="1900" b="1" dirty="0">
                <a:latin typeface="Segoe UI" panose="020B0502040204020203" pitchFamily="34" charset="0"/>
                <a:cs typeface="Segoe UI" panose="020B0502040204020203" pitchFamily="34" charset="0"/>
              </a:rPr>
              <a:t>bakım verenin özellikleri</a:t>
            </a:r>
            <a:r>
              <a:rPr lang="tr-TR" sz="1900" dirty="0">
                <a:latin typeface="Segoe UI" panose="020B0502040204020203" pitchFamily="34" charset="0"/>
                <a:cs typeface="Segoe UI" panose="020B0502040204020203" pitchFamily="34" charset="0"/>
              </a:rPr>
              <a:t>, </a:t>
            </a:r>
            <a:r>
              <a:rPr lang="tr-TR" sz="1900" b="1" dirty="0">
                <a:latin typeface="Segoe UI" panose="020B0502040204020203" pitchFamily="34" charset="0"/>
                <a:cs typeface="Segoe UI" panose="020B0502040204020203" pitchFamily="34" charset="0"/>
              </a:rPr>
              <a:t>çocuğun yıkıcı davranışlarının belirli görevlerden kaçmasına izin veren sonuçlar </a:t>
            </a:r>
            <a:r>
              <a:rPr lang="tr-TR" sz="1900" dirty="0">
                <a:latin typeface="Segoe UI" panose="020B0502040204020203" pitchFamily="34" charset="0"/>
                <a:cs typeface="Segoe UI" panose="020B0502040204020203" pitchFamily="34" charset="0"/>
              </a:rPr>
              <a:t>ve </a:t>
            </a:r>
            <a:r>
              <a:rPr lang="tr-TR" sz="1900" b="1" dirty="0">
                <a:latin typeface="Segoe UI" panose="020B0502040204020203" pitchFamily="34" charset="0"/>
                <a:cs typeface="Segoe UI" panose="020B0502040204020203" pitchFamily="34" charset="0"/>
              </a:rPr>
              <a:t>aile içi stres faktörleri</a:t>
            </a:r>
            <a:r>
              <a:rPr lang="tr-TR" sz="1900" dirty="0">
                <a:latin typeface="Segoe UI" panose="020B0502040204020203" pitchFamily="34" charset="0"/>
                <a:cs typeface="Segoe UI" panose="020B0502040204020203" pitchFamily="34" charset="0"/>
              </a:rPr>
              <a:t>.</a:t>
            </a:r>
          </a:p>
          <a:p>
            <a:pPr algn="just">
              <a:lnSpc>
                <a:spcPct val="160000"/>
              </a:lnSpc>
            </a:pPr>
            <a:r>
              <a:rPr lang="tr-TR" sz="1900" dirty="0">
                <a:latin typeface="Segoe UI" panose="020B0502040204020203" pitchFamily="34" charset="0"/>
                <a:cs typeface="Segoe UI" panose="020B0502040204020203" pitchFamily="34" charset="0"/>
              </a:rPr>
              <a:t>Bu faktörler, tek başına veya bir araya geldiklerinde, bakım veren-çocuk çatışmasını tetikleyebilir ve bakım verenin çocuğun davranışını etkili bir şekilde yönetmesini zorlaştırabilir.</a:t>
            </a:r>
          </a:p>
        </p:txBody>
      </p:sp>
    </p:spTree>
    <p:extLst>
      <p:ext uri="{BB962C8B-B14F-4D97-AF65-F5344CB8AC3E}">
        <p14:creationId xmlns:p14="http://schemas.microsoft.com/office/powerpoint/2010/main" val="2288146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29161"/>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Bilgilendirme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3144252" y="2354724"/>
            <a:ext cx="8209547" cy="3531244"/>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Öfke patlamaları gibi yıkıcı davranışlar, çocuğun ihtiyaçlarını ifade etmek için etkili, fakat uygun olmayan yollar olabilir. </a:t>
            </a:r>
          </a:p>
          <a:p>
            <a:pPr algn="just">
              <a:lnSpc>
                <a:spcPct val="150000"/>
              </a:lnSpc>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Bakım verenlere yönelik müdahalelerin amacı, çocuğun bu tür davranışlarla ne anlatmaya çalışabileceğini anlamalarına yardımcı olmaktır.</a:t>
            </a:r>
          </a:p>
          <a:p>
            <a:pPr algn="just">
              <a:lnSpc>
                <a:spcPct val="150000"/>
              </a:lnSpc>
            </a:pPr>
            <a:endParaRPr lang="tr-TR" sz="1900" dirty="0">
              <a:latin typeface="Segoe UI" panose="020B0502040204020203" pitchFamily="34" charset="0"/>
              <a:cs typeface="Segoe UI" panose="020B0502040204020203" pitchFamily="34" charset="0"/>
            </a:endParaRPr>
          </a:p>
        </p:txBody>
      </p:sp>
      <p:pic>
        <p:nvPicPr>
          <p:cNvPr id="4" name="image4.png" descr="A person holding a child's face&#10;&#10;Description automatically generated">
            <a:extLst>
              <a:ext uri="{FF2B5EF4-FFF2-40B4-BE49-F238E27FC236}">
                <a16:creationId xmlns:a16="http://schemas.microsoft.com/office/drawing/2014/main" id="{BDB9AEC9-2DD4-D552-7E0F-551D011FB39C}"/>
              </a:ext>
            </a:extLst>
          </p:cNvPr>
          <p:cNvPicPr/>
          <p:nvPr/>
        </p:nvPicPr>
        <p:blipFill>
          <a:blip r:embed="rId2"/>
          <a:srcRect/>
          <a:stretch>
            <a:fillRect/>
          </a:stretch>
        </p:blipFill>
        <p:spPr>
          <a:xfrm>
            <a:off x="838200" y="2464544"/>
            <a:ext cx="2347963" cy="2707290"/>
          </a:xfrm>
          <a:prstGeom prst="rect">
            <a:avLst/>
          </a:prstGeom>
          <a:ln/>
        </p:spPr>
      </p:pic>
    </p:spTree>
    <p:extLst>
      <p:ext uri="{BB962C8B-B14F-4D97-AF65-F5344CB8AC3E}">
        <p14:creationId xmlns:p14="http://schemas.microsoft.com/office/powerpoint/2010/main" val="377003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39672"/>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Bilgilendirme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67170"/>
            <a:ext cx="10515600" cy="3451158"/>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Bakım verenler, çocuğun gelişimini gözeterek beklentilerini ayarlamalıdır. Gerçekçi olmayan beklentiler, davranış sorunlarına yol açabilir.</a:t>
            </a:r>
          </a:p>
          <a:p>
            <a:pPr algn="just">
              <a:lnSpc>
                <a:spcPct val="150000"/>
              </a:lnSpc>
            </a:pPr>
            <a:r>
              <a:rPr lang="tr-TR" sz="1900" dirty="0">
                <a:latin typeface="Segoe UI" panose="020B0502040204020203" pitchFamily="34" charset="0"/>
                <a:cs typeface="Segoe UI" panose="020B0502040204020203" pitchFamily="34" charset="0"/>
              </a:rPr>
              <a:t>Örneğin, karmaşık talimatları anlamakta zorlanan bir çocuktan bu tür talimatlara uymasını beklemek gerçekçi değildir. </a:t>
            </a:r>
          </a:p>
          <a:p>
            <a:pPr algn="just">
              <a:lnSpc>
                <a:spcPct val="150000"/>
              </a:lnSpc>
            </a:pPr>
            <a:r>
              <a:rPr lang="tr-TR" sz="1900" dirty="0">
                <a:latin typeface="Segoe UI" panose="020B0502040204020203" pitchFamily="34" charset="0"/>
                <a:cs typeface="Segoe UI" panose="020B0502040204020203" pitchFamily="34" charset="0"/>
              </a:rPr>
              <a:t>Bu yüzden, davranış yönetimi çocuğun gelişimine uygun olmalı ve bakım verenin beklentileri ile çocuğun yetenekleri arasında bir denge sağlanmalıdır.</a:t>
            </a:r>
          </a:p>
          <a:p>
            <a:pPr algn="just"/>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231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72835"/>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Bilgilendirme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53617"/>
            <a:ext cx="10515600" cy="3331548"/>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Bakım verenler, beklentileri ve sonuçları çocuğa net bir dil kullanarak açıklamalıdır. Örneğin, "Televizyon izlemeden önce oyuncaklarını toplamalısın" gibi net ifadeler, çocuğun ne yapması gerektiğini anlamasına yardımcı olur. Bu tür bir netlik, yanlış anlaşılmaları ve çatışmaları önler.</a:t>
            </a:r>
          </a:p>
          <a:p>
            <a:pPr algn="just">
              <a:lnSpc>
                <a:spcPct val="150000"/>
              </a:lnSpc>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Önemli olan, beklentileri davranış gerçekleşmeden önce net bir şekilde belirlemektir.</a:t>
            </a:r>
          </a:p>
          <a:p>
            <a:pPr algn="just">
              <a:lnSpc>
                <a:spcPct val="15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1674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8957"/>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Bilgilendirme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74520"/>
            <a:ext cx="10515600" cy="3247465"/>
          </a:xfrm>
        </p:spPr>
        <p:txBody>
          <a:bodyPr>
            <a:normAutofit/>
          </a:bodyPr>
          <a:lstStyle/>
          <a:p>
            <a:pPr>
              <a:lnSpc>
                <a:spcPct val="150000"/>
              </a:lnSpc>
            </a:pPr>
            <a:r>
              <a:rPr lang="tr-TR" sz="1900" dirty="0">
                <a:latin typeface="Segoe UI" panose="020B0502040204020203" pitchFamily="34" charset="0"/>
                <a:cs typeface="Segoe UI" panose="020B0502040204020203" pitchFamily="34" charset="0"/>
              </a:rPr>
              <a:t>Davranış yönetimi stratejilerinin tutarlı bir şekilde uygulanması esastır. Tutarlılık sağlanamazsa, çocuk zaman içinde yıkıcı davranışların ödüllendirileceğini öğrenebilir. </a:t>
            </a:r>
          </a:p>
          <a:p>
            <a:pPr>
              <a:lnSpc>
                <a:spcPct val="150000"/>
              </a:lnSpc>
            </a:pPr>
            <a:endParaRPr lang="tr-TR" sz="1900" dirty="0">
              <a:latin typeface="Segoe UI" panose="020B0502040204020203" pitchFamily="34" charset="0"/>
              <a:cs typeface="Segoe UI" panose="020B0502040204020203" pitchFamily="34" charset="0"/>
            </a:endParaRPr>
          </a:p>
          <a:p>
            <a:pPr>
              <a:lnSpc>
                <a:spcPct val="150000"/>
              </a:lnSpc>
            </a:pPr>
            <a:r>
              <a:rPr lang="tr-TR" sz="1900" dirty="0">
                <a:latin typeface="Segoe UI" panose="020B0502040204020203" pitchFamily="34" charset="0"/>
                <a:cs typeface="Segoe UI" panose="020B0502040204020203" pitchFamily="34" charset="0"/>
              </a:rPr>
              <a:t>Herhangi bir davranış yönetimi stratejisinin etkili olabilmesi için, başlangıcından sonuna kadar tutarlı bir uygulama gereklidir.</a:t>
            </a:r>
          </a:p>
        </p:txBody>
      </p:sp>
    </p:spTree>
    <p:extLst>
      <p:ext uri="{BB962C8B-B14F-4D97-AF65-F5344CB8AC3E}">
        <p14:creationId xmlns:p14="http://schemas.microsoft.com/office/powerpoint/2010/main" val="126526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59223"/>
            <a:ext cx="10515600" cy="1325563"/>
          </a:xfrm>
        </p:spPr>
        <p:txBody>
          <a:bodyPr>
            <a:normAutofit/>
          </a:bodyPr>
          <a:lstStyle/>
          <a:p>
            <a:pPr algn="ctr"/>
            <a:r>
              <a:rPr lang="tr-TR" sz="3200" b="1" kern="0" cap="all" dirty="0">
                <a:solidFill>
                  <a:srgbClr val="002060"/>
                </a:solidFill>
                <a:latin typeface="Segoe UI" panose="020B0502040204020203" pitchFamily="34" charset="0"/>
              </a:rPr>
              <a:t>Olumsuz Davranışları Önleme Yöntemleri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3561346" y="2584786"/>
            <a:ext cx="7792453" cy="3043846"/>
          </a:xfrm>
        </p:spPr>
        <p:txBody>
          <a:bodyPr>
            <a:normAutofit/>
          </a:bodyPr>
          <a:lstStyle/>
          <a:p>
            <a:pPr>
              <a:lnSpc>
                <a:spcPct val="150000"/>
              </a:lnSpc>
            </a:pPr>
            <a:r>
              <a:rPr lang="tr-TR" sz="1900" dirty="0">
                <a:latin typeface="Segoe UI" panose="020B0502040204020203" pitchFamily="34" charset="0"/>
                <a:cs typeface="Segoe UI" panose="020B0502040204020203" pitchFamily="34" charset="0"/>
              </a:rPr>
              <a:t>Olumsuz sonuç daha ortaya çıkmadan tedbir almaktır. </a:t>
            </a:r>
          </a:p>
          <a:p>
            <a:pPr>
              <a:lnSpc>
                <a:spcPct val="150000"/>
              </a:lnSpc>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ÖR: Çocuğun merdivenlerden düşmesini önlemek için merdivenlere </a:t>
            </a:r>
            <a:r>
              <a:rPr lang="tr-TR" sz="1900" b="1" dirty="0">
                <a:latin typeface="Segoe UI" panose="020B0502040204020203" pitchFamily="34" charset="0"/>
                <a:cs typeface="Segoe UI" panose="020B0502040204020203" pitchFamily="34" charset="0"/>
              </a:rPr>
              <a:t>güvenlik önlemi almak </a:t>
            </a:r>
            <a:r>
              <a:rPr lang="tr-TR" sz="1900" dirty="0">
                <a:latin typeface="Segoe UI" panose="020B0502040204020203" pitchFamily="34" charset="0"/>
                <a:cs typeface="Segoe UI" panose="020B0502040204020203" pitchFamily="34" charset="0"/>
              </a:rPr>
              <a:t>veya zarar verebilecek mutfak aletlerine erişimi engellemek için </a:t>
            </a:r>
            <a:r>
              <a:rPr lang="tr-TR" sz="1900" b="1" dirty="0">
                <a:latin typeface="Segoe UI" panose="020B0502040204020203" pitchFamily="34" charset="0"/>
                <a:cs typeface="Segoe UI" panose="020B0502040204020203" pitchFamily="34" charset="0"/>
              </a:rPr>
              <a:t>dolap kapaklarına kilit takmak. </a:t>
            </a:r>
          </a:p>
        </p:txBody>
      </p:sp>
      <p:pic>
        <p:nvPicPr>
          <p:cNvPr id="4" name="image10.png" descr="A person kneeling down with a child&#10;&#10;Description automatically generated">
            <a:extLst>
              <a:ext uri="{FF2B5EF4-FFF2-40B4-BE49-F238E27FC236}">
                <a16:creationId xmlns:a16="http://schemas.microsoft.com/office/drawing/2014/main" id="{8717DEA2-A6F9-9864-0990-64BD92CBF987}"/>
              </a:ext>
            </a:extLst>
          </p:cNvPr>
          <p:cNvPicPr/>
          <p:nvPr/>
        </p:nvPicPr>
        <p:blipFill>
          <a:blip r:embed="rId2"/>
          <a:srcRect/>
          <a:stretch>
            <a:fillRect/>
          </a:stretch>
        </p:blipFill>
        <p:spPr>
          <a:xfrm>
            <a:off x="816493" y="2584786"/>
            <a:ext cx="2766561" cy="2621743"/>
          </a:xfrm>
          <a:prstGeom prst="rect">
            <a:avLst/>
          </a:prstGeom>
          <a:ln/>
        </p:spPr>
      </p:pic>
    </p:spTree>
    <p:extLst>
      <p:ext uri="{BB962C8B-B14F-4D97-AF65-F5344CB8AC3E}">
        <p14:creationId xmlns:p14="http://schemas.microsoft.com/office/powerpoint/2010/main" val="151248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64891"/>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Olumsuz Davranışları Önleme Yöntemleri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07789"/>
            <a:ext cx="10515600" cy="2851892"/>
          </a:xfrm>
        </p:spPr>
        <p:txBody>
          <a:bodyPr>
            <a:normAutofit lnSpcReduction="10000"/>
          </a:bodyPr>
          <a:lstStyle/>
          <a:p>
            <a:pPr>
              <a:lnSpc>
                <a:spcPct val="150000"/>
              </a:lnSpc>
            </a:pPr>
            <a:r>
              <a:rPr lang="tr-TR" sz="1900" dirty="0">
                <a:latin typeface="Segoe UI" panose="020B0502040204020203" pitchFamily="34" charset="0"/>
                <a:cs typeface="Segoe UI" panose="020B0502040204020203" pitchFamily="34" charset="0"/>
              </a:rPr>
              <a:t>Bu yöntemlerden en temeli, çocuğun yaşadığı çevreyi kontrol etmektir. </a:t>
            </a:r>
          </a:p>
          <a:p>
            <a:pPr>
              <a:lnSpc>
                <a:spcPct val="150000"/>
              </a:lnSpc>
            </a:pPr>
            <a:r>
              <a:rPr lang="tr-TR" sz="1900" dirty="0">
                <a:latin typeface="Segoe UI" panose="020B0502040204020203" pitchFamily="34" charset="0"/>
                <a:cs typeface="Segoe UI" panose="020B0502040204020203" pitchFamily="34" charset="0"/>
              </a:rPr>
              <a:t>Çevresel kontroller, çocuğun potansiyel olarak zararlı, tehlikeli veya yıkıcı davranışlarda bulunma olasılığını azaltır.</a:t>
            </a:r>
          </a:p>
          <a:p>
            <a:pPr>
              <a:lnSpc>
                <a:spcPct val="150000"/>
              </a:lnSpc>
            </a:pPr>
            <a:r>
              <a:rPr lang="tr-TR" sz="1900" dirty="0">
                <a:latin typeface="Segoe UI" panose="020B0502040204020203" pitchFamily="34" charset="0"/>
                <a:cs typeface="Segoe UI" panose="020B0502040204020203" pitchFamily="34" charset="0"/>
              </a:rPr>
              <a:t>Çocuğun yatma, uyanma, hazırlanma, sokağa çıkma gibi günlük rutinlerinde öngörülebilirliğin </a:t>
            </a:r>
            <a:r>
              <a:rPr lang="tr-TR" sz="1900" b="1" dirty="0">
                <a:latin typeface="Segoe UI" panose="020B0502040204020203" pitchFamily="34" charset="0"/>
                <a:cs typeface="Segoe UI" panose="020B0502040204020203" pitchFamily="34" charset="0"/>
              </a:rPr>
              <a:t>artırılması</a:t>
            </a:r>
            <a:r>
              <a:rPr lang="tr-TR" sz="1900" dirty="0">
                <a:latin typeface="Segoe UI" panose="020B0502040204020203" pitchFamily="34" charset="0"/>
                <a:cs typeface="Segoe UI" panose="020B0502040204020203" pitchFamily="34" charset="0"/>
              </a:rPr>
              <a:t> ile </a:t>
            </a:r>
            <a:r>
              <a:rPr lang="tr-TR" sz="1900" dirty="0">
                <a:effectLst/>
                <a:latin typeface="Segoe UI" panose="020B0502040204020203" pitchFamily="34" charset="0"/>
                <a:ea typeface="Quattrocento Sans" panose="020B0502050000020003" pitchFamily="34" charset="0"/>
                <a:cs typeface="Segoe UI" panose="020B0502040204020203" pitchFamily="34" charset="0"/>
              </a:rPr>
              <a:t>çocuk neyin ne zaman yapılacağını tahmin edebilir, tuttursa bile bunun gerçekleşmeyeceğini bilebilir. </a:t>
            </a:r>
          </a:p>
          <a:p>
            <a:pPr>
              <a:lnSpc>
                <a:spcPct val="150000"/>
              </a:lnSpc>
            </a:pPr>
            <a:endParaRPr lang="tr-TR" sz="1900" dirty="0">
              <a:latin typeface="Segoe UI" panose="020B0502040204020203" pitchFamily="34" charset="0"/>
              <a:cs typeface="Segoe UI" panose="020B0502040204020203" pitchFamily="34" charset="0"/>
            </a:endParaRPr>
          </a:p>
          <a:p>
            <a:pPr>
              <a:lnSpc>
                <a:spcPct val="150000"/>
              </a:lnSpc>
            </a:pPr>
            <a:endParaRPr lang="tr-TR" sz="1900" dirty="0">
              <a:latin typeface="Segoe UI" panose="020B0502040204020203" pitchFamily="34" charset="0"/>
              <a:cs typeface="Segoe UI" panose="020B0502040204020203"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4A5BDCF-4D3C-6495-301B-4FCA6C83386C}"/>
                  </a:ext>
                </a:extLst>
              </p14:cNvPr>
              <p14:cNvContentPartPr/>
              <p14:nvPr/>
            </p14:nvContentPartPr>
            <p14:xfrm>
              <a:off x="3143931" y="3833735"/>
              <a:ext cx="360" cy="360"/>
            </p14:xfrm>
          </p:contentPart>
        </mc:Choice>
        <mc:Fallback xmlns="">
          <p:pic>
            <p:nvPicPr>
              <p:cNvPr id="4" name="Ink 3">
                <a:extLst>
                  <a:ext uri="{FF2B5EF4-FFF2-40B4-BE49-F238E27FC236}">
                    <a16:creationId xmlns:a16="http://schemas.microsoft.com/office/drawing/2014/main" id="{B4A5BDCF-4D3C-6495-301B-4FCA6C83386C}"/>
                  </a:ext>
                </a:extLst>
              </p:cNvPr>
              <p:cNvPicPr/>
              <p:nvPr/>
            </p:nvPicPr>
            <p:blipFill>
              <a:blip r:embed="rId3"/>
              <a:stretch>
                <a:fillRect/>
              </a:stretch>
            </p:blipFill>
            <p:spPr>
              <a:xfrm>
                <a:off x="3137811" y="3827615"/>
                <a:ext cx="12600" cy="12600"/>
              </a:xfrm>
              <a:prstGeom prst="rect">
                <a:avLst/>
              </a:prstGeom>
            </p:spPr>
          </p:pic>
        </mc:Fallback>
      </mc:AlternateContent>
    </p:spTree>
    <p:extLst>
      <p:ext uri="{BB962C8B-B14F-4D97-AF65-F5344CB8AC3E}">
        <p14:creationId xmlns:p14="http://schemas.microsoft.com/office/powerpoint/2010/main" val="1836850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57835"/>
            <a:ext cx="10515600" cy="1325563"/>
          </a:xfrm>
        </p:spPr>
        <p:txBody>
          <a:bodyPr>
            <a:normAutofit/>
          </a:bodyPr>
          <a:lstStyle/>
          <a:p>
            <a:r>
              <a:rPr lang="tr-TR" sz="4000" b="1" dirty="0">
                <a:solidFill>
                  <a:srgbClr val="4472C4"/>
                </a:solidFill>
                <a:latin typeface="Segoe UI" panose="020B0502040204020203" pitchFamily="34" charset="0"/>
                <a:cs typeface="Times New Roman" panose="02020603050405020304" pitchFamily="18" charset="0"/>
              </a:rPr>
              <a:t>Olumsuz Davranışları Önleme Yöntemleri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83398"/>
            <a:ext cx="10515600" cy="2851892"/>
          </a:xfrm>
        </p:spPr>
        <p:txBody>
          <a:bodyPr>
            <a:normAutofit/>
          </a:bodyPr>
          <a:lstStyle/>
          <a:p>
            <a:pPr>
              <a:lnSpc>
                <a:spcPct val="150000"/>
              </a:lnSpc>
            </a:pPr>
            <a:r>
              <a:rPr lang="tr-TR" sz="1900" dirty="0">
                <a:latin typeface="Segoe UI" panose="020B0502040204020203" pitchFamily="34" charset="0"/>
                <a:cs typeface="Segoe UI" panose="020B0502040204020203" pitchFamily="34" charset="0"/>
              </a:rPr>
              <a:t>Tercih sunma da etkili bir yöntem olabilir.</a:t>
            </a:r>
          </a:p>
          <a:p>
            <a:pPr>
              <a:lnSpc>
                <a:spcPct val="150000"/>
              </a:lnSpc>
            </a:pPr>
            <a:endParaRPr lang="tr-TR" sz="1900" dirty="0">
              <a:latin typeface="Segoe UI" panose="020B0502040204020203" pitchFamily="34" charset="0"/>
              <a:cs typeface="Segoe UI" panose="020B0502040204020203" pitchFamily="34" charset="0"/>
            </a:endParaRPr>
          </a:p>
          <a:p>
            <a:pPr>
              <a:lnSpc>
                <a:spcPct val="150000"/>
              </a:lnSpc>
            </a:pPr>
            <a:r>
              <a:rPr lang="tr-TR" sz="1900" dirty="0">
                <a:latin typeface="Segoe UI" panose="020B0502040204020203" pitchFamily="34" charset="0"/>
                <a:cs typeface="Segoe UI" panose="020B0502040204020203" pitchFamily="34" charset="0"/>
              </a:rPr>
              <a:t>‘’Hayır’’ demenin yerine geçebilecek etkili bir alternatif olarak seçilebilir. </a:t>
            </a:r>
          </a:p>
        </p:txBody>
      </p:sp>
    </p:spTree>
    <p:extLst>
      <p:ext uri="{BB962C8B-B14F-4D97-AF65-F5344CB8AC3E}">
        <p14:creationId xmlns:p14="http://schemas.microsoft.com/office/powerpoint/2010/main" val="3964089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24687"/>
            <a:ext cx="10515600" cy="1325563"/>
          </a:xfrm>
        </p:spPr>
        <p:txBody>
          <a:bodyPr>
            <a:normAutofit/>
          </a:bodyPr>
          <a:lstStyle/>
          <a:p>
            <a:pPr marL="90170" algn="ctr">
              <a:lnSpc>
                <a:spcPct val="115000"/>
              </a:lnSpc>
            </a:pPr>
            <a:r>
              <a:rPr lang="tr-TR" sz="3200" b="1" kern="0" cap="all" dirty="0">
                <a:solidFill>
                  <a:srgbClr val="002060"/>
                </a:solidFill>
                <a:latin typeface="Segoe UI" panose="020B0502040204020203" pitchFamily="34" charset="0"/>
              </a:rPr>
              <a:t>Davranışların</a:t>
            </a:r>
            <a:r>
              <a:rPr lang="tr-TR" sz="2900" b="1" kern="0" cap="all" dirty="0">
                <a:solidFill>
                  <a:srgbClr val="002060"/>
                </a:solidFill>
                <a:latin typeface="Segoe UI" panose="020B0502040204020203" pitchFamily="34" charset="0"/>
              </a:rPr>
              <a:t> Sonuçları ile İlgili Yöntemler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714043" y="2781421"/>
            <a:ext cx="6639757" cy="2851892"/>
          </a:xfrm>
        </p:spPr>
        <p:txBody>
          <a:bodyPr>
            <a:normAutofit/>
          </a:bodyPr>
          <a:lstStyle/>
          <a:p>
            <a:r>
              <a:rPr lang="tr-TR" sz="1900" dirty="0">
                <a:latin typeface="Segoe UI" panose="020B0502040204020203" pitchFamily="34" charset="0"/>
                <a:cs typeface="Segoe UI" panose="020B0502040204020203" pitchFamily="34" charset="0"/>
              </a:rPr>
              <a:t>Doğru Davranışı Övme</a:t>
            </a:r>
          </a:p>
          <a:p>
            <a:r>
              <a:rPr lang="tr-TR" sz="1900" dirty="0">
                <a:latin typeface="Segoe UI" panose="020B0502040204020203" pitchFamily="34" charset="0"/>
                <a:cs typeface="Segoe UI" panose="020B0502040204020203" pitchFamily="34" charset="0"/>
              </a:rPr>
              <a:t>Planlı Görmezden Gelme</a:t>
            </a:r>
          </a:p>
          <a:p>
            <a:r>
              <a:rPr lang="tr-TR" sz="1900" dirty="0">
                <a:latin typeface="Segoe UI" panose="020B0502040204020203" pitchFamily="34" charset="0"/>
                <a:cs typeface="Segoe UI" panose="020B0502040204020203" pitchFamily="34" charset="0"/>
              </a:rPr>
              <a:t>Pekiştirme</a:t>
            </a:r>
          </a:p>
          <a:p>
            <a:r>
              <a:rPr lang="tr-TR" sz="1900" dirty="0">
                <a:latin typeface="Segoe UI" panose="020B0502040204020203" pitchFamily="34" charset="0"/>
                <a:cs typeface="Segoe UI" panose="020B0502040204020203" pitchFamily="34" charset="0"/>
              </a:rPr>
              <a:t>Davranışsal Olasılıklar (Davranışlar için Yapılan Anlaşmalar)</a:t>
            </a:r>
          </a:p>
          <a:p>
            <a:r>
              <a:rPr lang="tr-TR" sz="1900" dirty="0">
                <a:latin typeface="Segoe UI" panose="020B0502040204020203" pitchFamily="34" charset="0"/>
                <a:cs typeface="Segoe UI" panose="020B0502040204020203" pitchFamily="34" charset="0"/>
              </a:rPr>
              <a:t>Davranışçı Ödül Sistemleri</a:t>
            </a:r>
          </a:p>
          <a:p>
            <a:r>
              <a:rPr lang="tr-TR" sz="1900" dirty="0">
                <a:latin typeface="Segoe UI" panose="020B0502040204020203" pitchFamily="34" charset="0"/>
                <a:cs typeface="Segoe UI" panose="020B0502040204020203" pitchFamily="34" charset="0"/>
              </a:rPr>
              <a:t>Uyum Eğitimi</a:t>
            </a:r>
          </a:p>
          <a:p>
            <a:r>
              <a:rPr lang="tr-TR" sz="1900" dirty="0">
                <a:latin typeface="Segoe UI" panose="020B0502040204020203" pitchFamily="34" charset="0"/>
                <a:cs typeface="Segoe UI" panose="020B0502040204020203" pitchFamily="34" charset="0"/>
              </a:rPr>
              <a:t>Mola </a:t>
            </a:r>
          </a:p>
        </p:txBody>
      </p:sp>
      <p:pic>
        <p:nvPicPr>
          <p:cNvPr id="4" name="image14.png" descr="A person holding a child&#10;&#10;Description automatically generated">
            <a:extLst>
              <a:ext uri="{FF2B5EF4-FFF2-40B4-BE49-F238E27FC236}">
                <a16:creationId xmlns:a16="http://schemas.microsoft.com/office/drawing/2014/main" id="{BF4CA376-0115-1690-71B0-5DDE1AA7DA57}"/>
              </a:ext>
            </a:extLst>
          </p:cNvPr>
          <p:cNvPicPr/>
          <p:nvPr/>
        </p:nvPicPr>
        <p:blipFill>
          <a:blip r:embed="rId2"/>
          <a:srcRect/>
          <a:stretch>
            <a:fillRect/>
          </a:stretch>
        </p:blipFill>
        <p:spPr>
          <a:xfrm>
            <a:off x="1696317" y="2431987"/>
            <a:ext cx="2809023" cy="3201326"/>
          </a:xfrm>
          <a:prstGeom prst="rect">
            <a:avLst/>
          </a:prstGeom>
          <a:ln/>
        </p:spPr>
      </p:pic>
    </p:spTree>
    <p:extLst>
      <p:ext uri="{BB962C8B-B14F-4D97-AF65-F5344CB8AC3E}">
        <p14:creationId xmlns:p14="http://schemas.microsoft.com/office/powerpoint/2010/main" val="3629293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8957"/>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Doğru Davranışı Övme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74520"/>
            <a:ext cx="10515600" cy="3085303"/>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Amaç: </a:t>
            </a:r>
          </a:p>
          <a:p>
            <a:pPr lvl="1" algn="just">
              <a:lnSpc>
                <a:spcPct val="150000"/>
              </a:lnSpc>
            </a:pPr>
            <a:r>
              <a:rPr lang="tr-TR" sz="1900" dirty="0">
                <a:latin typeface="Segoe UI" panose="020B0502040204020203" pitchFamily="34" charset="0"/>
                <a:cs typeface="Segoe UI" panose="020B0502040204020203" pitchFamily="34" charset="0"/>
              </a:rPr>
              <a:t>Bakım verenin farkındalığını artırma</a:t>
            </a:r>
          </a:p>
          <a:p>
            <a:pPr lvl="1" algn="just">
              <a:lnSpc>
                <a:spcPct val="150000"/>
              </a:lnSpc>
            </a:pPr>
            <a:r>
              <a:rPr lang="tr-TR" sz="1900" dirty="0">
                <a:latin typeface="Segoe UI" panose="020B0502040204020203" pitchFamily="34" charset="0"/>
                <a:cs typeface="Segoe UI" panose="020B0502040204020203" pitchFamily="34" charset="0"/>
              </a:rPr>
              <a:t>Çocuğun uygun davranışlarını teşvik etmeyi amaçlar. </a:t>
            </a:r>
          </a:p>
          <a:p>
            <a:pPr lvl="1" algn="just">
              <a:lnSpc>
                <a:spcPct val="150000"/>
              </a:lnSpc>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Genel ifadeler yerine, "Aferin, eşyalarını düzenli bir şekilde yerleştirdin" gibi spesifik övgüler daha etkilidir. </a:t>
            </a:r>
          </a:p>
          <a:p>
            <a:pPr algn="just">
              <a:lnSpc>
                <a:spcPct val="15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631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31179"/>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144611"/>
            <a:ext cx="10515600" cy="3682210"/>
          </a:xfrm>
        </p:spPr>
        <p:txBody>
          <a:bodyPr>
            <a:normAutofit fontScale="92500" lnSpcReduction="10000"/>
          </a:bodyPr>
          <a:lstStyle/>
          <a:p>
            <a:pPr algn="just">
              <a:lnSpc>
                <a:spcPct val="170000"/>
              </a:lnSpc>
            </a:pPr>
            <a:r>
              <a:rPr lang="tr-TR" sz="2000" dirty="0">
                <a:latin typeface="Segoe UI" panose="020B0502040204020203" pitchFamily="34" charset="0"/>
                <a:cs typeface="Times New Roman" panose="02020603050405020304" pitchFamily="18" charset="0"/>
              </a:rPr>
              <a:t>Çocukların aşırı tutturma, ağlama, öfke nöbetleri, saldırganlık ve uyumsuzluk gibi davranışları, bakım verenler için sıklıkla kaygı kaynağı olabilir. </a:t>
            </a:r>
          </a:p>
          <a:p>
            <a:pPr algn="just">
              <a:lnSpc>
                <a:spcPct val="170000"/>
              </a:lnSpc>
            </a:pPr>
            <a:r>
              <a:rPr lang="tr-TR" sz="2000" dirty="0">
                <a:latin typeface="Segoe UI" panose="020B0502040204020203" pitchFamily="34" charset="0"/>
                <a:cs typeface="Times New Roman" panose="02020603050405020304" pitchFamily="18" charset="0"/>
              </a:rPr>
              <a:t>Çocukluk döneminde sürekli ve yaygın olarak görülen saldırganlık ve davranış sorunları, ergenlik döneminde suç işleme, saldırganlık ve riskli davranışlara meyilli olma olasılığını artırır. </a:t>
            </a:r>
          </a:p>
          <a:p>
            <a:pPr algn="just">
              <a:lnSpc>
                <a:spcPct val="170000"/>
              </a:lnSpc>
            </a:pPr>
            <a:r>
              <a:rPr lang="tr-TR" sz="2000" dirty="0">
                <a:latin typeface="Segoe UI" panose="020B0502040204020203" pitchFamily="34" charset="0"/>
                <a:cs typeface="Times New Roman" panose="02020603050405020304" pitchFamily="18" charset="0"/>
              </a:rPr>
              <a:t>Bu kişilerin yaşam boyu süren anti-sosyal davranışlar sergileme, suç işleme, uyuşturucu kullanma, aile içi şiddet ve çocuk istismarı gibi olumsuz sonuçlarla karşılaşma olasılığı daha fazladır.</a:t>
            </a:r>
          </a:p>
        </p:txBody>
      </p:sp>
    </p:spTree>
    <p:extLst>
      <p:ext uri="{BB962C8B-B14F-4D97-AF65-F5344CB8AC3E}">
        <p14:creationId xmlns:p14="http://schemas.microsoft.com/office/powerpoint/2010/main" val="159079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66713"/>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Doğru Davranışı Övme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3481138" y="2775285"/>
            <a:ext cx="7872662" cy="2851892"/>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Övgü, çocuğun uygun bir davranış gösterdiği anlarda ya da çocuk liderliğindeki oyunlarda kullanılır. </a:t>
            </a:r>
          </a:p>
          <a:p>
            <a:pPr algn="just">
              <a:lnSpc>
                <a:spcPct val="150000"/>
              </a:lnSpc>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Övgü, çocuk olumlu bir davranış sergilediğinde açıkça ve sözlü olarak ifade edilmelidir.</a:t>
            </a:r>
          </a:p>
          <a:p>
            <a:pPr algn="just"/>
            <a:endParaRPr lang="tr-TR" sz="1900" dirty="0">
              <a:latin typeface="Segoe UI" panose="020B0502040204020203" pitchFamily="34" charset="0"/>
              <a:cs typeface="Segoe UI" panose="020B0502040204020203" pitchFamily="34" charset="0"/>
            </a:endParaRPr>
          </a:p>
        </p:txBody>
      </p:sp>
      <p:pic>
        <p:nvPicPr>
          <p:cNvPr id="4" name="image1.png" descr="A cartoon of two women giving each other a high five&#10;&#10;Description automatically generated">
            <a:extLst>
              <a:ext uri="{FF2B5EF4-FFF2-40B4-BE49-F238E27FC236}">
                <a16:creationId xmlns:a16="http://schemas.microsoft.com/office/drawing/2014/main" id="{E273F4AB-1C6F-5114-670A-E7DB3A617FD6}"/>
              </a:ext>
            </a:extLst>
          </p:cNvPr>
          <p:cNvPicPr/>
          <p:nvPr/>
        </p:nvPicPr>
        <p:blipFill>
          <a:blip r:embed="rId2"/>
          <a:srcRect/>
          <a:stretch>
            <a:fillRect/>
          </a:stretch>
        </p:blipFill>
        <p:spPr>
          <a:xfrm>
            <a:off x="766446" y="2999875"/>
            <a:ext cx="2714692" cy="1887621"/>
          </a:xfrm>
          <a:prstGeom prst="rect">
            <a:avLst/>
          </a:prstGeom>
          <a:ln/>
        </p:spPr>
      </p:pic>
    </p:spTree>
    <p:extLst>
      <p:ext uri="{BB962C8B-B14F-4D97-AF65-F5344CB8AC3E}">
        <p14:creationId xmlns:p14="http://schemas.microsoft.com/office/powerpoint/2010/main" val="103186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5779"/>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Doğru Davranışı Övme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71342"/>
            <a:ext cx="10515600" cy="3242958"/>
          </a:xfrm>
        </p:spPr>
        <p:txBody>
          <a:bodyPr>
            <a:normAutofit/>
          </a:bodyPr>
          <a:lstStyle/>
          <a:p>
            <a:pPr algn="just">
              <a:lnSpc>
                <a:spcPct val="150000"/>
              </a:lnSpc>
            </a:pPr>
            <a:r>
              <a:rPr lang="tr-TR" sz="1900" b="1" dirty="0">
                <a:latin typeface="Segoe UI" panose="020B0502040204020203" pitchFamily="34" charset="0"/>
                <a:cs typeface="Segoe UI" panose="020B0502040204020203" pitchFamily="34" charset="0"/>
              </a:rPr>
              <a:t>Çocuk liderliğinde oyun: </a:t>
            </a:r>
            <a:r>
              <a:rPr lang="tr-TR" sz="1900" dirty="0">
                <a:latin typeface="Segoe UI" panose="020B0502040204020203" pitchFamily="34" charset="0"/>
                <a:cs typeface="Segoe UI" panose="020B0502040204020203" pitchFamily="34" charset="0"/>
              </a:rPr>
              <a:t>olumlu davranışı gözlemleme ve iyi ilişki kurma </a:t>
            </a:r>
          </a:p>
          <a:p>
            <a:pPr algn="just">
              <a:lnSpc>
                <a:spcPct val="150000"/>
              </a:lnSpc>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Bakım verenler, çocuğun etkinliklerini tanımlayarak, uygun oyunu övmek ve yansıtma yapmak için fırsatları değerlendirmelidir. </a:t>
            </a:r>
          </a:p>
        </p:txBody>
      </p:sp>
    </p:spTree>
    <p:extLst>
      <p:ext uri="{BB962C8B-B14F-4D97-AF65-F5344CB8AC3E}">
        <p14:creationId xmlns:p14="http://schemas.microsoft.com/office/powerpoint/2010/main" val="2840624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0079"/>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Planlı Görmezden Gelme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065704" y="2365642"/>
            <a:ext cx="7288096" cy="3072841"/>
          </a:xfrm>
        </p:spPr>
        <p:txBody>
          <a:bodyPr>
            <a:normAutofit/>
          </a:bodyPr>
          <a:lstStyle/>
          <a:p>
            <a:pPr>
              <a:lnSpc>
                <a:spcPct val="150000"/>
              </a:lnSpc>
            </a:pPr>
            <a:r>
              <a:rPr lang="tr-TR" sz="1900" dirty="0">
                <a:latin typeface="Segoe UI" panose="020B0502040204020203" pitchFamily="34" charset="0"/>
                <a:cs typeface="Segoe UI" panose="020B0502040204020203" pitchFamily="34" charset="0"/>
              </a:rPr>
              <a:t>Çocuğu övme davranışının bir eşlikçisi de uygunsuz davranışların planlı olarak görmezden gelinmesidir.</a:t>
            </a:r>
          </a:p>
          <a:p>
            <a:pPr>
              <a:lnSpc>
                <a:spcPct val="150000"/>
              </a:lnSpc>
            </a:pPr>
            <a:endParaRPr lang="tr-TR" sz="1900" dirty="0">
              <a:latin typeface="Segoe UI" panose="020B0502040204020203" pitchFamily="34" charset="0"/>
              <a:cs typeface="Segoe UI" panose="020B0502040204020203" pitchFamily="34" charset="0"/>
            </a:endParaRPr>
          </a:p>
          <a:p>
            <a:pPr>
              <a:lnSpc>
                <a:spcPct val="150000"/>
              </a:lnSpc>
            </a:pPr>
            <a:r>
              <a:rPr lang="tr-TR" sz="1900" dirty="0">
                <a:latin typeface="Segoe UI" panose="020B0502040204020203" pitchFamily="34" charset="0"/>
                <a:cs typeface="Segoe UI" panose="020B0502040204020203" pitchFamily="34" charset="0"/>
              </a:rPr>
              <a:t>Planlı görmezden gelme için seçilmesi gereken davranışlar </a:t>
            </a:r>
            <a:r>
              <a:rPr lang="tr-TR" sz="1900" b="1" dirty="0">
                <a:latin typeface="Segoe UI" panose="020B0502040204020203" pitchFamily="34" charset="0"/>
                <a:cs typeface="Segoe UI" panose="020B0502040204020203" pitchFamily="34" charset="0"/>
              </a:rPr>
              <a:t>öfke nöbetleri ve</a:t>
            </a:r>
            <a:r>
              <a:rPr lang="tr-TR" sz="1900" dirty="0">
                <a:latin typeface="Segoe UI" panose="020B0502040204020203" pitchFamily="34" charset="0"/>
                <a:cs typeface="Segoe UI" panose="020B0502040204020203" pitchFamily="34" charset="0"/>
              </a:rPr>
              <a:t> </a:t>
            </a:r>
            <a:r>
              <a:rPr lang="tr-TR" sz="1900" b="1" dirty="0">
                <a:latin typeface="Segoe UI" panose="020B0502040204020203" pitchFamily="34" charset="0"/>
                <a:cs typeface="Segoe UI" panose="020B0502040204020203" pitchFamily="34" charset="0"/>
              </a:rPr>
              <a:t>mızmızlanma</a:t>
            </a:r>
            <a:r>
              <a:rPr lang="tr-TR" sz="1900" dirty="0">
                <a:latin typeface="Segoe UI" panose="020B0502040204020203" pitchFamily="34" charset="0"/>
                <a:cs typeface="Segoe UI" panose="020B0502040204020203" pitchFamily="34" charset="0"/>
              </a:rPr>
              <a:t> gibi sosyal olarak sürdürülen, dikkat çeken davranışlardır. </a:t>
            </a:r>
          </a:p>
        </p:txBody>
      </p:sp>
      <p:pic>
        <p:nvPicPr>
          <p:cNvPr id="4" name="image15.png" descr="A person holding a bottle of liquid next to a child crying&#10;&#10;Description automatically generated">
            <a:extLst>
              <a:ext uri="{FF2B5EF4-FFF2-40B4-BE49-F238E27FC236}">
                <a16:creationId xmlns:a16="http://schemas.microsoft.com/office/drawing/2014/main" id="{AD577D22-062C-8FB7-3D49-87D4551E9415}"/>
              </a:ext>
            </a:extLst>
          </p:cNvPr>
          <p:cNvPicPr/>
          <p:nvPr/>
        </p:nvPicPr>
        <p:blipFill>
          <a:blip r:embed="rId2"/>
          <a:srcRect/>
          <a:stretch>
            <a:fillRect/>
          </a:stretch>
        </p:blipFill>
        <p:spPr>
          <a:xfrm>
            <a:off x="666232" y="2365641"/>
            <a:ext cx="3227504" cy="3072841"/>
          </a:xfrm>
          <a:prstGeom prst="rect">
            <a:avLst/>
          </a:prstGeom>
          <a:ln/>
        </p:spPr>
      </p:pic>
    </p:spTree>
    <p:extLst>
      <p:ext uri="{BB962C8B-B14F-4D97-AF65-F5344CB8AC3E}">
        <p14:creationId xmlns:p14="http://schemas.microsoft.com/office/powerpoint/2010/main" val="369333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8957"/>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Planlı Görmezden Gelme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543196"/>
            <a:ext cx="10515600" cy="2851892"/>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Planlı görmezden gelme, davranış azalıncaya kadar tamamen ayrılmayı (</a:t>
            </a:r>
            <a:r>
              <a:rPr lang="tr-TR" sz="1900" b="1" dirty="0">
                <a:latin typeface="Segoe UI" panose="020B0502040204020203" pitchFamily="34" charset="0"/>
                <a:cs typeface="Segoe UI" panose="020B0502040204020203" pitchFamily="34" charset="0"/>
              </a:rPr>
              <a:t>sessizce arkasını dönme, göz teması azaltma, çocuğa yönelik bir dil kullanmama</a:t>
            </a:r>
            <a:r>
              <a:rPr lang="tr-TR" sz="1900" dirty="0">
                <a:latin typeface="Segoe UI" panose="020B0502040204020203" pitchFamily="34" charset="0"/>
                <a:cs typeface="Segoe UI" panose="020B0502040204020203" pitchFamily="34" charset="0"/>
              </a:rPr>
              <a:t>) gerektirir. Davranış durduğunda, bakım veren çocukla yeniden etkileşime girer. </a:t>
            </a:r>
          </a:p>
          <a:p>
            <a:pPr algn="just"/>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97969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8957"/>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Planlı Görmezden Gelme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98516"/>
            <a:ext cx="10515600" cy="3310527"/>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Çocuğun davranışının, kendisine veya çevresine yönelik </a:t>
            </a:r>
            <a:r>
              <a:rPr lang="tr-TR" sz="1900" b="1" dirty="0">
                <a:latin typeface="Segoe UI" panose="020B0502040204020203" pitchFamily="34" charset="0"/>
                <a:cs typeface="Segoe UI" panose="020B0502040204020203" pitchFamily="34" charset="0"/>
              </a:rPr>
              <a:t>tehlike arz etmediği </a:t>
            </a:r>
            <a:r>
              <a:rPr lang="tr-TR" sz="1900" dirty="0">
                <a:latin typeface="Segoe UI" panose="020B0502040204020203" pitchFamily="34" charset="0"/>
                <a:cs typeface="Segoe UI" panose="020B0502040204020203" pitchFamily="34" charset="0"/>
              </a:rPr>
              <a:t>durumlarda planlı görmezden gelme kullanılmalıdır. </a:t>
            </a:r>
          </a:p>
          <a:p>
            <a:pPr algn="just">
              <a:lnSpc>
                <a:spcPct val="150000"/>
              </a:lnSpc>
            </a:pPr>
            <a:r>
              <a:rPr lang="tr-TR" sz="1900" b="1" dirty="0">
                <a:latin typeface="Segoe UI" panose="020B0502040204020203" pitchFamily="34" charset="0"/>
                <a:cs typeface="Segoe UI" panose="020B0502040204020203" pitchFamily="34" charset="0"/>
              </a:rPr>
              <a:t>Saldırganlık, kendini yaralama veya eşyalara zarar verme </a:t>
            </a:r>
            <a:r>
              <a:rPr lang="tr-TR" sz="1900" dirty="0">
                <a:latin typeface="Segoe UI" panose="020B0502040204020203" pitchFamily="34" charset="0"/>
                <a:cs typeface="Segoe UI" panose="020B0502040204020203" pitchFamily="34" charset="0"/>
              </a:rPr>
              <a:t>içeren davranışların görmezden gelinmesi </a:t>
            </a:r>
            <a:r>
              <a:rPr lang="tr-TR" sz="1900" b="1" dirty="0">
                <a:latin typeface="Segoe UI" panose="020B0502040204020203" pitchFamily="34" charset="0"/>
                <a:cs typeface="Segoe UI" panose="020B0502040204020203" pitchFamily="34" charset="0"/>
              </a:rPr>
              <a:t>zordur.</a:t>
            </a:r>
          </a:p>
          <a:p>
            <a:pPr algn="just">
              <a:lnSpc>
                <a:spcPct val="150000"/>
              </a:lnSpc>
            </a:pPr>
            <a:r>
              <a:rPr lang="tr-TR" sz="1900" dirty="0">
                <a:latin typeface="Segoe UI" panose="020B0502040204020203" pitchFamily="34" charset="0"/>
                <a:cs typeface="Segoe UI" panose="020B0502040204020203" pitchFamily="34" charset="0"/>
              </a:rPr>
              <a:t>Zararı azaltmak için bakım verenin müdahale etmesini gerektirebilir. </a:t>
            </a:r>
          </a:p>
        </p:txBody>
      </p:sp>
    </p:spTree>
    <p:extLst>
      <p:ext uri="{BB962C8B-B14F-4D97-AF65-F5344CB8AC3E}">
        <p14:creationId xmlns:p14="http://schemas.microsoft.com/office/powerpoint/2010/main" val="4021452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8957"/>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Planlı Görmezden Gelme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98516"/>
            <a:ext cx="10515600" cy="3310527"/>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Planlı görmezden gelmenin uygulanmasında karşılaşılan bir diğer zorluk, çocuğun davranışının </a:t>
            </a:r>
            <a:r>
              <a:rPr lang="tr-TR" sz="1900" b="1" dirty="0">
                <a:latin typeface="Segoe UI" panose="020B0502040204020203" pitchFamily="34" charset="0"/>
                <a:cs typeface="Segoe UI" panose="020B0502040204020203" pitchFamily="34" charset="0"/>
              </a:rPr>
              <a:t>görmezden gelme tamamlanmadan </a:t>
            </a:r>
            <a:r>
              <a:rPr lang="tr-TR" sz="1900" dirty="0">
                <a:latin typeface="Segoe UI" panose="020B0502040204020203" pitchFamily="34" charset="0"/>
                <a:cs typeface="Segoe UI" panose="020B0502040204020203" pitchFamily="34" charset="0"/>
              </a:rPr>
              <a:t>şiddetlenmesidir.</a:t>
            </a:r>
          </a:p>
        </p:txBody>
      </p:sp>
    </p:spTree>
    <p:extLst>
      <p:ext uri="{BB962C8B-B14F-4D97-AF65-F5344CB8AC3E}">
        <p14:creationId xmlns:p14="http://schemas.microsoft.com/office/powerpoint/2010/main" val="71471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982949"/>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Davranışlar için Yapılan Anlaşmalar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3288632" y="2308512"/>
            <a:ext cx="8065168" cy="3310527"/>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Bu yöntem, çocuk için bir hedef davranış ve sonuçları hakkında net beklentiler oluşturmak üzere tasarlanmıştır.</a:t>
            </a:r>
          </a:p>
          <a:p>
            <a:pPr algn="just">
              <a:lnSpc>
                <a:spcPct val="150000"/>
              </a:lnSpc>
            </a:pPr>
            <a:r>
              <a:rPr lang="tr-TR" sz="1900" dirty="0">
                <a:latin typeface="Segoe UI" panose="020B0502040204020203" pitchFamily="34" charset="0"/>
                <a:cs typeface="Segoe UI" panose="020B0502040204020203" pitchFamily="34" charset="0"/>
              </a:rPr>
              <a:t>Eğer/Önce (…) Sonra (…)" </a:t>
            </a:r>
          </a:p>
          <a:p>
            <a:pPr lvl="1" algn="just">
              <a:lnSpc>
                <a:spcPct val="150000"/>
              </a:lnSpc>
            </a:pPr>
            <a:r>
              <a:rPr lang="tr-TR" sz="1500" dirty="0">
                <a:latin typeface="Segoe UI" panose="020B0502040204020203" pitchFamily="34" charset="0"/>
                <a:cs typeface="Segoe UI" panose="020B0502040204020203" pitchFamily="34" charset="0"/>
              </a:rPr>
              <a:t>"</a:t>
            </a:r>
            <a:r>
              <a:rPr lang="tr-TR" sz="1900" dirty="0">
                <a:latin typeface="Segoe UI" panose="020B0502040204020203" pitchFamily="34" charset="0"/>
                <a:cs typeface="Segoe UI" panose="020B0502040204020203" pitchFamily="34" charset="0"/>
              </a:rPr>
              <a:t>Yemeğini bitirirsen dondurma yiyebilirsin."</a:t>
            </a:r>
          </a:p>
          <a:p>
            <a:pPr lvl="1" algn="just">
              <a:lnSpc>
                <a:spcPct val="150000"/>
              </a:lnSpc>
            </a:pPr>
            <a:r>
              <a:rPr lang="tr-TR" sz="1900" dirty="0">
                <a:latin typeface="Segoe UI" panose="020B0502040204020203" pitchFamily="34" charset="0"/>
                <a:cs typeface="Segoe UI" panose="020B0502040204020203" pitchFamily="34" charset="0"/>
              </a:rPr>
              <a:t>"Önce montunu giy, sonra dışarı çıkabilirsin</a:t>
            </a:r>
            <a:r>
              <a:rPr lang="tr-TR" sz="1500" dirty="0">
                <a:latin typeface="Segoe UI" panose="020B0502040204020203" pitchFamily="34" charset="0"/>
                <a:cs typeface="Segoe UI" panose="020B0502040204020203" pitchFamily="34" charset="0"/>
              </a:rPr>
              <a:t>." </a:t>
            </a:r>
          </a:p>
        </p:txBody>
      </p:sp>
      <p:pic>
        <p:nvPicPr>
          <p:cNvPr id="4" name="image5.png" descr="A person and a child standing next to a refrigerator&#10;&#10;Description automatically generated">
            <a:extLst>
              <a:ext uri="{FF2B5EF4-FFF2-40B4-BE49-F238E27FC236}">
                <a16:creationId xmlns:a16="http://schemas.microsoft.com/office/drawing/2014/main" id="{12578A17-0FE8-3467-3487-92F4DD9DB883}"/>
              </a:ext>
            </a:extLst>
          </p:cNvPr>
          <p:cNvPicPr/>
          <p:nvPr/>
        </p:nvPicPr>
        <p:blipFill>
          <a:blip r:embed="rId2"/>
          <a:srcRect/>
          <a:stretch>
            <a:fillRect/>
          </a:stretch>
        </p:blipFill>
        <p:spPr>
          <a:xfrm>
            <a:off x="838200" y="2549144"/>
            <a:ext cx="2450432" cy="2539697"/>
          </a:xfrm>
          <a:prstGeom prst="rect">
            <a:avLst/>
          </a:prstGeom>
          <a:ln/>
        </p:spPr>
      </p:pic>
    </p:spTree>
    <p:extLst>
      <p:ext uri="{BB962C8B-B14F-4D97-AF65-F5344CB8AC3E}">
        <p14:creationId xmlns:p14="http://schemas.microsoft.com/office/powerpoint/2010/main" val="739850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9" y="1066713"/>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Davranışlar için Yapılan Anlaşmalar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8" y="2480760"/>
            <a:ext cx="10515601" cy="3310527"/>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Çocuğa hangi davranışın hedeflendiği anlatılır ve bu davranışın sonucunun ne olacağı net bir şekilde belirtilir. </a:t>
            </a:r>
          </a:p>
          <a:p>
            <a:pPr algn="just">
              <a:lnSpc>
                <a:spcPct val="150000"/>
              </a:lnSpc>
            </a:pPr>
            <a:r>
              <a:rPr lang="tr-TR" sz="1900" dirty="0">
                <a:latin typeface="Segoe UI" panose="020B0502040204020203" pitchFamily="34" charset="0"/>
                <a:cs typeface="Segoe UI" panose="020B0502040204020203" pitchFamily="34" charset="0"/>
              </a:rPr>
              <a:t>Kurallar "vaktinden önce", davranış ortaya çıkmadan belirlenir.</a:t>
            </a:r>
          </a:p>
          <a:p>
            <a:pPr algn="just">
              <a:lnSpc>
                <a:spcPct val="150000"/>
              </a:lnSpc>
            </a:pPr>
            <a:r>
              <a:rPr lang="tr-TR" sz="1900" dirty="0">
                <a:latin typeface="Segoe UI" panose="020B0502040204020203" pitchFamily="34" charset="0"/>
                <a:cs typeface="Segoe UI" panose="020B0502040204020203" pitchFamily="34" charset="0"/>
              </a:rPr>
              <a:t>Anlaşma bir ödül gibi değil, günlük rutinin bir parçası olarak sunulmalıdır.</a:t>
            </a:r>
          </a:p>
        </p:txBody>
      </p:sp>
    </p:spTree>
    <p:extLst>
      <p:ext uri="{BB962C8B-B14F-4D97-AF65-F5344CB8AC3E}">
        <p14:creationId xmlns:p14="http://schemas.microsoft.com/office/powerpoint/2010/main" val="1254794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8957"/>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Davranışsal Ödül Sistemleri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39591" y="2828217"/>
            <a:ext cx="5257800" cy="3310527"/>
          </a:xfrm>
        </p:spPr>
        <p:txBody>
          <a:bodyPr>
            <a:normAutofit/>
          </a:bodyPr>
          <a:lstStyle/>
          <a:p>
            <a:pPr algn="just">
              <a:lnSpc>
                <a:spcPct val="150000"/>
              </a:lnSpc>
            </a:pPr>
            <a:r>
              <a:rPr lang="tr-TR" sz="1900" b="1" dirty="0">
                <a:latin typeface="Segoe UI" panose="020B0502040204020203" pitchFamily="34" charset="0"/>
                <a:cs typeface="Segoe UI" panose="020B0502040204020203" pitchFamily="34" charset="0"/>
              </a:rPr>
              <a:t>Puan ya da çıkartma çizelgesi. </a:t>
            </a:r>
          </a:p>
          <a:p>
            <a:pPr algn="just">
              <a:lnSpc>
                <a:spcPct val="150000"/>
              </a:lnSpc>
            </a:pPr>
            <a:endParaRPr lang="tr-TR" sz="1900" b="1"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Bu puanlar biriktirilip çocuğun hoşlandığı bir öğe veya etkinlik için harcanabilir. </a:t>
            </a:r>
          </a:p>
        </p:txBody>
      </p:sp>
      <p:pic>
        <p:nvPicPr>
          <p:cNvPr id="4" name="image11.png" descr="A person and a child pointing at a board&#10;&#10;Description automatically generated">
            <a:extLst>
              <a:ext uri="{FF2B5EF4-FFF2-40B4-BE49-F238E27FC236}">
                <a16:creationId xmlns:a16="http://schemas.microsoft.com/office/drawing/2014/main" id="{93D54286-273B-463D-4DC8-4CC92A258F0F}"/>
              </a:ext>
            </a:extLst>
          </p:cNvPr>
          <p:cNvPicPr/>
          <p:nvPr/>
        </p:nvPicPr>
        <p:blipFill>
          <a:blip r:embed="rId2"/>
          <a:srcRect/>
          <a:stretch>
            <a:fillRect/>
          </a:stretch>
        </p:blipFill>
        <p:spPr>
          <a:xfrm>
            <a:off x="1808496" y="2374520"/>
            <a:ext cx="3260799" cy="3174341"/>
          </a:xfrm>
          <a:prstGeom prst="rect">
            <a:avLst/>
          </a:prstGeom>
          <a:ln/>
        </p:spPr>
      </p:pic>
    </p:spTree>
    <p:extLst>
      <p:ext uri="{BB962C8B-B14F-4D97-AF65-F5344CB8AC3E}">
        <p14:creationId xmlns:p14="http://schemas.microsoft.com/office/powerpoint/2010/main" val="33427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9" y="1075590"/>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Davranışsal Ödül Sistemleri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9" y="2697689"/>
            <a:ext cx="10515600" cy="3310527"/>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Çocuk belirlenen hedefe ulaşıp ödülü hak ettiği zaman, bu ödülün başka bir olumsuz davranış sebebiyle iptal etmemek gerekir.</a:t>
            </a:r>
          </a:p>
          <a:p>
            <a:pPr marL="0" indent="0" algn="just">
              <a:lnSpc>
                <a:spcPct val="150000"/>
              </a:lnSpc>
              <a:buNone/>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Bu yöntemin tutarlılığı açısından önemlidir.</a:t>
            </a:r>
          </a:p>
        </p:txBody>
      </p:sp>
    </p:spTree>
    <p:extLst>
      <p:ext uri="{BB962C8B-B14F-4D97-AF65-F5344CB8AC3E}">
        <p14:creationId xmlns:p14="http://schemas.microsoft.com/office/powerpoint/2010/main" val="39001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24934"/>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50497"/>
            <a:ext cx="10515600" cy="3819454"/>
          </a:xfrm>
        </p:spPr>
        <p:txBody>
          <a:bodyPr>
            <a:normAutofit/>
          </a:bodyPr>
          <a:lstStyle/>
          <a:p>
            <a:pPr algn="just">
              <a:lnSpc>
                <a:spcPct val="150000"/>
              </a:lnSpc>
            </a:pPr>
            <a:r>
              <a:rPr lang="tr-TR" sz="2000" dirty="0">
                <a:latin typeface="Segoe UI" panose="020B0502040204020203" pitchFamily="34" charset="0"/>
                <a:cs typeface="Times New Roman" panose="02020603050405020304" pitchFamily="18" charset="0"/>
              </a:rPr>
              <a:t>Davranış yönetimi ve disiplin konusunda yetkin ebeveynlik uygulamaları, çocukların sağlıklı gelişimine önemli katkılar sağlar. </a:t>
            </a:r>
          </a:p>
          <a:p>
            <a:pPr algn="just">
              <a:lnSpc>
                <a:spcPct val="150000"/>
              </a:lnSpc>
            </a:pPr>
            <a:endParaRPr lang="tr-TR" sz="2000" dirty="0">
              <a:latin typeface="Segoe UI" panose="020B0502040204020203" pitchFamily="34" charset="0"/>
              <a:cs typeface="Times New Roman" panose="02020603050405020304" pitchFamily="18" charset="0"/>
            </a:endParaRPr>
          </a:p>
          <a:p>
            <a:pPr algn="just">
              <a:lnSpc>
                <a:spcPct val="150000"/>
              </a:lnSpc>
            </a:pPr>
            <a:r>
              <a:rPr lang="tr-TR" sz="2000" dirty="0">
                <a:latin typeface="Segoe UI" panose="020B0502040204020203" pitchFamily="34" charset="0"/>
                <a:cs typeface="Times New Roman" panose="02020603050405020304" pitchFamily="18" charset="0"/>
              </a:rPr>
              <a:t>Aile içinde olumsuz bakım verme, aile çatışmaları ve evlilik problemleri gibi risk faktörleri, çocukların farklı psikopatolojiler geliştirme riskini artırabilir. </a:t>
            </a:r>
          </a:p>
          <a:p>
            <a:pPr algn="just">
              <a:lnSpc>
                <a:spcPct val="150000"/>
              </a:lnSpc>
            </a:pPr>
            <a:endParaRPr lang="tr-TR" sz="20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500613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8141"/>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Etkin Komut Verme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96000" y="2288894"/>
            <a:ext cx="5257800" cy="3520965"/>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Doğrudan, basit, tek adımlı ve yalnızca bir kez verilen bir komut daha etkilidir. </a:t>
            </a:r>
          </a:p>
          <a:p>
            <a:pPr algn="just">
              <a:lnSpc>
                <a:spcPct val="150000"/>
              </a:lnSpc>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Amaç, çocuğun verilen komutun gereğinden kaçmasını önlemek ve komuta hemen uymasını sağlamaktadır. </a:t>
            </a:r>
          </a:p>
        </p:txBody>
      </p:sp>
      <p:pic>
        <p:nvPicPr>
          <p:cNvPr id="4" name="image8.png" descr="A person kneeling on his knee and touching a child's head&#10;&#10;Description automatically generated">
            <a:extLst>
              <a:ext uri="{FF2B5EF4-FFF2-40B4-BE49-F238E27FC236}">
                <a16:creationId xmlns:a16="http://schemas.microsoft.com/office/drawing/2014/main" id="{3B7A510A-466F-938C-7B66-2548102609AE}"/>
              </a:ext>
            </a:extLst>
          </p:cNvPr>
          <p:cNvPicPr/>
          <p:nvPr/>
        </p:nvPicPr>
        <p:blipFill>
          <a:blip r:embed="rId2"/>
          <a:srcRect/>
          <a:stretch>
            <a:fillRect/>
          </a:stretch>
        </p:blipFill>
        <p:spPr>
          <a:xfrm>
            <a:off x="1636036" y="2345130"/>
            <a:ext cx="3215027" cy="3118474"/>
          </a:xfrm>
          <a:prstGeom prst="rect">
            <a:avLst/>
          </a:prstGeom>
          <a:ln/>
        </p:spPr>
      </p:pic>
    </p:spTree>
    <p:extLst>
      <p:ext uri="{BB962C8B-B14F-4D97-AF65-F5344CB8AC3E}">
        <p14:creationId xmlns:p14="http://schemas.microsoft.com/office/powerpoint/2010/main" val="4230676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9" y="1238961"/>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Etkin Komut Verme  </a:t>
            </a:r>
            <a:br>
              <a:rPr lang="tr-TR" sz="4000" b="1" dirty="0">
                <a:solidFill>
                  <a:srgbClr val="4472C4"/>
                </a:solidFill>
                <a:latin typeface="Segoe UI" panose="020B0502040204020203" pitchFamily="34" charset="0"/>
                <a:cs typeface="Times New Roman" panose="02020603050405020304" pitchFamily="18" charset="0"/>
              </a:rPr>
            </a:br>
            <a:endParaRPr lang="tr-TR" sz="3600" b="1" dirty="0">
              <a:latin typeface="Segoe UI" panose="020B0502040204020203"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9" y="2866365"/>
            <a:ext cx="10761281" cy="3310527"/>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Komutu gereksiz şekilde tekrarlamak</a:t>
            </a:r>
          </a:p>
          <a:p>
            <a:pPr algn="just">
              <a:lnSpc>
                <a:spcPct val="150000"/>
              </a:lnSpc>
            </a:pPr>
            <a:r>
              <a:rPr lang="tr-TR" sz="1900" dirty="0">
                <a:latin typeface="Segoe UI" panose="020B0502040204020203" pitchFamily="34" charset="0"/>
                <a:cs typeface="Segoe UI" panose="020B0502040204020203" pitchFamily="34" charset="0"/>
              </a:rPr>
              <a:t>Karmaşık (çok adımlı) komut vermek </a:t>
            </a:r>
          </a:p>
          <a:p>
            <a:pPr algn="just">
              <a:lnSpc>
                <a:spcPct val="150000"/>
              </a:lnSpc>
            </a:pPr>
            <a:r>
              <a:rPr lang="tr-TR" sz="1900" dirty="0">
                <a:latin typeface="Segoe UI" panose="020B0502040204020203" pitchFamily="34" charset="0"/>
                <a:cs typeface="Segoe UI" panose="020B0502040204020203" pitchFamily="34" charset="0"/>
              </a:rPr>
              <a:t>Belirsiz talimatlar vermek, </a:t>
            </a:r>
          </a:p>
          <a:p>
            <a:pPr algn="just">
              <a:lnSpc>
                <a:spcPct val="150000"/>
              </a:lnSpc>
            </a:pPr>
            <a:r>
              <a:rPr lang="tr-TR" sz="1900" dirty="0">
                <a:latin typeface="Segoe UI" panose="020B0502040204020203" pitchFamily="34" charset="0"/>
                <a:cs typeface="Segoe UI" panose="020B0502040204020203" pitchFamily="34" charset="0"/>
              </a:rPr>
              <a:t>"Sakıncası yoksa ... ?" gibi ifadelerle komutun isteğe bağlı olduğunu belirtmek</a:t>
            </a:r>
          </a:p>
        </p:txBody>
      </p:sp>
      <p:sp>
        <p:nvSpPr>
          <p:cNvPr id="5" name="TextBox 4">
            <a:extLst>
              <a:ext uri="{FF2B5EF4-FFF2-40B4-BE49-F238E27FC236}">
                <a16:creationId xmlns:a16="http://schemas.microsoft.com/office/drawing/2014/main" id="{7D6E8708-F246-E7F0-554F-11E276090E42}"/>
              </a:ext>
            </a:extLst>
          </p:cNvPr>
          <p:cNvSpPr txBox="1"/>
          <p:nvPr/>
        </p:nvSpPr>
        <p:spPr>
          <a:xfrm>
            <a:off x="838199" y="2235436"/>
            <a:ext cx="6096000" cy="461665"/>
          </a:xfrm>
          <a:prstGeom prst="rect">
            <a:avLst/>
          </a:prstGeom>
          <a:noFill/>
        </p:spPr>
        <p:txBody>
          <a:bodyPr wrap="square">
            <a:spAutoFit/>
          </a:bodyPr>
          <a:lstStyle/>
          <a:p>
            <a:r>
              <a:rPr lang="tr-TR" sz="2400" b="1" dirty="0">
                <a:latin typeface="Segoe UI" panose="020B0502040204020203" pitchFamily="34" charset="0"/>
                <a:cs typeface="Times New Roman" panose="02020603050405020304" pitchFamily="18" charset="0"/>
              </a:rPr>
              <a:t>Hatalar</a:t>
            </a:r>
            <a:endParaRPr lang="en-US" sz="2400" dirty="0"/>
          </a:p>
        </p:txBody>
      </p:sp>
    </p:spTree>
    <p:extLst>
      <p:ext uri="{BB962C8B-B14F-4D97-AF65-F5344CB8AC3E}">
        <p14:creationId xmlns:p14="http://schemas.microsoft.com/office/powerpoint/2010/main" val="3704381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062848"/>
            <a:ext cx="10515600" cy="1325563"/>
          </a:xfrm>
        </p:spPr>
        <p:txBody>
          <a:bodyPr/>
          <a:lstStyle/>
          <a:p>
            <a:pPr algn="ctr"/>
            <a:r>
              <a:rPr lang="tr-TR" sz="4000" b="1" dirty="0">
                <a:solidFill>
                  <a:srgbClr val="4472C4"/>
                </a:solidFill>
                <a:latin typeface="Segoe UI" panose="020B0502040204020203" pitchFamily="34" charset="0"/>
                <a:cs typeface="Times New Roman" panose="02020603050405020304" pitchFamily="18" charset="0"/>
              </a:rPr>
              <a:t>Etkin Komut Verme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8" y="2048599"/>
            <a:ext cx="10515601" cy="3888596"/>
          </a:xfrm>
        </p:spPr>
        <p:txBody>
          <a:bodyPr>
            <a:noAutofit/>
          </a:bodyPr>
          <a:lstStyle/>
          <a:p>
            <a:pPr algn="just">
              <a:lnSpc>
                <a:spcPct val="170000"/>
              </a:lnSpc>
            </a:pPr>
            <a:r>
              <a:rPr lang="tr-TR" sz="1900" dirty="0">
                <a:latin typeface="Segoe UI" panose="020B0502040204020203" pitchFamily="34" charset="0"/>
                <a:cs typeface="Segoe UI" panose="020B0502040204020203" pitchFamily="34" charset="0"/>
              </a:rPr>
              <a:t>Bir şeyi başlatmak için verilen komutlar (Örneğin; “Sofraya gel.”) 5-10 saniye arayla iki kez verilebilir. </a:t>
            </a:r>
          </a:p>
          <a:p>
            <a:pPr lvl="1" algn="just">
              <a:lnSpc>
                <a:spcPct val="170000"/>
              </a:lnSpc>
            </a:pPr>
            <a:r>
              <a:rPr lang="tr-TR" sz="1900" dirty="0">
                <a:latin typeface="Segoe UI" panose="020B0502040204020203" pitchFamily="34" charset="0"/>
                <a:cs typeface="Segoe UI" panose="020B0502040204020203" pitchFamily="34" charset="0"/>
              </a:rPr>
              <a:t>Gerçekleşmez ise gerekirse fiziksel teşvik ile (yanına gidip göz teması kurup sofraya yönlendirmek) komut gerçekleştirilmelidir. </a:t>
            </a:r>
          </a:p>
          <a:p>
            <a:pPr algn="just">
              <a:lnSpc>
                <a:spcPct val="170000"/>
              </a:lnSpc>
            </a:pPr>
            <a:r>
              <a:rPr lang="tr-TR" sz="1900" dirty="0">
                <a:latin typeface="Segoe UI" panose="020B0502040204020203" pitchFamily="34" charset="0"/>
                <a:cs typeface="Segoe UI" panose="020B0502040204020203" pitchFamily="34" charset="0"/>
              </a:rPr>
              <a:t>Bir şeyi bitirmek için verilen komutlar ise 1 kez söylenir. </a:t>
            </a:r>
          </a:p>
          <a:p>
            <a:pPr lvl="1" algn="just">
              <a:lnSpc>
                <a:spcPct val="170000"/>
              </a:lnSpc>
            </a:pPr>
            <a:r>
              <a:rPr lang="tr-TR" sz="1900" dirty="0">
                <a:latin typeface="Segoe UI" panose="020B0502040204020203" pitchFamily="34" charset="0"/>
                <a:cs typeface="Segoe UI" panose="020B0502040204020203" pitchFamily="34" charset="0"/>
              </a:rPr>
              <a:t>Örneğin, çocuk sofrada bardağı masaya vuruyorsa bardağı vurmaması gerektiği bir kez söylenir. 5-10 saniye beklenir, devam ediyorsa bardak elinden alınır. </a:t>
            </a:r>
          </a:p>
        </p:txBody>
      </p:sp>
    </p:spTree>
    <p:extLst>
      <p:ext uri="{BB962C8B-B14F-4D97-AF65-F5344CB8AC3E}">
        <p14:creationId xmlns:p14="http://schemas.microsoft.com/office/powerpoint/2010/main" val="237214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024865"/>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Mola Yöntemi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101483" y="2066354"/>
            <a:ext cx="7252315" cy="3888596"/>
          </a:xfrm>
        </p:spPr>
        <p:txBody>
          <a:bodyPr>
            <a:normAutofit fontScale="70000" lnSpcReduction="20000"/>
          </a:bodyPr>
          <a:lstStyle/>
          <a:p>
            <a:pPr>
              <a:lnSpc>
                <a:spcPct val="170000"/>
              </a:lnSpc>
            </a:pPr>
            <a:r>
              <a:rPr lang="tr-TR" sz="2500" dirty="0">
                <a:latin typeface="Segoe UI" panose="020B0502040204020203" pitchFamily="34" charset="0"/>
                <a:cs typeface="Segoe UI" panose="020B0502040204020203" pitchFamily="34" charset="0"/>
              </a:rPr>
              <a:t>Mola, çocuğun tüm pekiştirici uyaranlardan uzaklaştırıldığı, planlı bir görmezden gelme yöntemidir. </a:t>
            </a:r>
          </a:p>
          <a:p>
            <a:pPr marL="0" indent="0">
              <a:lnSpc>
                <a:spcPct val="170000"/>
              </a:lnSpc>
              <a:buNone/>
            </a:pPr>
            <a:r>
              <a:rPr lang="tr-TR" sz="3100" b="1" dirty="0">
                <a:latin typeface="Segoe UI" panose="020B0502040204020203" pitchFamily="34" charset="0"/>
                <a:ea typeface="+mj-ea"/>
                <a:cs typeface="Times New Roman" panose="02020603050405020304" pitchFamily="18" charset="0"/>
              </a:rPr>
              <a:t>Önemli Noktalar:</a:t>
            </a:r>
          </a:p>
          <a:p>
            <a:pPr lvl="1">
              <a:lnSpc>
                <a:spcPct val="170000"/>
              </a:lnSpc>
            </a:pPr>
            <a:r>
              <a:rPr lang="tr-TR" sz="2500" dirty="0">
                <a:latin typeface="Segoe UI" panose="020B0502040204020203" pitchFamily="34" charset="0"/>
                <a:cs typeface="Segoe UI" panose="020B0502040204020203" pitchFamily="34" charset="0"/>
              </a:rPr>
              <a:t>Hedef Davranışların Sınırlanması </a:t>
            </a:r>
          </a:p>
          <a:p>
            <a:pPr lvl="1">
              <a:lnSpc>
                <a:spcPct val="170000"/>
              </a:lnSpc>
            </a:pPr>
            <a:r>
              <a:rPr lang="tr-TR" sz="2500" dirty="0">
                <a:latin typeface="Segoe UI" panose="020B0502040204020203" pitchFamily="34" charset="0"/>
                <a:cs typeface="Segoe UI" panose="020B0502040204020203" pitchFamily="34" charset="0"/>
              </a:rPr>
              <a:t>Güvenli ve Dikkat Dağıtmayan Ortam </a:t>
            </a:r>
          </a:p>
          <a:p>
            <a:pPr lvl="1">
              <a:lnSpc>
                <a:spcPct val="170000"/>
              </a:lnSpc>
            </a:pPr>
            <a:r>
              <a:rPr lang="tr-TR" sz="2500" dirty="0">
                <a:latin typeface="Segoe UI" panose="020B0502040204020203" pitchFamily="34" charset="0"/>
                <a:cs typeface="Segoe UI" panose="020B0502040204020203" pitchFamily="34" charset="0"/>
              </a:rPr>
              <a:t>Görmezden Gelme </a:t>
            </a:r>
          </a:p>
          <a:p>
            <a:pPr lvl="1">
              <a:lnSpc>
                <a:spcPct val="170000"/>
              </a:lnSpc>
            </a:pPr>
            <a:r>
              <a:rPr lang="tr-TR" sz="2500" dirty="0">
                <a:latin typeface="Segoe UI" panose="020B0502040204020203" pitchFamily="34" charset="0"/>
                <a:cs typeface="Segoe UI" panose="020B0502040204020203" pitchFamily="34" charset="0"/>
              </a:rPr>
              <a:t>Zaman Sınırlaması </a:t>
            </a:r>
          </a:p>
          <a:p>
            <a:pPr lvl="1">
              <a:lnSpc>
                <a:spcPct val="170000"/>
              </a:lnSpc>
            </a:pPr>
            <a:r>
              <a:rPr lang="tr-TR" sz="2500" dirty="0">
                <a:latin typeface="Segoe UI" panose="020B0502040204020203" pitchFamily="34" charset="0"/>
                <a:cs typeface="Segoe UI" panose="020B0502040204020203" pitchFamily="34" charset="0"/>
              </a:rPr>
              <a:t>Alternatif Planlar </a:t>
            </a:r>
          </a:p>
        </p:txBody>
      </p:sp>
      <p:pic>
        <p:nvPicPr>
          <p:cNvPr id="4" name="image2.png" descr="A cartoon of a person with red hair&#10;&#10;Description automatically generated">
            <a:extLst>
              <a:ext uri="{FF2B5EF4-FFF2-40B4-BE49-F238E27FC236}">
                <a16:creationId xmlns:a16="http://schemas.microsoft.com/office/drawing/2014/main" id="{C316853B-6269-2A79-C355-B453E779A888}"/>
              </a:ext>
            </a:extLst>
          </p:cNvPr>
          <p:cNvPicPr/>
          <p:nvPr/>
        </p:nvPicPr>
        <p:blipFill>
          <a:blip r:embed="rId2"/>
          <a:srcRect/>
          <a:stretch>
            <a:fillRect/>
          </a:stretch>
        </p:blipFill>
        <p:spPr>
          <a:xfrm>
            <a:off x="1126254" y="2633248"/>
            <a:ext cx="1901031" cy="2569067"/>
          </a:xfrm>
          <a:prstGeom prst="rect">
            <a:avLst/>
          </a:prstGeom>
          <a:ln/>
        </p:spPr>
      </p:pic>
    </p:spTree>
    <p:extLst>
      <p:ext uri="{BB962C8B-B14F-4D97-AF65-F5344CB8AC3E}">
        <p14:creationId xmlns:p14="http://schemas.microsoft.com/office/powerpoint/2010/main" val="2288552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053971"/>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Fiziksel Disiplin</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3053919" y="1977261"/>
            <a:ext cx="8637972" cy="3888596"/>
          </a:xfrm>
        </p:spPr>
        <p:txBody>
          <a:bodyPr>
            <a:noAutofit/>
          </a:bodyPr>
          <a:lstStyle/>
          <a:p>
            <a:pPr algn="just">
              <a:lnSpc>
                <a:spcPct val="170000"/>
              </a:lnSpc>
            </a:pPr>
            <a:r>
              <a:rPr lang="tr-TR" sz="1800" dirty="0">
                <a:latin typeface="Segoe UI" panose="020B0502040204020203" pitchFamily="34" charset="0"/>
                <a:cs typeface="Segoe UI" panose="020B0502040204020203" pitchFamily="34" charset="0"/>
              </a:rPr>
              <a:t>Bakım verenler, fiziksel cezanın sorunlu davranışları hızlı bir şekilde durdurduğunu düşünebilirler. </a:t>
            </a:r>
          </a:p>
          <a:p>
            <a:pPr algn="just">
              <a:lnSpc>
                <a:spcPct val="170000"/>
              </a:lnSpc>
            </a:pPr>
            <a:r>
              <a:rPr lang="tr-TR" sz="1800" dirty="0">
                <a:latin typeface="Segoe UI" panose="020B0502040204020203" pitchFamily="34" charset="0"/>
                <a:cs typeface="Segoe UI" panose="020B0502040204020203" pitchFamily="34" charset="0"/>
              </a:rPr>
              <a:t>Ancak fiziksel disiplin yöntemlerinin, uzun vadede </a:t>
            </a:r>
            <a:r>
              <a:rPr lang="tr-TR" sz="1800" b="1" dirty="0">
                <a:latin typeface="Segoe UI" panose="020B0502040204020203" pitchFamily="34" charset="0"/>
                <a:cs typeface="Segoe UI" panose="020B0502040204020203" pitchFamily="34" charset="0"/>
              </a:rPr>
              <a:t>etkisiz</a:t>
            </a:r>
            <a:r>
              <a:rPr lang="tr-TR" sz="1800" dirty="0">
                <a:latin typeface="Segoe UI" panose="020B0502040204020203" pitchFamily="34" charset="0"/>
                <a:cs typeface="Segoe UI" panose="020B0502040204020203" pitchFamily="34" charset="0"/>
              </a:rPr>
              <a:t> olduğu ve hatta </a:t>
            </a:r>
            <a:r>
              <a:rPr lang="tr-TR" sz="1800" b="1" dirty="0">
                <a:latin typeface="Segoe UI" panose="020B0502040204020203" pitchFamily="34" charset="0"/>
                <a:cs typeface="Segoe UI" panose="020B0502040204020203" pitchFamily="34" charset="0"/>
              </a:rPr>
              <a:t>zararlı</a:t>
            </a:r>
            <a:r>
              <a:rPr lang="tr-TR" sz="1800" dirty="0">
                <a:latin typeface="Segoe UI" panose="020B0502040204020203" pitchFamily="34" charset="0"/>
                <a:cs typeface="Segoe UI" panose="020B0502040204020203" pitchFamily="34" charset="0"/>
              </a:rPr>
              <a:t> olabileceği gösterilmiştir.</a:t>
            </a:r>
          </a:p>
          <a:p>
            <a:pPr lvl="1" algn="just">
              <a:lnSpc>
                <a:spcPct val="170000"/>
              </a:lnSpc>
            </a:pPr>
            <a:r>
              <a:rPr lang="tr-TR" sz="1800" dirty="0">
                <a:latin typeface="Segoe UI" panose="020B0502040204020203" pitchFamily="34" charset="0"/>
                <a:cs typeface="Segoe UI" panose="020B0502040204020203" pitchFamily="34" charset="0"/>
              </a:rPr>
              <a:t>Fiziksel ceza = fiziksel istismar</a:t>
            </a:r>
          </a:p>
          <a:p>
            <a:pPr lvl="1" algn="just">
              <a:lnSpc>
                <a:spcPct val="170000"/>
              </a:lnSpc>
            </a:pPr>
            <a:r>
              <a:rPr lang="tr-TR" sz="1800" dirty="0" err="1">
                <a:latin typeface="Segoe UI" panose="020B0502040204020203" pitchFamily="34" charset="0"/>
                <a:cs typeface="Segoe UI" panose="020B0502040204020203" pitchFamily="34" charset="0"/>
              </a:rPr>
              <a:t>Antisosyal</a:t>
            </a:r>
            <a:r>
              <a:rPr lang="tr-TR" sz="1800" dirty="0">
                <a:latin typeface="Segoe UI" panose="020B0502040204020203" pitchFamily="34" charset="0"/>
                <a:cs typeface="Segoe UI" panose="020B0502040204020203" pitchFamily="34" charset="0"/>
              </a:rPr>
              <a:t> davranış riskinde artış</a:t>
            </a:r>
          </a:p>
          <a:p>
            <a:pPr lvl="1" algn="just">
              <a:lnSpc>
                <a:spcPct val="170000"/>
              </a:lnSpc>
            </a:pPr>
            <a:r>
              <a:rPr lang="tr-TR" sz="1800" dirty="0">
                <a:latin typeface="Segoe UI" panose="020B0502040204020203" pitchFamily="34" charset="0"/>
                <a:cs typeface="Segoe UI" panose="020B0502040204020203" pitchFamily="34" charset="0"/>
              </a:rPr>
              <a:t>Uygun olmadığı açıklanmalı</a:t>
            </a:r>
          </a:p>
          <a:p>
            <a:pPr lvl="1" algn="just">
              <a:lnSpc>
                <a:spcPct val="170000"/>
              </a:lnSpc>
            </a:pPr>
            <a:r>
              <a:rPr lang="tr-TR" sz="1800" dirty="0">
                <a:latin typeface="Segoe UI" panose="020B0502040204020203" pitchFamily="34" charset="0"/>
                <a:cs typeface="Segoe UI" panose="020B0502040204020203" pitchFamily="34" charset="0"/>
              </a:rPr>
              <a:t>Alternatif yöntemlere yönlendirilmeli </a:t>
            </a:r>
          </a:p>
        </p:txBody>
      </p:sp>
      <p:pic>
        <p:nvPicPr>
          <p:cNvPr id="4" name="image6.png" descr="A person holding a slingshot and a child&#10;&#10;Description automatically generated">
            <a:extLst>
              <a:ext uri="{FF2B5EF4-FFF2-40B4-BE49-F238E27FC236}">
                <a16:creationId xmlns:a16="http://schemas.microsoft.com/office/drawing/2014/main" id="{524954F7-B38C-6A59-C0CD-30E9A2FCBDBC}"/>
              </a:ext>
            </a:extLst>
          </p:cNvPr>
          <p:cNvPicPr/>
          <p:nvPr/>
        </p:nvPicPr>
        <p:blipFill>
          <a:blip r:embed="rId2"/>
          <a:srcRect/>
          <a:stretch>
            <a:fillRect/>
          </a:stretch>
        </p:blipFill>
        <p:spPr>
          <a:xfrm>
            <a:off x="630253" y="2828629"/>
            <a:ext cx="2423665" cy="2240521"/>
          </a:xfrm>
          <a:prstGeom prst="rect">
            <a:avLst/>
          </a:prstGeom>
          <a:ln/>
        </p:spPr>
      </p:pic>
    </p:spTree>
    <p:extLst>
      <p:ext uri="{BB962C8B-B14F-4D97-AF65-F5344CB8AC3E}">
        <p14:creationId xmlns:p14="http://schemas.microsoft.com/office/powerpoint/2010/main" val="3247689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071726"/>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Süreklilik ve Sürdürülebilirlik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3352800" y="2397289"/>
            <a:ext cx="8246677" cy="3888596"/>
          </a:xfrm>
        </p:spPr>
        <p:txBody>
          <a:bodyPr>
            <a:normAutofit/>
          </a:bodyPr>
          <a:lstStyle/>
          <a:p>
            <a:pPr algn="just">
              <a:lnSpc>
                <a:spcPct val="170000"/>
              </a:lnSpc>
            </a:pPr>
            <a:r>
              <a:rPr lang="tr-TR" sz="1900" dirty="0">
                <a:latin typeface="Segoe UI" panose="020B0502040204020203" pitchFamily="34" charset="0"/>
                <a:cs typeface="Segoe UI" panose="020B0502040204020203" pitchFamily="34" charset="0"/>
              </a:rPr>
              <a:t>Davranış yönetimi ve disiplin uygulamalarının en kritik yönlerinden biri, öğrenilen becerilerin </a:t>
            </a:r>
            <a:r>
              <a:rPr lang="tr-TR" sz="1900" b="1" dirty="0">
                <a:latin typeface="Segoe UI" panose="020B0502040204020203" pitchFamily="34" charset="0"/>
                <a:cs typeface="Segoe UI" panose="020B0502040204020203" pitchFamily="34" charset="0"/>
              </a:rPr>
              <a:t>farklı ortamlara </a:t>
            </a:r>
            <a:r>
              <a:rPr lang="tr-TR" sz="1900" dirty="0">
                <a:latin typeface="Segoe UI" panose="020B0502040204020203" pitchFamily="34" charset="0"/>
                <a:cs typeface="Segoe UI" panose="020B0502040204020203" pitchFamily="34" charset="0"/>
              </a:rPr>
              <a:t>ve </a:t>
            </a:r>
            <a:r>
              <a:rPr lang="tr-TR" sz="1900" b="1" dirty="0">
                <a:latin typeface="Segoe UI" panose="020B0502040204020203" pitchFamily="34" charset="0"/>
                <a:cs typeface="Segoe UI" panose="020B0502040204020203" pitchFamily="34" charset="0"/>
              </a:rPr>
              <a:t>zamanlara genelleştirilmesini</a:t>
            </a:r>
            <a:r>
              <a:rPr lang="tr-TR" sz="1900" dirty="0">
                <a:latin typeface="Segoe UI" panose="020B0502040204020203" pitchFamily="34" charset="0"/>
                <a:cs typeface="Segoe UI" panose="020B0502040204020203" pitchFamily="34" charset="0"/>
              </a:rPr>
              <a:t> sağlamaktır. </a:t>
            </a:r>
          </a:p>
          <a:p>
            <a:pPr algn="just">
              <a:lnSpc>
                <a:spcPct val="170000"/>
              </a:lnSpc>
            </a:pPr>
            <a:endParaRPr lang="tr-TR" sz="1900" dirty="0">
              <a:latin typeface="Segoe UI" panose="020B0502040204020203" pitchFamily="34" charset="0"/>
              <a:cs typeface="Segoe UI" panose="020B0502040204020203" pitchFamily="34" charset="0"/>
            </a:endParaRPr>
          </a:p>
          <a:p>
            <a:pPr algn="just">
              <a:lnSpc>
                <a:spcPct val="170000"/>
              </a:lnSpc>
            </a:pPr>
            <a:r>
              <a:rPr lang="tr-TR" sz="1900" dirty="0">
                <a:latin typeface="Segoe UI" panose="020B0502040204020203" pitchFamily="34" charset="0"/>
                <a:cs typeface="Segoe UI" panose="020B0502040204020203" pitchFamily="34" charset="0"/>
              </a:rPr>
              <a:t>Bu alışkanlıklar sadece evde değil, okulda, sosyal ortamlarda da sürdürülebilmelidir.</a:t>
            </a:r>
          </a:p>
          <a:p>
            <a:pPr algn="just">
              <a:lnSpc>
                <a:spcPct val="170000"/>
              </a:lnSpc>
            </a:pPr>
            <a:endParaRPr lang="tr-TR" sz="1900" dirty="0">
              <a:latin typeface="Segoe UI" panose="020B0502040204020203" pitchFamily="34" charset="0"/>
              <a:cs typeface="Segoe UI" panose="020B0502040204020203" pitchFamily="34" charset="0"/>
            </a:endParaRPr>
          </a:p>
        </p:txBody>
      </p:sp>
      <p:pic>
        <p:nvPicPr>
          <p:cNvPr id="4" name="image7.png" descr="A person holding a child's hand&#10;&#10;Description automatically generated">
            <a:extLst>
              <a:ext uri="{FF2B5EF4-FFF2-40B4-BE49-F238E27FC236}">
                <a16:creationId xmlns:a16="http://schemas.microsoft.com/office/drawing/2014/main" id="{0E569895-B79A-EBBC-5ACF-992A2DB3798B}"/>
              </a:ext>
            </a:extLst>
          </p:cNvPr>
          <p:cNvPicPr/>
          <p:nvPr/>
        </p:nvPicPr>
        <p:blipFill>
          <a:blip r:embed="rId2"/>
          <a:srcRect/>
          <a:stretch>
            <a:fillRect/>
          </a:stretch>
        </p:blipFill>
        <p:spPr>
          <a:xfrm>
            <a:off x="579722" y="2653963"/>
            <a:ext cx="2773078" cy="2887863"/>
          </a:xfrm>
          <a:prstGeom prst="rect">
            <a:avLst/>
          </a:prstGeom>
          <a:ln/>
        </p:spPr>
      </p:pic>
    </p:spTree>
    <p:extLst>
      <p:ext uri="{BB962C8B-B14F-4D97-AF65-F5344CB8AC3E}">
        <p14:creationId xmlns:p14="http://schemas.microsoft.com/office/powerpoint/2010/main" val="3331643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062848"/>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Süreklilik ve Sürdürülebilirlik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518" y="2841172"/>
            <a:ext cx="11006959" cy="2654106"/>
          </a:xfrm>
        </p:spPr>
        <p:txBody>
          <a:bodyPr>
            <a:normAutofit/>
          </a:bodyPr>
          <a:lstStyle/>
          <a:p>
            <a:pPr>
              <a:lnSpc>
                <a:spcPct val="170000"/>
              </a:lnSpc>
            </a:pPr>
            <a:r>
              <a:rPr lang="tr-TR" sz="1900" dirty="0">
                <a:latin typeface="Segoe UI" panose="020B0502040204020203" pitchFamily="34" charset="0"/>
                <a:cs typeface="Segoe UI" panose="020B0502040204020203" pitchFamily="34" charset="0"/>
              </a:rPr>
              <a:t>Öğrenilen olumlu davranışların farklı ortamlara ve bağlamlara uyarlanabilirliğini teşvik etmek. </a:t>
            </a:r>
          </a:p>
          <a:p>
            <a:pPr>
              <a:lnSpc>
                <a:spcPct val="170000"/>
              </a:lnSpc>
            </a:pPr>
            <a:endParaRPr lang="tr-TR" sz="1900" dirty="0">
              <a:latin typeface="Segoe UI" panose="020B0502040204020203" pitchFamily="34" charset="0"/>
              <a:cs typeface="Segoe UI" panose="020B0502040204020203" pitchFamily="34" charset="0"/>
            </a:endParaRPr>
          </a:p>
          <a:p>
            <a:pPr>
              <a:lnSpc>
                <a:spcPct val="170000"/>
              </a:lnSpc>
            </a:pPr>
            <a:r>
              <a:rPr lang="tr-TR" sz="1900" dirty="0">
                <a:latin typeface="Segoe UI" panose="020B0502040204020203" pitchFamily="34" charset="0"/>
                <a:cs typeface="Segoe UI" panose="020B0502040204020203" pitchFamily="34" charset="0"/>
              </a:rPr>
              <a:t>Örneğin, bir çocuk evde paylaşmayı öğrendiyse, bu becerinin okulda veya arkadaş gruplarında da kullanılmasını sağlamak.</a:t>
            </a:r>
          </a:p>
        </p:txBody>
      </p:sp>
      <p:sp>
        <p:nvSpPr>
          <p:cNvPr id="5" name="TextBox 4">
            <a:extLst>
              <a:ext uri="{FF2B5EF4-FFF2-40B4-BE49-F238E27FC236}">
                <a16:creationId xmlns:a16="http://schemas.microsoft.com/office/drawing/2014/main" id="{A6CA4863-B0E0-F814-856B-D7EF8B806ABD}"/>
              </a:ext>
            </a:extLst>
          </p:cNvPr>
          <p:cNvSpPr txBox="1"/>
          <p:nvPr/>
        </p:nvSpPr>
        <p:spPr>
          <a:xfrm>
            <a:off x="592518" y="2153126"/>
            <a:ext cx="6094520" cy="461665"/>
          </a:xfrm>
          <a:prstGeom prst="rect">
            <a:avLst/>
          </a:prstGeom>
          <a:noFill/>
        </p:spPr>
        <p:txBody>
          <a:bodyPr wrap="square">
            <a:spAutoFit/>
          </a:bodyPr>
          <a:lstStyle/>
          <a:p>
            <a:r>
              <a:rPr lang="tr-TR" sz="2400" b="1" dirty="0">
                <a:latin typeface="Segoe UI" panose="020B0502040204020203" pitchFamily="34" charset="0"/>
                <a:cs typeface="Times New Roman" panose="02020603050405020304" pitchFamily="18" charset="0"/>
              </a:rPr>
              <a:t>Genelleştirme</a:t>
            </a:r>
            <a:endParaRPr lang="en-US" sz="2400" dirty="0"/>
          </a:p>
        </p:txBody>
      </p:sp>
    </p:spTree>
    <p:extLst>
      <p:ext uri="{BB962C8B-B14F-4D97-AF65-F5344CB8AC3E}">
        <p14:creationId xmlns:p14="http://schemas.microsoft.com/office/powerpoint/2010/main" val="1089169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6719" y="1045092"/>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Süreklilik ve Sürdürülebilirlik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1040" y="2829833"/>
            <a:ext cx="11006959" cy="3888596"/>
          </a:xfrm>
        </p:spPr>
        <p:txBody>
          <a:bodyPr>
            <a:normAutofit/>
          </a:bodyPr>
          <a:lstStyle/>
          <a:p>
            <a:pPr>
              <a:lnSpc>
                <a:spcPct val="170000"/>
              </a:lnSpc>
            </a:pPr>
            <a:r>
              <a:rPr lang="tr-TR" sz="19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Aktif tedavi süreci tamamlandıktan sonra bile olumlu davranış değişikliklerinin sürdürülmesi. </a:t>
            </a:r>
          </a:p>
          <a:p>
            <a:pPr>
              <a:lnSpc>
                <a:spcPct val="170000"/>
              </a:lnSpc>
            </a:pPr>
            <a:endParaRPr lang="tr-TR" sz="19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endParaRPr>
          </a:p>
          <a:p>
            <a:pPr>
              <a:lnSpc>
                <a:spcPct val="170000"/>
              </a:lnSpc>
            </a:pPr>
            <a:r>
              <a:rPr lang="tr-TR" sz="19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Bu, bakım verenlerin çocuklarına sürekli ve tutarlı bir şekilde rehberlik etmelerini gerektirir.</a:t>
            </a:r>
            <a:r>
              <a:rPr lang="tr-TR" sz="1900" dirty="0">
                <a:effectLst/>
                <a:latin typeface="Segoe UI" panose="020B0502040204020203" pitchFamily="34" charset="0"/>
                <a:cs typeface="Segoe UI" panose="020B0502040204020203" pitchFamily="34" charset="0"/>
              </a:rPr>
              <a:t> </a:t>
            </a:r>
            <a:endParaRPr lang="tr-TR" sz="19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301ED62A-3EC6-E4ED-764C-358D11386EDE}"/>
              </a:ext>
            </a:extLst>
          </p:cNvPr>
          <p:cNvSpPr txBox="1"/>
          <p:nvPr/>
        </p:nvSpPr>
        <p:spPr>
          <a:xfrm>
            <a:off x="591040" y="2138579"/>
            <a:ext cx="6094520" cy="461665"/>
          </a:xfrm>
          <a:prstGeom prst="rect">
            <a:avLst/>
          </a:prstGeom>
          <a:noFill/>
        </p:spPr>
        <p:txBody>
          <a:bodyPr wrap="square">
            <a:spAutoFit/>
          </a:bodyPr>
          <a:lstStyle/>
          <a:p>
            <a:r>
              <a:rPr lang="tr-TR" sz="2400" b="1" dirty="0">
                <a:latin typeface="Segoe UI" panose="020B0502040204020203" pitchFamily="34" charset="0"/>
                <a:cs typeface="Times New Roman" panose="02020603050405020304" pitchFamily="18" charset="0"/>
              </a:rPr>
              <a:t>Sürdürülebilirlik</a:t>
            </a:r>
            <a:endParaRPr lang="en-US" sz="2400" dirty="0"/>
          </a:p>
        </p:txBody>
      </p:sp>
    </p:spTree>
    <p:extLst>
      <p:ext uri="{BB962C8B-B14F-4D97-AF65-F5344CB8AC3E}">
        <p14:creationId xmlns:p14="http://schemas.microsoft.com/office/powerpoint/2010/main" val="3753388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030224"/>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Süreklilik ve Sürdürülebilirlik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518" y="2557916"/>
            <a:ext cx="11006959" cy="3888596"/>
          </a:xfrm>
        </p:spPr>
        <p:txBody>
          <a:bodyPr>
            <a:normAutofit/>
          </a:bodyPr>
          <a:lstStyle/>
          <a:p>
            <a:pPr algn="just">
              <a:lnSpc>
                <a:spcPct val="170000"/>
              </a:lnSpc>
            </a:pPr>
            <a:r>
              <a:rPr lang="tr-TR" sz="1900" dirty="0">
                <a:latin typeface="Segoe UI" panose="020B0502040204020203" pitchFamily="34" charset="0"/>
                <a:cs typeface="Segoe UI" panose="020B0502040204020203" pitchFamily="34" charset="0"/>
              </a:rPr>
              <a:t>Bakım verenlerin, farklı durumlar ve bağlamlar için stratejileri nasıl uyarlayabileceklerini anlamalarına yardımcı olmak. </a:t>
            </a:r>
          </a:p>
          <a:p>
            <a:pPr algn="just">
              <a:lnSpc>
                <a:spcPct val="170000"/>
              </a:lnSpc>
            </a:pPr>
            <a:endParaRPr lang="tr-TR" sz="1900" dirty="0">
              <a:latin typeface="Segoe UI" panose="020B0502040204020203" pitchFamily="34" charset="0"/>
              <a:cs typeface="Segoe UI" panose="020B0502040204020203" pitchFamily="34" charset="0"/>
            </a:endParaRPr>
          </a:p>
          <a:p>
            <a:pPr algn="just">
              <a:lnSpc>
                <a:spcPct val="170000"/>
              </a:lnSpc>
            </a:pPr>
            <a:r>
              <a:rPr lang="tr-TR" sz="1900" dirty="0">
                <a:latin typeface="Segoe UI" panose="020B0502040204020203" pitchFamily="34" charset="0"/>
                <a:cs typeface="Segoe UI" panose="020B0502040204020203" pitchFamily="34" charset="0"/>
              </a:rPr>
              <a:t>Örneğin, bir çocuk alışveriş merkezinde bir oyuncak istediğinde, evde kullanılan stratejilerin bu yeni ortama nasıl uyarlanabileceği konusunda rehberlik etmek. </a:t>
            </a:r>
          </a:p>
        </p:txBody>
      </p:sp>
      <p:sp>
        <p:nvSpPr>
          <p:cNvPr id="5" name="TextBox 4">
            <a:extLst>
              <a:ext uri="{FF2B5EF4-FFF2-40B4-BE49-F238E27FC236}">
                <a16:creationId xmlns:a16="http://schemas.microsoft.com/office/drawing/2014/main" id="{5FEBA7F9-16C2-1092-6ADA-0EBA4A3CFAC6}"/>
              </a:ext>
            </a:extLst>
          </p:cNvPr>
          <p:cNvSpPr txBox="1"/>
          <p:nvPr/>
        </p:nvSpPr>
        <p:spPr>
          <a:xfrm>
            <a:off x="592518" y="1995186"/>
            <a:ext cx="6096000" cy="461665"/>
          </a:xfrm>
          <a:prstGeom prst="rect">
            <a:avLst/>
          </a:prstGeom>
          <a:noFill/>
        </p:spPr>
        <p:txBody>
          <a:bodyPr wrap="square">
            <a:spAutoFit/>
          </a:bodyPr>
          <a:lstStyle/>
          <a:p>
            <a:r>
              <a:rPr lang="tr-TR" sz="2400" b="1" dirty="0">
                <a:latin typeface="Segoe UI" panose="020B0502040204020203" pitchFamily="34" charset="0"/>
                <a:cs typeface="Times New Roman" panose="02020603050405020304" pitchFamily="18" charset="0"/>
              </a:rPr>
              <a:t>Esneklik</a:t>
            </a:r>
            <a:endParaRPr lang="en-US" sz="2400" b="1"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34920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513149"/>
            <a:ext cx="10515600" cy="1325563"/>
          </a:xfrm>
        </p:spPr>
        <p:txBody>
          <a:bodyPr vert="horz" lIns="91440" tIns="45720" rIns="91440" bIns="45720" rtlCol="0" anchor="ctr">
            <a:normAutofit/>
          </a:bodyPr>
          <a:lstStyle/>
          <a:p>
            <a:pPr marL="90170" algn="ctr">
              <a:lnSpc>
                <a:spcPct val="115000"/>
              </a:lnSpc>
            </a:pPr>
            <a:r>
              <a:rPr lang="tr-TR" sz="3200" b="1" kern="0" cap="all" dirty="0">
                <a:solidFill>
                  <a:srgbClr val="002060"/>
                </a:solidFill>
                <a:latin typeface="Segoe UI" panose="020B0502040204020203" pitchFamily="34" charset="0"/>
              </a:rPr>
              <a:t>Davranış Yönetimi ve Disiplin İçin Pratik Öneriler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010526" y="2838712"/>
            <a:ext cx="7343272" cy="3888596"/>
          </a:xfrm>
        </p:spPr>
        <p:txBody>
          <a:bodyPr>
            <a:normAutofit/>
          </a:bodyPr>
          <a:lstStyle/>
          <a:p>
            <a:pPr algn="just">
              <a:lnSpc>
                <a:spcPct val="170000"/>
              </a:lnSpc>
            </a:pPr>
            <a:r>
              <a:rPr lang="tr-TR" sz="1900" dirty="0">
                <a:latin typeface="Segoe UI" panose="020B0502040204020203" pitchFamily="34" charset="0"/>
                <a:cs typeface="Segoe UI" panose="020B0502040204020203" pitchFamily="34" charset="0"/>
              </a:rPr>
              <a:t>Davranış yönetimi ilkeleri bir uyum içinde uygulandığı ve sürdürülebildiği ölçüde faydalı olmaktadır. </a:t>
            </a:r>
          </a:p>
          <a:p>
            <a:pPr algn="just">
              <a:lnSpc>
                <a:spcPct val="170000"/>
              </a:lnSpc>
            </a:pPr>
            <a:endParaRPr lang="tr-TR" sz="1900" dirty="0">
              <a:latin typeface="Segoe UI" panose="020B0502040204020203" pitchFamily="34" charset="0"/>
              <a:cs typeface="Segoe UI" panose="020B0502040204020203" pitchFamily="34" charset="0"/>
            </a:endParaRPr>
          </a:p>
          <a:p>
            <a:pPr algn="just">
              <a:lnSpc>
                <a:spcPct val="170000"/>
              </a:lnSpc>
            </a:pPr>
            <a:r>
              <a:rPr lang="tr-TR" sz="1900" dirty="0">
                <a:latin typeface="Segoe UI" panose="020B0502040204020203" pitchFamily="34" charset="0"/>
                <a:cs typeface="Segoe UI" panose="020B0502040204020203" pitchFamily="34" charset="0"/>
              </a:rPr>
              <a:t>Bu bölümde ise maddeler halinde, uygun bakım verme pratiğinde kullanılan ilkelerden bahsedilecektir.</a:t>
            </a:r>
          </a:p>
        </p:txBody>
      </p:sp>
      <p:pic>
        <p:nvPicPr>
          <p:cNvPr id="4" name="image12.png" descr="A person and a child&#10;&#10;Description automatically generated">
            <a:extLst>
              <a:ext uri="{FF2B5EF4-FFF2-40B4-BE49-F238E27FC236}">
                <a16:creationId xmlns:a16="http://schemas.microsoft.com/office/drawing/2014/main" id="{17D9E0F9-69DA-2126-7480-733DDC12D762}"/>
              </a:ext>
            </a:extLst>
          </p:cNvPr>
          <p:cNvPicPr/>
          <p:nvPr/>
        </p:nvPicPr>
        <p:blipFill>
          <a:blip r:embed="rId2"/>
          <a:srcRect/>
          <a:stretch>
            <a:fillRect/>
          </a:stretch>
        </p:blipFill>
        <p:spPr>
          <a:xfrm>
            <a:off x="1239251" y="3015175"/>
            <a:ext cx="2370223" cy="2506139"/>
          </a:xfrm>
          <a:prstGeom prst="rect">
            <a:avLst/>
          </a:prstGeom>
          <a:ln/>
        </p:spPr>
      </p:pic>
    </p:spTree>
    <p:extLst>
      <p:ext uri="{BB962C8B-B14F-4D97-AF65-F5344CB8AC3E}">
        <p14:creationId xmlns:p14="http://schemas.microsoft.com/office/powerpoint/2010/main" val="117594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24934"/>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50497"/>
            <a:ext cx="10515600" cy="3819454"/>
          </a:xfrm>
        </p:spPr>
        <p:txBody>
          <a:bodyPr>
            <a:normAutofit/>
          </a:bodyPr>
          <a:lstStyle/>
          <a:p>
            <a:pPr algn="just">
              <a:lnSpc>
                <a:spcPct val="150000"/>
              </a:lnSpc>
            </a:pPr>
            <a:r>
              <a:rPr lang="tr-TR" sz="1900" dirty="0">
                <a:latin typeface="Segoe UI" panose="020B0502040204020203" pitchFamily="34" charset="0"/>
                <a:cs typeface="Segoe UI" panose="020B0502040204020203" pitchFamily="34" charset="0"/>
              </a:rPr>
              <a:t>Çocukların gelişimine olumlu etki edebilmek için bakım verenlerin becerilerinin yüksek olması gerekmektedir.</a:t>
            </a:r>
          </a:p>
          <a:p>
            <a:pPr algn="just">
              <a:lnSpc>
                <a:spcPct val="150000"/>
              </a:lnSpc>
            </a:pPr>
            <a:endParaRPr lang="tr-TR" sz="1900" dirty="0">
              <a:latin typeface="Segoe UI" panose="020B0502040204020203" pitchFamily="34" charset="0"/>
              <a:cs typeface="Segoe UI" panose="020B0502040204020203" pitchFamily="34" charset="0"/>
            </a:endParaRPr>
          </a:p>
          <a:p>
            <a:pPr algn="just">
              <a:lnSpc>
                <a:spcPct val="150000"/>
              </a:lnSpc>
            </a:pPr>
            <a:r>
              <a:rPr lang="tr-TR" sz="1900" dirty="0">
                <a:latin typeface="Segoe UI" panose="020B0502040204020203" pitchFamily="34" charset="0"/>
                <a:cs typeface="Segoe UI" panose="020B0502040204020203" pitchFamily="34" charset="0"/>
              </a:rPr>
              <a:t>Davranış yönetimi ve disiplin konusunda yetkin ebeveynlik uygulamaları, çocukların sağlıklı gelişimine önemli katkılar sağlar.  </a:t>
            </a:r>
          </a:p>
          <a:p>
            <a:pPr algn="just">
              <a:lnSpc>
                <a:spcPct val="150000"/>
              </a:lnSpc>
            </a:pPr>
            <a:endParaRPr lang="tr-TR" sz="19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630112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453465"/>
            <a:ext cx="10515600" cy="1325563"/>
          </a:xfrm>
        </p:spPr>
        <p:txBody>
          <a:bodyPr>
            <a:normAutofit/>
          </a:bodyPr>
          <a:lstStyle/>
          <a:p>
            <a:r>
              <a:rPr lang="tr-TR" sz="3000" b="1" dirty="0">
                <a:latin typeface="Segoe UI" panose="020B0502040204020203" pitchFamily="34" charset="0"/>
                <a:cs typeface="Times New Roman" panose="02020603050405020304" pitchFamily="18" charset="0"/>
              </a:rPr>
              <a:t>Bakım vermenin tek bir doğru yolu yoktur</a:t>
            </a:r>
            <a:r>
              <a:rPr lang="tr-TR" sz="3000" b="1" dirty="0"/>
              <a:t>.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92482"/>
            <a:ext cx="10515600" cy="3888596"/>
          </a:xfrm>
        </p:spPr>
        <p:txBody>
          <a:bodyPr>
            <a:normAutofit/>
          </a:bodyPr>
          <a:lstStyle/>
          <a:p>
            <a:pPr>
              <a:lnSpc>
                <a:spcPct val="170000"/>
              </a:lnSpc>
            </a:pPr>
            <a:r>
              <a:rPr lang="tr-TR" sz="1900" dirty="0">
                <a:latin typeface="Segoe UI" panose="020B0502040204020203" pitchFamily="34" charset="0"/>
                <a:cs typeface="Segoe UI" panose="020B0502040204020203" pitchFamily="34" charset="0"/>
              </a:rPr>
              <a:t>Kültürel bağlamda, alışkanlıklarla birlikte her bireyin </a:t>
            </a:r>
            <a:r>
              <a:rPr lang="tr-TR" sz="1900" b="1" dirty="0">
                <a:latin typeface="Segoe UI" panose="020B0502040204020203" pitchFamily="34" charset="0"/>
                <a:cs typeface="Segoe UI" panose="020B0502040204020203" pitchFamily="34" charset="0"/>
              </a:rPr>
              <a:t>kendine has </a:t>
            </a:r>
            <a:r>
              <a:rPr lang="tr-TR" sz="1900" dirty="0">
                <a:latin typeface="Segoe UI" panose="020B0502040204020203" pitchFamily="34" charset="0"/>
                <a:cs typeface="Segoe UI" panose="020B0502040204020203" pitchFamily="34" charset="0"/>
              </a:rPr>
              <a:t>bir bakım verme tarzı olabilir. </a:t>
            </a:r>
          </a:p>
          <a:p>
            <a:pPr>
              <a:lnSpc>
                <a:spcPct val="170000"/>
              </a:lnSpc>
            </a:pPr>
            <a:endParaRPr lang="tr-TR" sz="1900" dirty="0">
              <a:latin typeface="Segoe UI" panose="020B0502040204020203" pitchFamily="34" charset="0"/>
              <a:cs typeface="Segoe UI" panose="020B0502040204020203" pitchFamily="34" charset="0"/>
            </a:endParaRPr>
          </a:p>
          <a:p>
            <a:pPr>
              <a:lnSpc>
                <a:spcPct val="170000"/>
              </a:lnSpc>
            </a:pPr>
            <a:r>
              <a:rPr lang="tr-TR" sz="1900" dirty="0">
                <a:latin typeface="Segoe UI" panose="020B0502040204020203" pitchFamily="34" charset="0"/>
                <a:cs typeface="Segoe UI" panose="020B0502040204020203" pitchFamily="34" charset="0"/>
              </a:rPr>
              <a:t>Uygun bakım verme, davranış yönetimi ve disiplin uygulamalarında ise temel ilkeler vardır. Bu ilkeler çerçevesinde davranmak uzun vadede işimizi kolaylaştırır.</a:t>
            </a:r>
          </a:p>
          <a:p>
            <a:pPr>
              <a:lnSpc>
                <a:spcPct val="17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98967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045093"/>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İlgi Çeken Ortamlar Oluşturma</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518" y="2370656"/>
            <a:ext cx="11006959" cy="3888596"/>
          </a:xfrm>
        </p:spPr>
        <p:txBody>
          <a:bodyPr>
            <a:normAutofit/>
          </a:bodyPr>
          <a:lstStyle/>
          <a:p>
            <a:pPr algn="just">
              <a:lnSpc>
                <a:spcPct val="170000"/>
              </a:lnSpc>
            </a:pPr>
            <a:r>
              <a:rPr lang="tr-TR" sz="1900" dirty="0">
                <a:latin typeface="Segoe UI" panose="020B0502040204020203" pitchFamily="34" charset="0"/>
                <a:cs typeface="Segoe UI" panose="020B0502040204020203" pitchFamily="34" charset="0"/>
              </a:rPr>
              <a:t>Bu yapılabilirse olumlu ilişkiler kurma ihtimali artar. Bunun yanında, ortamın güvenli olması, tehlikelerden mümkün olduğunca uzak olunması da çatışma ihtimalini azaltır. </a:t>
            </a:r>
          </a:p>
          <a:p>
            <a:pPr algn="just">
              <a:lnSpc>
                <a:spcPct val="170000"/>
              </a:lnSpc>
            </a:pPr>
            <a:endParaRPr lang="tr-TR" sz="1900" dirty="0">
              <a:latin typeface="Segoe UI" panose="020B0502040204020203" pitchFamily="34" charset="0"/>
              <a:cs typeface="Segoe UI" panose="020B0502040204020203" pitchFamily="34" charset="0"/>
            </a:endParaRPr>
          </a:p>
          <a:p>
            <a:pPr algn="just">
              <a:lnSpc>
                <a:spcPct val="170000"/>
              </a:lnSpc>
            </a:pPr>
            <a:r>
              <a:rPr lang="tr-TR" sz="1900" dirty="0">
                <a:latin typeface="Segoe UI" panose="020B0502040204020203" pitchFamily="34" charset="0"/>
                <a:cs typeface="Segoe UI" panose="020B0502040204020203" pitchFamily="34" charset="0"/>
              </a:rPr>
              <a:t>Çocuklar meraklıdır, sürekli öğrenmek isterler. Çocukların öğrenme ihtiyaçlarının karşılandığı pozitif bir öğrenme ortamı etkileşim kalitesini artırır.</a:t>
            </a:r>
          </a:p>
          <a:p>
            <a:pPr algn="just">
              <a:lnSpc>
                <a:spcPct val="17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31078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8" y="1045092"/>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Çocuğu Tanımak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8" y="2448094"/>
            <a:ext cx="10515600" cy="3888596"/>
          </a:xfrm>
        </p:spPr>
        <p:txBody>
          <a:bodyPr>
            <a:normAutofit/>
          </a:bodyPr>
          <a:lstStyle/>
          <a:p>
            <a:pPr algn="just">
              <a:lnSpc>
                <a:spcPct val="170000"/>
              </a:lnSpc>
            </a:pPr>
            <a:r>
              <a:rPr lang="tr-TR" sz="1900" dirty="0">
                <a:latin typeface="Segoe UI" panose="020B0502040204020203" pitchFamily="34" charset="0"/>
                <a:cs typeface="Segoe UI" panose="020B0502040204020203" pitchFamily="34" charset="0"/>
              </a:rPr>
              <a:t>Davranış yönetimini sağlarken çocuğun güçlü ve zayıf yönlerini bilmek, uygun bir beklenti içinde olmak da önemlidir. </a:t>
            </a:r>
          </a:p>
          <a:p>
            <a:pPr algn="just">
              <a:lnSpc>
                <a:spcPct val="170000"/>
              </a:lnSpc>
            </a:pPr>
            <a:r>
              <a:rPr lang="tr-TR" sz="1900" dirty="0">
                <a:latin typeface="Segoe UI" panose="020B0502040204020203" pitchFamily="34" charset="0"/>
                <a:cs typeface="Segoe UI" panose="020B0502040204020203" pitchFamily="34" charset="0"/>
              </a:rPr>
              <a:t>Örneğin, çok hareketli bir çocuktan sürekli sabit bir şekilde oturmasını beklemek gerçekçi bir beklenti değildir. </a:t>
            </a:r>
          </a:p>
          <a:p>
            <a:pPr algn="just">
              <a:lnSpc>
                <a:spcPct val="170000"/>
              </a:lnSpc>
            </a:pPr>
            <a:r>
              <a:rPr lang="tr-TR" sz="1900" dirty="0">
                <a:latin typeface="Segoe UI" panose="020B0502040204020203" pitchFamily="34" charset="0"/>
                <a:cs typeface="Segoe UI" panose="020B0502040204020203" pitchFamily="34" charset="0"/>
              </a:rPr>
              <a:t>Bunun yerine, onun hareketliliği ile birlikte olumlu bir öğrenme ortamı oluşturmaya çalışmak daha kıymetlidir.</a:t>
            </a:r>
          </a:p>
          <a:p>
            <a:pPr algn="just">
              <a:lnSpc>
                <a:spcPct val="17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73301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62848"/>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Olumlu İlişkiler Geliştirmek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1" y="2388411"/>
            <a:ext cx="10515600" cy="4035973"/>
          </a:xfrm>
        </p:spPr>
        <p:txBody>
          <a:bodyPr>
            <a:noAutofit/>
          </a:bodyPr>
          <a:lstStyle/>
          <a:p>
            <a:pPr algn="just">
              <a:lnSpc>
                <a:spcPct val="170000"/>
              </a:lnSpc>
            </a:pPr>
            <a:r>
              <a:rPr lang="tr-TR" sz="1900" dirty="0">
                <a:latin typeface="Segoe UI" panose="020B0502040204020203" pitchFamily="34" charset="0"/>
                <a:cs typeface="Segoe UI" panose="020B0502040204020203" pitchFamily="34" charset="0"/>
              </a:rPr>
              <a:t>Çocuklarla kaliteli zaman geçirmek, mümkün olduğu kadar bu konuda çocuğu takip etmek ve etkinlikleri onun başlatmasına izin vermek önemlidir. </a:t>
            </a:r>
          </a:p>
          <a:p>
            <a:pPr algn="just">
              <a:lnSpc>
                <a:spcPct val="170000"/>
              </a:lnSpc>
            </a:pPr>
            <a:endParaRPr lang="tr-TR" sz="1900" dirty="0">
              <a:latin typeface="Segoe UI" panose="020B0502040204020203" pitchFamily="34" charset="0"/>
              <a:cs typeface="Segoe UI" panose="020B0502040204020203" pitchFamily="34" charset="0"/>
            </a:endParaRPr>
          </a:p>
          <a:p>
            <a:pPr algn="just">
              <a:lnSpc>
                <a:spcPct val="170000"/>
              </a:lnSpc>
            </a:pPr>
            <a:r>
              <a:rPr lang="tr-TR" sz="1900" dirty="0">
                <a:latin typeface="Segoe UI" panose="020B0502040204020203" pitchFamily="34" charset="0"/>
                <a:cs typeface="Segoe UI" panose="020B0502040204020203" pitchFamily="34" charset="0"/>
              </a:rPr>
              <a:t>O esnada çocukla vakit geçirmeyi engelleyecek bir husus var ise (örneğin, yapılması gereken bir telefon konuşması) hemen yeni bir vakit belirlenmelidir. </a:t>
            </a:r>
          </a:p>
        </p:txBody>
      </p:sp>
    </p:spTree>
    <p:extLst>
      <p:ext uri="{BB962C8B-B14F-4D97-AF65-F5344CB8AC3E}">
        <p14:creationId xmlns:p14="http://schemas.microsoft.com/office/powerpoint/2010/main" val="1205866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5092"/>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Takdir Etme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172885"/>
            <a:ext cx="10515600" cy="4035973"/>
          </a:xfrm>
        </p:spPr>
        <p:txBody>
          <a:bodyPr>
            <a:noAutofit/>
          </a:bodyPr>
          <a:lstStyle/>
          <a:p>
            <a:pPr algn="just">
              <a:lnSpc>
                <a:spcPct val="170000"/>
              </a:lnSpc>
            </a:pPr>
            <a:r>
              <a:rPr lang="tr-TR" sz="1900" dirty="0">
                <a:latin typeface="Segoe UI" panose="020B0502040204020203" pitchFamily="34" charset="0"/>
                <a:cs typeface="Segoe UI" panose="020B0502040204020203" pitchFamily="34" charset="0"/>
              </a:rPr>
              <a:t>Takdir etme ve olumlu geri bildirim verme önemli bir bakım verme becerisidir. </a:t>
            </a:r>
          </a:p>
          <a:p>
            <a:pPr algn="just">
              <a:lnSpc>
                <a:spcPct val="170000"/>
              </a:lnSpc>
            </a:pPr>
            <a:endParaRPr lang="tr-TR" sz="1900" dirty="0">
              <a:latin typeface="Segoe UI" panose="020B0502040204020203" pitchFamily="34" charset="0"/>
              <a:cs typeface="Segoe UI" panose="020B0502040204020203" pitchFamily="34" charset="0"/>
            </a:endParaRPr>
          </a:p>
          <a:p>
            <a:pPr algn="just">
              <a:lnSpc>
                <a:spcPct val="170000"/>
              </a:lnSpc>
            </a:pPr>
            <a:r>
              <a:rPr lang="tr-TR" sz="1900" dirty="0">
                <a:latin typeface="Segoe UI" panose="020B0502040204020203" pitchFamily="34" charset="0"/>
                <a:cs typeface="Segoe UI" panose="020B0502040204020203" pitchFamily="34" charset="0"/>
              </a:rPr>
              <a:t>Somut, hedefe yönelik ve net bir tavır sergilenmelidir.</a:t>
            </a:r>
          </a:p>
          <a:p>
            <a:pPr algn="just">
              <a:lnSpc>
                <a:spcPct val="170000"/>
              </a:lnSpc>
            </a:pPr>
            <a:endParaRPr lang="tr-TR" sz="1900" dirty="0">
              <a:latin typeface="Segoe UI" panose="020B0502040204020203" pitchFamily="34" charset="0"/>
              <a:cs typeface="Segoe UI" panose="020B0502040204020203" pitchFamily="34" charset="0"/>
            </a:endParaRPr>
          </a:p>
          <a:p>
            <a:pPr algn="just">
              <a:lnSpc>
                <a:spcPct val="170000"/>
              </a:lnSpc>
            </a:pPr>
            <a:r>
              <a:rPr lang="tr-TR" sz="1900" dirty="0">
                <a:latin typeface="Segoe UI" panose="020B0502040204020203" pitchFamily="34" charset="0"/>
                <a:cs typeface="Segoe UI" panose="020B0502040204020203" pitchFamily="34" charset="0"/>
              </a:rPr>
              <a:t>Çocuğu takdir etmek için ise olumlu davranışları yakalamak gerekir. Bakım veren bunun takibinde olmalıdır.</a:t>
            </a:r>
          </a:p>
          <a:p>
            <a:pPr algn="just">
              <a:lnSpc>
                <a:spcPct val="17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08295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62848"/>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İlgi Gösterme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451603"/>
            <a:ext cx="10400930" cy="4035973"/>
          </a:xfrm>
        </p:spPr>
        <p:txBody>
          <a:bodyPr>
            <a:noAutofit/>
          </a:bodyPr>
          <a:lstStyle/>
          <a:p>
            <a:pPr>
              <a:lnSpc>
                <a:spcPct val="170000"/>
              </a:lnSpc>
            </a:pPr>
            <a:r>
              <a:rPr lang="tr-TR" sz="1900" dirty="0">
                <a:latin typeface="Segoe UI" panose="020B0502040204020203" pitchFamily="34" charset="0"/>
                <a:cs typeface="Segoe UI" panose="020B0502040204020203" pitchFamily="34" charset="0"/>
              </a:rPr>
              <a:t>Raslantısal öğrenme</a:t>
            </a:r>
          </a:p>
          <a:p>
            <a:pPr>
              <a:lnSpc>
                <a:spcPct val="170000"/>
              </a:lnSpc>
            </a:pPr>
            <a:r>
              <a:rPr lang="tr-TR" sz="1900" dirty="0">
                <a:latin typeface="Segoe UI" panose="020B0502040204020203" pitchFamily="34" charset="0"/>
                <a:cs typeface="Segoe UI" panose="020B0502040204020203" pitchFamily="34" charset="0"/>
              </a:rPr>
              <a:t>Pozitif ilişki kurma</a:t>
            </a:r>
          </a:p>
          <a:p>
            <a:pPr>
              <a:lnSpc>
                <a:spcPct val="170000"/>
              </a:lnSpc>
            </a:pPr>
            <a:r>
              <a:rPr lang="tr-TR" sz="1900" dirty="0">
                <a:latin typeface="Segoe UI" panose="020B0502040204020203" pitchFamily="34" charset="0"/>
                <a:cs typeface="Segoe UI" panose="020B0502040204020203" pitchFamily="34" charset="0"/>
              </a:rPr>
              <a:t>Öğrenme ortamı oluşturma</a:t>
            </a:r>
          </a:p>
        </p:txBody>
      </p:sp>
    </p:spTree>
    <p:extLst>
      <p:ext uri="{BB962C8B-B14F-4D97-AF65-F5344CB8AC3E}">
        <p14:creationId xmlns:p14="http://schemas.microsoft.com/office/powerpoint/2010/main" val="754222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53970"/>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Açık ve Anlaşılır Talimatlar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79533"/>
            <a:ext cx="10515600" cy="4035973"/>
          </a:xfrm>
        </p:spPr>
        <p:txBody>
          <a:bodyPr>
            <a:noAutofit/>
          </a:bodyPr>
          <a:lstStyle/>
          <a:p>
            <a:pPr>
              <a:lnSpc>
                <a:spcPct val="170000"/>
              </a:lnSpc>
            </a:pPr>
            <a:r>
              <a:rPr lang="tr-TR" sz="1900" dirty="0"/>
              <a:t>Örneğin, koltuğun üstünde zıplayan bir çocuğa “uslu dur” veya “yapma” diye talimat vermek yerine “koltuğun üstünde zıplamayı bırak ve yere otur” gibi bir talimat verilmelidir. </a:t>
            </a:r>
          </a:p>
          <a:p>
            <a:pPr>
              <a:lnSpc>
                <a:spcPct val="170000"/>
              </a:lnSpc>
            </a:pPr>
            <a:endParaRPr lang="tr-TR" sz="1900" dirty="0"/>
          </a:p>
          <a:p>
            <a:pPr>
              <a:lnSpc>
                <a:spcPct val="170000"/>
              </a:lnSpc>
            </a:pPr>
            <a:r>
              <a:rPr lang="tr-TR" sz="1900" dirty="0"/>
              <a:t>Bu talimat gerçekleşmez ise uygun yönteme veya yaptırıma geçilmelidir. </a:t>
            </a:r>
          </a:p>
        </p:txBody>
      </p:sp>
    </p:spTree>
    <p:extLst>
      <p:ext uri="{BB962C8B-B14F-4D97-AF65-F5344CB8AC3E}">
        <p14:creationId xmlns:p14="http://schemas.microsoft.com/office/powerpoint/2010/main" val="10974218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27337"/>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Duruma Uygun Yaptırımlar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35028"/>
            <a:ext cx="10515600" cy="4035973"/>
          </a:xfrm>
        </p:spPr>
        <p:txBody>
          <a:bodyPr>
            <a:noAutofit/>
          </a:bodyPr>
          <a:lstStyle/>
          <a:p>
            <a:pPr>
              <a:lnSpc>
                <a:spcPct val="170000"/>
              </a:lnSpc>
            </a:pPr>
            <a:r>
              <a:rPr lang="tr-TR" sz="1900" dirty="0"/>
              <a:t>Net ve uygulanabilir.</a:t>
            </a:r>
          </a:p>
          <a:p>
            <a:pPr>
              <a:lnSpc>
                <a:spcPct val="170000"/>
              </a:lnSpc>
            </a:pPr>
            <a:endParaRPr lang="tr-TR" sz="1900" dirty="0"/>
          </a:p>
          <a:p>
            <a:pPr>
              <a:lnSpc>
                <a:spcPct val="170000"/>
              </a:lnSpc>
            </a:pPr>
            <a:r>
              <a:rPr lang="tr-TR" sz="1900" dirty="0"/>
              <a:t>Örneğin, çocuk bir içecek içerken güvenli bir şekilde içmiyorsa </a:t>
            </a:r>
          </a:p>
          <a:p>
            <a:pPr lvl="1">
              <a:lnSpc>
                <a:spcPct val="170000"/>
              </a:lnSpc>
            </a:pPr>
            <a:r>
              <a:rPr lang="tr-TR" sz="1900" dirty="0"/>
              <a:t>Bu davranışla ilgili bir kez uyarıp sonrasında içeceğini elinden almak ve “Söylediğim şekilde içmediğin için 2 dakikalığına alıyorum.” </a:t>
            </a:r>
          </a:p>
          <a:p>
            <a:pPr lvl="1">
              <a:lnSpc>
                <a:spcPct val="170000"/>
              </a:lnSpc>
            </a:pPr>
            <a:r>
              <a:rPr lang="tr-TR" sz="1900" dirty="0"/>
              <a:t>Fakat “Bir daha sana bu içecekten almayacağım.”</a:t>
            </a:r>
          </a:p>
        </p:txBody>
      </p:sp>
    </p:spTree>
    <p:extLst>
      <p:ext uri="{BB962C8B-B14F-4D97-AF65-F5344CB8AC3E}">
        <p14:creationId xmlns:p14="http://schemas.microsoft.com/office/powerpoint/2010/main" val="94365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36215"/>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Planlı Görmezden Gelme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61778"/>
            <a:ext cx="11164614" cy="4035973"/>
          </a:xfrm>
        </p:spPr>
        <p:txBody>
          <a:bodyPr>
            <a:noAutofit/>
          </a:bodyPr>
          <a:lstStyle/>
          <a:p>
            <a:pPr>
              <a:lnSpc>
                <a:spcPct val="170000"/>
              </a:lnSpc>
            </a:pPr>
            <a:r>
              <a:rPr lang="tr-TR" sz="1900" dirty="0"/>
              <a:t>Daha ufak sorunlu davranışlarda kullanılır.</a:t>
            </a:r>
          </a:p>
          <a:p>
            <a:pPr>
              <a:lnSpc>
                <a:spcPct val="170000"/>
              </a:lnSpc>
            </a:pPr>
            <a:endParaRPr lang="tr-TR" sz="1900" dirty="0"/>
          </a:p>
          <a:p>
            <a:pPr>
              <a:lnSpc>
                <a:spcPct val="170000"/>
              </a:lnSpc>
            </a:pPr>
            <a:r>
              <a:rPr lang="tr-TR" sz="1900" dirty="0"/>
              <a:t>Mevcut olumsuz davranış görmezden gelinir.</a:t>
            </a:r>
          </a:p>
          <a:p>
            <a:pPr>
              <a:lnSpc>
                <a:spcPct val="170000"/>
              </a:lnSpc>
            </a:pPr>
            <a:endParaRPr lang="tr-TR" sz="1900" dirty="0"/>
          </a:p>
          <a:p>
            <a:pPr>
              <a:lnSpc>
                <a:spcPct val="170000"/>
              </a:lnSpc>
            </a:pPr>
            <a:r>
              <a:rPr lang="tr-TR" sz="1900" dirty="0"/>
              <a:t>Fiziksel zarar olur ise müdahale etmek gerekir.</a:t>
            </a:r>
          </a:p>
        </p:txBody>
      </p:sp>
    </p:spTree>
    <p:extLst>
      <p:ext uri="{BB962C8B-B14F-4D97-AF65-F5344CB8AC3E}">
        <p14:creationId xmlns:p14="http://schemas.microsoft.com/office/powerpoint/2010/main" val="407757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5093"/>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Gerektiğinde İlişkiyi Kesme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52784"/>
            <a:ext cx="10515600" cy="4035973"/>
          </a:xfrm>
        </p:spPr>
        <p:txBody>
          <a:bodyPr>
            <a:noAutofit/>
          </a:bodyPr>
          <a:lstStyle/>
          <a:p>
            <a:pPr algn="just">
              <a:lnSpc>
                <a:spcPct val="170000"/>
              </a:lnSpc>
            </a:pPr>
            <a:r>
              <a:rPr lang="tr-TR" sz="1900" dirty="0"/>
              <a:t>Problemli davranışın oluştuğu ortamdan çocuğu uzaklaştırmak, kısa bir süre ilişkiyi kesmek önemlidir. </a:t>
            </a:r>
          </a:p>
          <a:p>
            <a:pPr algn="just">
              <a:lnSpc>
                <a:spcPct val="170000"/>
              </a:lnSpc>
            </a:pPr>
            <a:endParaRPr lang="tr-TR" sz="1900" dirty="0"/>
          </a:p>
          <a:p>
            <a:pPr algn="just">
              <a:lnSpc>
                <a:spcPct val="170000"/>
              </a:lnSpc>
            </a:pPr>
            <a:r>
              <a:rPr lang="tr-TR" sz="1900" dirty="0"/>
              <a:t>Bu süreçte sakinleme olursa etkinliğe devam edilebilir. Olmazsa mola yöntemine geçilebilir. </a:t>
            </a:r>
          </a:p>
          <a:p>
            <a:pPr algn="just">
              <a:lnSpc>
                <a:spcPct val="170000"/>
              </a:lnSpc>
            </a:pPr>
            <a:endParaRPr lang="tr-TR" sz="1900" dirty="0"/>
          </a:p>
          <a:p>
            <a:pPr algn="just">
              <a:lnSpc>
                <a:spcPct val="170000"/>
              </a:lnSpc>
            </a:pPr>
            <a:r>
              <a:rPr lang="tr-TR" sz="1900" dirty="0"/>
              <a:t>Sessiz zaman süresi; 2 yaşta 1 dakika, 3-5 yaşta 2 dakika, 5 yaş üstü ise en fazla 5 dakika olarak uygulanmalıdır. </a:t>
            </a:r>
          </a:p>
        </p:txBody>
      </p:sp>
    </p:spTree>
    <p:extLst>
      <p:ext uri="{BB962C8B-B14F-4D97-AF65-F5344CB8AC3E}">
        <p14:creationId xmlns:p14="http://schemas.microsoft.com/office/powerpoint/2010/main" val="380738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26997"/>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52560"/>
            <a:ext cx="10515600" cy="3943359"/>
          </a:xfrm>
        </p:spPr>
        <p:txBody>
          <a:bodyPr>
            <a:normAutofit/>
          </a:bodyPr>
          <a:lstStyle/>
          <a:p>
            <a:pPr algn="just">
              <a:lnSpc>
                <a:spcPct val="170000"/>
              </a:lnSpc>
            </a:pPr>
            <a:r>
              <a:rPr lang="tr-TR" sz="1900" dirty="0">
                <a:latin typeface="Segoe UI" panose="020B0502040204020203" pitchFamily="34" charset="0"/>
                <a:cs typeface="Segoe UI" panose="020B0502040204020203" pitchFamily="34" charset="0"/>
              </a:rPr>
              <a:t>Davranış sorunlarının kaynağı ve sürekliliğinin anlaşılmasına sosyal öğrenme ve edimsel koşullanma kuramları yardımcı olmaktadır. </a:t>
            </a:r>
          </a:p>
          <a:p>
            <a:pPr marL="0" indent="0" algn="just">
              <a:lnSpc>
                <a:spcPct val="170000"/>
              </a:lnSpc>
              <a:buNone/>
            </a:pPr>
            <a:endParaRPr lang="tr-TR" sz="1900" dirty="0">
              <a:latin typeface="Segoe UI" panose="020B0502040204020203" pitchFamily="34" charset="0"/>
              <a:cs typeface="Segoe UI" panose="020B0502040204020203" pitchFamily="34" charset="0"/>
            </a:endParaRPr>
          </a:p>
          <a:p>
            <a:pPr algn="just">
              <a:lnSpc>
                <a:spcPct val="170000"/>
              </a:lnSpc>
            </a:pPr>
            <a:r>
              <a:rPr lang="tr-TR" sz="1900" dirty="0">
                <a:latin typeface="Segoe UI" panose="020B0502040204020203" pitchFamily="34" charset="0"/>
                <a:cs typeface="Segoe UI" panose="020B0502040204020203" pitchFamily="34" charset="0"/>
              </a:rPr>
              <a:t>Sosyal öğrenme teorisi insanların doğrudan deneyim, gözlem ve modelleme yoluyla öğrendikleri süreci tanımlar.</a:t>
            </a:r>
          </a:p>
          <a:p>
            <a:pPr algn="just"/>
            <a:endParaRPr lang="tr-TR" sz="1900" dirty="0">
              <a:latin typeface="Segoe UI" panose="020B0502040204020203" pitchFamily="34" charset="0"/>
              <a:cs typeface="Segoe UI" panose="020B0502040204020203" pitchFamily="34" charset="0"/>
            </a:endParaRPr>
          </a:p>
          <a:p>
            <a:pPr algn="just"/>
            <a:endParaRPr lang="tr-TR" sz="1900" dirty="0">
              <a:latin typeface="Segoe UI" panose="020B0502040204020203" pitchFamily="34" charset="0"/>
              <a:cs typeface="Segoe UI" panose="020B0502040204020203" pitchFamily="34" charset="0"/>
            </a:endParaRPr>
          </a:p>
          <a:p>
            <a:pPr algn="just">
              <a:lnSpc>
                <a:spcPct val="150000"/>
              </a:lnSpc>
            </a:pPr>
            <a:endParaRPr lang="tr-T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0068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18460"/>
            <a:ext cx="10515600" cy="1325563"/>
          </a:xfrm>
        </p:spPr>
        <p:txBody>
          <a:bodyPr vert="horz" lIns="91440" tIns="45720" rIns="91440" bIns="45720" rtlCol="0" anchor="ct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Uygun Komut Verme</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52784"/>
            <a:ext cx="10515600" cy="4035973"/>
          </a:xfrm>
        </p:spPr>
        <p:txBody>
          <a:bodyPr>
            <a:noAutofit/>
          </a:bodyPr>
          <a:lstStyle/>
          <a:p>
            <a:pPr algn="just">
              <a:lnSpc>
                <a:spcPct val="170000"/>
              </a:lnSpc>
            </a:pPr>
            <a:r>
              <a:rPr lang="tr-TR" sz="1900" dirty="0"/>
              <a:t>Başlatma komutu: anlaşılır şekilde verilir, 5 saniye sonra tekrar edilebilir. </a:t>
            </a:r>
          </a:p>
          <a:p>
            <a:pPr algn="just">
              <a:lnSpc>
                <a:spcPct val="170000"/>
              </a:lnSpc>
            </a:pPr>
            <a:r>
              <a:rPr lang="tr-TR" sz="1900" dirty="0"/>
              <a:t>Çocuk uymazsa duruma uygun yaptırım veya teşvik yapılabilir. </a:t>
            </a:r>
          </a:p>
          <a:p>
            <a:pPr algn="just">
              <a:lnSpc>
                <a:spcPct val="170000"/>
              </a:lnSpc>
            </a:pPr>
            <a:r>
              <a:rPr lang="tr-TR" sz="1900" dirty="0"/>
              <a:t>Çocuk uyuyorsa takdir etmek gerekir. </a:t>
            </a:r>
          </a:p>
          <a:p>
            <a:pPr algn="just">
              <a:lnSpc>
                <a:spcPct val="170000"/>
              </a:lnSpc>
            </a:pPr>
            <a:r>
              <a:rPr lang="tr-TR" sz="1900" dirty="0"/>
              <a:t>Bitirme komutu bir kez verilir, tekrarlanmaz ve çocuk uymaz ise duruma uygun yaptırımlar, sessiz zaman veya mola kullanılabilir. Uyar ise takdir edilir.</a:t>
            </a:r>
          </a:p>
          <a:p>
            <a:pPr algn="just">
              <a:lnSpc>
                <a:spcPct val="170000"/>
              </a:lnSpc>
            </a:pPr>
            <a:endParaRPr lang="tr-TR" sz="1900" dirty="0"/>
          </a:p>
        </p:txBody>
      </p:sp>
    </p:spTree>
    <p:extLst>
      <p:ext uri="{BB962C8B-B14F-4D97-AF65-F5344CB8AC3E}">
        <p14:creationId xmlns:p14="http://schemas.microsoft.com/office/powerpoint/2010/main" val="369717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92519" y="1009582"/>
            <a:ext cx="10515600" cy="1325563"/>
          </a:xfrm>
        </p:spPr>
        <p:txBody>
          <a:bodyPr vert="horz" lIns="91440" tIns="45720" rIns="91440" bIns="45720" rtlCol="0" anchor="ctr">
            <a:normAutofit/>
          </a:bodyPr>
          <a:lstStyle/>
          <a:p>
            <a:r>
              <a:rPr lang="tr-TR" sz="2400" b="1" dirty="0">
                <a:latin typeface="Segoe UI" panose="020B0502040204020203" pitchFamily="34" charset="0"/>
                <a:cs typeface="Times New Roman" panose="02020603050405020304" pitchFamily="18" charset="0"/>
              </a:rPr>
              <a:t>Vaka</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519" y="2335145"/>
            <a:ext cx="10515601" cy="4035973"/>
          </a:xfrm>
        </p:spPr>
        <p:txBody>
          <a:bodyPr>
            <a:noAutofit/>
          </a:bodyPr>
          <a:lstStyle/>
          <a:p>
            <a:pPr algn="just">
              <a:lnSpc>
                <a:spcPct val="170000"/>
              </a:lnSpc>
            </a:pPr>
            <a:r>
              <a:rPr lang="tr-TR" sz="1900" dirty="0"/>
              <a:t>Ahmet, 3 yaşında. Evde yemek yerken bardağını sürekli masaya vuruyor. Annesi, oğluna bu davranışın uygun olmadığını anlatıyor ve onu ikna etmeye çalışıyor. Fakat Ahmet bu çabalara yanıt vermiyor.</a:t>
            </a:r>
          </a:p>
          <a:p>
            <a:pPr lvl="1" algn="just">
              <a:lnSpc>
                <a:spcPct val="170000"/>
              </a:lnSpc>
            </a:pPr>
            <a:r>
              <a:rPr lang="tr-TR" sz="1900" dirty="0"/>
              <a:t>Anne, bu noktada, bitirme komutunu bir kez verip sonrasında bardağı elinden almalı ve bir süre beklemeliydi. Alırken de Ahmet bardağı vurduğu ve Ahmet’in bu davranışının zararlı olabileceği için bardağı aldığını belirtmeliydi.</a:t>
            </a:r>
          </a:p>
          <a:p>
            <a:pPr algn="just">
              <a:lnSpc>
                <a:spcPct val="170000"/>
              </a:lnSpc>
            </a:pPr>
            <a:endParaRPr lang="tr-TR" sz="1900" dirty="0"/>
          </a:p>
        </p:txBody>
      </p:sp>
    </p:spTree>
    <p:extLst>
      <p:ext uri="{BB962C8B-B14F-4D97-AF65-F5344CB8AC3E}">
        <p14:creationId xmlns:p14="http://schemas.microsoft.com/office/powerpoint/2010/main" val="2732571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92519" y="1000705"/>
            <a:ext cx="10515600" cy="1325563"/>
          </a:xfrm>
        </p:spPr>
        <p:txBody>
          <a:bodyPr>
            <a:normAutofit/>
          </a:bodyPr>
          <a:lstStyle/>
          <a:p>
            <a:r>
              <a:rPr lang="tr-TR" sz="2400" b="1" dirty="0">
                <a:latin typeface="Segoe UI" panose="020B0502040204020203" pitchFamily="34" charset="0"/>
                <a:cs typeface="Times New Roman" panose="02020603050405020304" pitchFamily="18" charset="0"/>
              </a:rPr>
              <a:t>Vaka</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518" y="2326268"/>
            <a:ext cx="10515601" cy="4035973"/>
          </a:xfrm>
        </p:spPr>
        <p:txBody>
          <a:bodyPr>
            <a:noAutofit/>
          </a:bodyPr>
          <a:lstStyle/>
          <a:p>
            <a:pPr algn="just">
              <a:lnSpc>
                <a:spcPct val="170000"/>
              </a:lnSpc>
            </a:pPr>
            <a:r>
              <a:rPr lang="tr-TR" sz="1900" dirty="0"/>
              <a:t>Ayşe, 5 yaşında. Mutfakta ulaşılabilir durumda bulunan bardaklarla oynuyor. Babası, ona oturma odasından oynamamasını söylüyor. Tam bu esnada, Ayşe bardak kırıyor.</a:t>
            </a:r>
          </a:p>
          <a:p>
            <a:pPr lvl="1" algn="just">
              <a:lnSpc>
                <a:spcPct val="170000"/>
              </a:lnSpc>
            </a:pPr>
            <a:r>
              <a:rPr lang="tr-TR" sz="1900" dirty="0"/>
              <a:t>Baba, bu noktada mutfağa gelip etkin komut verme prensiplerini kullanmalıydı. Bunun yanında, tehlikenin önüne geçmek için önceden güvenlik önlemlerini almalıydı.</a:t>
            </a:r>
          </a:p>
          <a:p>
            <a:pPr algn="just">
              <a:lnSpc>
                <a:spcPct val="170000"/>
              </a:lnSpc>
            </a:pPr>
            <a:endParaRPr lang="tr-TR" sz="1900" dirty="0"/>
          </a:p>
        </p:txBody>
      </p:sp>
    </p:spTree>
    <p:extLst>
      <p:ext uri="{BB962C8B-B14F-4D97-AF65-F5344CB8AC3E}">
        <p14:creationId xmlns:p14="http://schemas.microsoft.com/office/powerpoint/2010/main" val="1205627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92519" y="1000704"/>
            <a:ext cx="10515600" cy="1325563"/>
          </a:xfrm>
        </p:spPr>
        <p:txBody>
          <a:bodyPr>
            <a:normAutofit/>
          </a:bodyPr>
          <a:lstStyle/>
          <a:p>
            <a:r>
              <a:rPr lang="tr-TR" sz="2400" b="1" dirty="0">
                <a:latin typeface="Segoe UI" panose="020B0502040204020203" pitchFamily="34" charset="0"/>
                <a:cs typeface="Times New Roman" panose="02020603050405020304" pitchFamily="18" charset="0"/>
              </a:rPr>
              <a:t>Vaka</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2519" y="2155130"/>
            <a:ext cx="10597652" cy="4035973"/>
          </a:xfrm>
        </p:spPr>
        <p:txBody>
          <a:bodyPr>
            <a:noAutofit/>
          </a:bodyPr>
          <a:lstStyle/>
          <a:p>
            <a:pPr algn="just">
              <a:lnSpc>
                <a:spcPct val="170000"/>
              </a:lnSpc>
            </a:pPr>
            <a:r>
              <a:rPr lang="tr-TR" sz="1900" dirty="0"/>
              <a:t>Mehmet, 5 yaşında. Evin içinde bulduğu eski bir oyuncağını sevinerek annesine getiriyor. Oyuncağı bulduğu için çok mutlu olmuş ve annesi ile paylaşmak istemiş. Bu esnada annesi, telefonla ilgileniyor ve göz teması kurmuyor.</a:t>
            </a:r>
          </a:p>
          <a:p>
            <a:pPr lvl="1" algn="just">
              <a:lnSpc>
                <a:spcPct val="170000"/>
              </a:lnSpc>
            </a:pPr>
            <a:r>
              <a:rPr lang="tr-TR" sz="1900" dirty="0"/>
              <a:t>Anne, bu noktada çocuğa ilgi göstermeli, onunla göz teması kurmalı, oyuncağını bulmasını takdir etmeliydi. Ayrıca, oyuncağın fonksiyonu ile ilgili sohbet edip </a:t>
            </a:r>
            <a:r>
              <a:rPr lang="tr-TR" sz="1900" dirty="0" err="1"/>
              <a:t>raslantısal</a:t>
            </a:r>
            <a:r>
              <a:rPr lang="tr-TR" sz="1900" dirty="0"/>
              <a:t> öğrenme tekniklerini kullanabilirdi.</a:t>
            </a:r>
          </a:p>
          <a:p>
            <a:pPr algn="just">
              <a:lnSpc>
                <a:spcPct val="170000"/>
              </a:lnSpc>
            </a:pPr>
            <a:endParaRPr lang="tr-TR" sz="1900" dirty="0"/>
          </a:p>
        </p:txBody>
      </p:sp>
    </p:spTree>
    <p:extLst>
      <p:ext uri="{BB962C8B-B14F-4D97-AF65-F5344CB8AC3E}">
        <p14:creationId xmlns:p14="http://schemas.microsoft.com/office/powerpoint/2010/main" val="3586316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27482" y="856199"/>
            <a:ext cx="10515600" cy="1325563"/>
          </a:xfrm>
        </p:spPr>
        <p:txBody>
          <a:bodyPr vert="horz" lIns="91440" tIns="45720" rIns="91440" bIns="45720" rtlCol="0" anchor="ctr">
            <a:normAutofit/>
          </a:bodyPr>
          <a:lstStyle/>
          <a:p>
            <a:r>
              <a:rPr lang="tr-TR" sz="2400" b="1" dirty="0">
                <a:latin typeface="Segoe UI" panose="020B0502040204020203" pitchFamily="34" charset="0"/>
                <a:cs typeface="Times New Roman" panose="02020603050405020304" pitchFamily="18" charset="0"/>
              </a:rPr>
              <a:t>Vaka</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27482" y="1607757"/>
            <a:ext cx="10826318" cy="4035973"/>
          </a:xfrm>
        </p:spPr>
        <p:txBody>
          <a:bodyPr>
            <a:noAutofit/>
          </a:bodyPr>
          <a:lstStyle/>
          <a:p>
            <a:pPr lvl="0" algn="just">
              <a:lnSpc>
                <a:spcPct val="170000"/>
              </a:lnSpc>
            </a:pPr>
            <a:r>
              <a:rPr lang="tr-TR" sz="1800" dirty="0"/>
              <a:t>Süleyman, 4 yaşında. İstediği olmadığı zaman oyuncakları yere atıyor. Anne, burada uygun davranıyor ve oyuncakları atmayı bırakması şeklinde bitirme komutu veriyor. Davranışın devam etmesi üzerine uygun sınır koyma ilkelerinden faydalanıp oyuncakları topluyor, yaptırımı açıkça ifade edip oyuncakları attığı için bugün bir daha oynayamayacağını belirtiyor. Davranış sorununun devam etmesi üzerine önce sessiz zaman ardından mola uygulamasına geçiyor. Molayı, çocuğun odasında yapıyor, bir süre sonra çocuğun dikkati dağılıyor ve çocuk kitaplarla ilgilenmeye başlıyor.</a:t>
            </a:r>
          </a:p>
          <a:p>
            <a:pPr lvl="1" algn="just">
              <a:lnSpc>
                <a:spcPct val="170000"/>
              </a:lnSpc>
            </a:pPr>
            <a:r>
              <a:rPr lang="tr-TR" sz="1800" dirty="0"/>
              <a:t>Annenin baştaki tavrı uygun olmakla birlikte mola uygulamasını ilgi çekici olmayan bir ortamda, en fazla 5 dakika olacak şekilde yapmalıydı. Sonrasında molaya uyduğu için çocuğu takdir etmeli ve başka bir etkinliğe geçmeliydi. </a:t>
            </a:r>
          </a:p>
        </p:txBody>
      </p:sp>
    </p:spTree>
    <p:extLst>
      <p:ext uri="{BB962C8B-B14F-4D97-AF65-F5344CB8AC3E}">
        <p14:creationId xmlns:p14="http://schemas.microsoft.com/office/powerpoint/2010/main" val="1447738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660891"/>
            <a:ext cx="10515600" cy="1325563"/>
          </a:xfrm>
        </p:spPr>
        <p:txBody>
          <a:bodyPr vert="horz" lIns="91440" tIns="45720" rIns="91440" bIns="45720" rtlCol="0" anchor="ctr">
            <a:normAutofit/>
          </a:bodyPr>
          <a:lstStyle/>
          <a:p>
            <a:r>
              <a:rPr lang="tr-TR" b="1" dirty="0"/>
              <a:t>ÖZET</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1" y="2161136"/>
            <a:ext cx="10515599" cy="4035973"/>
          </a:xfrm>
        </p:spPr>
        <p:txBody>
          <a:bodyPr>
            <a:noAutofit/>
          </a:bodyPr>
          <a:lstStyle/>
          <a:p>
            <a:pPr algn="just">
              <a:lnSpc>
                <a:spcPct val="150000"/>
              </a:lnSpc>
            </a:pPr>
            <a:r>
              <a:rPr lang="tr-TR" sz="1900" dirty="0">
                <a:effectLst/>
                <a:ea typeface="Quattrocento Sans" panose="020B0502050000020003" pitchFamily="34" charset="0"/>
                <a:cs typeface="Segoe UI" panose="020B0502040204020203" pitchFamily="34" charset="0"/>
              </a:rPr>
              <a:t>Çocuklarda sıkça görülen olumsuz davranışları yönetmek, birçok bakım vereni zorlayan bir konudur. </a:t>
            </a:r>
          </a:p>
          <a:p>
            <a:pPr algn="just">
              <a:lnSpc>
                <a:spcPct val="150000"/>
              </a:lnSpc>
            </a:pPr>
            <a:r>
              <a:rPr lang="tr-TR" sz="1900" dirty="0">
                <a:effectLst/>
                <a:ea typeface="Quattrocento Sans" panose="020B0502050000020003" pitchFamily="34" charset="0"/>
                <a:cs typeface="Segoe UI" panose="020B0502040204020203" pitchFamily="34" charset="0"/>
              </a:rPr>
              <a:t>Bu olumsuz davranışların temelinde, sosyal öğrenme ve </a:t>
            </a:r>
            <a:r>
              <a:rPr lang="tr-TR" sz="1900" dirty="0" err="1">
                <a:effectLst/>
                <a:ea typeface="Quattrocento Sans" panose="020B0502050000020003" pitchFamily="34" charset="0"/>
                <a:cs typeface="Segoe UI" panose="020B0502040204020203" pitchFamily="34" charset="0"/>
              </a:rPr>
              <a:t>pekiştireç</a:t>
            </a:r>
            <a:r>
              <a:rPr lang="tr-TR" sz="1900" dirty="0">
                <a:effectLst/>
                <a:ea typeface="Quattrocento Sans" panose="020B0502050000020003" pitchFamily="34" charset="0"/>
                <a:cs typeface="Segoe UI" panose="020B0502040204020203" pitchFamily="34" charset="0"/>
              </a:rPr>
              <a:t> mekanizmalarının etkisi bulunmaktadır. </a:t>
            </a:r>
            <a:endParaRPr lang="tr-TR" sz="1900" dirty="0">
              <a:effectLst/>
              <a:ea typeface="Quattrocento Sans" panose="020B0502050000020003" pitchFamily="34" charset="0"/>
              <a:cs typeface="Quattrocento Sans" panose="020B0502050000020003" pitchFamily="34" charset="0"/>
            </a:endParaRPr>
          </a:p>
          <a:p>
            <a:pPr algn="just">
              <a:lnSpc>
                <a:spcPct val="150000"/>
              </a:lnSpc>
            </a:pPr>
            <a:r>
              <a:rPr lang="tr-TR" sz="1900" dirty="0">
                <a:ea typeface="Quattrocento Sans" panose="020B0502050000020003" pitchFamily="34" charset="0"/>
                <a:cs typeface="Segoe UI" panose="020B0502040204020203" pitchFamily="34" charset="0"/>
              </a:rPr>
              <a:t>D</a:t>
            </a:r>
            <a:r>
              <a:rPr lang="tr-TR" sz="1900" dirty="0">
                <a:effectLst/>
                <a:ea typeface="Quattrocento Sans" panose="020B0502050000020003" pitchFamily="34" charset="0"/>
                <a:cs typeface="Segoe UI" panose="020B0502040204020203" pitchFamily="34" charset="0"/>
              </a:rPr>
              <a:t>avranış yönetimine başlamadan önce çocuğun, ailenin ve çocuğun bulunduğu geniş sistemlerin anlaşılmasını sağlayan bir değerlendirme yapılmalıdır. </a:t>
            </a:r>
          </a:p>
        </p:txBody>
      </p:sp>
    </p:spTree>
    <p:extLst>
      <p:ext uri="{BB962C8B-B14F-4D97-AF65-F5344CB8AC3E}">
        <p14:creationId xmlns:p14="http://schemas.microsoft.com/office/powerpoint/2010/main" val="5519695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660891"/>
            <a:ext cx="10515600" cy="1325563"/>
          </a:xfrm>
        </p:spPr>
        <p:txBody>
          <a:bodyPr vert="horz" lIns="91440" tIns="45720" rIns="91440" bIns="45720" rtlCol="0" anchor="ctr">
            <a:normAutofit/>
          </a:bodyPr>
          <a:lstStyle/>
          <a:p>
            <a:r>
              <a:rPr lang="tr-TR" b="1" dirty="0"/>
              <a:t>ÖZET</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161136"/>
            <a:ext cx="10515599" cy="4035973"/>
          </a:xfrm>
        </p:spPr>
        <p:txBody>
          <a:bodyPr>
            <a:noAutofit/>
          </a:bodyPr>
          <a:lstStyle/>
          <a:p>
            <a:pPr algn="just">
              <a:lnSpc>
                <a:spcPct val="150000"/>
              </a:lnSpc>
            </a:pPr>
            <a:r>
              <a:rPr lang="tr-TR" sz="1900" dirty="0">
                <a:effectLst/>
                <a:ea typeface="Quattrocento Sans" panose="020B0502050000020003" pitchFamily="34" charset="0"/>
                <a:cs typeface="Segoe UI" panose="020B0502040204020203" pitchFamily="34" charset="0"/>
              </a:rPr>
              <a:t>Tüm olumsuz davranışları ortadan kaldıracak veya çocuğun davranış yönetimini sağlayacak tek bir yöntem yoktur. </a:t>
            </a:r>
            <a:endParaRPr lang="tr-TR" sz="1900" dirty="0">
              <a:effectLst/>
              <a:ea typeface="Quattrocento Sans" panose="020B0502050000020003" pitchFamily="34" charset="0"/>
              <a:cs typeface="Quattrocento Sans" panose="020B0502050000020003" pitchFamily="34" charset="0"/>
            </a:endParaRPr>
          </a:p>
          <a:p>
            <a:pPr algn="just">
              <a:lnSpc>
                <a:spcPct val="150000"/>
              </a:lnSpc>
            </a:pPr>
            <a:r>
              <a:rPr lang="tr-TR" sz="1900" dirty="0">
                <a:effectLst/>
                <a:ea typeface="Quattrocento Sans" panose="020B0502050000020003" pitchFamily="34" charset="0"/>
                <a:cs typeface="Segoe UI" panose="020B0502040204020203" pitchFamily="34" charset="0"/>
              </a:rPr>
              <a:t>Hedef davranış belirlendikten sonra ilk adım bilgilendirme olmalıdır. </a:t>
            </a:r>
          </a:p>
          <a:p>
            <a:pPr algn="just">
              <a:lnSpc>
                <a:spcPct val="150000"/>
              </a:lnSpc>
            </a:pPr>
            <a:r>
              <a:rPr lang="tr-TR" sz="1900" dirty="0">
                <a:effectLst/>
                <a:ea typeface="Quattrocento Sans" panose="020B0502050000020003" pitchFamily="34" charset="0"/>
                <a:cs typeface="Segoe UI" panose="020B0502040204020203" pitchFamily="34" charset="0"/>
              </a:rPr>
              <a:t>Olumsuz davranışları önlemek için davranış sorunlarının öncüllerini veya tetikleyicilerini değiştiren önleme yöntemleri (doğru davranışı övme, planlı görmezden gelme, davranışlar için yapılan anlaşmalar, davranışsal ödül sistemleri, etkin komut verme ve mola yöntemi) kullanılır. </a:t>
            </a:r>
          </a:p>
        </p:txBody>
      </p:sp>
    </p:spTree>
    <p:extLst>
      <p:ext uri="{BB962C8B-B14F-4D97-AF65-F5344CB8AC3E}">
        <p14:creationId xmlns:p14="http://schemas.microsoft.com/office/powerpoint/2010/main" val="403159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2048" y="3059668"/>
            <a:ext cx="2647904" cy="738664"/>
          </a:xfrm>
          <a:prstGeom prst="rect">
            <a:avLst/>
          </a:prstGeom>
          <a:noFill/>
        </p:spPr>
        <p:txBody>
          <a:bodyPr wrap="none" rtlCol="0">
            <a:spAutoFit/>
          </a:bodyPr>
          <a:lstStyle/>
          <a:p>
            <a:r>
              <a:rPr lang="en-US" sz="4200" dirty="0" err="1">
                <a:latin typeface="+mj-lt"/>
              </a:rPr>
              <a:t>Teşekkürle</a:t>
            </a:r>
            <a:r>
              <a:rPr lang="tr-TR" sz="4200" dirty="0">
                <a:latin typeface="+mj-lt"/>
              </a:rPr>
              <a:t>r</a:t>
            </a:r>
            <a:endParaRPr lang="en-US" sz="4200" dirty="0">
              <a:latin typeface="+mj-lt"/>
            </a:endParaRPr>
          </a:p>
        </p:txBody>
      </p:sp>
      <p:sp>
        <p:nvSpPr>
          <p:cNvPr id="2" name="Content Placeholder 2">
            <a:extLst>
              <a:ext uri="{FF2B5EF4-FFF2-40B4-BE49-F238E27FC236}">
                <a16:creationId xmlns:a16="http://schemas.microsoft.com/office/drawing/2014/main" id="{E29598CC-D983-865D-AB5D-B7F191629F02}"/>
              </a:ext>
            </a:extLst>
          </p:cNvPr>
          <p:cNvSpPr txBox="1">
            <a:spLocks/>
          </p:cNvSpPr>
          <p:nvPr/>
        </p:nvSpPr>
        <p:spPr>
          <a:xfrm>
            <a:off x="782782" y="4793673"/>
            <a:ext cx="10515600" cy="11360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600">
                <a:latin typeface="+mj-lt"/>
              </a:rPr>
              <a:t>“Bu doküman Avrupa Birliği mali desteği ile oluşturulmuştur. Bu yayının içeriğinden yalnızca WEglobal liderliğindeki konsorsiyum sorumludur ve hiçbir şekilde Avrupa Birliğinin görüşlerini yansıtmamaktadır.”</a:t>
            </a:r>
          </a:p>
          <a:p>
            <a:pPr>
              <a:lnSpc>
                <a:spcPct val="150000"/>
              </a:lnSpc>
            </a:pPr>
            <a:endParaRPr lang="en-US" sz="1600" dirty="0">
              <a:latin typeface="+mj-lt"/>
            </a:endParaRPr>
          </a:p>
        </p:txBody>
      </p:sp>
    </p:spTree>
    <p:extLst>
      <p:ext uri="{BB962C8B-B14F-4D97-AF65-F5344CB8AC3E}">
        <p14:creationId xmlns:p14="http://schemas.microsoft.com/office/powerpoint/2010/main" val="371660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36215"/>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61778"/>
            <a:ext cx="10515600" cy="3745504"/>
          </a:xfrm>
        </p:spPr>
        <p:txBody>
          <a:bodyPr>
            <a:noAutofit/>
          </a:bodyPr>
          <a:lstStyle/>
          <a:p>
            <a:pPr algn="just">
              <a:lnSpc>
                <a:spcPct val="170000"/>
              </a:lnSpc>
            </a:pPr>
            <a:r>
              <a:rPr lang="tr-TR" sz="1900" dirty="0">
                <a:latin typeface="Segoe UI" panose="020B0502040204020203" pitchFamily="34" charset="0"/>
                <a:cs typeface="Segoe UI" panose="020B0502040204020203" pitchFamily="34" charset="0"/>
              </a:rPr>
              <a:t>Örneğin, karşısındakinin saldırganlık ile istediğini elde ettiğini gören bir çocuk, benzer bir davranışı oyun alanında başka bir çocuk üzerinde sergileyebilir. </a:t>
            </a:r>
          </a:p>
          <a:p>
            <a:pPr algn="just">
              <a:lnSpc>
                <a:spcPct val="170000"/>
              </a:lnSpc>
            </a:pPr>
            <a:r>
              <a:rPr lang="tr-TR" sz="1900" dirty="0">
                <a:latin typeface="Segoe UI" panose="020B0502040204020203" pitchFamily="34" charset="0"/>
                <a:cs typeface="Segoe UI" panose="020B0502040204020203" pitchFamily="34" charset="0"/>
              </a:rPr>
              <a:t>Bir modeli gözlemleme ve taklit etme süreci aile içinde de gerçekleşir.</a:t>
            </a:r>
          </a:p>
          <a:p>
            <a:pPr algn="just">
              <a:lnSpc>
                <a:spcPct val="170000"/>
              </a:lnSpc>
            </a:pPr>
            <a:r>
              <a:rPr lang="tr-TR" sz="1900" dirty="0">
                <a:latin typeface="Segoe UI" panose="020B0502040204020203" pitchFamily="34" charset="0"/>
                <a:cs typeface="Segoe UI" panose="020B0502040204020203" pitchFamily="34" charset="0"/>
              </a:rPr>
              <a:t>Sosyal öğrenme teorisi, çocuğun uyumsuz davranışlarının kaynağını aile üyeleri arasındaki etkileşim süreçlerinde arar.</a:t>
            </a:r>
          </a:p>
          <a:p>
            <a:pPr algn="just"/>
            <a:endParaRPr lang="tr-TR" sz="1900" dirty="0"/>
          </a:p>
        </p:txBody>
      </p:sp>
    </p:spTree>
    <p:extLst>
      <p:ext uri="{BB962C8B-B14F-4D97-AF65-F5344CB8AC3E}">
        <p14:creationId xmlns:p14="http://schemas.microsoft.com/office/powerpoint/2010/main" val="103553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725905" y="1053971"/>
            <a:ext cx="10515600" cy="1325563"/>
          </a:xfrm>
        </p:spPr>
        <p:txBody>
          <a:bodyPr>
            <a:normAutofit/>
          </a:bodyPr>
          <a:lstStyle/>
          <a:p>
            <a:pPr algn="ctr"/>
            <a:r>
              <a:rPr lang="tr-TR" sz="4000" b="1" dirty="0">
                <a:solidFill>
                  <a:srgbClr val="4472C4"/>
                </a:solidFill>
                <a:latin typeface="Segoe UI" panose="020B0502040204020203" pitchFamily="34" charset="0"/>
                <a:cs typeface="Times New Roman" panose="02020603050405020304" pitchFamily="18"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950495" y="2308512"/>
            <a:ext cx="10291010" cy="3236954"/>
          </a:xfrm>
        </p:spPr>
        <p:txBody>
          <a:bodyPr>
            <a:noAutofit/>
          </a:bodyPr>
          <a:lstStyle/>
          <a:p>
            <a:pPr algn="just">
              <a:lnSpc>
                <a:spcPct val="170000"/>
              </a:lnSpc>
            </a:pPr>
            <a:r>
              <a:rPr lang="tr-TR" sz="1900" dirty="0">
                <a:latin typeface="Segoe UI" panose="020B0502040204020203" pitchFamily="34" charset="0"/>
                <a:cs typeface="Segoe UI" panose="020B0502040204020203" pitchFamily="34" charset="0"/>
              </a:rPr>
              <a:t>Çocuklar, genellikle olumsuz davranışları gözlemleyerek ve taklit ederek öğrenirler.</a:t>
            </a:r>
          </a:p>
          <a:p>
            <a:pPr algn="just">
              <a:lnSpc>
                <a:spcPct val="170000"/>
              </a:lnSpc>
            </a:pPr>
            <a:r>
              <a:rPr lang="tr-TR" sz="1900" b="1" dirty="0">
                <a:latin typeface="Segoe UI" panose="020B0502040204020203" pitchFamily="34" charset="0"/>
                <a:cs typeface="Segoe UI" panose="020B0502040204020203" pitchFamily="34" charset="0"/>
              </a:rPr>
              <a:t>Edimsel koşullanma</a:t>
            </a:r>
            <a:r>
              <a:rPr lang="tr-TR" sz="1900" dirty="0">
                <a:latin typeface="Segoe UI" panose="020B0502040204020203" pitchFamily="34" charset="0"/>
                <a:cs typeface="Segoe UI" panose="020B0502040204020203" pitchFamily="34" charset="0"/>
              </a:rPr>
              <a:t>, bir davranışın ya artırılması ya da azaltılması için öncüllerin ve/veya sonuçların değiştirilmesi anlamına gelir. </a:t>
            </a:r>
          </a:p>
          <a:p>
            <a:pPr algn="just">
              <a:lnSpc>
                <a:spcPct val="170000"/>
              </a:lnSpc>
            </a:pPr>
            <a:r>
              <a:rPr lang="tr-TR" sz="1900" b="1" dirty="0">
                <a:latin typeface="Segoe UI" panose="020B0502040204020203" pitchFamily="34" charset="0"/>
                <a:cs typeface="Segoe UI" panose="020B0502040204020203" pitchFamily="34" charset="0"/>
              </a:rPr>
              <a:t>Öncüller,</a:t>
            </a:r>
            <a:r>
              <a:rPr lang="tr-TR" sz="1900" dirty="0">
                <a:latin typeface="Segoe UI" panose="020B0502040204020203" pitchFamily="34" charset="0"/>
                <a:cs typeface="Segoe UI" panose="020B0502040204020203" pitchFamily="34" charset="0"/>
              </a:rPr>
              <a:t> bir organizmayı belirli bir davranışı gerçekleştirmeye teşvik edebilir. </a:t>
            </a:r>
          </a:p>
          <a:p>
            <a:pPr algn="just">
              <a:lnSpc>
                <a:spcPct val="170000"/>
              </a:lnSpc>
            </a:pPr>
            <a:r>
              <a:rPr lang="tr-TR" sz="1900" b="1" dirty="0">
                <a:latin typeface="Segoe UI" panose="020B0502040204020203" pitchFamily="34" charset="0"/>
                <a:cs typeface="Segoe UI" panose="020B0502040204020203" pitchFamily="34" charset="0"/>
              </a:rPr>
              <a:t>Sonuçlar ise, </a:t>
            </a:r>
            <a:r>
              <a:rPr lang="tr-TR" sz="1900" dirty="0">
                <a:latin typeface="Segoe UI" panose="020B0502040204020203" pitchFamily="34" charset="0"/>
                <a:cs typeface="Segoe UI" panose="020B0502040204020203" pitchFamily="34" charset="0"/>
              </a:rPr>
              <a:t>davranışı hemen takip eden olaylardır. Pekiştirme ve ceza, davranışı değiştirmenin temel araçlarıdır. </a:t>
            </a:r>
          </a:p>
        </p:txBody>
      </p:sp>
    </p:spTree>
    <p:extLst>
      <p:ext uri="{BB962C8B-B14F-4D97-AF65-F5344CB8AC3E}">
        <p14:creationId xmlns:p14="http://schemas.microsoft.com/office/powerpoint/2010/main" val="254404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2065537" y="2766218"/>
            <a:ext cx="8060925" cy="1325563"/>
          </a:xfrm>
        </p:spPr>
        <p:txBody>
          <a:bodyPr>
            <a:normAutofit fontScale="90000"/>
          </a:bodyPr>
          <a:lstStyle/>
          <a:p>
            <a:pPr marL="90170" algn="ctr">
              <a:lnSpc>
                <a:spcPct val="115000"/>
              </a:lnSpc>
            </a:pPr>
            <a:r>
              <a:rPr lang="tr-TR" b="1" kern="0" cap="all" dirty="0">
                <a:solidFill>
                  <a:srgbClr val="002060"/>
                </a:solidFill>
                <a:latin typeface="Segoe UI" panose="020B0502040204020203" pitchFamily="34" charset="0"/>
              </a:rPr>
              <a:t>Davranış Yönetiminin Aşamaları</a:t>
            </a:r>
          </a:p>
        </p:txBody>
      </p:sp>
    </p:spTree>
    <p:extLst>
      <p:ext uri="{BB962C8B-B14F-4D97-AF65-F5344CB8AC3E}">
        <p14:creationId xmlns:p14="http://schemas.microsoft.com/office/powerpoint/2010/main" val="17289998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0727A0-46F2-4277-A59D-A2A7261C37E0}">
  <ds:schemaRefs>
    <ds:schemaRef ds:uri="http://purl.org/dc/terms/"/>
    <ds:schemaRef ds:uri="http://purl.org/dc/dcmitype/"/>
    <ds:schemaRef ds:uri="http://schemas.openxmlformats.org/package/2006/metadata/core-properties"/>
    <ds:schemaRef ds:uri="http://purl.org/dc/elements/1.1/"/>
    <ds:schemaRef ds:uri="c342784a-e01b-4ab4-be58-4ffd26e754a4"/>
    <ds:schemaRef ds:uri="http://schemas.microsoft.com/office/2006/documentManagement/types"/>
    <ds:schemaRef ds:uri="http://schemas.microsoft.com/office/2006/metadata/properties"/>
    <ds:schemaRef ds:uri="http://schemas.microsoft.com/office/infopath/2007/PartnerControls"/>
    <ds:schemaRef ds:uri="5726cd14-229d-4391-ac5c-01df225691e2"/>
    <ds:schemaRef ds:uri="http://www.w3.org/XML/1998/namespace"/>
  </ds:schemaRefs>
</ds:datastoreItem>
</file>

<file path=customXml/itemProps3.xml><?xml version="1.0" encoding="utf-8"?>
<ds:datastoreItem xmlns:ds="http://schemas.openxmlformats.org/officeDocument/2006/customXml" ds:itemID="{6C30A087-72B4-4BEA-9A04-F943295C6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3829</TotalTime>
  <Words>2994</Words>
  <Application>Microsoft Office PowerPoint</Application>
  <PresentationFormat>Widescreen</PresentationFormat>
  <Paragraphs>286</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Segoe UI</vt:lpstr>
      <vt:lpstr>Office Teması</vt:lpstr>
      <vt:lpstr>DAVRANIŞ YÖNETİMİ VE DİSİPLİN </vt:lpstr>
      <vt:lpstr>Sunum Planı</vt:lpstr>
      <vt:lpstr>Giriş</vt:lpstr>
      <vt:lpstr>Giriş</vt:lpstr>
      <vt:lpstr>Giriş</vt:lpstr>
      <vt:lpstr>Giriş</vt:lpstr>
      <vt:lpstr>Giriş</vt:lpstr>
      <vt:lpstr>Giriş</vt:lpstr>
      <vt:lpstr>Davranış Yönetiminin Aşamaları</vt:lpstr>
      <vt:lpstr>Değerlendirme</vt:lpstr>
      <vt:lpstr>Değerlendirme</vt:lpstr>
      <vt:lpstr>Mevcut Davranış Yönetimi Tarzı</vt:lpstr>
      <vt:lpstr>Mevcut Davranış Yönetimi Tarzı</vt:lpstr>
      <vt:lpstr>Mevcut Davranış Yönetimi Tarzı</vt:lpstr>
      <vt:lpstr>Mevcut Davranış Yönetimi Tarzı</vt:lpstr>
      <vt:lpstr>Hedef Davranışları Belirleme</vt:lpstr>
      <vt:lpstr>Hedef Davranışları Belirleme</vt:lpstr>
      <vt:lpstr>Hedef Davranışları Belirleme</vt:lpstr>
      <vt:lpstr>Hedef Davranışları Belirleme</vt:lpstr>
      <vt:lpstr>Bilgilendirme</vt:lpstr>
      <vt:lpstr>Bilgilendirme</vt:lpstr>
      <vt:lpstr>Bilgilendirme</vt:lpstr>
      <vt:lpstr>Bilgilendirme</vt:lpstr>
      <vt:lpstr>Bilgilendirme</vt:lpstr>
      <vt:lpstr>Olumsuz Davranışları Önleme Yöntemleri</vt:lpstr>
      <vt:lpstr>Olumsuz Davranışları Önleme Yöntemleri</vt:lpstr>
      <vt:lpstr>Olumsuz Davranışları Önleme Yöntemleri</vt:lpstr>
      <vt:lpstr>Davranışların Sonuçları ile İlgili Yöntemler </vt:lpstr>
      <vt:lpstr>Doğru Davranışı Övme</vt:lpstr>
      <vt:lpstr>Doğru Davranışı Övme</vt:lpstr>
      <vt:lpstr>Doğru Davranışı Övme</vt:lpstr>
      <vt:lpstr>Planlı Görmezden Gelme</vt:lpstr>
      <vt:lpstr>Planlı Görmezden Gelme</vt:lpstr>
      <vt:lpstr>Planlı Görmezden Gelme</vt:lpstr>
      <vt:lpstr>Planlı Görmezden Gelme</vt:lpstr>
      <vt:lpstr>Davranışlar için Yapılan Anlaşmalar</vt:lpstr>
      <vt:lpstr>Davranışlar için Yapılan Anlaşmalar</vt:lpstr>
      <vt:lpstr>Davranışsal Ödül Sistemleri</vt:lpstr>
      <vt:lpstr>Davranışsal Ödül Sistemleri</vt:lpstr>
      <vt:lpstr>Etkin Komut Verme</vt:lpstr>
      <vt:lpstr>Etkin Komut Verme   </vt:lpstr>
      <vt:lpstr>Etkin Komut Verme</vt:lpstr>
      <vt:lpstr>Mola Yöntemi</vt:lpstr>
      <vt:lpstr>Fiziksel Disiplin</vt:lpstr>
      <vt:lpstr>Süreklilik ve Sürdürülebilirlik</vt:lpstr>
      <vt:lpstr>Süreklilik ve Sürdürülebilirlik </vt:lpstr>
      <vt:lpstr>Süreklilik ve Sürdürülebilirlik </vt:lpstr>
      <vt:lpstr>Süreklilik ve Sürdürülebilirlik </vt:lpstr>
      <vt:lpstr>Davranış Yönetimi ve Disiplin İçin Pratik Öneriler</vt:lpstr>
      <vt:lpstr>Bakım vermenin tek bir doğru yolu yoktur. </vt:lpstr>
      <vt:lpstr>İlgi Çeken Ortamlar Oluşturma</vt:lpstr>
      <vt:lpstr>Çocuğu Tanımak</vt:lpstr>
      <vt:lpstr>Olumlu İlişkiler Geliştirmek</vt:lpstr>
      <vt:lpstr>Takdir Etme</vt:lpstr>
      <vt:lpstr>İlgi Gösterme</vt:lpstr>
      <vt:lpstr>Açık ve Anlaşılır Talimatlar</vt:lpstr>
      <vt:lpstr>Duruma Uygun Yaptırımlar </vt:lpstr>
      <vt:lpstr>Planlı Görmezden Gelme</vt:lpstr>
      <vt:lpstr>Gerektiğinde İlişkiyi Kesme</vt:lpstr>
      <vt:lpstr>Uygun Komut Verme</vt:lpstr>
      <vt:lpstr>Vaka</vt:lpstr>
      <vt:lpstr>Vaka</vt:lpstr>
      <vt:lpstr>Vaka</vt:lpstr>
      <vt:lpstr>Vaka</vt:lpstr>
      <vt:lpstr>ÖZET</vt:lpstr>
      <vt:lpstr>ÖZET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Öykü Gül</cp:lastModifiedBy>
  <cp:revision>56</cp:revision>
  <dcterms:created xsi:type="dcterms:W3CDTF">2021-12-13T18:17:25Z</dcterms:created>
  <dcterms:modified xsi:type="dcterms:W3CDTF">2023-11-20T12:19:12Z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