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3"/>
  </p:notesMasterIdLst>
  <p:sldIdLst>
    <p:sldId id="270" r:id="rId5"/>
    <p:sldId id="271" r:id="rId6"/>
    <p:sldId id="294" r:id="rId7"/>
    <p:sldId id="296" r:id="rId8"/>
    <p:sldId id="299" r:id="rId9"/>
    <p:sldId id="300" r:id="rId10"/>
    <p:sldId id="274" r:id="rId11"/>
    <p:sldId id="275" r:id="rId12"/>
    <p:sldId id="324" r:id="rId13"/>
    <p:sldId id="276" r:id="rId14"/>
    <p:sldId id="328" r:id="rId15"/>
    <p:sldId id="325" r:id="rId16"/>
    <p:sldId id="327" r:id="rId17"/>
    <p:sldId id="326" r:id="rId18"/>
    <p:sldId id="280" r:id="rId19"/>
    <p:sldId id="281" r:id="rId20"/>
    <p:sldId id="282" r:id="rId21"/>
    <p:sldId id="329" r:id="rId22"/>
    <p:sldId id="283" r:id="rId23"/>
    <p:sldId id="284" r:id="rId24"/>
    <p:sldId id="285" r:id="rId25"/>
    <p:sldId id="286" r:id="rId26"/>
    <p:sldId id="287" r:id="rId27"/>
    <p:sldId id="289" r:id="rId28"/>
    <p:sldId id="330" r:id="rId29"/>
    <p:sldId id="331" r:id="rId30"/>
    <p:sldId id="332" r:id="rId31"/>
    <p:sldId id="306" r:id="rId32"/>
    <p:sldId id="307" r:id="rId33"/>
    <p:sldId id="308" r:id="rId34"/>
    <p:sldId id="309" r:id="rId35"/>
    <p:sldId id="310" r:id="rId36"/>
    <p:sldId id="311" r:id="rId37"/>
    <p:sldId id="333" r:id="rId38"/>
    <p:sldId id="278" r:id="rId39"/>
    <p:sldId id="312" r:id="rId40"/>
    <p:sldId id="334" r:id="rId41"/>
    <p:sldId id="313" r:id="rId42"/>
    <p:sldId id="314" r:id="rId43"/>
    <p:sldId id="315" r:id="rId44"/>
    <p:sldId id="316" r:id="rId45"/>
    <p:sldId id="318" r:id="rId46"/>
    <p:sldId id="319" r:id="rId47"/>
    <p:sldId id="320" r:id="rId48"/>
    <p:sldId id="321" r:id="rId49"/>
    <p:sldId id="322" r:id="rId50"/>
    <p:sldId id="323" r:id="rId51"/>
    <p:sldId id="298"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3342" autoAdjust="0"/>
  </p:normalViewPr>
  <p:slideViewPr>
    <p:cSldViewPr snapToGrid="0">
      <p:cViewPr varScale="1">
        <p:scale>
          <a:sx n="77" d="100"/>
          <a:sy n="77" d="100"/>
        </p:scale>
        <p:origin x="83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13A612-5CA9-48F1-97C6-6CBDD211BA95}" type="datetimeFigureOut">
              <a:rPr lang="en-US" smtClean="0"/>
              <a:t>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E79F40-7FB4-4A3E-8AB4-11E3172E6DF9}" type="slidenum">
              <a:rPr lang="en-US" smtClean="0"/>
              <a:t>‹#›</a:t>
            </a:fld>
            <a:endParaRPr lang="en-US"/>
          </a:p>
        </p:txBody>
      </p:sp>
    </p:spTree>
    <p:extLst>
      <p:ext uri="{BB962C8B-B14F-4D97-AF65-F5344CB8AC3E}">
        <p14:creationId xmlns:p14="http://schemas.microsoft.com/office/powerpoint/2010/main" val="111854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3</a:t>
            </a:fld>
            <a:endParaRPr lang="en-US"/>
          </a:p>
        </p:txBody>
      </p:sp>
    </p:spTree>
    <p:extLst>
      <p:ext uri="{BB962C8B-B14F-4D97-AF65-F5344CB8AC3E}">
        <p14:creationId xmlns:p14="http://schemas.microsoft.com/office/powerpoint/2010/main" val="3904718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14</a:t>
            </a:fld>
            <a:endParaRPr lang="en-US"/>
          </a:p>
        </p:txBody>
      </p:sp>
    </p:spTree>
    <p:extLst>
      <p:ext uri="{BB962C8B-B14F-4D97-AF65-F5344CB8AC3E}">
        <p14:creationId xmlns:p14="http://schemas.microsoft.com/office/powerpoint/2010/main" val="390674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vardır. DSM-5’te bu durum "ölüm veya ölüm tehdidi, ciddi yaralanma veya cinsel şiddet” olarak tanımlanmaktır.</a:t>
            </a:r>
          </a:p>
          <a:p>
            <a:r>
              <a:rPr lang="tr-TR" dirty="0"/>
              <a:t>birincil (doğrudan), ikincil (başkalarının başına gelen olaylara tanıklık), aşırı maruz kalma ya da tekrarlanan olumsuz olaylar sonucu oluşabilir.</a:t>
            </a:r>
          </a:p>
        </p:txBody>
      </p:sp>
      <p:sp>
        <p:nvSpPr>
          <p:cNvPr id="4" name="Slayt Numarası Yer Tutucusu 3"/>
          <p:cNvSpPr>
            <a:spLocks noGrp="1"/>
          </p:cNvSpPr>
          <p:nvPr>
            <p:ph type="sldNum" sz="quarter" idx="5"/>
          </p:nvPr>
        </p:nvSpPr>
        <p:spPr/>
        <p:txBody>
          <a:bodyPr/>
          <a:lstStyle/>
          <a:p>
            <a:fld id="{F8E79F40-7FB4-4A3E-8AB4-11E3172E6DF9}" type="slidenum">
              <a:rPr lang="en-US" smtClean="0"/>
              <a:t>15</a:t>
            </a:fld>
            <a:endParaRPr lang="en-US"/>
          </a:p>
        </p:txBody>
      </p:sp>
    </p:spTree>
    <p:extLst>
      <p:ext uri="{BB962C8B-B14F-4D97-AF65-F5344CB8AC3E}">
        <p14:creationId xmlns:p14="http://schemas.microsoft.com/office/powerpoint/2010/main" val="4111909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Bu </a:t>
            </a:r>
            <a:r>
              <a:rPr lang="tr-TR" dirty="0" err="1"/>
              <a:t>travmatik</a:t>
            </a:r>
            <a:r>
              <a:rPr lang="tr-TR" dirty="0"/>
              <a:t> deneyimlerden kaynaklı TSSB gelişim riski, travma yaşama riskinden daha düşüktür.</a:t>
            </a: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16</a:t>
            </a:fld>
            <a:endParaRPr lang="en-US"/>
          </a:p>
        </p:txBody>
      </p:sp>
    </p:spTree>
    <p:extLst>
      <p:ext uri="{BB962C8B-B14F-4D97-AF65-F5344CB8AC3E}">
        <p14:creationId xmlns:p14="http://schemas.microsoft.com/office/powerpoint/2010/main" val="1424450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buNone/>
            </a:pPr>
            <a:r>
              <a:rPr lang="tr-TR" dirty="0"/>
              <a:t>gibi yaygın görülmeyen </a:t>
            </a:r>
            <a:r>
              <a:rPr lang="tr-TR" dirty="0" err="1"/>
              <a:t>travmatik</a:t>
            </a:r>
            <a:r>
              <a:rPr lang="tr-TR" dirty="0"/>
              <a:t> deneyimlerin </a:t>
            </a:r>
            <a:r>
              <a:rPr lang="tr-TR" dirty="0" err="1"/>
              <a:t>TSSB’ye</a:t>
            </a:r>
            <a:r>
              <a:rPr lang="tr-TR" dirty="0"/>
              <a:t> daha sık (%25,2-%39,3) neden olduğu görülmüştür.</a:t>
            </a:r>
          </a:p>
          <a:p>
            <a:pPr marL="0" indent="0">
              <a:buNone/>
            </a:pPr>
            <a:r>
              <a:rPr lang="tr-TR" dirty="0"/>
              <a:t>TSSB klinik belirtileri, Akut Stres Bozukluğu ile benzerdir.</a:t>
            </a: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17</a:t>
            </a:fld>
            <a:endParaRPr lang="en-US"/>
          </a:p>
        </p:txBody>
      </p:sp>
    </p:spTree>
    <p:extLst>
      <p:ext uri="{BB962C8B-B14F-4D97-AF65-F5344CB8AC3E}">
        <p14:creationId xmlns:p14="http://schemas.microsoft.com/office/powerpoint/2010/main" val="3723572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Bunlar; duygu durum bozuklukları, davranış bozuklukları ve kaygı bozuklukları olarak sıralanabilir (</a:t>
            </a:r>
            <a:r>
              <a:rPr lang="tr-TR" dirty="0" err="1"/>
              <a:t>Copeland</a:t>
            </a:r>
            <a:r>
              <a:rPr lang="tr-TR" dirty="0"/>
              <a:t> ve ark., 2007).</a:t>
            </a: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19</a:t>
            </a:fld>
            <a:endParaRPr lang="en-US"/>
          </a:p>
        </p:txBody>
      </p:sp>
    </p:spTree>
    <p:extLst>
      <p:ext uri="{BB962C8B-B14F-4D97-AF65-F5344CB8AC3E}">
        <p14:creationId xmlns:p14="http://schemas.microsoft.com/office/powerpoint/2010/main" val="4128949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karşılarındaki kişinin yüzüne, hareketlerine ve seslerine tepki verirler fakat insanlar arasında ayrım yapma yeteneğine sahip değillerdir.</a:t>
            </a:r>
          </a:p>
          <a:p>
            <a:r>
              <a:rPr lang="tr-TR" dirty="0"/>
              <a:t>stres anlarında yakınlık arayışı, ayrılığa verilen tepkiler ve yabancılara karşı duyulan kaygı gibi bağlanma davranışları belirginleşir.</a:t>
            </a:r>
          </a:p>
          <a:p>
            <a:endParaRPr lang="tr-TR" dirty="0"/>
          </a:p>
          <a:p>
            <a:r>
              <a:rPr lang="tr-TR" dirty="0"/>
              <a:t>çocuğun ilerleyen yaşlarda </a:t>
            </a:r>
            <a:r>
              <a:rPr lang="tr-TR" dirty="0" err="1"/>
              <a:t>psikososyal</a:t>
            </a:r>
            <a:r>
              <a:rPr lang="tr-TR" dirty="0"/>
              <a:t> uyumu için koruyucu bir etkiye sahiptir.</a:t>
            </a:r>
          </a:p>
        </p:txBody>
      </p:sp>
      <p:sp>
        <p:nvSpPr>
          <p:cNvPr id="4" name="Slayt Numarası Yer Tutucusu 3"/>
          <p:cNvSpPr>
            <a:spLocks noGrp="1"/>
          </p:cNvSpPr>
          <p:nvPr>
            <p:ph type="sldNum" sz="quarter" idx="5"/>
          </p:nvPr>
        </p:nvSpPr>
        <p:spPr/>
        <p:txBody>
          <a:bodyPr/>
          <a:lstStyle/>
          <a:p>
            <a:fld id="{F8E79F40-7FB4-4A3E-8AB4-11E3172E6DF9}" type="slidenum">
              <a:rPr lang="en-US" smtClean="0"/>
              <a:t>20</a:t>
            </a:fld>
            <a:endParaRPr lang="en-US"/>
          </a:p>
        </p:txBody>
      </p:sp>
    </p:spTree>
    <p:extLst>
      <p:ext uri="{BB962C8B-B14F-4D97-AF65-F5344CB8AC3E}">
        <p14:creationId xmlns:p14="http://schemas.microsoft.com/office/powerpoint/2010/main" val="3495114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22</a:t>
            </a:fld>
            <a:endParaRPr lang="en-US"/>
          </a:p>
        </p:txBody>
      </p:sp>
    </p:spTree>
    <p:extLst>
      <p:ext uri="{BB962C8B-B14F-4D97-AF65-F5344CB8AC3E}">
        <p14:creationId xmlns:p14="http://schemas.microsoft.com/office/powerpoint/2010/main" val="1637614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Bir çalışmada, olumsuz muameleye maruz kalmış ve koruyucu aile yanında kalan çocukların yaklaşık beşte birinde Sınırsız Toplumsal Katılım Bozukluğu görüldüğü tespit edilmiştir.</a:t>
            </a: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24</a:t>
            </a:fld>
            <a:endParaRPr lang="en-US"/>
          </a:p>
        </p:txBody>
      </p:sp>
    </p:spTree>
    <p:extLst>
      <p:ext uri="{BB962C8B-B14F-4D97-AF65-F5344CB8AC3E}">
        <p14:creationId xmlns:p14="http://schemas.microsoft.com/office/powerpoint/2010/main" val="346185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Uluslararası</a:t>
            </a:r>
            <a:r>
              <a:rPr lang="en-US" dirty="0"/>
              <a:t> </a:t>
            </a:r>
            <a:r>
              <a:rPr lang="en-US" dirty="0" err="1"/>
              <a:t>kurumlar</a:t>
            </a:r>
            <a:r>
              <a:rPr lang="en-US" dirty="0"/>
              <a:t>, </a:t>
            </a:r>
            <a:r>
              <a:rPr lang="en-US" dirty="0" err="1"/>
              <a:t>travmanın</a:t>
            </a:r>
            <a:r>
              <a:rPr lang="en-US" dirty="0"/>
              <a:t> </a:t>
            </a:r>
            <a:r>
              <a:rPr lang="en-US" dirty="0" err="1"/>
              <a:t>tespiti</a:t>
            </a:r>
            <a:r>
              <a:rPr lang="en-US" dirty="0"/>
              <a:t> </a:t>
            </a:r>
            <a:r>
              <a:rPr lang="en-US" dirty="0" err="1"/>
              <a:t>ve</a:t>
            </a:r>
            <a:r>
              <a:rPr lang="en-US" dirty="0"/>
              <a:t> </a:t>
            </a:r>
            <a:r>
              <a:rPr lang="en-US" dirty="0" err="1"/>
              <a:t>travmaya</a:t>
            </a:r>
            <a:r>
              <a:rPr lang="en-US" dirty="0"/>
              <a:t> </a:t>
            </a:r>
            <a:r>
              <a:rPr lang="en-US" dirty="0" err="1"/>
              <a:t>duyarlı</a:t>
            </a:r>
            <a:r>
              <a:rPr lang="en-US" dirty="0"/>
              <a:t> </a:t>
            </a:r>
            <a:r>
              <a:rPr lang="en-US" dirty="0" err="1"/>
              <a:t>yaklaşımlar</a:t>
            </a:r>
            <a:r>
              <a:rPr lang="en-US" dirty="0"/>
              <a:t> </a:t>
            </a:r>
            <a:r>
              <a:rPr lang="en-US" dirty="0" err="1"/>
              <a:t>için</a:t>
            </a:r>
            <a:r>
              <a:rPr lang="en-US" dirty="0"/>
              <a:t> </a:t>
            </a:r>
            <a:r>
              <a:rPr lang="en-US" dirty="0" err="1"/>
              <a:t>programlar</a:t>
            </a:r>
            <a:r>
              <a:rPr lang="en-US" dirty="0"/>
              <a:t> </a:t>
            </a:r>
            <a:r>
              <a:rPr lang="en-US" dirty="0" err="1"/>
              <a:t>geliştirmiştirler</a:t>
            </a:r>
            <a:r>
              <a:rPr lang="en-US" dirty="0"/>
              <a:t>.</a:t>
            </a: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effectLst/>
                <a:latin typeface="Segoe UI" panose="020B0502040204020203" pitchFamily="34" charset="0"/>
                <a:ea typeface="Calibri" panose="020F0502020204030204" pitchFamily="34" charset="0"/>
                <a:cs typeface="Segoe UI" panose="020B0502040204020203" pitchFamily="34" charset="0"/>
              </a:rPr>
              <a:t>Bu programlar, </a:t>
            </a:r>
            <a:r>
              <a:rPr lang="tr-TR" sz="1800" dirty="0" err="1">
                <a:effectLst/>
                <a:latin typeface="Segoe UI" panose="020B0502040204020203" pitchFamily="34" charset="0"/>
                <a:ea typeface="Calibri" panose="020F0502020204030204" pitchFamily="34" charset="0"/>
                <a:cs typeface="Segoe UI" panose="020B0502040204020203" pitchFamily="34" charset="0"/>
              </a:rPr>
              <a:t>travmatik</a:t>
            </a:r>
            <a:r>
              <a:rPr lang="tr-TR" sz="1800" dirty="0">
                <a:effectLst/>
                <a:latin typeface="Segoe UI" panose="020B0502040204020203" pitchFamily="34" charset="0"/>
                <a:ea typeface="Calibri" panose="020F0502020204030204" pitchFamily="34" charset="0"/>
                <a:cs typeface="Segoe UI" panose="020B0502040204020203" pitchFamily="34" charset="0"/>
              </a:rPr>
              <a:t> stresin çocuklar, bakıcılar ve sağlık hizmeti sağlayıcıları üzerindeki etkilerini değerlendirirken travmanın uygun yönetimi için bakım ve yaklaşım stratejilerini tanımlarlar. Bu yaklaşım, bir bireyin başkasının travma deneyimlerini duyduğunda yaşadığı duygusal yük olan ikincil </a:t>
            </a:r>
            <a:r>
              <a:rPr lang="tr-TR" sz="1800" dirty="0" err="1">
                <a:effectLst/>
                <a:latin typeface="Segoe UI" panose="020B0502040204020203" pitchFamily="34" charset="0"/>
                <a:ea typeface="Calibri" panose="020F0502020204030204" pitchFamily="34" charset="0"/>
                <a:cs typeface="Segoe UI" panose="020B0502040204020203" pitchFamily="34" charset="0"/>
              </a:rPr>
              <a:t>travmatik</a:t>
            </a:r>
            <a:r>
              <a:rPr lang="tr-TR" sz="1800" dirty="0">
                <a:effectLst/>
                <a:latin typeface="Segoe UI" panose="020B0502040204020203" pitchFamily="34" charset="0"/>
                <a:ea typeface="Calibri" panose="020F0502020204030204" pitchFamily="34" charset="0"/>
                <a:cs typeface="Segoe UI" panose="020B0502040204020203" pitchFamily="34" charset="0"/>
              </a:rPr>
              <a:t> stresi, travmanın nasıl önlenip tanımlandığı, nasıl müdahale edildiği ve iyileşme süreçlerini kapsar. Genel olarak bu stratejiler; travmanın önlenmesi, dayanıklılığın artırılması, potansiyel travma deneyimlerine maruz kalan bireyler için (bakıcılar, kardeşler, vasiler ve sağlık çalışanları dâhil) ikincil önlemler, müdahaleler ve travma belirtileri gösteren çocuklar için üçüncül bakımı içerir. Bu bölümde, bu programların anahtar unsurları ele alınacaktır.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28</a:t>
            </a:fld>
            <a:endParaRPr lang="en-US"/>
          </a:p>
        </p:txBody>
      </p:sp>
    </p:spTree>
    <p:extLst>
      <p:ext uri="{BB962C8B-B14F-4D97-AF65-F5344CB8AC3E}">
        <p14:creationId xmlns:p14="http://schemas.microsoft.com/office/powerpoint/2010/main" val="2941899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effectLst/>
                <a:latin typeface="Segoe UI" panose="020B0502040204020203" pitchFamily="34" charset="0"/>
                <a:ea typeface="Calibri" panose="020F0502020204030204" pitchFamily="34" charset="0"/>
              </a:rPr>
              <a:t>Bireyin, fiziksel veya duygusal sağlığına zarar veren ve işlevselliği, zihinsel, fiziksel, duygusal veya ruhsal refahı üzerinde kalıcı olumsuz etkileri olabilen olay veya olaylar dizisidir. Travma, bakım verme ilişkilerinin dışında (örneğin, köpek ısırıkları, doğal afetler), bakım verme ilişkisi bağlamında (örneğin, aile içi şiddete maruz kalma, çeşitli istismar biçimleri veya ebeveynin psikiyatrik bozukluğu veya madde kullanım bozukluğu nedeniyle ihmal) veya toplumsal ilişkiler bağlamında (ırkçılık, ön yargı, ayrımcılık, zorbalık) meydana gelebilir.</a:t>
            </a: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err="1">
                <a:effectLst/>
                <a:latin typeface="Segoe UI" panose="020B0502040204020203" pitchFamily="34" charset="0"/>
                <a:ea typeface="Calibri" panose="020F0502020204030204" pitchFamily="34" charset="0"/>
              </a:rPr>
              <a:t>Travmatik</a:t>
            </a:r>
            <a:r>
              <a:rPr lang="tr-TR" sz="1800" dirty="0">
                <a:effectLst/>
                <a:latin typeface="Segoe UI" panose="020B0502040204020203" pitchFamily="34" charset="0"/>
                <a:ea typeface="Calibri" panose="020F0502020204030204" pitchFamily="34" charset="0"/>
              </a:rPr>
              <a:t> bir olay yaşama veya olaya tanıklık etme sonrasında, aşağıda sıralanan kalıcı semptomlarla görülen psikiyatrik tanılardır: Yeniden </a:t>
            </a:r>
            <a:r>
              <a:rPr lang="tr-TR" sz="1800" dirty="0" err="1">
                <a:effectLst/>
                <a:latin typeface="Segoe UI" panose="020B0502040204020203" pitchFamily="34" charset="0"/>
                <a:ea typeface="Calibri" panose="020F0502020204030204" pitchFamily="34" charset="0"/>
              </a:rPr>
              <a:t>yaşantılama</a:t>
            </a:r>
            <a:r>
              <a:rPr lang="tr-TR" sz="1800" dirty="0">
                <a:effectLst/>
                <a:latin typeface="Segoe UI" panose="020B0502040204020203" pitchFamily="34" charset="0"/>
                <a:ea typeface="Calibri" panose="020F0502020204030204" pitchFamily="34" charset="0"/>
              </a:rPr>
              <a:t> (müdahaleci düşünceler, kâbuslar veya hatırlatıcı anılar); kaçınma (boşlukta hissetme, olay hakkında konuşmayı reddetme); aşırı uyarılma (sinirlilik, artmış irkilme tepkisi, tehlike beklentisi). Akut Stres Bozukluğunda, semptomlar </a:t>
            </a:r>
            <a:r>
              <a:rPr lang="tr-TR" sz="1800" dirty="0" err="1">
                <a:effectLst/>
                <a:latin typeface="Segoe UI" panose="020B0502040204020203" pitchFamily="34" charset="0"/>
                <a:ea typeface="Calibri" panose="020F0502020204030204" pitchFamily="34" charset="0"/>
              </a:rPr>
              <a:t>travmatik</a:t>
            </a:r>
            <a:r>
              <a:rPr lang="tr-TR" sz="1800" dirty="0">
                <a:effectLst/>
                <a:latin typeface="Segoe UI" panose="020B0502040204020203" pitchFamily="34" charset="0"/>
                <a:ea typeface="Calibri" panose="020F0502020204030204" pitchFamily="34" charset="0"/>
              </a:rPr>
              <a:t> </a:t>
            </a:r>
            <a:r>
              <a:rPr lang="tr-TR" sz="1800" dirty="0" err="1">
                <a:effectLst/>
                <a:latin typeface="Segoe UI" panose="020B0502040204020203" pitchFamily="34" charset="0"/>
                <a:ea typeface="Calibri" panose="020F0502020204030204" pitchFamily="34" charset="0"/>
              </a:rPr>
              <a:t>maruziyetten</a:t>
            </a:r>
            <a:r>
              <a:rPr lang="tr-TR" sz="1800" dirty="0">
                <a:effectLst/>
                <a:latin typeface="Segoe UI" panose="020B0502040204020203" pitchFamily="34" charset="0"/>
                <a:ea typeface="Calibri" panose="020F0502020204030204" pitchFamily="34" charset="0"/>
              </a:rPr>
              <a:t> 3 gün ila 1 ay sonra ortaya çıkar. </a:t>
            </a:r>
            <a:r>
              <a:rPr lang="tr-TR" sz="1800" dirty="0" err="1">
                <a:effectLst/>
                <a:latin typeface="Segoe UI" panose="020B0502040204020203" pitchFamily="34" charset="0"/>
                <a:ea typeface="Calibri" panose="020F0502020204030204" pitchFamily="34" charset="0"/>
              </a:rPr>
              <a:t>TSSB’de</a:t>
            </a:r>
            <a:r>
              <a:rPr lang="tr-TR" sz="1800" dirty="0">
                <a:effectLst/>
                <a:latin typeface="Segoe UI" panose="020B0502040204020203" pitchFamily="34" charset="0"/>
                <a:ea typeface="Calibri" panose="020F0502020204030204" pitchFamily="34" charset="0"/>
              </a:rPr>
              <a:t>, semptomların süresi 1 aydan uzundur.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effectLst/>
                <a:latin typeface="Segoe UI" panose="020B0502040204020203" pitchFamily="34" charset="0"/>
                <a:ea typeface="Calibri" panose="020F0502020204030204" pitchFamily="34" charset="0"/>
                <a:cs typeface="Segoe UI" panose="020B0502040204020203" pitchFamily="34" charset="0"/>
              </a:rPr>
              <a:t>Çocuk istismarı ve ihmali d</a:t>
            </a: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âhil, birincil bakım veren ilişkisi içinde meydana gelen stresli veya </a:t>
            </a:r>
            <a:r>
              <a:rPr lang="tr-TR" sz="1800" dirty="0" err="1">
                <a:solidFill>
                  <a:srgbClr val="000000"/>
                </a:solidFill>
                <a:effectLst/>
                <a:latin typeface="Segoe UI" panose="020B0502040204020203" pitchFamily="34" charset="0"/>
                <a:ea typeface="Calibri" panose="020F0502020204030204" pitchFamily="34" charset="0"/>
                <a:cs typeface="Segoe UI" panose="020B0502040204020203" pitchFamily="34" charset="0"/>
              </a:rPr>
              <a:t>travmatik</a:t>
            </a: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olaylar; maddenin kötüye kullanımı dâhil olmak üzere çeşitli sağlık sorunları ile yaşam seyri boyunca hastaların sağlığını ve refahını etkileyen fizyolojik ve davranışsal değişikliklerle bağlantılıdır.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Çocuğun</a:t>
            </a:r>
            <a:r>
              <a:rPr lang="en-US" dirty="0"/>
              <a:t>, </a:t>
            </a:r>
            <a:r>
              <a:rPr lang="en-US" dirty="0" err="1"/>
              <a:t>kötü</a:t>
            </a:r>
            <a:r>
              <a:rPr lang="en-US" dirty="0"/>
              <a:t> </a:t>
            </a:r>
            <a:r>
              <a:rPr lang="en-US" dirty="0" err="1"/>
              <a:t>muameleye</a:t>
            </a:r>
            <a:r>
              <a:rPr lang="en-US" dirty="0"/>
              <a:t> </a:t>
            </a:r>
            <a:r>
              <a:rPr lang="en-US" dirty="0" err="1"/>
              <a:t>veya</a:t>
            </a:r>
            <a:r>
              <a:rPr lang="en-US" dirty="0"/>
              <a:t> </a:t>
            </a:r>
            <a:r>
              <a:rPr lang="en-US" dirty="0" err="1"/>
              <a:t>hane</a:t>
            </a:r>
            <a:r>
              <a:rPr lang="en-US" dirty="0"/>
              <a:t> </a:t>
            </a:r>
            <a:r>
              <a:rPr lang="en-US" dirty="0" err="1"/>
              <a:t>içi</a:t>
            </a:r>
            <a:r>
              <a:rPr lang="en-US" dirty="0"/>
              <a:t> </a:t>
            </a:r>
            <a:r>
              <a:rPr lang="en-US" dirty="0" err="1"/>
              <a:t>işlev</a:t>
            </a:r>
            <a:r>
              <a:rPr lang="en-US" dirty="0"/>
              <a:t> </a:t>
            </a:r>
            <a:r>
              <a:rPr lang="en-US" dirty="0" err="1"/>
              <a:t>bozukluğu</a:t>
            </a:r>
            <a:r>
              <a:rPr lang="en-US" dirty="0"/>
              <a:t> </a:t>
            </a:r>
            <a:r>
              <a:rPr lang="en-US" dirty="0" err="1"/>
              <a:t>dâhil</a:t>
            </a:r>
            <a:r>
              <a:rPr lang="en-US" dirty="0"/>
              <a:t> </a:t>
            </a:r>
            <a:r>
              <a:rPr lang="en-US" dirty="0" err="1"/>
              <a:t>olmak</a:t>
            </a:r>
            <a:r>
              <a:rPr lang="en-US" dirty="0"/>
              <a:t> </a:t>
            </a:r>
            <a:r>
              <a:rPr lang="en-US" dirty="0" err="1"/>
              <a:t>üzere</a:t>
            </a:r>
            <a:r>
              <a:rPr lang="en-US" dirty="0"/>
              <a:t> </a:t>
            </a:r>
            <a:r>
              <a:rPr lang="en-US" dirty="0" err="1"/>
              <a:t>kişiler</a:t>
            </a:r>
            <a:r>
              <a:rPr lang="en-US" dirty="0"/>
              <a:t> </a:t>
            </a:r>
            <a:r>
              <a:rPr lang="en-US" dirty="0" err="1"/>
              <a:t>arası</a:t>
            </a:r>
            <a:r>
              <a:rPr lang="en-US" dirty="0"/>
              <a:t> </a:t>
            </a:r>
            <a:r>
              <a:rPr lang="en-US" dirty="0" err="1"/>
              <a:t>travmatik</a:t>
            </a:r>
            <a:r>
              <a:rPr lang="en-US" dirty="0"/>
              <a:t> </a:t>
            </a:r>
            <a:r>
              <a:rPr lang="en-US" dirty="0" err="1"/>
              <a:t>deneyimlere</a:t>
            </a:r>
            <a:r>
              <a:rPr lang="en-US" dirty="0"/>
              <a:t> </a:t>
            </a:r>
            <a:r>
              <a:rPr lang="en-US" dirty="0" err="1"/>
              <a:t>maruz</a:t>
            </a:r>
            <a:r>
              <a:rPr lang="en-US" dirty="0"/>
              <a:t> </a:t>
            </a:r>
            <a:r>
              <a:rPr lang="en-US" dirty="0" err="1"/>
              <a:t>kalmasını</a:t>
            </a:r>
            <a:r>
              <a:rPr lang="en-US" dirty="0"/>
              <a:t> </a:t>
            </a:r>
            <a:r>
              <a:rPr lang="en-US" dirty="0" err="1"/>
              <a:t>ve</a:t>
            </a:r>
            <a:r>
              <a:rPr lang="en-US" dirty="0"/>
              <a:t> </a:t>
            </a:r>
            <a:r>
              <a:rPr lang="en-US" dirty="0" err="1"/>
              <a:t>maruz</a:t>
            </a:r>
            <a:r>
              <a:rPr lang="en-US" dirty="0"/>
              <a:t> </a:t>
            </a:r>
            <a:r>
              <a:rPr lang="en-US" dirty="0" err="1"/>
              <a:t>kaldığı</a:t>
            </a:r>
            <a:r>
              <a:rPr lang="en-US" dirty="0"/>
              <a:t> </a:t>
            </a:r>
            <a:r>
              <a:rPr lang="en-US" dirty="0" err="1"/>
              <a:t>bu</a:t>
            </a:r>
            <a:r>
              <a:rPr lang="en-US" dirty="0"/>
              <a:t> </a:t>
            </a:r>
            <a:r>
              <a:rPr lang="en-US" dirty="0" err="1"/>
              <a:t>deneyimlerin</a:t>
            </a:r>
            <a:r>
              <a:rPr lang="en-US" dirty="0"/>
              <a:t> </a:t>
            </a:r>
            <a:r>
              <a:rPr lang="en-US" dirty="0" err="1"/>
              <a:t>çocuk</a:t>
            </a:r>
            <a:r>
              <a:rPr lang="en-US" dirty="0"/>
              <a:t> </a:t>
            </a:r>
            <a:r>
              <a:rPr lang="en-US" dirty="0" err="1"/>
              <a:t>üzerindeki</a:t>
            </a:r>
            <a:r>
              <a:rPr lang="en-US" dirty="0"/>
              <a:t> </a:t>
            </a:r>
            <a:r>
              <a:rPr lang="en-US" dirty="0" err="1"/>
              <a:t>derin</a:t>
            </a:r>
            <a:r>
              <a:rPr lang="en-US" dirty="0"/>
              <a:t>, </a:t>
            </a:r>
            <a:r>
              <a:rPr lang="en-US" dirty="0" err="1"/>
              <a:t>kalıcı</a:t>
            </a:r>
            <a:r>
              <a:rPr lang="en-US" dirty="0"/>
              <a:t> </a:t>
            </a:r>
            <a:r>
              <a:rPr lang="en-US" dirty="0" err="1"/>
              <a:t>ve</a:t>
            </a:r>
            <a:r>
              <a:rPr lang="en-US" dirty="0"/>
              <a:t> </a:t>
            </a:r>
            <a:r>
              <a:rPr lang="en-US" dirty="0" err="1"/>
              <a:t>öngörülebilir</a:t>
            </a:r>
            <a:r>
              <a:rPr lang="en-US" dirty="0"/>
              <a:t> </a:t>
            </a:r>
            <a:r>
              <a:rPr lang="en-US" dirty="0" err="1"/>
              <a:t>etkilerini</a:t>
            </a:r>
            <a:r>
              <a:rPr lang="en-US" dirty="0"/>
              <a:t> </a:t>
            </a:r>
            <a:r>
              <a:rPr lang="en-US" dirty="0" err="1"/>
              <a:t>kapsayan</a:t>
            </a:r>
            <a:r>
              <a:rPr lang="en-US" dirty="0"/>
              <a:t> </a:t>
            </a:r>
            <a:r>
              <a:rPr lang="en-US" dirty="0" err="1"/>
              <a:t>tanımdır</a:t>
            </a:r>
            <a:r>
              <a:rPr lang="en-US" dirty="0"/>
              <a:t>.</a:t>
            </a:r>
          </a:p>
          <a:p>
            <a:r>
              <a:rPr lang="en-US" dirty="0" err="1"/>
              <a:t>Ebeveynler</a:t>
            </a:r>
            <a:r>
              <a:rPr lang="en-US" dirty="0"/>
              <a:t>, </a:t>
            </a:r>
            <a:r>
              <a:rPr lang="en-US" dirty="0" err="1"/>
              <a:t>diğer</a:t>
            </a:r>
            <a:r>
              <a:rPr lang="en-US" dirty="0"/>
              <a:t> </a:t>
            </a:r>
            <a:r>
              <a:rPr lang="en-US" dirty="0" err="1"/>
              <a:t>aile</a:t>
            </a:r>
            <a:r>
              <a:rPr lang="en-US" dirty="0"/>
              <a:t> </a:t>
            </a:r>
            <a:r>
              <a:rPr lang="en-US" dirty="0" err="1"/>
              <a:t>üyeleri</a:t>
            </a:r>
            <a:r>
              <a:rPr lang="en-US" dirty="0"/>
              <a:t> </a:t>
            </a:r>
            <a:r>
              <a:rPr lang="en-US" dirty="0" err="1"/>
              <a:t>ile</a:t>
            </a:r>
            <a:r>
              <a:rPr lang="en-US" dirty="0"/>
              <a:t> </a:t>
            </a:r>
            <a:r>
              <a:rPr lang="en-US" dirty="0" err="1"/>
              <a:t>doktorlar</a:t>
            </a:r>
            <a:r>
              <a:rPr lang="en-US" dirty="0"/>
              <a:t>, </a:t>
            </a:r>
            <a:r>
              <a:rPr lang="en-US" dirty="0" err="1"/>
              <a:t>hemşireler</a:t>
            </a:r>
            <a:r>
              <a:rPr lang="en-US" dirty="0"/>
              <a:t>, </a:t>
            </a:r>
            <a:r>
              <a:rPr lang="en-US" dirty="0" err="1"/>
              <a:t>diğer</a:t>
            </a:r>
            <a:r>
              <a:rPr lang="en-US" dirty="0"/>
              <a:t> </a:t>
            </a:r>
            <a:r>
              <a:rPr lang="en-US" dirty="0" err="1"/>
              <a:t>hastane</a:t>
            </a:r>
            <a:r>
              <a:rPr lang="en-US" dirty="0"/>
              <a:t>/</a:t>
            </a:r>
            <a:r>
              <a:rPr lang="en-US" dirty="0" err="1"/>
              <a:t>kurum</a:t>
            </a:r>
            <a:r>
              <a:rPr lang="en-US" dirty="0"/>
              <a:t> </a:t>
            </a:r>
            <a:r>
              <a:rPr lang="en-US" dirty="0" err="1"/>
              <a:t>personeli</a:t>
            </a:r>
            <a:r>
              <a:rPr lang="en-US" dirty="0"/>
              <a:t>, </a:t>
            </a:r>
            <a:r>
              <a:rPr lang="en-US" dirty="0" err="1"/>
              <a:t>acil</a:t>
            </a:r>
            <a:r>
              <a:rPr lang="en-US" dirty="0"/>
              <a:t> </a:t>
            </a:r>
            <a:r>
              <a:rPr lang="en-US" dirty="0" err="1"/>
              <a:t>müdahale</a:t>
            </a:r>
            <a:r>
              <a:rPr lang="en-US" dirty="0"/>
              <a:t> </a:t>
            </a:r>
            <a:r>
              <a:rPr lang="en-US" dirty="0" err="1"/>
              <a:t>ekipleri</a:t>
            </a:r>
            <a:r>
              <a:rPr lang="en-US" dirty="0"/>
              <a:t> </a:t>
            </a:r>
            <a:r>
              <a:rPr lang="en-US" dirty="0" err="1"/>
              <a:t>ve</a:t>
            </a:r>
            <a:r>
              <a:rPr lang="en-US" dirty="0"/>
              <a:t> </a:t>
            </a:r>
            <a:r>
              <a:rPr lang="en-US" dirty="0" err="1"/>
              <a:t>terapistler</a:t>
            </a:r>
            <a:r>
              <a:rPr lang="en-US" dirty="0"/>
              <a:t> </a:t>
            </a:r>
            <a:r>
              <a:rPr lang="en-US" dirty="0" err="1"/>
              <a:t>gibi</a:t>
            </a:r>
            <a:r>
              <a:rPr lang="en-US" dirty="0"/>
              <a:t> </a:t>
            </a:r>
            <a:r>
              <a:rPr lang="en-US" dirty="0" err="1"/>
              <a:t>başkalarının</a:t>
            </a:r>
            <a:r>
              <a:rPr lang="en-US" dirty="0"/>
              <a:t>, </a:t>
            </a:r>
            <a:r>
              <a:rPr lang="en-US" dirty="0" err="1"/>
              <a:t>özellikle</a:t>
            </a:r>
            <a:r>
              <a:rPr lang="en-US" dirty="0"/>
              <a:t> </a:t>
            </a:r>
            <a:r>
              <a:rPr lang="en-US" dirty="0" err="1"/>
              <a:t>çocukların</a:t>
            </a:r>
            <a:r>
              <a:rPr lang="en-US" dirty="0"/>
              <a:t> </a:t>
            </a:r>
            <a:r>
              <a:rPr lang="en-US" dirty="0" err="1"/>
              <a:t>travmatik</a:t>
            </a:r>
            <a:r>
              <a:rPr lang="en-US" dirty="0"/>
              <a:t> </a:t>
            </a:r>
            <a:r>
              <a:rPr lang="en-US" dirty="0" err="1"/>
              <a:t>deneyimlerine</a:t>
            </a:r>
            <a:r>
              <a:rPr lang="en-US" dirty="0"/>
              <a:t> </a:t>
            </a:r>
            <a:r>
              <a:rPr lang="en-US" dirty="0" err="1"/>
              <a:t>maruz</a:t>
            </a:r>
            <a:r>
              <a:rPr lang="en-US" dirty="0"/>
              <a:t> </a:t>
            </a:r>
            <a:r>
              <a:rPr lang="en-US" dirty="0" err="1"/>
              <a:t>kalan</a:t>
            </a:r>
            <a:r>
              <a:rPr lang="en-US" dirty="0"/>
              <a:t> </a:t>
            </a:r>
            <a:r>
              <a:rPr lang="en-US" dirty="0" err="1"/>
              <a:t>kişilerde</a:t>
            </a:r>
            <a:r>
              <a:rPr lang="en-US" dirty="0"/>
              <a:t> </a:t>
            </a:r>
            <a:r>
              <a:rPr lang="en-US" dirty="0" err="1"/>
              <a:t>ortaya</a:t>
            </a:r>
            <a:r>
              <a:rPr lang="en-US" dirty="0"/>
              <a:t> </a:t>
            </a:r>
            <a:r>
              <a:rPr lang="en-US" dirty="0" err="1"/>
              <a:t>çıkabilen</a:t>
            </a:r>
            <a:r>
              <a:rPr lang="en-US" dirty="0"/>
              <a:t> </a:t>
            </a:r>
            <a:r>
              <a:rPr lang="en-US" dirty="0" err="1"/>
              <a:t>bir</a:t>
            </a:r>
            <a:r>
              <a:rPr lang="en-US" dirty="0"/>
              <a:t> </a:t>
            </a:r>
            <a:r>
              <a:rPr lang="en-US" dirty="0" err="1"/>
              <a:t>tepkidir</a:t>
            </a:r>
            <a:r>
              <a:rPr lang="en-US" dirty="0"/>
              <a:t>.</a:t>
            </a:r>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31</a:t>
            </a:fld>
            <a:endParaRPr lang="en-US"/>
          </a:p>
        </p:txBody>
      </p:sp>
    </p:spTree>
    <p:extLst>
      <p:ext uri="{BB962C8B-B14F-4D97-AF65-F5344CB8AC3E}">
        <p14:creationId xmlns:p14="http://schemas.microsoft.com/office/powerpoint/2010/main" val="2398114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 </a:t>
            </a:r>
            <a:r>
              <a:rPr lang="tr-TR" dirty="0" err="1"/>
              <a:t>travmatik</a:t>
            </a:r>
            <a:r>
              <a:rPr lang="tr-TR" dirty="0"/>
              <a:t> olaylardan kaynaklanan stresin çocuklar, bakım verenler ve hizmet sağlayıcılar dâhil olmak üzere travmayla temaslı tüm kişiler üzerindeki etkisine dikkat çeken ve buna müdahale eden bir sistemdir.</a:t>
            </a:r>
          </a:p>
          <a:p>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Kompleks travma, çocuğun hayatını uzun vadede etkileyen istismar, ihmal veya süreğen örseleyici olay olarak tanımlanabilir.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yaş, cinsiyet, sosyoekonomik durum, ırk, etnik köken, coğrafya veya cinsel yönelim açısından sınırları yoktur; her kesimi etkileyebilir.</a:t>
            </a:r>
          </a:p>
          <a:p>
            <a:r>
              <a:rPr lang="tr-TR" dirty="0"/>
              <a:t>Travmanın yaş, cinsiyet, sosyoekonomik durum, ırk, etnik köken, coğrafya veya cinsel yönelim açısından sınırları yoktur; her kesimi etkileyebilir.</a:t>
            </a:r>
          </a:p>
          <a:p>
            <a:r>
              <a:rPr lang="tr-TR" dirty="0"/>
              <a:t>Psikiyatrik bozukluğu olan, risk altındaki gruplarda ise neredeyse evrensel bir deneyimdir.</a:t>
            </a: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4</a:t>
            </a:fld>
            <a:endParaRPr lang="en-US"/>
          </a:p>
        </p:txBody>
      </p:sp>
    </p:spTree>
    <p:extLst>
      <p:ext uri="{BB962C8B-B14F-4D97-AF65-F5344CB8AC3E}">
        <p14:creationId xmlns:p14="http://schemas.microsoft.com/office/powerpoint/2010/main" val="2875959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a:effectLst/>
              </a:rPr>
              <a:t>e onların </a:t>
            </a:r>
            <a:r>
              <a:rPr lang="tr-TR" sz="1200" dirty="0" err="1">
                <a:effectLst/>
              </a:rPr>
              <a:t>güçlu</a:t>
            </a:r>
            <a:r>
              <a:rPr lang="tr-TR" sz="1200" dirty="0">
                <a:effectLst/>
              </a:rPr>
              <a:t>̈ </a:t>
            </a:r>
            <a:r>
              <a:rPr lang="tr-TR" sz="1200" dirty="0" err="1">
                <a:effectLst/>
              </a:rPr>
              <a:t>yönlerini</a:t>
            </a:r>
            <a:r>
              <a:rPr lang="tr-TR" sz="1200" dirty="0">
                <a:effectLst/>
              </a:rPr>
              <a:t> ortaya </a:t>
            </a:r>
            <a:r>
              <a:rPr lang="tr-TR" sz="1200" dirty="0" err="1">
                <a:effectLst/>
              </a:rPr>
              <a:t>çıkarma</a:t>
            </a:r>
            <a:endParaRPr lang="tr-TR" sz="1200" dirty="0">
              <a:effectLst/>
            </a:endParaRPr>
          </a:p>
          <a:p>
            <a:r>
              <a:rPr lang="tr-TR" sz="1200" dirty="0" err="1">
                <a:effectLst/>
              </a:rPr>
              <a:t>yaşanan</a:t>
            </a:r>
            <a:r>
              <a:rPr lang="tr-TR" sz="1200" dirty="0">
                <a:effectLst/>
              </a:rPr>
              <a:t> zorlukların </a:t>
            </a:r>
            <a:r>
              <a:rPr lang="tr-TR" sz="1200" dirty="0" err="1">
                <a:effectLst/>
              </a:rPr>
              <a:t>kaçınılmaz</a:t>
            </a:r>
            <a:r>
              <a:rPr lang="tr-TR" sz="1200" dirty="0">
                <a:effectLst/>
              </a:rPr>
              <a:t> </a:t>
            </a:r>
            <a:r>
              <a:rPr lang="tr-TR" sz="1200" dirty="0" err="1">
                <a:effectLst/>
              </a:rPr>
              <a:t>olmadığını</a:t>
            </a:r>
            <a:r>
              <a:rPr lang="tr-TR" sz="1200" dirty="0">
                <a:effectLst/>
              </a:rPr>
              <a:t> kabul ederken, bu zorlukların biyolojik etkilerini tanır ve </a:t>
            </a:r>
            <a:r>
              <a:rPr lang="tr-TR" sz="1200" dirty="0" err="1">
                <a:effectLst/>
              </a:rPr>
              <a:t>kişiye</a:t>
            </a:r>
            <a:r>
              <a:rPr lang="tr-TR" sz="1200" dirty="0">
                <a:effectLst/>
              </a:rPr>
              <a:t>, </a:t>
            </a:r>
            <a:r>
              <a:rPr lang="tr-TR" sz="1200" dirty="0" err="1">
                <a:effectLst/>
              </a:rPr>
              <a:t>şefkatli</a:t>
            </a:r>
            <a:r>
              <a:rPr lang="tr-TR" sz="1200" dirty="0">
                <a:effectLst/>
              </a:rPr>
              <a:t> bir tutumla </a:t>
            </a:r>
            <a:r>
              <a:rPr lang="tr-TR" sz="1200" dirty="0" err="1">
                <a:effectLst/>
              </a:rPr>
              <a:t>yaklaşır</a:t>
            </a:r>
            <a:r>
              <a:rPr lang="tr-TR" sz="1200" dirty="0">
                <a:effectLst/>
              </a:rPr>
              <a:t>. k esastır. </a:t>
            </a:r>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32</a:t>
            </a:fld>
            <a:endParaRPr lang="en-US"/>
          </a:p>
        </p:txBody>
      </p:sp>
    </p:spTree>
    <p:extLst>
      <p:ext uri="{BB962C8B-B14F-4D97-AF65-F5344CB8AC3E}">
        <p14:creationId xmlns:p14="http://schemas.microsoft.com/office/powerpoint/2010/main" val="1394491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Bu süreçte, güvenli ve destekleyici ilişkiler kurmak ve sürdürmek esastır. Profesyoneller, bakım veren-çocuk ilişkisini destekleyerek travmanın üstesinden gelinmesine ve dayanıklılığın artırılmasına yardımcı olmalıdır. Bu kavramların temelinde, bağlanma teorisi bulunmaktadır.</a:t>
            </a:r>
            <a:r>
              <a:rPr lang="tr-TR" sz="1800" b="1"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t>
            </a:r>
            <a:r>
              <a:rPr lang="tr-TR"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Bağlanma, bakım veren ile çocuk arasında sürekli ve uyumlu bir duygusal ilişki olarak tanımlanır. Sağlıklı bir bağlanma, beyin gelişimini, benlik algısını, dayanıklılığı ve travmadan korunmayı destekler.</a:t>
            </a:r>
            <a:r>
              <a:rPr lang="tr-TR" sz="1800" b="1"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t>
            </a: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Bakım verenin sürekli ve şefkatli varlığı, çocuğun güvenli bir bağlanma geliştirmesini kolaylaştırır. Araştırmalar, bağlanmanın sadece bebeklikte değil ergenlik ve yetişkinlikte de şekillenebileceğini göstermektedir (</a:t>
            </a:r>
            <a:r>
              <a:rPr lang="tr-TR" sz="1800" dirty="0" err="1">
                <a:solidFill>
                  <a:srgbClr val="000000"/>
                </a:solidFill>
                <a:effectLst/>
                <a:latin typeface="Segoe UI" panose="020B0502040204020203" pitchFamily="34" charset="0"/>
                <a:ea typeface="Calibri" panose="020F0502020204030204" pitchFamily="34" charset="0"/>
                <a:cs typeface="Segoe UI" panose="020B0502040204020203" pitchFamily="34" charset="0"/>
              </a:rPr>
              <a:t>Cantor</a:t>
            </a: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ve ark., 2019).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33</a:t>
            </a:fld>
            <a:endParaRPr lang="en-US"/>
          </a:p>
        </p:txBody>
      </p:sp>
    </p:spTree>
    <p:extLst>
      <p:ext uri="{BB962C8B-B14F-4D97-AF65-F5344CB8AC3E}">
        <p14:creationId xmlns:p14="http://schemas.microsoft.com/office/powerpoint/2010/main" val="2802243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Örneğin, çocuğun başarılı olduğu alanlarda olumlu geri bildirimde bulunmak veya onunla rahatça kendini ifade edebileceği bir ortamda vakit geçirmek, resim yapmak gibi yöntemler kullanılabilir.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pPr>
            <a:r>
              <a:rPr lang="tr-TR" sz="18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 </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34</a:t>
            </a:fld>
            <a:endParaRPr lang="en-US"/>
          </a:p>
        </p:txBody>
      </p:sp>
    </p:spTree>
    <p:extLst>
      <p:ext uri="{BB962C8B-B14F-4D97-AF65-F5344CB8AC3E}">
        <p14:creationId xmlns:p14="http://schemas.microsoft.com/office/powerpoint/2010/main" val="603011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err="1">
                <a:effectLst/>
              </a:rPr>
              <a:t>Araştırmalar</a:t>
            </a:r>
            <a:r>
              <a:rPr lang="tr-TR" sz="1200" dirty="0">
                <a:effectLst/>
              </a:rPr>
              <a:t>, bazı temel adaptasyon mekanizmaları </a:t>
            </a:r>
            <a:r>
              <a:rPr lang="tr-TR" sz="1200" dirty="0" err="1">
                <a:effectLst/>
              </a:rPr>
              <a:t>korunduğunda</a:t>
            </a:r>
            <a:r>
              <a:rPr lang="tr-TR" sz="1200" dirty="0">
                <a:effectLst/>
              </a:rPr>
              <a:t> ve iyi </a:t>
            </a:r>
            <a:r>
              <a:rPr lang="tr-TR" sz="1200" dirty="0" err="1">
                <a:effectLst/>
              </a:rPr>
              <a:t>çalıştığında</a:t>
            </a:r>
            <a:r>
              <a:rPr lang="tr-TR" sz="1200" dirty="0">
                <a:effectLst/>
              </a:rPr>
              <a:t>, zorluklarla </a:t>
            </a:r>
            <a:r>
              <a:rPr lang="tr-TR" sz="1200" dirty="0" err="1">
                <a:effectLst/>
              </a:rPr>
              <a:t>karşılaşılsa</a:t>
            </a:r>
            <a:r>
              <a:rPr lang="tr-TR" sz="1200" dirty="0">
                <a:effectLst/>
              </a:rPr>
              <a:t> bile </a:t>
            </a:r>
            <a:r>
              <a:rPr lang="tr-TR" sz="1200" dirty="0" err="1">
                <a:effectLst/>
              </a:rPr>
              <a:t>sağlıklı</a:t>
            </a:r>
            <a:r>
              <a:rPr lang="tr-TR" sz="1200" dirty="0">
                <a:effectLst/>
              </a:rPr>
              <a:t> bir </a:t>
            </a:r>
            <a:r>
              <a:rPr lang="tr-TR" sz="1200" dirty="0" err="1">
                <a:effectLst/>
              </a:rPr>
              <a:t>gelişimin</a:t>
            </a:r>
            <a:r>
              <a:rPr lang="tr-TR" sz="1200" dirty="0">
                <a:effectLst/>
              </a:rPr>
              <a:t> </a:t>
            </a:r>
            <a:r>
              <a:rPr lang="tr-TR" sz="1200" dirty="0" err="1">
                <a:effectLst/>
              </a:rPr>
              <a:t>mümkün</a:t>
            </a:r>
            <a:r>
              <a:rPr lang="tr-TR" sz="1200" dirty="0">
                <a:effectLst/>
              </a:rPr>
              <a:t> </a:t>
            </a:r>
            <a:r>
              <a:rPr lang="tr-TR" sz="1200" dirty="0" err="1">
                <a:effectLst/>
              </a:rPr>
              <a:t>olduğunu</a:t>
            </a:r>
            <a:r>
              <a:rPr lang="tr-TR" sz="1200" dirty="0">
                <a:effectLst/>
              </a:rPr>
              <a:t> </a:t>
            </a:r>
            <a:r>
              <a:rPr lang="tr-TR" sz="1200" dirty="0" err="1">
                <a:effectLst/>
              </a:rPr>
              <a:t>göstermiştir</a:t>
            </a:r>
            <a:r>
              <a:rPr lang="tr-TR" sz="1200"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err="1">
                <a:effectLst/>
              </a:rPr>
              <a:t>özellikle</a:t>
            </a:r>
            <a:r>
              <a:rPr lang="tr-TR" sz="1200" dirty="0">
                <a:effectLst/>
              </a:rPr>
              <a:t> kurum bakımındaki </a:t>
            </a:r>
            <a:r>
              <a:rPr lang="tr-TR" sz="1200" dirty="0" err="1">
                <a:effectLst/>
              </a:rPr>
              <a:t>çocuklar</a:t>
            </a:r>
            <a:r>
              <a:rPr lang="tr-TR" sz="1200" dirty="0">
                <a:effectLst/>
              </a:rPr>
              <a:t> </a:t>
            </a:r>
            <a:r>
              <a:rPr lang="tr-TR" sz="1200" dirty="0" err="1">
                <a:effectLst/>
              </a:rPr>
              <a:t>için</a:t>
            </a:r>
            <a:r>
              <a:rPr lang="tr-TR" sz="1200" dirty="0">
                <a:effectLst/>
              </a:rPr>
              <a:t> kritik </a:t>
            </a:r>
            <a:r>
              <a:rPr lang="tr-TR" sz="1200" dirty="0" err="1">
                <a:effectLst/>
              </a:rPr>
              <a:t>öneme</a:t>
            </a:r>
            <a:r>
              <a:rPr lang="tr-TR" sz="1200" dirty="0">
                <a:effectLst/>
              </a:rPr>
              <a:t> sahiptir. </a:t>
            </a:r>
            <a:endParaRPr lang="tr-T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35</a:t>
            </a:fld>
            <a:endParaRPr lang="en-US"/>
          </a:p>
        </p:txBody>
      </p:sp>
    </p:spTree>
    <p:extLst>
      <p:ext uri="{BB962C8B-B14F-4D97-AF65-F5344CB8AC3E}">
        <p14:creationId xmlns:p14="http://schemas.microsoft.com/office/powerpoint/2010/main" val="33148361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a:effectLst/>
              </a:rPr>
              <a:t>Belirtileri tespit ederken </a:t>
            </a:r>
            <a:r>
              <a:rPr lang="tr-TR" sz="1200" dirty="0" err="1">
                <a:effectLst/>
              </a:rPr>
              <a:t>başlangıçta</a:t>
            </a:r>
            <a:r>
              <a:rPr lang="tr-TR" sz="1200" dirty="0">
                <a:effectLst/>
              </a:rPr>
              <a:t> </a:t>
            </a:r>
            <a:r>
              <a:rPr lang="tr-TR" sz="1200" dirty="0" err="1">
                <a:effectLst/>
              </a:rPr>
              <a:t>açık</a:t>
            </a:r>
            <a:r>
              <a:rPr lang="tr-TR" sz="1200" dirty="0">
                <a:effectLst/>
              </a:rPr>
              <a:t> </a:t>
            </a:r>
            <a:r>
              <a:rPr lang="tr-TR" sz="1200" dirty="0" err="1">
                <a:effectLst/>
              </a:rPr>
              <a:t>uçlu</a:t>
            </a:r>
            <a:r>
              <a:rPr lang="tr-TR" sz="1200" dirty="0">
                <a:effectLst/>
              </a:rPr>
              <a:t> sorular sormak, ardından bakım veren ile </a:t>
            </a:r>
            <a:r>
              <a:rPr lang="tr-TR" sz="1200" dirty="0" err="1">
                <a:effectLst/>
              </a:rPr>
              <a:t>çocuğun</a:t>
            </a:r>
            <a:r>
              <a:rPr lang="tr-TR" sz="1200" dirty="0">
                <a:effectLst/>
              </a:rPr>
              <a:t>/ergenin yanıtlarıyla ortaya </a:t>
            </a:r>
            <a:r>
              <a:rPr lang="tr-TR" sz="1200" dirty="0" err="1">
                <a:effectLst/>
              </a:rPr>
              <a:t>çıkan</a:t>
            </a:r>
            <a:r>
              <a:rPr lang="tr-TR" sz="1200" dirty="0">
                <a:effectLst/>
              </a:rPr>
              <a:t> konularda daha spesifik ve kapalı </a:t>
            </a:r>
            <a:r>
              <a:rPr lang="tr-TR" sz="1200" dirty="0" err="1">
                <a:effectLst/>
              </a:rPr>
              <a:t>uçlu</a:t>
            </a:r>
            <a:r>
              <a:rPr lang="tr-TR" sz="1200" dirty="0">
                <a:effectLst/>
              </a:rPr>
              <a:t> sorular sormak gerekir. </a:t>
            </a:r>
          </a:p>
          <a:p>
            <a:r>
              <a:rPr lang="tr-TR" sz="1200" dirty="0">
                <a:effectLst/>
              </a:rPr>
              <a:t>Bu uygun </a:t>
            </a:r>
            <a:r>
              <a:rPr lang="tr-TR" sz="1200" dirty="0" err="1">
                <a:effectLst/>
              </a:rPr>
              <a:t>görüşme</a:t>
            </a:r>
            <a:r>
              <a:rPr lang="tr-TR" sz="1200" dirty="0">
                <a:effectLst/>
              </a:rPr>
              <a:t> </a:t>
            </a:r>
            <a:r>
              <a:rPr lang="tr-TR" sz="1200" dirty="0" err="1">
                <a:effectLst/>
              </a:rPr>
              <a:t>yöntemi</a:t>
            </a:r>
            <a:r>
              <a:rPr lang="tr-TR" sz="1200" dirty="0">
                <a:effectLst/>
              </a:rPr>
              <a:t>: </a:t>
            </a:r>
          </a:p>
          <a:p>
            <a:pPr>
              <a:buFont typeface="Wingdings" pitchFamily="2" charset="2"/>
              <a:buChar char="v"/>
            </a:pPr>
            <a:r>
              <a:rPr lang="tr-TR" sz="1200" dirty="0">
                <a:effectLst/>
              </a:rPr>
              <a:t>Aktif, yargılayıcı olmayan, uyumlu bir </a:t>
            </a:r>
            <a:r>
              <a:rPr lang="tr-TR" sz="1200" dirty="0" err="1">
                <a:effectLst/>
              </a:rPr>
              <a:t>şekilde</a:t>
            </a:r>
            <a:r>
              <a:rPr lang="tr-TR" sz="1200" dirty="0">
                <a:effectLst/>
              </a:rPr>
              <a:t> dinlemeyi</a:t>
            </a:r>
          </a:p>
          <a:p>
            <a:pPr>
              <a:buFont typeface="Wingdings" pitchFamily="2" charset="2"/>
              <a:buChar char="v"/>
            </a:pPr>
            <a:r>
              <a:rPr lang="tr-TR" sz="1200" dirty="0" err="1"/>
              <a:t>A</a:t>
            </a:r>
            <a:r>
              <a:rPr lang="tr-TR" sz="1200" dirty="0" err="1">
                <a:effectLst/>
              </a:rPr>
              <a:t>çıklığa</a:t>
            </a:r>
            <a:r>
              <a:rPr lang="tr-TR" sz="1200" dirty="0">
                <a:effectLst/>
              </a:rPr>
              <a:t> </a:t>
            </a:r>
            <a:r>
              <a:rPr lang="tr-TR" sz="1200" dirty="0" err="1">
                <a:effectLst/>
              </a:rPr>
              <a:t>kavuşturmak</a:t>
            </a:r>
            <a:r>
              <a:rPr lang="tr-TR" sz="1200" dirty="0">
                <a:effectLst/>
              </a:rPr>
              <a:t> ve onaylamak </a:t>
            </a:r>
            <a:r>
              <a:rPr lang="tr-TR" sz="1200" dirty="0" err="1">
                <a:effectLst/>
              </a:rPr>
              <a:t>için</a:t>
            </a:r>
            <a:r>
              <a:rPr lang="tr-TR" sz="1200" dirty="0">
                <a:effectLst/>
              </a:rPr>
              <a:t> duyduklarını geri yansıtmayı </a:t>
            </a:r>
          </a:p>
          <a:p>
            <a:pPr>
              <a:buFont typeface="Wingdings" pitchFamily="2" charset="2"/>
              <a:buChar char="v"/>
            </a:pPr>
            <a:r>
              <a:rPr lang="tr-TR" sz="1200" dirty="0" err="1"/>
              <a:t>G</a:t>
            </a:r>
            <a:r>
              <a:rPr lang="tr-TR" sz="1200" dirty="0" err="1">
                <a:effectLst/>
              </a:rPr>
              <a:t>erektiğinde</a:t>
            </a:r>
            <a:r>
              <a:rPr lang="tr-TR" sz="1200" dirty="0">
                <a:effectLst/>
              </a:rPr>
              <a:t> </a:t>
            </a:r>
            <a:r>
              <a:rPr lang="tr-TR" sz="1200" dirty="0" err="1">
                <a:effectLst/>
              </a:rPr>
              <a:t>açıklama</a:t>
            </a:r>
            <a:r>
              <a:rPr lang="tr-TR" sz="1200" dirty="0">
                <a:effectLst/>
              </a:rPr>
              <a:t> istemeyi, </a:t>
            </a:r>
            <a:r>
              <a:rPr lang="tr-TR" sz="1200" dirty="0" err="1">
                <a:effectLst/>
              </a:rPr>
              <a:t>başka</a:t>
            </a:r>
            <a:r>
              <a:rPr lang="tr-TR" sz="1200" dirty="0">
                <a:effectLst/>
              </a:rPr>
              <a:t> kelimelerle ifade etmeyi</a:t>
            </a:r>
          </a:p>
          <a:p>
            <a:pPr>
              <a:buFont typeface="Wingdings" pitchFamily="2" charset="2"/>
              <a:buChar char="v"/>
            </a:pPr>
            <a:r>
              <a:rPr lang="tr-TR" sz="1200" dirty="0"/>
              <a:t>B</a:t>
            </a:r>
            <a:r>
              <a:rPr lang="tr-TR" sz="1200" dirty="0">
                <a:effectLst/>
              </a:rPr>
              <a:t>ilgiye </a:t>
            </a:r>
            <a:r>
              <a:rPr lang="tr-TR" sz="1200" dirty="0" err="1">
                <a:effectLst/>
              </a:rPr>
              <a:t>eşlik</a:t>
            </a:r>
            <a:r>
              <a:rPr lang="tr-TR" sz="1200" dirty="0">
                <a:effectLst/>
              </a:rPr>
              <a:t> eden duygulara dikkat etmeyi, bunları yansıtmayı  </a:t>
            </a:r>
          </a:p>
          <a:p>
            <a:pPr>
              <a:buFont typeface="Wingdings" pitchFamily="2" charset="2"/>
              <a:buChar char="v"/>
            </a:pPr>
            <a:r>
              <a:rPr lang="tr-TR" sz="1200" dirty="0" err="1"/>
              <a:t>T</a:t>
            </a:r>
            <a:r>
              <a:rPr lang="tr-TR" sz="1200" dirty="0" err="1">
                <a:effectLst/>
              </a:rPr>
              <a:t>artışılanları</a:t>
            </a:r>
            <a:r>
              <a:rPr lang="tr-TR" sz="1200" dirty="0">
                <a:effectLst/>
              </a:rPr>
              <a:t> </a:t>
            </a:r>
            <a:r>
              <a:rPr lang="tr-TR" sz="1200" dirty="0" err="1">
                <a:effectLst/>
              </a:rPr>
              <a:t>özetlemeyi</a:t>
            </a:r>
            <a:r>
              <a:rPr lang="tr-TR" sz="1200" dirty="0">
                <a:effectLst/>
              </a:rPr>
              <a:t> </a:t>
            </a:r>
          </a:p>
          <a:p>
            <a:pPr marL="0" indent="0">
              <a:buNone/>
            </a:pPr>
            <a:r>
              <a:rPr lang="tr-TR" sz="1200" dirty="0" err="1">
                <a:effectLst/>
              </a:rPr>
              <a:t>bünyesinde</a:t>
            </a:r>
            <a:r>
              <a:rPr lang="tr-TR" sz="1200" dirty="0">
                <a:effectLst/>
              </a:rPr>
              <a:t> barındırmalıdır. </a:t>
            </a:r>
            <a:endParaRPr lang="tr-TR" sz="1200" dirty="0"/>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36</a:t>
            </a:fld>
            <a:endParaRPr lang="en-US"/>
          </a:p>
        </p:txBody>
      </p:sp>
    </p:spTree>
    <p:extLst>
      <p:ext uri="{BB962C8B-B14F-4D97-AF65-F5344CB8AC3E}">
        <p14:creationId xmlns:p14="http://schemas.microsoft.com/office/powerpoint/2010/main" val="11090570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a:effectLst/>
              </a:rPr>
              <a:t>Belirtileri tespit ederken </a:t>
            </a:r>
            <a:r>
              <a:rPr lang="tr-TR" sz="1200" dirty="0" err="1">
                <a:effectLst/>
              </a:rPr>
              <a:t>başlangıçta</a:t>
            </a:r>
            <a:r>
              <a:rPr lang="tr-TR" sz="1200" dirty="0">
                <a:effectLst/>
              </a:rPr>
              <a:t> </a:t>
            </a:r>
            <a:r>
              <a:rPr lang="tr-TR" sz="1200" dirty="0" err="1">
                <a:effectLst/>
              </a:rPr>
              <a:t>açık</a:t>
            </a:r>
            <a:r>
              <a:rPr lang="tr-TR" sz="1200" dirty="0">
                <a:effectLst/>
              </a:rPr>
              <a:t> </a:t>
            </a:r>
            <a:r>
              <a:rPr lang="tr-TR" sz="1200" dirty="0" err="1">
                <a:effectLst/>
              </a:rPr>
              <a:t>uçlu</a:t>
            </a:r>
            <a:r>
              <a:rPr lang="tr-TR" sz="1200" dirty="0">
                <a:effectLst/>
              </a:rPr>
              <a:t> sorular sormak, ardından bakım veren ile </a:t>
            </a:r>
            <a:r>
              <a:rPr lang="tr-TR" sz="1200" dirty="0" err="1">
                <a:effectLst/>
              </a:rPr>
              <a:t>çocuğun</a:t>
            </a:r>
            <a:r>
              <a:rPr lang="tr-TR" sz="1200" dirty="0">
                <a:effectLst/>
              </a:rPr>
              <a:t>/ergenin yanıtlarıyla ortaya </a:t>
            </a:r>
            <a:r>
              <a:rPr lang="tr-TR" sz="1200" dirty="0" err="1">
                <a:effectLst/>
              </a:rPr>
              <a:t>çıkan</a:t>
            </a:r>
            <a:r>
              <a:rPr lang="tr-TR" sz="1200" dirty="0">
                <a:effectLst/>
              </a:rPr>
              <a:t> konularda daha spesifik ve kapalı </a:t>
            </a:r>
            <a:r>
              <a:rPr lang="tr-TR" sz="1200" dirty="0" err="1">
                <a:effectLst/>
              </a:rPr>
              <a:t>uçlu</a:t>
            </a:r>
            <a:r>
              <a:rPr lang="tr-TR" sz="1200" dirty="0">
                <a:effectLst/>
              </a:rPr>
              <a:t> sorular sormak gerekir. </a:t>
            </a:r>
          </a:p>
          <a:p>
            <a:r>
              <a:rPr lang="tr-TR" sz="1200" dirty="0">
                <a:effectLst/>
              </a:rPr>
              <a:t>Bu uygun </a:t>
            </a:r>
            <a:r>
              <a:rPr lang="tr-TR" sz="1200" dirty="0" err="1">
                <a:effectLst/>
              </a:rPr>
              <a:t>görüşme</a:t>
            </a:r>
            <a:r>
              <a:rPr lang="tr-TR" sz="1200" dirty="0">
                <a:effectLst/>
              </a:rPr>
              <a:t> </a:t>
            </a:r>
            <a:r>
              <a:rPr lang="tr-TR" sz="1200" dirty="0" err="1">
                <a:effectLst/>
              </a:rPr>
              <a:t>yöntemi</a:t>
            </a:r>
            <a:r>
              <a:rPr lang="tr-TR" sz="1200"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effectLst/>
                <a:latin typeface="Segoe UI" panose="020B0502040204020203" pitchFamily="34" charset="0"/>
                <a:ea typeface="Calibri" panose="020F0502020204030204" pitchFamily="34" charset="0"/>
                <a:cs typeface="Segoe UI" panose="020B0502040204020203" pitchFamily="34" charset="0"/>
              </a:rPr>
              <a:t>Çocuklara yavaş ve sakin bir şekilde yaklaşmak veya bir bakım veren ile birlikte olmalarına -mümkünse ve uygun şartlarda- izin vermek ve daha müzikal bir ses tonu kullanmak çocuğun gerginliğini azaltabilir. Bu sesler </a:t>
            </a:r>
            <a:r>
              <a:rPr lang="tr-TR" sz="1800" dirty="0" err="1">
                <a:effectLst/>
                <a:latin typeface="Segoe UI" panose="020B0502040204020203" pitchFamily="34" charset="0"/>
                <a:ea typeface="Calibri" panose="020F0502020204030204" pitchFamily="34" charset="0"/>
                <a:cs typeface="Segoe UI" panose="020B0502040204020203" pitchFamily="34" charset="0"/>
              </a:rPr>
              <a:t>oksitosin</a:t>
            </a:r>
            <a:r>
              <a:rPr lang="tr-TR" sz="1800" dirty="0">
                <a:effectLst/>
                <a:latin typeface="Segoe UI" panose="020B0502040204020203" pitchFamily="34" charset="0"/>
                <a:ea typeface="Calibri" panose="020F0502020204030204" pitchFamily="34" charset="0"/>
                <a:cs typeface="Segoe UI" panose="020B0502040204020203" pitchFamily="34" charset="0"/>
              </a:rPr>
              <a:t> hormonunun salınımı ile ilişkili olarak tehdide duyarlı beyin bölgesinin sakinleşmesini sağlar </a:t>
            </a:r>
            <a:r>
              <a:rPr lang="tr-TR" sz="1800" dirty="0">
                <a:effectLst/>
                <a:latin typeface="Segoe UI" panose="020B0502040204020203" pitchFamily="34" charset="0"/>
                <a:ea typeface="Times New Roman" panose="02020603050405020304" pitchFamily="18" charset="0"/>
                <a:cs typeface="Segoe UI" panose="020B0502040204020203" pitchFamily="34" charset="0"/>
              </a:rPr>
              <a:t>(</a:t>
            </a:r>
            <a:r>
              <a:rPr lang="tr-TR" sz="1800" dirty="0" err="1">
                <a:effectLst/>
                <a:latin typeface="Segoe UI" panose="020B0502040204020203" pitchFamily="34" charset="0"/>
                <a:ea typeface="Times New Roman" panose="02020603050405020304" pitchFamily="18" charset="0"/>
                <a:cs typeface="Segoe UI" panose="020B0502040204020203" pitchFamily="34" charset="0"/>
              </a:rPr>
              <a:t>Baylin</a:t>
            </a:r>
            <a:r>
              <a:rPr lang="tr-TR" sz="1800" dirty="0">
                <a:effectLst/>
                <a:latin typeface="Segoe UI" panose="020B0502040204020203" pitchFamily="34" charset="0"/>
                <a:ea typeface="Times New Roman" panose="02020603050405020304" pitchFamily="18" charset="0"/>
                <a:cs typeface="Segoe UI" panose="020B0502040204020203" pitchFamily="34" charset="0"/>
              </a:rPr>
              <a:t> ve </a:t>
            </a:r>
            <a:r>
              <a:rPr lang="tr-TR" sz="1800" dirty="0" err="1">
                <a:effectLst/>
                <a:latin typeface="Segoe UI" panose="020B0502040204020203" pitchFamily="34" charset="0"/>
                <a:ea typeface="Times New Roman" panose="02020603050405020304" pitchFamily="18" charset="0"/>
                <a:cs typeface="Segoe UI" panose="020B0502040204020203" pitchFamily="34" charset="0"/>
              </a:rPr>
              <a:t>Hughes</a:t>
            </a:r>
            <a:r>
              <a:rPr lang="tr-TR" sz="1800" dirty="0">
                <a:effectLst/>
                <a:latin typeface="Segoe UI" panose="020B0502040204020203" pitchFamily="34" charset="0"/>
                <a:ea typeface="Times New Roman" panose="02020603050405020304" pitchFamily="18" charset="0"/>
                <a:cs typeface="Segoe UI" panose="020B0502040204020203" pitchFamily="34" charset="0"/>
              </a:rPr>
              <a:t>, 2016)</a:t>
            </a:r>
            <a:r>
              <a:rPr lang="tr-TR" sz="1800" dirty="0">
                <a:effectLst/>
                <a:latin typeface="Segoe UI" panose="020B0502040204020203" pitchFamily="34" charset="0"/>
                <a:ea typeface="Calibri" panose="020F0502020204030204" pitchFamily="34" charset="0"/>
                <a:cs typeface="Segoe UI" panose="020B0502040204020203" pitchFamily="34" charset="0"/>
              </a:rPr>
              <a:t>.</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37</a:t>
            </a:fld>
            <a:endParaRPr lang="en-US"/>
          </a:p>
        </p:txBody>
      </p:sp>
    </p:spTree>
    <p:extLst>
      <p:ext uri="{BB962C8B-B14F-4D97-AF65-F5344CB8AC3E}">
        <p14:creationId xmlns:p14="http://schemas.microsoft.com/office/powerpoint/2010/main" val="38533262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err="1">
                <a:effectLst/>
              </a:rPr>
              <a:t>Travmatik</a:t>
            </a:r>
            <a:r>
              <a:rPr lang="tr-TR" sz="1200" dirty="0">
                <a:effectLst/>
              </a:rPr>
              <a:t> olaylardan sonra olayın hatırlatıcıları (kokular, sesler) ile </a:t>
            </a:r>
            <a:r>
              <a:rPr lang="tr-TR" sz="1200" dirty="0" err="1">
                <a:effectLst/>
              </a:rPr>
              <a:t>karşılaşmak</a:t>
            </a:r>
            <a:r>
              <a:rPr lang="tr-TR" sz="1200" dirty="0">
                <a:effectLst/>
              </a:rPr>
              <a:t> rahatsızlık verebilir. Hatırlatıcılara veya tetikleyicilere </a:t>
            </a:r>
            <a:r>
              <a:rPr lang="tr-TR" sz="1200" dirty="0" err="1">
                <a:effectLst/>
              </a:rPr>
              <a:t>yoğun</a:t>
            </a:r>
            <a:r>
              <a:rPr lang="tr-TR" sz="1200" dirty="0">
                <a:effectLst/>
              </a:rPr>
              <a:t> </a:t>
            </a:r>
            <a:r>
              <a:rPr lang="tr-TR" sz="1200" dirty="0" err="1">
                <a:effectLst/>
              </a:rPr>
              <a:t>şekilde</a:t>
            </a:r>
            <a:r>
              <a:rPr lang="tr-TR" sz="1200" dirty="0">
                <a:effectLst/>
              </a:rPr>
              <a:t> maruz kalmanın </a:t>
            </a:r>
            <a:r>
              <a:rPr lang="tr-TR" sz="1200" dirty="0" err="1">
                <a:effectLst/>
              </a:rPr>
              <a:t>önlenmesi</a:t>
            </a:r>
            <a:r>
              <a:rPr lang="tr-TR" sz="1200" dirty="0">
                <a:effectLst/>
              </a:rPr>
              <a:t> </a:t>
            </a:r>
            <a:r>
              <a:rPr lang="tr-TR" sz="1200" dirty="0" err="1">
                <a:effectLst/>
              </a:rPr>
              <a:t>makuldür</a:t>
            </a:r>
            <a:r>
              <a:rPr lang="tr-TR" sz="1200" dirty="0">
                <a:effectLst/>
              </a:rPr>
              <a:t>. Bazen tetikleyiciler fark edilmeyebilir, bu nedenle bakım verenleri tetikleyiciler konusunda </a:t>
            </a:r>
            <a:r>
              <a:rPr lang="tr-TR" sz="1200" dirty="0" err="1">
                <a:effectLst/>
              </a:rPr>
              <a:t>eğitmek</a:t>
            </a:r>
            <a:r>
              <a:rPr lang="tr-TR" sz="1200" dirty="0">
                <a:effectLst/>
              </a:rPr>
              <a:t> ve onlara yardımcı olmak kilit </a:t>
            </a:r>
            <a:r>
              <a:rPr lang="tr-TR" sz="1200" dirty="0" err="1">
                <a:effectLst/>
              </a:rPr>
              <a:t>önem</a:t>
            </a:r>
            <a:r>
              <a:rPr lang="tr-TR" sz="1200" dirty="0">
                <a:effectLst/>
              </a:rPr>
              <a:t> </a:t>
            </a:r>
            <a:r>
              <a:rPr lang="tr-TR" sz="1200" dirty="0" err="1">
                <a:effectLst/>
              </a:rPr>
              <a:t>taşır</a:t>
            </a:r>
            <a:r>
              <a:rPr lang="tr-TR" sz="1200" dirty="0">
                <a:effectLst/>
              </a:rPr>
              <a:t>. </a:t>
            </a:r>
            <a:endParaRPr lang="tr-TR"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err="1">
                <a:effectLst/>
              </a:rPr>
              <a:t>Travmatik</a:t>
            </a:r>
            <a:r>
              <a:rPr lang="tr-TR" sz="1200" dirty="0">
                <a:effectLst/>
              </a:rPr>
              <a:t> deneyimlerden sonra </a:t>
            </a:r>
            <a:r>
              <a:rPr lang="tr-TR" sz="1200" dirty="0" err="1">
                <a:effectLst/>
              </a:rPr>
              <a:t>çocuklar</a:t>
            </a:r>
            <a:r>
              <a:rPr lang="tr-TR" sz="1200" dirty="0">
                <a:effectLst/>
              </a:rPr>
              <a:t>, </a:t>
            </a:r>
            <a:r>
              <a:rPr lang="tr-TR" sz="1200" dirty="0" err="1">
                <a:effectLst/>
              </a:rPr>
              <a:t>başkalarının</a:t>
            </a:r>
            <a:r>
              <a:rPr lang="tr-TR" sz="1200" dirty="0">
                <a:effectLst/>
              </a:rPr>
              <a:t> duygularını </a:t>
            </a:r>
            <a:r>
              <a:rPr lang="tr-TR" sz="1200" dirty="0" err="1">
                <a:effectLst/>
              </a:rPr>
              <a:t>yanlıs</a:t>
            </a:r>
            <a:r>
              <a:rPr lang="tr-TR" sz="1200" dirty="0">
                <a:effectLst/>
              </a:rPr>
              <a:t>̧ yorumlayabilir, </a:t>
            </a:r>
            <a:r>
              <a:rPr lang="tr-TR" sz="1200" dirty="0" err="1">
                <a:effectLst/>
              </a:rPr>
              <a:t>özellikle</a:t>
            </a:r>
            <a:r>
              <a:rPr lang="tr-TR" sz="1200" dirty="0">
                <a:effectLst/>
              </a:rPr>
              <a:t> </a:t>
            </a:r>
            <a:r>
              <a:rPr lang="tr-TR" sz="1200" dirty="0" err="1">
                <a:effectLst/>
              </a:rPr>
              <a:t>öfke</a:t>
            </a:r>
            <a:r>
              <a:rPr lang="tr-TR" sz="1200" dirty="0">
                <a:effectLst/>
              </a:rPr>
              <a:t> ve korkuyu </a:t>
            </a:r>
            <a:r>
              <a:rPr lang="tr-TR" sz="1200" dirty="0" err="1">
                <a:effectLst/>
              </a:rPr>
              <a:t>karıştırabilirler</a:t>
            </a:r>
            <a:r>
              <a:rPr lang="tr-TR" sz="1200" dirty="0">
                <a:effectLst/>
              </a:rPr>
              <a:t>. Bunun farkında olmak gereki</a:t>
            </a:r>
            <a:r>
              <a:rPr lang="tr-TR" sz="1200" dirty="0"/>
              <a:t>r.</a:t>
            </a:r>
            <a:r>
              <a:rPr lang="tr-TR" sz="1200" dirty="0">
                <a:effectLst/>
              </a:rPr>
              <a:t> </a:t>
            </a:r>
            <a:r>
              <a:rPr lang="tr-TR" sz="1200" dirty="0"/>
              <a:t>T</a:t>
            </a:r>
            <a:r>
              <a:rPr lang="tr-TR" sz="1200" dirty="0">
                <a:effectLst/>
              </a:rPr>
              <a:t>ravma </a:t>
            </a:r>
            <a:r>
              <a:rPr lang="tr-TR" sz="1200" dirty="0" err="1">
                <a:effectLst/>
              </a:rPr>
              <a:t>güvenlik</a:t>
            </a:r>
            <a:r>
              <a:rPr lang="tr-TR" sz="1200" dirty="0">
                <a:effectLst/>
              </a:rPr>
              <a:t> ve tehlike varsayımına odaklanan beyin </a:t>
            </a:r>
            <a:r>
              <a:rPr lang="tr-TR" sz="1200" dirty="0" err="1">
                <a:effectLst/>
              </a:rPr>
              <a:t>bölgelerinin</a:t>
            </a:r>
            <a:r>
              <a:rPr lang="tr-TR" sz="1200" dirty="0">
                <a:effectLst/>
              </a:rPr>
              <a:t> </a:t>
            </a:r>
            <a:r>
              <a:rPr lang="tr-TR" sz="1200" dirty="0" err="1">
                <a:effectLst/>
              </a:rPr>
              <a:t>aşırı</a:t>
            </a:r>
            <a:r>
              <a:rPr lang="tr-TR" sz="1200" dirty="0">
                <a:effectLst/>
              </a:rPr>
              <a:t> aktif olmasına yol açtığından iyi huylu veya belirsiz uyarıcılara olumsuz tepkiler verilmesi görülebilir.</a:t>
            </a:r>
            <a:endParaRPr lang="tr-TR" sz="1000" dirty="0"/>
          </a:p>
          <a:p>
            <a:r>
              <a:rPr lang="tr-TR" sz="1200" dirty="0">
                <a:effectLst/>
              </a:rPr>
              <a:t>: </a:t>
            </a:r>
            <a:r>
              <a:rPr lang="tr-TR" sz="1200" dirty="0" err="1">
                <a:effectLst/>
              </a:rPr>
              <a:t>Çocuklar</a:t>
            </a:r>
            <a:r>
              <a:rPr lang="tr-TR" sz="1200" dirty="0">
                <a:effectLst/>
              </a:rPr>
              <a:t> kendi duygularını </a:t>
            </a:r>
            <a:r>
              <a:rPr lang="tr-TR" sz="1200" dirty="0" err="1">
                <a:effectLst/>
              </a:rPr>
              <a:t>doğru</a:t>
            </a:r>
            <a:r>
              <a:rPr lang="tr-TR" sz="1200" dirty="0">
                <a:effectLst/>
              </a:rPr>
              <a:t> bir </a:t>
            </a:r>
            <a:r>
              <a:rPr lang="tr-TR" sz="1200" dirty="0" err="1">
                <a:effectLst/>
              </a:rPr>
              <a:t>şekilde</a:t>
            </a:r>
            <a:r>
              <a:rPr lang="tr-TR" sz="1200" dirty="0">
                <a:effectLst/>
              </a:rPr>
              <a:t> tanıyamayabilir veya ifade edemeyebilirler. Bu durum, onları </a:t>
            </a:r>
            <a:r>
              <a:rPr lang="tr-TR" sz="1200" dirty="0" err="1">
                <a:effectLst/>
              </a:rPr>
              <a:t>yanlıs</a:t>
            </a:r>
            <a:r>
              <a:rPr lang="tr-TR" sz="1200" dirty="0">
                <a:effectLst/>
              </a:rPr>
              <a:t>̧ davranmaya veya yanıt vermeye </a:t>
            </a:r>
            <a:r>
              <a:rPr lang="tr-TR" sz="1200" dirty="0" err="1">
                <a:effectLst/>
              </a:rPr>
              <a:t>yönlendirebilir</a:t>
            </a:r>
            <a:r>
              <a:rPr lang="tr-TR" sz="1200" dirty="0">
                <a:effectLst/>
              </a:rPr>
              <a:t>. Öfke olarak tanımlanan </a:t>
            </a:r>
            <a:r>
              <a:rPr lang="tr-TR" sz="1200" dirty="0" err="1">
                <a:effectLst/>
              </a:rPr>
              <a:t>şey</a:t>
            </a:r>
            <a:r>
              <a:rPr lang="tr-TR" sz="1200" dirty="0">
                <a:effectLst/>
              </a:rPr>
              <a:t> hayal </a:t>
            </a:r>
            <a:r>
              <a:rPr lang="tr-TR" sz="1200" dirty="0" err="1">
                <a:effectLst/>
              </a:rPr>
              <a:t>kırıklığı</a:t>
            </a:r>
            <a:r>
              <a:rPr lang="tr-TR" sz="1200" dirty="0">
                <a:effectLst/>
              </a:rPr>
              <a:t>, </a:t>
            </a:r>
            <a:r>
              <a:rPr lang="tr-TR" sz="1200" dirty="0" err="1">
                <a:effectLst/>
              </a:rPr>
              <a:t>hüsran</a:t>
            </a:r>
            <a:r>
              <a:rPr lang="tr-TR" sz="1200" dirty="0">
                <a:effectLst/>
              </a:rPr>
              <a:t>, korku, keder veya </a:t>
            </a:r>
            <a:r>
              <a:rPr lang="tr-TR" sz="1200" dirty="0" err="1">
                <a:effectLst/>
              </a:rPr>
              <a:t>endişe</a:t>
            </a:r>
            <a:r>
              <a:rPr lang="tr-TR" sz="1200" dirty="0">
                <a:effectLst/>
              </a:rPr>
              <a:t> olabilir.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dirty="0">
                <a:effectLst/>
              </a:rPr>
              <a:t>: </a:t>
            </a:r>
            <a:r>
              <a:rPr lang="tr-TR" sz="1200" dirty="0" err="1">
                <a:effectLst/>
              </a:rPr>
              <a:t>Travmatik</a:t>
            </a:r>
            <a:r>
              <a:rPr lang="tr-TR" sz="1200" dirty="0">
                <a:effectLst/>
              </a:rPr>
              <a:t> olaylardan sonra verilen tepkilerin bir kısmı, </a:t>
            </a:r>
            <a:r>
              <a:rPr lang="tr-TR" sz="1200" dirty="0" err="1">
                <a:effectLst/>
              </a:rPr>
              <a:t>çoğu</a:t>
            </a:r>
            <a:r>
              <a:rPr lang="tr-TR" sz="1200" dirty="0">
                <a:effectLst/>
              </a:rPr>
              <a:t> canlı </a:t>
            </a:r>
            <a:r>
              <a:rPr lang="tr-TR" sz="1200" dirty="0" err="1">
                <a:effectLst/>
              </a:rPr>
              <a:t>için</a:t>
            </a:r>
            <a:r>
              <a:rPr lang="tr-TR" sz="1200" dirty="0">
                <a:effectLst/>
              </a:rPr>
              <a:t> benzer ve </a:t>
            </a:r>
            <a:r>
              <a:rPr lang="tr-TR" sz="1200" dirty="0" err="1">
                <a:effectLst/>
              </a:rPr>
              <a:t>olağandır</a:t>
            </a:r>
            <a:r>
              <a:rPr lang="tr-TR" sz="1200" dirty="0">
                <a:effectLst/>
              </a:rPr>
              <a:t>. </a:t>
            </a:r>
            <a:r>
              <a:rPr lang="tr-TR" sz="1200" dirty="0" err="1">
                <a:effectLst/>
              </a:rPr>
              <a:t>Sürec</a:t>
            </a:r>
            <a:r>
              <a:rPr lang="tr-TR" sz="1200" dirty="0">
                <a:effectLst/>
              </a:rPr>
              <a:t>̧ </a:t>
            </a:r>
            <a:r>
              <a:rPr lang="tr-TR" sz="1200" dirty="0" err="1">
                <a:effectLst/>
              </a:rPr>
              <a:t>içerisinde</a:t>
            </a:r>
            <a:r>
              <a:rPr lang="tr-TR" sz="1200" dirty="0">
                <a:effectLst/>
              </a:rPr>
              <a:t> travmanın etkisinde azalma ve </a:t>
            </a:r>
            <a:r>
              <a:rPr lang="tr-TR" sz="1200" dirty="0" err="1">
                <a:effectLst/>
              </a:rPr>
              <a:t>işlevselliğin</a:t>
            </a:r>
            <a:r>
              <a:rPr lang="tr-TR" sz="1200" dirty="0">
                <a:effectLst/>
              </a:rPr>
              <a:t> geri kazanımı </a:t>
            </a:r>
            <a:r>
              <a:rPr lang="tr-TR" sz="1200" dirty="0" err="1">
                <a:effectLst/>
              </a:rPr>
              <a:t>eğilimidir</a:t>
            </a:r>
            <a:r>
              <a:rPr lang="tr-TR" sz="1200" dirty="0">
                <a:effectLst/>
              </a:rPr>
              <a:t>.</a:t>
            </a:r>
            <a:endParaRPr lang="tr-TR" sz="1200" dirty="0"/>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41</a:t>
            </a:fld>
            <a:endParaRPr lang="en-US"/>
          </a:p>
        </p:txBody>
      </p:sp>
    </p:spTree>
    <p:extLst>
      <p:ext uri="{BB962C8B-B14F-4D97-AF65-F5344CB8AC3E}">
        <p14:creationId xmlns:p14="http://schemas.microsoft.com/office/powerpoint/2010/main" val="737964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Travmanın ele alınması, halkın eğitimi ve farkındalığı, önleme ve erken teşhis, travmaya özgü etkili değerlendirme ve tedaviyi içeren çok yönlü, çok kurumlu bir halk sağlığı yaklaşımı gerektirir.</a:t>
            </a:r>
          </a:p>
          <a:p>
            <a:endParaRPr lang="tr-TR" dirty="0"/>
          </a:p>
          <a:p>
            <a:r>
              <a:rPr lang="tr-TR" dirty="0"/>
              <a:t>olumsuz etkileyebildiğini, kişide uzun süreli fiziksel veya davranışsal sorunlara neden olabildiğini göstermektedir. </a:t>
            </a:r>
          </a:p>
        </p:txBody>
      </p:sp>
      <p:sp>
        <p:nvSpPr>
          <p:cNvPr id="4" name="Slayt Numarası Yer Tutucusu 3"/>
          <p:cNvSpPr>
            <a:spLocks noGrp="1"/>
          </p:cNvSpPr>
          <p:nvPr>
            <p:ph type="sldNum" sz="quarter" idx="5"/>
          </p:nvPr>
        </p:nvSpPr>
        <p:spPr/>
        <p:txBody>
          <a:bodyPr/>
          <a:lstStyle/>
          <a:p>
            <a:fld id="{F8E79F40-7FB4-4A3E-8AB4-11E3172E6DF9}" type="slidenum">
              <a:rPr lang="en-US" smtClean="0"/>
              <a:t>5</a:t>
            </a:fld>
            <a:endParaRPr lang="en-US"/>
          </a:p>
        </p:txBody>
      </p:sp>
    </p:spTree>
    <p:extLst>
      <p:ext uri="{BB962C8B-B14F-4D97-AF65-F5344CB8AC3E}">
        <p14:creationId xmlns:p14="http://schemas.microsoft.com/office/powerpoint/2010/main" val="1762294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Akut stres bozukluğu gelişebilmesi için </a:t>
            </a:r>
            <a:r>
              <a:rPr lang="tr-TR" dirty="0" err="1"/>
              <a:t>travmatik</a:t>
            </a:r>
            <a:r>
              <a:rPr lang="tr-TR" dirty="0"/>
              <a:t> bir olay yaşamış olma şartı vardır.</a:t>
            </a:r>
          </a:p>
          <a:p>
            <a:r>
              <a:rPr lang="tr-TR" dirty="0"/>
              <a:t>ASB belirtileri tipik olarak travmadan hemen sonra başlar. Belirtiler, üç gün ila bir ay sürerse ASB, bir ayın üstünde devam ederse TSSB tanısı konur.</a:t>
            </a:r>
          </a:p>
        </p:txBody>
      </p:sp>
      <p:sp>
        <p:nvSpPr>
          <p:cNvPr id="4" name="Slayt Numarası Yer Tutucusu 3"/>
          <p:cNvSpPr>
            <a:spLocks noGrp="1"/>
          </p:cNvSpPr>
          <p:nvPr>
            <p:ph type="sldNum" sz="quarter" idx="5"/>
          </p:nvPr>
        </p:nvSpPr>
        <p:spPr/>
        <p:txBody>
          <a:bodyPr/>
          <a:lstStyle/>
          <a:p>
            <a:fld id="{F8E79F40-7FB4-4A3E-8AB4-11E3172E6DF9}" type="slidenum">
              <a:rPr lang="en-US" smtClean="0"/>
              <a:t>7</a:t>
            </a:fld>
            <a:endParaRPr lang="en-US"/>
          </a:p>
        </p:txBody>
      </p:sp>
    </p:spTree>
    <p:extLst>
      <p:ext uri="{BB962C8B-B14F-4D97-AF65-F5344CB8AC3E}">
        <p14:creationId xmlns:p14="http://schemas.microsoft.com/office/powerpoint/2010/main" val="1420513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800" b="1" dirty="0">
                <a:solidFill>
                  <a:srgbClr val="2F5496"/>
                </a:solidFill>
                <a:effectLst/>
                <a:latin typeface="Segoe UI" panose="020B0502040204020203" pitchFamily="34" charset="0"/>
                <a:ea typeface="Calibri" panose="020F0502020204030204" pitchFamily="34" charset="0"/>
              </a:rPr>
              <a:t>küçük çocuklarda, tanı koymak için gerekli belirti sayısı daha azdır. Çünkü küçük çocuklar, </a:t>
            </a:r>
            <a:r>
              <a:rPr lang="tr-TR" sz="1800" b="1" dirty="0" err="1">
                <a:solidFill>
                  <a:srgbClr val="2F5496"/>
                </a:solidFill>
                <a:effectLst/>
                <a:latin typeface="Segoe UI" panose="020B0502040204020203" pitchFamily="34" charset="0"/>
                <a:ea typeface="Calibri" panose="020F0502020204030204" pitchFamily="34" charset="0"/>
              </a:rPr>
              <a:t>travmatik</a:t>
            </a:r>
            <a:r>
              <a:rPr lang="tr-TR" sz="1800" b="1" dirty="0">
                <a:solidFill>
                  <a:srgbClr val="2F5496"/>
                </a:solidFill>
                <a:effectLst/>
                <a:latin typeface="Segoe UI" panose="020B0502040204020203" pitchFamily="34" charset="0"/>
                <a:ea typeface="Calibri" panose="020F0502020204030204" pitchFamily="34" charset="0"/>
              </a:rPr>
              <a:t> deneyimleri takiben her zaman büyük çocuklar veya erişkinler kadar fazla sayıda ve karmaşık belirtiler sergilemeyebilirler.</a:t>
            </a:r>
            <a:r>
              <a:rPr lang="tr-TR" sz="1800" dirty="0">
                <a:solidFill>
                  <a:srgbClr val="2F5496"/>
                </a:solidFill>
                <a:effectLst/>
                <a:latin typeface="Segoe UI" panose="020B0502040204020203" pitchFamily="34" charset="0"/>
                <a:ea typeface="Calibri" panose="020F0502020204030204" pitchFamily="34" charset="0"/>
              </a:rPr>
              <a:t> </a:t>
            </a:r>
            <a:r>
              <a:rPr lang="tr-TR" sz="1800" b="1" dirty="0">
                <a:solidFill>
                  <a:srgbClr val="2F5496"/>
                </a:solidFill>
                <a:effectLst/>
                <a:latin typeface="Segoe UI" panose="020B0502040204020203" pitchFamily="34" charset="0"/>
                <a:ea typeface="Calibri" panose="020F0502020204030204" pitchFamily="34" charset="0"/>
              </a:rPr>
              <a:t>Küçük çocukların </a:t>
            </a:r>
            <a:r>
              <a:rPr lang="tr-TR" sz="1800" b="1" dirty="0" err="1">
                <a:solidFill>
                  <a:srgbClr val="2F5496"/>
                </a:solidFill>
                <a:effectLst/>
                <a:latin typeface="Segoe UI" panose="020B0502040204020203" pitchFamily="34" charset="0"/>
                <a:ea typeface="Calibri" panose="020F0502020204030204" pitchFamily="34" charset="0"/>
              </a:rPr>
              <a:t>travmatik</a:t>
            </a:r>
            <a:r>
              <a:rPr lang="tr-TR" sz="1800" b="1" dirty="0">
                <a:solidFill>
                  <a:srgbClr val="2F5496"/>
                </a:solidFill>
                <a:effectLst/>
                <a:latin typeface="Segoe UI" panose="020B0502040204020203" pitchFamily="34" charset="0"/>
                <a:ea typeface="Calibri" panose="020F0502020204030204" pitchFamily="34" charset="0"/>
              </a:rPr>
              <a:t> olay sonrasında duygusal ve bilişsel tepkileri, büyük çocuklar ve erişkinlerden farklı olabilir.</a:t>
            </a:r>
            <a:r>
              <a:rPr lang="tr-TR" sz="1800" dirty="0">
                <a:effectLst/>
                <a:latin typeface="Segoe UI" panose="020B0502040204020203" pitchFamily="34" charset="0"/>
                <a:ea typeface="Calibri" panose="020F0502020204030204" pitchFamily="34" charset="0"/>
              </a:rPr>
              <a:t> Küçük çocuklarda, içsel düşüncelerini tanımlama becerilerindeki sınırlardan dolayı olayları hatırlayamama, abartılı olumsuz inançlar, çarpıtılmış bilişler gibi belirti kriterleri yoktur. Kopukluk hissi semptomu da uygunluğu artırmak için tanı kriterlerinde davranışsal olarak (sosyal geri çekilme gibi) değerlendirmeye uygun görülmüştür. Bu değişikliklerin benimsenmesi, tanıda istikrarı sağlamaktadır.</a:t>
            </a:r>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8</a:t>
            </a:fld>
            <a:endParaRPr lang="en-US"/>
          </a:p>
        </p:txBody>
      </p:sp>
    </p:spTree>
    <p:extLst>
      <p:ext uri="{BB962C8B-B14F-4D97-AF65-F5344CB8AC3E}">
        <p14:creationId xmlns:p14="http://schemas.microsoft.com/office/powerpoint/2010/main" val="4186710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9</a:t>
            </a:fld>
            <a:endParaRPr lang="en-US"/>
          </a:p>
        </p:txBody>
      </p:sp>
    </p:spTree>
    <p:extLst>
      <p:ext uri="{BB962C8B-B14F-4D97-AF65-F5344CB8AC3E}">
        <p14:creationId xmlns:p14="http://schemas.microsoft.com/office/powerpoint/2010/main" val="553486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Burada amaç, kişilere olayları detaylı bir şekilde anlatma veya anlamlandırma üzerine değil, onları dinlemek üzerinedir.</a:t>
            </a: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10</a:t>
            </a:fld>
            <a:endParaRPr lang="en-US"/>
          </a:p>
        </p:txBody>
      </p:sp>
    </p:spTree>
    <p:extLst>
      <p:ext uri="{BB962C8B-B14F-4D97-AF65-F5344CB8AC3E}">
        <p14:creationId xmlns:p14="http://schemas.microsoft.com/office/powerpoint/2010/main" val="1065670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742950" lvl="1" indent="-285750" algn="just">
              <a:lnSpc>
                <a:spcPct val="115000"/>
              </a:lnSpc>
              <a:buClr>
                <a:srgbClr val="0070C0"/>
              </a:buClr>
              <a:buFont typeface="Symbol" panose="05050102010706020507" pitchFamily="18" charset="2"/>
              <a:buChar char=""/>
            </a:pPr>
            <a:r>
              <a:rPr lang="tr-TR"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İzle:</a:t>
            </a:r>
            <a:r>
              <a:rPr lang="tr-TR" sz="1800"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tr-TR" sz="1800" dirty="0">
                <a:effectLst/>
                <a:latin typeface="Segoe UI" panose="020B0502040204020203" pitchFamily="34" charset="0"/>
                <a:ea typeface="Calibri" panose="020F0502020204030204" pitchFamily="34" charset="0"/>
                <a:cs typeface="Segoe UI" panose="020B0502040204020203" pitchFamily="34" charset="0"/>
              </a:rPr>
              <a:t>Kişinin güvenliğini kontrol etmek, acil temel ihtiyaçlarını gidermek, ciddi stres tepkileri varsa vakit kaybetmeden kişiyi yönlendirmek gerekir.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742950" lvl="1" indent="-285750" algn="just">
              <a:lnSpc>
                <a:spcPct val="115000"/>
              </a:lnSpc>
              <a:buClr>
                <a:srgbClr val="0070C0"/>
              </a:buClr>
              <a:buFont typeface="Symbol" panose="05050102010706020507" pitchFamily="18" charset="2"/>
              <a:buChar char=""/>
            </a:pPr>
            <a:r>
              <a:rPr lang="tr-TR"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Dinle:</a:t>
            </a:r>
            <a:r>
              <a:rPr lang="tr-TR" sz="1800"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tr-TR" sz="1800" dirty="0">
                <a:effectLst/>
                <a:latin typeface="Segoe UI" panose="020B0502040204020203" pitchFamily="34" charset="0"/>
                <a:ea typeface="Calibri" panose="020F0502020204030204" pitchFamily="34" charset="0"/>
                <a:cs typeface="Segoe UI" panose="020B0502040204020203" pitchFamily="34" charset="0"/>
              </a:rPr>
              <a:t>Desteğe ihtiyacı olabilecek bireye yaklaşmak, ihtiyaç ve kaygılarını sormak ve dinlemek önemlidir.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pPr marL="742950" lvl="1" indent="-285750" algn="just">
              <a:lnSpc>
                <a:spcPct val="115000"/>
              </a:lnSpc>
              <a:buClr>
                <a:srgbClr val="0070C0"/>
              </a:buClr>
              <a:buFont typeface="Symbol" panose="05050102010706020507" pitchFamily="18" charset="2"/>
              <a:buChar char=""/>
            </a:pPr>
            <a:r>
              <a:rPr lang="tr-TR" sz="1800" b="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Bağ kur:</a:t>
            </a:r>
            <a:r>
              <a:rPr lang="tr-TR" sz="1800"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 </a:t>
            </a:r>
            <a:r>
              <a:rPr lang="tr-TR" sz="1800" dirty="0" err="1">
                <a:effectLst/>
                <a:latin typeface="Segoe UI" panose="020B0502040204020203" pitchFamily="34" charset="0"/>
                <a:ea typeface="Calibri" panose="020F0502020204030204" pitchFamily="34" charset="0"/>
                <a:cs typeface="Segoe UI" panose="020B0502040204020203" pitchFamily="34" charset="0"/>
              </a:rPr>
              <a:t>Travmatik</a:t>
            </a:r>
            <a:r>
              <a:rPr lang="tr-TR" sz="1800" dirty="0">
                <a:effectLst/>
                <a:latin typeface="Segoe UI" panose="020B0502040204020203" pitchFamily="34" charset="0"/>
                <a:ea typeface="Calibri" panose="020F0502020204030204" pitchFamily="34" charset="0"/>
                <a:cs typeface="Segoe UI" panose="020B0502040204020203" pitchFamily="34" charset="0"/>
              </a:rPr>
              <a:t> olayları deneyimleyen kişilerin temel ihtiyaçlarını bildirmelerine ve hizmetlere ulaşmalarına, problemleriyle baş etmelerine yardım etmek, onlara bilgi vermek, bu kişilerin varsa güvenli şekilde iletişim kurabilecekleri sevdiklerine ulaşmalarını sağlamak faydalı olabilir.</a:t>
            </a:r>
            <a:endParaRPr lang="tr-TR" sz="1800" dirty="0">
              <a:effectLst/>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12</a:t>
            </a:fld>
            <a:endParaRPr lang="en-US"/>
          </a:p>
        </p:txBody>
      </p:sp>
    </p:spTree>
    <p:extLst>
      <p:ext uri="{BB962C8B-B14F-4D97-AF65-F5344CB8AC3E}">
        <p14:creationId xmlns:p14="http://schemas.microsoft.com/office/powerpoint/2010/main" val="4160710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13</a:t>
            </a:fld>
            <a:endParaRPr lang="en-US"/>
          </a:p>
        </p:txBody>
      </p:sp>
    </p:spTree>
    <p:extLst>
      <p:ext uri="{BB962C8B-B14F-4D97-AF65-F5344CB8AC3E}">
        <p14:creationId xmlns:p14="http://schemas.microsoft.com/office/powerpoint/2010/main" val="1787390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593669"/>
            <a:ext cx="9144000" cy="2099174"/>
          </a:xfrm>
        </p:spPr>
        <p:txBody>
          <a:bodyPr anchor="b"/>
          <a:lstStyle>
            <a:lvl1pPr algn="ctr">
              <a:defRPr sz="6000"/>
            </a:lvl1pPr>
          </a:lstStyle>
          <a:p>
            <a:r>
              <a:rPr lang="tr-TR"/>
              <a:t>Asıl başlık stili için tıklatın</a:t>
            </a:r>
            <a:endParaRPr lang="en-US"/>
          </a:p>
        </p:txBody>
      </p:sp>
      <p:sp>
        <p:nvSpPr>
          <p:cNvPr id="3" name="Alt Başlık 2"/>
          <p:cNvSpPr>
            <a:spLocks noGrp="1"/>
          </p:cNvSpPr>
          <p:nvPr>
            <p:ph type="subTitle" idx="1"/>
          </p:nvPr>
        </p:nvSpPr>
        <p:spPr>
          <a:xfrm>
            <a:off x="1524000" y="3932964"/>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sp>
        <p:nvSpPr>
          <p:cNvPr id="4" name="Veri Yer Tutucusu 3"/>
          <p:cNvSpPr>
            <a:spLocks noGrp="1"/>
          </p:cNvSpPr>
          <p:nvPr>
            <p:ph type="dt" sz="half" idx="10"/>
          </p:nvPr>
        </p:nvSpPr>
        <p:spPr/>
        <p:txBody>
          <a:bodyPr/>
          <a:lstStyle/>
          <a:p>
            <a:fld id="{ECB73B27-9007-41C2-A99C-90A585910CFE}" type="datetime1">
              <a:rPr lang="en-US" smtClean="0"/>
              <a:t>1/9/2024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254741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E54ED90B-08A2-4AA8-9479-282CF526DF85}" type="datetime1">
              <a:rPr lang="en-US" smtClean="0"/>
              <a:t>1/9/2024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391070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E9975C48-844C-42B7-8988-6F6C7D86E8F4}" type="datetime1">
              <a:rPr lang="en-US" smtClean="0"/>
              <a:t>1/9/2024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2492363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A7132AC4-8503-4B42-AF54-83BA1D85887F}" type="datetime1">
              <a:rPr lang="en-US" smtClean="0"/>
              <a:t>1/9/2024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07062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endParaRPr lang="en-US"/>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718C4C0D-4FBC-4C6A-ACCB-BE18E0EF5795}" type="datetime1">
              <a:rPr lang="en-US" smtClean="0"/>
              <a:t>1/9/2024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535567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p:cNvSpPr>
            <a:spLocks noGrp="1"/>
          </p:cNvSpPr>
          <p:nvPr>
            <p:ph type="dt" sz="half" idx="10"/>
          </p:nvPr>
        </p:nvSpPr>
        <p:spPr/>
        <p:txBody>
          <a:bodyPr/>
          <a:lstStyle/>
          <a:p>
            <a:fld id="{20ED28D4-C069-4778-9AC7-87FA9F6F8CC3}" type="datetime1">
              <a:rPr lang="en-US" smtClean="0"/>
              <a:t>1/9/2024</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4230137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endParaRPr lang="en-US"/>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p:cNvSpPr>
            <a:spLocks noGrp="1"/>
          </p:cNvSpPr>
          <p:nvPr>
            <p:ph type="dt" sz="half" idx="10"/>
          </p:nvPr>
        </p:nvSpPr>
        <p:spPr/>
        <p:txBody>
          <a:bodyPr/>
          <a:lstStyle/>
          <a:p>
            <a:fld id="{A865D65E-0C41-4DDF-8070-9F945450D55E}" type="datetime1">
              <a:rPr lang="en-US" smtClean="0"/>
              <a:t>1/9/2024</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1340493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Veri Yer Tutucusu 2"/>
          <p:cNvSpPr>
            <a:spLocks noGrp="1"/>
          </p:cNvSpPr>
          <p:nvPr>
            <p:ph type="dt" sz="half" idx="10"/>
          </p:nvPr>
        </p:nvSpPr>
        <p:spPr/>
        <p:txBody>
          <a:bodyPr/>
          <a:lstStyle/>
          <a:p>
            <a:fld id="{A579B3E1-E240-462C-9A66-146BF5DB0C73}" type="datetime1">
              <a:rPr lang="en-US" smtClean="0"/>
              <a:t>1/9/2024</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790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B165FA5-5FAA-49C3-BC98-0C852BE91A66}" type="datetime1">
              <a:rPr lang="en-US" smtClean="0"/>
              <a:t>1/9/2024</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44818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5B5BDA40-A7FE-46FA-B5B9-DA01DB9B5220}" type="datetime1">
              <a:rPr lang="en-US" smtClean="0"/>
              <a:t>1/9/2024</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413763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93179ABD-E6AC-4E59-A733-627B6A85DBDA}" type="datetime1">
              <a:rPr lang="en-US" smtClean="0"/>
              <a:t>1/9/2024</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2604984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1537229"/>
            <a:ext cx="10515600" cy="1325563"/>
          </a:xfrm>
          <a:prstGeom prst="rect">
            <a:avLst/>
          </a:prstGeom>
        </p:spPr>
        <p:txBody>
          <a:bodyPr vert="horz" lIns="91440" tIns="45720" rIns="91440" bIns="45720" rtlCol="0" anchor="ctr">
            <a:normAutofit/>
          </a:bodyPr>
          <a:lstStyle/>
          <a:p>
            <a:r>
              <a:rPr lang="tr-TR"/>
              <a:t>Asıl başlık stili için tıklatın</a:t>
            </a:r>
            <a:endParaRPr lang="en-US"/>
          </a:p>
        </p:txBody>
      </p:sp>
      <p:sp>
        <p:nvSpPr>
          <p:cNvPr id="3" name="Metin Yer Tutucusu 2"/>
          <p:cNvSpPr>
            <a:spLocks noGrp="1"/>
          </p:cNvSpPr>
          <p:nvPr>
            <p:ph type="body" idx="1"/>
          </p:nvPr>
        </p:nvSpPr>
        <p:spPr>
          <a:xfrm>
            <a:off x="838200" y="3023159"/>
            <a:ext cx="10515600" cy="2851892"/>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9EB6D-99CF-4FCD-9D09-C1EFBADD02FB}" type="datetime1">
              <a:rPr lang="en-US" smtClean="0"/>
              <a:t>1/9/2024</a:t>
            </a:fld>
            <a:endParaRPr lang="en-US"/>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E68271-D1D7-4240-9CAF-7A57D75CD8A1}" type="slidenum">
              <a:rPr lang="en-US" smtClean="0"/>
              <a:t>‹#›</a:t>
            </a:fld>
            <a:endParaRPr lang="en-US"/>
          </a:p>
        </p:txBody>
      </p:sp>
      <p:pic>
        <p:nvPicPr>
          <p:cNvPr id="11" name="Picture 10">
            <a:extLst>
              <a:ext uri="{FF2B5EF4-FFF2-40B4-BE49-F238E27FC236}">
                <a16:creationId xmlns:a16="http://schemas.microsoft.com/office/drawing/2014/main" id="{C5C8AEEE-D2E4-67F0-B988-44C1162E2B81}"/>
              </a:ext>
            </a:extLst>
          </p:cNvPr>
          <p:cNvPicPr>
            <a:picLocks noChangeAspect="1"/>
          </p:cNvPicPr>
          <p:nvPr userDrawn="1"/>
        </p:nvPicPr>
        <p:blipFill>
          <a:blip r:embed="rId14"/>
          <a:stretch>
            <a:fillRect/>
          </a:stretch>
        </p:blipFill>
        <p:spPr>
          <a:xfrm>
            <a:off x="10126859" y="6004398"/>
            <a:ext cx="1228103" cy="596167"/>
          </a:xfrm>
          <a:prstGeom prst="rect">
            <a:avLst/>
          </a:prstGeom>
        </p:spPr>
      </p:pic>
      <p:pic>
        <p:nvPicPr>
          <p:cNvPr id="18" name="Picture 17">
            <a:extLst>
              <a:ext uri="{FF2B5EF4-FFF2-40B4-BE49-F238E27FC236}">
                <a16:creationId xmlns:a16="http://schemas.microsoft.com/office/drawing/2014/main" id="{3C69A47D-8685-0547-C5CA-BF525E1723AB}"/>
              </a:ext>
            </a:extLst>
          </p:cNvPr>
          <p:cNvPicPr>
            <a:picLocks noChangeAspect="1"/>
          </p:cNvPicPr>
          <p:nvPr userDrawn="1"/>
        </p:nvPicPr>
        <p:blipFill>
          <a:blip r:embed="rId15"/>
          <a:stretch>
            <a:fillRect/>
          </a:stretch>
        </p:blipFill>
        <p:spPr>
          <a:xfrm>
            <a:off x="5609772" y="6252720"/>
            <a:ext cx="965200" cy="203200"/>
          </a:xfrm>
          <a:prstGeom prst="rect">
            <a:avLst/>
          </a:prstGeom>
        </p:spPr>
      </p:pic>
      <p:pic>
        <p:nvPicPr>
          <p:cNvPr id="21" name="Picture 20" descr="Icon&#10;&#10;Description automatically generated">
            <a:extLst>
              <a:ext uri="{FF2B5EF4-FFF2-40B4-BE49-F238E27FC236}">
                <a16:creationId xmlns:a16="http://schemas.microsoft.com/office/drawing/2014/main" id="{A93BB0D2-B936-48A5-D908-6EF16490F31C}"/>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727754" y="235881"/>
            <a:ext cx="2736493" cy="1058455"/>
          </a:xfrm>
          <a:prstGeom prst="rect">
            <a:avLst/>
          </a:prstGeom>
        </p:spPr>
      </p:pic>
      <p:pic>
        <p:nvPicPr>
          <p:cNvPr id="9" name="Picture 8">
            <a:extLst>
              <a:ext uri="{FF2B5EF4-FFF2-40B4-BE49-F238E27FC236}">
                <a16:creationId xmlns:a16="http://schemas.microsoft.com/office/drawing/2014/main" id="{98B2B68E-DA3F-A7E6-AD1D-FD7561DA2A8E}"/>
              </a:ext>
            </a:extLst>
          </p:cNvPr>
          <p:cNvPicPr>
            <a:picLocks noChangeAspect="1"/>
          </p:cNvPicPr>
          <p:nvPr userDrawn="1"/>
        </p:nvPicPr>
        <p:blipFill>
          <a:blip r:embed="rId17" cstate="print">
            <a:extLst>
              <a:ext uri="{28A0092B-C50C-407E-A947-70E740481C1C}">
                <a14:useLocalDpi xmlns:a14="http://schemas.microsoft.com/office/drawing/2010/main" val="0"/>
              </a:ext>
            </a:extLst>
          </a:blip>
          <a:srcRect/>
          <a:stretch/>
        </p:blipFill>
        <p:spPr>
          <a:xfrm>
            <a:off x="839992" y="5733756"/>
            <a:ext cx="1069284" cy="1069284"/>
          </a:xfrm>
          <a:prstGeom prst="rect">
            <a:avLst/>
          </a:prstGeom>
        </p:spPr>
      </p:pic>
    </p:spTree>
    <p:extLst>
      <p:ext uri="{BB962C8B-B14F-4D97-AF65-F5344CB8AC3E}">
        <p14:creationId xmlns:p14="http://schemas.microsoft.com/office/powerpoint/2010/main" val="326385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0" y="2097155"/>
            <a:ext cx="9144000" cy="1655762"/>
          </a:xfrm>
          <a:solidFill>
            <a:srgbClr val="FFC000"/>
          </a:solidFill>
        </p:spPr>
        <p:txBody>
          <a:bodyPr vert="horz" lIns="91440" tIns="45720" rIns="91440" bIns="45720" rtlCol="0" anchor="b">
            <a:normAutofit/>
          </a:bodyPr>
          <a:lstStyle/>
          <a:p>
            <a:r>
              <a:rPr lang="tr-TR" sz="5400" dirty="0"/>
              <a:t>TRAVMA VE TRAVMAYA MÜDAHALE</a:t>
            </a:r>
          </a:p>
        </p:txBody>
      </p:sp>
      <p:sp>
        <p:nvSpPr>
          <p:cNvPr id="7" name="Subtitle 6"/>
          <p:cNvSpPr>
            <a:spLocks noGrp="1"/>
          </p:cNvSpPr>
          <p:nvPr>
            <p:ph type="subTitle" idx="1"/>
          </p:nvPr>
        </p:nvSpPr>
        <p:spPr/>
        <p:txBody>
          <a:bodyPr vert="horz" lIns="91440" tIns="45720" rIns="91440" bIns="45720" rtlCol="0">
            <a:normAutofit/>
          </a:bodyPr>
          <a:lstStyle/>
          <a:p>
            <a:r>
              <a:rPr lang="en-US" b="1" dirty="0" err="1">
                <a:solidFill>
                  <a:srgbClr val="000000"/>
                </a:solidFill>
              </a:rPr>
              <a:t>Anahtar</a:t>
            </a:r>
            <a:r>
              <a:rPr lang="en-US" b="1" dirty="0">
                <a:solidFill>
                  <a:srgbClr val="000000"/>
                </a:solidFill>
              </a:rPr>
              <a:t> </a:t>
            </a:r>
            <a:r>
              <a:rPr lang="en-US" b="1" dirty="0" err="1">
                <a:solidFill>
                  <a:srgbClr val="000000"/>
                </a:solidFill>
              </a:rPr>
              <a:t>Sözcükler</a:t>
            </a:r>
            <a:r>
              <a:rPr lang="en-US" b="1" dirty="0">
                <a:solidFill>
                  <a:srgbClr val="000000"/>
                </a:solidFill>
              </a:rPr>
              <a:t>: </a:t>
            </a:r>
          </a:p>
          <a:p>
            <a:r>
              <a:rPr lang="tr-TR" dirty="0">
                <a:solidFill>
                  <a:srgbClr val="000000"/>
                </a:solidFill>
              </a:rPr>
              <a:t>Çocuk, Ergen, Travma, Stres, Bağlanma, Travmaya Müdahale</a:t>
            </a:r>
          </a:p>
        </p:txBody>
      </p:sp>
      <p:sp>
        <p:nvSpPr>
          <p:cNvPr id="2" name="Slide Number Placeholder 1">
            <a:extLst>
              <a:ext uri="{FF2B5EF4-FFF2-40B4-BE49-F238E27FC236}">
                <a16:creationId xmlns:a16="http://schemas.microsoft.com/office/drawing/2014/main" id="{67F5B612-1C76-E648-52B3-159C264627B1}"/>
              </a:ext>
            </a:extLst>
          </p:cNvPr>
          <p:cNvSpPr>
            <a:spLocks noGrp="1"/>
          </p:cNvSpPr>
          <p:nvPr>
            <p:ph type="sldNum" sz="quarter" idx="12"/>
          </p:nvPr>
        </p:nvSpPr>
        <p:spPr/>
        <p:txBody>
          <a:bodyPr/>
          <a:lstStyle/>
          <a:p>
            <a:fld id="{0BE68271-D1D7-4240-9CAF-7A57D75CD8A1}" type="slidenum">
              <a:rPr lang="en-US" smtClean="0"/>
              <a:t>1</a:t>
            </a:fld>
            <a:endParaRPr lang="en-US"/>
          </a:p>
        </p:txBody>
      </p:sp>
    </p:spTree>
    <p:extLst>
      <p:ext uri="{BB962C8B-B14F-4D97-AF65-F5344CB8AC3E}">
        <p14:creationId xmlns:p14="http://schemas.microsoft.com/office/powerpoint/2010/main" val="2822639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497472"/>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Akut Stres Bozukluğu (ASB)</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562824"/>
            <a:ext cx="10744200" cy="3123384"/>
          </a:xfrm>
        </p:spPr>
        <p:txBody>
          <a:bodyPr>
            <a:noAutofit/>
          </a:bodyPr>
          <a:lstStyle/>
          <a:p>
            <a:pPr marL="0" indent="0">
              <a:buNone/>
            </a:pPr>
            <a:r>
              <a:rPr lang="tr-TR" sz="2400" b="1" u="sng" dirty="0">
                <a:solidFill>
                  <a:schemeClr val="accent5">
                    <a:lumMod val="50000"/>
                  </a:schemeClr>
                </a:solidFill>
                <a:latin typeface="Segoe UI" panose="020B0502040204020203" pitchFamily="34" charset="0"/>
                <a:cs typeface="Segoe UI" panose="020B0502040204020203" pitchFamily="34" charset="0"/>
              </a:rPr>
              <a:t>Risk Faktörleri</a:t>
            </a:r>
            <a:r>
              <a:rPr lang="tr-TR" sz="2400" dirty="0">
                <a:solidFill>
                  <a:schemeClr val="accent5">
                    <a:lumMod val="50000"/>
                  </a:schemeClr>
                </a:solidFill>
                <a:latin typeface="Segoe UI" panose="020B0502040204020203" pitchFamily="34" charset="0"/>
                <a:cs typeface="Segoe UI" panose="020B0502040204020203" pitchFamily="34" charset="0"/>
              </a:rPr>
              <a:t>: </a:t>
            </a:r>
          </a:p>
          <a:p>
            <a:pPr lvl="1"/>
            <a:r>
              <a:rPr lang="tr-TR" dirty="0" err="1">
                <a:latin typeface="Segoe UI" panose="020B0502040204020203" pitchFamily="34" charset="0"/>
                <a:cs typeface="Segoe UI" panose="020B0502040204020203" pitchFamily="34" charset="0"/>
              </a:rPr>
              <a:t>Travmatik</a:t>
            </a:r>
            <a:r>
              <a:rPr lang="tr-TR" dirty="0">
                <a:latin typeface="Segoe UI" panose="020B0502040204020203" pitchFamily="34" charset="0"/>
                <a:cs typeface="Segoe UI" panose="020B0502040204020203" pitchFamily="34" charset="0"/>
              </a:rPr>
              <a:t> olaydan önce bir psikiyatrik bozukluğun varlığı,</a:t>
            </a:r>
          </a:p>
          <a:p>
            <a:pPr lvl="1"/>
            <a:r>
              <a:rPr lang="tr-TR" dirty="0">
                <a:latin typeface="Segoe UI" panose="020B0502040204020203" pitchFamily="34" charset="0"/>
                <a:cs typeface="Segoe UI" panose="020B0502040204020203" pitchFamily="34" charset="0"/>
              </a:rPr>
              <a:t>Tekrarlayan </a:t>
            </a:r>
            <a:r>
              <a:rPr lang="tr-TR" dirty="0" err="1">
                <a:latin typeface="Segoe UI" panose="020B0502040204020203" pitchFamily="34" charset="0"/>
                <a:cs typeface="Segoe UI" panose="020B0502040204020203" pitchFamily="34" charset="0"/>
              </a:rPr>
              <a:t>travmatik</a:t>
            </a:r>
            <a:r>
              <a:rPr lang="tr-TR" dirty="0">
                <a:latin typeface="Segoe UI" panose="020B0502040204020203" pitchFamily="34" charset="0"/>
                <a:cs typeface="Segoe UI" panose="020B0502040204020203" pitchFamily="34" charset="0"/>
              </a:rPr>
              <a:t> deneyimler, </a:t>
            </a:r>
          </a:p>
          <a:p>
            <a:pPr lvl="1"/>
            <a:r>
              <a:rPr lang="tr-TR" dirty="0">
                <a:latin typeface="Segoe UI" panose="020B0502040204020203" pitchFamily="34" charset="0"/>
                <a:cs typeface="Segoe UI" panose="020B0502040204020203" pitchFamily="34" charset="0"/>
              </a:rPr>
              <a:t>Travmanın şiddeti ve ciddiyeti, </a:t>
            </a:r>
          </a:p>
          <a:p>
            <a:pPr lvl="1"/>
            <a:r>
              <a:rPr lang="tr-TR" dirty="0">
                <a:latin typeface="Segoe UI" panose="020B0502040204020203" pitchFamily="34" charset="0"/>
                <a:cs typeface="Segoe UI" panose="020B0502040204020203" pitchFamily="34" charset="0"/>
              </a:rPr>
              <a:t>Cinsiyet, baş etme becerilerindeki zayıflık.</a:t>
            </a:r>
          </a:p>
          <a:p>
            <a:pPr marL="0" indent="0">
              <a:buNone/>
            </a:pPr>
            <a:r>
              <a:rPr lang="tr-TR" sz="2400" b="1" u="sng" dirty="0">
                <a:solidFill>
                  <a:schemeClr val="accent5">
                    <a:lumMod val="50000"/>
                  </a:schemeClr>
                </a:solidFill>
                <a:latin typeface="Segoe UI" panose="020B0502040204020203" pitchFamily="34" charset="0"/>
                <a:cs typeface="Segoe UI" panose="020B0502040204020203" pitchFamily="34" charset="0"/>
              </a:rPr>
              <a:t>Psikolojik ilk yardım </a:t>
            </a:r>
            <a:endParaRPr lang="tr-TR" sz="2400" b="1" dirty="0">
              <a:solidFill>
                <a:schemeClr val="accent5">
                  <a:lumMod val="50000"/>
                </a:schemeClr>
              </a:solidFill>
              <a:latin typeface="Segoe UI" panose="020B0502040204020203" pitchFamily="34" charset="0"/>
              <a:cs typeface="Segoe UI" panose="020B0502040204020203" pitchFamily="34" charset="0"/>
            </a:endParaRPr>
          </a:p>
          <a:p>
            <a:pPr lvl="1"/>
            <a:r>
              <a:rPr lang="tr-TR" dirty="0">
                <a:latin typeface="Segoe UI" panose="020B0502040204020203" pitchFamily="34" charset="0"/>
                <a:cs typeface="Segoe UI" panose="020B0502040204020203" pitchFamily="34" charset="0"/>
              </a:rPr>
              <a:t>Acı çeken ya da desteğe ve yardıma ihtiyaç duyan kişiye sunulan insani ve destekleyici müdahaledir.</a:t>
            </a:r>
          </a:p>
        </p:txBody>
      </p:sp>
      <p:sp>
        <p:nvSpPr>
          <p:cNvPr id="4" name="Title 1">
            <a:extLst>
              <a:ext uri="{FF2B5EF4-FFF2-40B4-BE49-F238E27FC236}">
                <a16:creationId xmlns:a16="http://schemas.microsoft.com/office/drawing/2014/main" id="{CDD23238-9F2A-390F-DB09-1EB07A79E791}"/>
              </a:ext>
            </a:extLst>
          </p:cNvPr>
          <p:cNvSpPr txBox="1">
            <a:spLocks/>
          </p:cNvSpPr>
          <p:nvPr/>
        </p:nvSpPr>
        <p:spPr>
          <a:xfrm>
            <a:off x="838200" y="982949"/>
            <a:ext cx="78684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kern="1400" spc="-50" dirty="0">
                <a:solidFill>
                  <a:srgbClr val="002060"/>
                </a:solidFill>
                <a:latin typeface="Segoe UI" panose="020B0502040204020203" pitchFamily="34" charset="0"/>
                <a:cs typeface="Segoe UI" panose="020B0502040204020203" pitchFamily="34" charset="0"/>
              </a:rPr>
              <a:t>TRAVMA VE İLİŞKİLİ BOZUKLUKLAR</a:t>
            </a:r>
          </a:p>
        </p:txBody>
      </p:sp>
      <p:sp>
        <p:nvSpPr>
          <p:cNvPr id="5" name="Slide Number Placeholder 4">
            <a:extLst>
              <a:ext uri="{FF2B5EF4-FFF2-40B4-BE49-F238E27FC236}">
                <a16:creationId xmlns:a16="http://schemas.microsoft.com/office/drawing/2014/main" id="{D53F5338-93C3-FB89-78FC-D99BCFB0683A}"/>
              </a:ext>
            </a:extLst>
          </p:cNvPr>
          <p:cNvSpPr>
            <a:spLocks noGrp="1"/>
          </p:cNvSpPr>
          <p:nvPr>
            <p:ph type="sldNum" sz="quarter" idx="12"/>
          </p:nvPr>
        </p:nvSpPr>
        <p:spPr/>
        <p:txBody>
          <a:bodyPr/>
          <a:lstStyle/>
          <a:p>
            <a:fld id="{0BE68271-D1D7-4240-9CAF-7A57D75CD8A1}" type="slidenum">
              <a:rPr lang="en-US" smtClean="0"/>
              <a:t>10</a:t>
            </a:fld>
            <a:endParaRPr lang="en-US"/>
          </a:p>
        </p:txBody>
      </p:sp>
    </p:spTree>
    <p:extLst>
      <p:ext uri="{BB962C8B-B14F-4D97-AF65-F5344CB8AC3E}">
        <p14:creationId xmlns:p14="http://schemas.microsoft.com/office/powerpoint/2010/main" val="3931612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B8908D-FE35-41FF-B08A-E86E73FEA25B}"/>
              </a:ext>
            </a:extLst>
          </p:cNvPr>
          <p:cNvSpPr>
            <a:spLocks noGrp="1"/>
          </p:cNvSpPr>
          <p:nvPr>
            <p:ph type="title"/>
          </p:nvPr>
        </p:nvSpPr>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Akut Stres Bozukluğu (ASB)</a:t>
            </a:r>
          </a:p>
        </p:txBody>
      </p:sp>
      <p:sp>
        <p:nvSpPr>
          <p:cNvPr id="3" name="İçerik Yer Tutucusu 2">
            <a:extLst>
              <a:ext uri="{FF2B5EF4-FFF2-40B4-BE49-F238E27FC236}">
                <a16:creationId xmlns:a16="http://schemas.microsoft.com/office/drawing/2014/main" id="{027AEAEF-7A62-41F0-97D0-03E17B5ECB56}"/>
              </a:ext>
            </a:extLst>
          </p:cNvPr>
          <p:cNvSpPr>
            <a:spLocks noGrp="1"/>
          </p:cNvSpPr>
          <p:nvPr>
            <p:ph idx="1"/>
          </p:nvPr>
        </p:nvSpPr>
        <p:spPr>
          <a:xfrm>
            <a:off x="838200" y="2569263"/>
            <a:ext cx="10515600" cy="2851892"/>
          </a:xfrm>
        </p:spPr>
        <p:txBody>
          <a:bodyPr>
            <a:noAutofit/>
          </a:bodyPr>
          <a:lstStyle/>
          <a:p>
            <a:pPr marL="0" indent="0" algn="just">
              <a:lnSpc>
                <a:spcPct val="115000"/>
              </a:lnSpc>
              <a:buClr>
                <a:srgbClr val="0070C0"/>
              </a:buClr>
              <a:buSzPts val="1000"/>
              <a:buNone/>
            </a:pPr>
            <a:r>
              <a:rPr lang="tr-TR" sz="2000" b="1" u="sng" dirty="0">
                <a:solidFill>
                  <a:schemeClr val="accent5">
                    <a:lumMod val="50000"/>
                  </a:schemeClr>
                </a:solidFill>
                <a:latin typeface="Segoe UI" panose="020B0502040204020203" pitchFamily="34" charset="0"/>
                <a:cs typeface="Segoe UI" panose="020B0502040204020203" pitchFamily="34" charset="0"/>
              </a:rPr>
              <a:t>Psikolojik İlk Yardım Bileşenleri </a:t>
            </a:r>
            <a:endParaRPr lang="tr-TR" sz="2000" dirty="0">
              <a:solidFill>
                <a:schemeClr val="accent5">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p>
            <a:pPr marL="800100" lvl="1" indent="-342900" algn="just">
              <a:lnSpc>
                <a:spcPct val="115000"/>
              </a:lnSpc>
              <a:spcBef>
                <a:spcPts val="0"/>
              </a:spcBef>
              <a:buClr>
                <a:srgbClr val="0070C0"/>
              </a:buClr>
              <a:buSzPts val="1000"/>
              <a:buFont typeface="Courier New" panose="02070309020205020404" pitchFamily="49" charset="0"/>
              <a:buChar char="o"/>
            </a:pPr>
            <a:r>
              <a:rPr lang="tr-TR" sz="2000" dirty="0">
                <a:effectLst/>
                <a:latin typeface="Segoe UI" panose="020B0502040204020203" pitchFamily="34" charset="0"/>
                <a:ea typeface="Calibri" panose="020F0502020204030204" pitchFamily="34" charset="0"/>
                <a:cs typeface="Segoe UI" panose="020B0502040204020203" pitchFamily="34" charset="0"/>
              </a:rPr>
              <a:t>Kişileri zorlamayan pratik bakım ve destek sağlamak,</a:t>
            </a:r>
          </a:p>
          <a:p>
            <a:pPr marL="800100" lvl="1" indent="-342900" algn="just">
              <a:lnSpc>
                <a:spcPct val="115000"/>
              </a:lnSpc>
              <a:spcBef>
                <a:spcPts val="0"/>
              </a:spcBef>
              <a:buClr>
                <a:srgbClr val="0070C0"/>
              </a:buClr>
              <a:buSzPts val="1000"/>
              <a:buFont typeface="Courier New" panose="02070309020205020404" pitchFamily="49" charset="0"/>
              <a:buChar char="o"/>
            </a:pPr>
            <a:r>
              <a:rPr lang="tr-TR" sz="2000" dirty="0">
                <a:effectLst/>
                <a:latin typeface="Segoe UI" panose="020B0502040204020203" pitchFamily="34" charset="0"/>
                <a:ea typeface="Calibri" panose="020F0502020204030204" pitchFamily="34" charset="0"/>
                <a:cs typeface="Segoe UI" panose="020B0502040204020203" pitchFamily="34" charset="0"/>
              </a:rPr>
              <a:t>İhtiyaç ve kaygıları belirlemek, </a:t>
            </a:r>
          </a:p>
          <a:p>
            <a:pPr marL="800100" lvl="1" indent="-342900" algn="just">
              <a:lnSpc>
                <a:spcPct val="115000"/>
              </a:lnSpc>
              <a:spcBef>
                <a:spcPts val="0"/>
              </a:spcBef>
              <a:buClr>
                <a:srgbClr val="0070C0"/>
              </a:buClr>
              <a:buSzPts val="1000"/>
              <a:buFont typeface="Courier New" panose="02070309020205020404" pitchFamily="49" charset="0"/>
              <a:buChar char="o"/>
            </a:pPr>
            <a:r>
              <a:rPr lang="tr-TR" sz="2000" dirty="0">
                <a:effectLst/>
                <a:latin typeface="Segoe UI" panose="020B0502040204020203" pitchFamily="34" charset="0"/>
                <a:ea typeface="Calibri" panose="020F0502020204030204" pitchFamily="34" charset="0"/>
                <a:cs typeface="Segoe UI" panose="020B0502040204020203" pitchFamily="34" charset="0"/>
              </a:rPr>
              <a:t>İnsanların temel ihtiyaçlarını karşılamalarına yardımcı olmak (gıda, su, bilgi alma gibi), </a:t>
            </a:r>
          </a:p>
          <a:p>
            <a:pPr marL="800100" lvl="1" indent="-342900" algn="just">
              <a:lnSpc>
                <a:spcPct val="115000"/>
              </a:lnSpc>
              <a:spcBef>
                <a:spcPts val="0"/>
              </a:spcBef>
              <a:buClr>
                <a:srgbClr val="0070C0"/>
              </a:buClr>
              <a:buSzPts val="1000"/>
              <a:buFont typeface="Courier New" panose="02070309020205020404" pitchFamily="49" charset="0"/>
              <a:buChar char="o"/>
            </a:pPr>
            <a:r>
              <a:rPr lang="tr-TR" sz="2000" dirty="0">
                <a:effectLst/>
                <a:latin typeface="Segoe UI" panose="020B0502040204020203" pitchFamily="34" charset="0"/>
                <a:ea typeface="Calibri" panose="020F0502020204030204" pitchFamily="34" charset="0"/>
                <a:cs typeface="Segoe UI" panose="020B0502040204020203" pitchFamily="34" charset="0"/>
              </a:rPr>
              <a:t>İnsanları konuşmaya zorlamadan dinlemek,</a:t>
            </a:r>
          </a:p>
          <a:p>
            <a:pPr marL="800100" lvl="1" indent="-342900" algn="just">
              <a:lnSpc>
                <a:spcPct val="115000"/>
              </a:lnSpc>
              <a:spcBef>
                <a:spcPts val="0"/>
              </a:spcBef>
              <a:buClr>
                <a:srgbClr val="0070C0"/>
              </a:buClr>
              <a:buSzPts val="1000"/>
              <a:buFont typeface="Courier New" panose="02070309020205020404" pitchFamily="49" charset="0"/>
              <a:buChar char="o"/>
            </a:pPr>
            <a:r>
              <a:rPr lang="tr-TR" sz="2000" dirty="0">
                <a:effectLst/>
                <a:latin typeface="Segoe UI" panose="020B0502040204020203" pitchFamily="34" charset="0"/>
                <a:ea typeface="Calibri" panose="020F0502020204030204" pitchFamily="34" charset="0"/>
                <a:cs typeface="Segoe UI" panose="020B0502040204020203" pitchFamily="34" charset="0"/>
              </a:rPr>
              <a:t>Rahatlatıp sakinleşmelerine yardımcı olmak, </a:t>
            </a:r>
          </a:p>
          <a:p>
            <a:pPr marL="800100" lvl="1" indent="-342900" algn="just">
              <a:lnSpc>
                <a:spcPct val="115000"/>
              </a:lnSpc>
              <a:spcBef>
                <a:spcPts val="0"/>
              </a:spcBef>
              <a:buClr>
                <a:srgbClr val="0070C0"/>
              </a:buClr>
              <a:buSzPts val="1000"/>
              <a:buFont typeface="Courier New" panose="02070309020205020404" pitchFamily="49" charset="0"/>
              <a:buChar char="o"/>
            </a:pPr>
            <a:r>
              <a:rPr lang="tr-TR" sz="2000" dirty="0">
                <a:effectLst/>
                <a:latin typeface="Segoe UI" panose="020B0502040204020203" pitchFamily="34" charset="0"/>
                <a:ea typeface="Calibri" panose="020F0502020204030204" pitchFamily="34" charset="0"/>
                <a:cs typeface="Segoe UI" panose="020B0502040204020203" pitchFamily="34" charset="0"/>
              </a:rPr>
              <a:t>İnsanların bilgi edinmeleri, hizmetlere ve sosyal desteklere ulaşmaları için yardım sağlamak,</a:t>
            </a:r>
          </a:p>
          <a:p>
            <a:pPr marL="800100" lvl="1" indent="-342900" algn="just">
              <a:lnSpc>
                <a:spcPct val="115000"/>
              </a:lnSpc>
              <a:spcBef>
                <a:spcPts val="0"/>
              </a:spcBef>
              <a:buClr>
                <a:srgbClr val="0070C0"/>
              </a:buClr>
              <a:buSzPts val="1000"/>
              <a:buFont typeface="Courier New" panose="02070309020205020404" pitchFamily="49" charset="0"/>
              <a:buChar char="o"/>
            </a:pPr>
            <a:r>
              <a:rPr lang="tr-TR" sz="2000" dirty="0">
                <a:effectLst/>
                <a:latin typeface="Segoe UI" panose="020B0502040204020203" pitchFamily="34" charset="0"/>
                <a:ea typeface="Calibri" panose="020F0502020204030204" pitchFamily="34" charset="0"/>
                <a:cs typeface="Segoe UI" panose="020B0502040204020203" pitchFamily="34" charset="0"/>
              </a:rPr>
              <a:t>Kişileri, gelecekteki olası zararlardan korumak</a:t>
            </a:r>
            <a:endParaRPr lang="tr-TR" sz="2000" dirty="0">
              <a:latin typeface="Segoe UI" panose="020B0502040204020203" pitchFamily="34" charset="0"/>
              <a:cs typeface="Segoe UI" panose="020B0502040204020203" pitchFamily="34" charset="0"/>
            </a:endParaRPr>
          </a:p>
        </p:txBody>
      </p:sp>
      <p:sp>
        <p:nvSpPr>
          <p:cNvPr id="4" name="Title 1">
            <a:extLst>
              <a:ext uri="{FF2B5EF4-FFF2-40B4-BE49-F238E27FC236}">
                <a16:creationId xmlns:a16="http://schemas.microsoft.com/office/drawing/2014/main" id="{DB1ED1E1-5B26-D0B0-A93B-C26C06E379D7}"/>
              </a:ext>
            </a:extLst>
          </p:cNvPr>
          <p:cNvSpPr txBox="1">
            <a:spLocks/>
          </p:cNvSpPr>
          <p:nvPr/>
        </p:nvSpPr>
        <p:spPr>
          <a:xfrm>
            <a:off x="838200" y="982949"/>
            <a:ext cx="78684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kern="1400" spc="-50" dirty="0">
                <a:solidFill>
                  <a:srgbClr val="002060"/>
                </a:solidFill>
                <a:latin typeface="Segoe UI" panose="020B0502040204020203" pitchFamily="34" charset="0"/>
                <a:cs typeface="Segoe UI" panose="020B0502040204020203" pitchFamily="34" charset="0"/>
              </a:rPr>
              <a:t>TRAVMA VE İLİŞKİLİ BOZUKLUKLAR</a:t>
            </a:r>
          </a:p>
        </p:txBody>
      </p:sp>
      <p:sp>
        <p:nvSpPr>
          <p:cNvPr id="5" name="Slide Number Placeholder 4">
            <a:extLst>
              <a:ext uri="{FF2B5EF4-FFF2-40B4-BE49-F238E27FC236}">
                <a16:creationId xmlns:a16="http://schemas.microsoft.com/office/drawing/2014/main" id="{BD70864A-4265-8EAF-A387-10E16A6F21B4}"/>
              </a:ext>
            </a:extLst>
          </p:cNvPr>
          <p:cNvSpPr>
            <a:spLocks noGrp="1"/>
          </p:cNvSpPr>
          <p:nvPr>
            <p:ph type="sldNum" sz="quarter" idx="12"/>
          </p:nvPr>
        </p:nvSpPr>
        <p:spPr/>
        <p:txBody>
          <a:bodyPr/>
          <a:lstStyle/>
          <a:p>
            <a:fld id="{0BE68271-D1D7-4240-9CAF-7A57D75CD8A1}" type="slidenum">
              <a:rPr lang="en-US" smtClean="0"/>
              <a:t>11</a:t>
            </a:fld>
            <a:endParaRPr lang="en-US"/>
          </a:p>
        </p:txBody>
      </p:sp>
    </p:spTree>
    <p:extLst>
      <p:ext uri="{BB962C8B-B14F-4D97-AF65-F5344CB8AC3E}">
        <p14:creationId xmlns:p14="http://schemas.microsoft.com/office/powerpoint/2010/main" val="731744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292A0FA-C719-4427-B459-E0A17CD918CC}"/>
              </a:ext>
            </a:extLst>
          </p:cNvPr>
          <p:cNvSpPr>
            <a:spLocks noGrp="1"/>
          </p:cNvSpPr>
          <p:nvPr>
            <p:ph type="title"/>
          </p:nvPr>
        </p:nvSpPr>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Akut Stres Bozukluğu (ASB)</a:t>
            </a:r>
          </a:p>
        </p:txBody>
      </p:sp>
      <p:sp>
        <p:nvSpPr>
          <p:cNvPr id="3" name="İçerik Yer Tutucusu 2">
            <a:extLst>
              <a:ext uri="{FF2B5EF4-FFF2-40B4-BE49-F238E27FC236}">
                <a16:creationId xmlns:a16="http://schemas.microsoft.com/office/drawing/2014/main" id="{9259AA46-B3C8-49B6-B456-7A4849AE4666}"/>
              </a:ext>
            </a:extLst>
          </p:cNvPr>
          <p:cNvSpPr>
            <a:spLocks noGrp="1"/>
          </p:cNvSpPr>
          <p:nvPr>
            <p:ph idx="1"/>
          </p:nvPr>
        </p:nvSpPr>
        <p:spPr>
          <a:xfrm>
            <a:off x="838200" y="2569263"/>
            <a:ext cx="10515600" cy="2851892"/>
          </a:xfrm>
        </p:spPr>
        <p:txBody>
          <a:bodyPr>
            <a:normAutofit/>
          </a:bodyPr>
          <a:lstStyle/>
          <a:p>
            <a:pPr algn="just"/>
            <a:r>
              <a:rPr lang="tr-TR" sz="2400" dirty="0">
                <a:latin typeface="Segoe UI" panose="020B0502040204020203" pitchFamily="34" charset="0"/>
                <a:cs typeface="Segoe UI" panose="020B0502040204020203" pitchFamily="34" charset="0"/>
              </a:rPr>
              <a:t>Travma yaşamış kişiler, yaşadıkları deneyimleri paylaşmak isteyebilirler. Bu anları dinlemek, onlara destek olabilir. Ancak onları, hikayelerini anlatmaya zorlamak doğru değildir. </a:t>
            </a:r>
          </a:p>
          <a:p>
            <a:pPr algn="just"/>
            <a:r>
              <a:rPr lang="tr-TR" sz="2400" dirty="0">
                <a:latin typeface="Segoe UI" panose="020B0502040204020203" pitchFamily="34" charset="0"/>
                <a:cs typeface="Segoe UI" panose="020B0502040204020203" pitchFamily="34" charset="0"/>
              </a:rPr>
              <a:t>Psikolojik ilk yardımın 3 ilkesi; </a:t>
            </a:r>
          </a:p>
          <a:p>
            <a:pPr lvl="1" algn="just"/>
            <a:r>
              <a:rPr lang="tr-TR" dirty="0">
                <a:latin typeface="Segoe UI" panose="020B0502040204020203" pitchFamily="34" charset="0"/>
                <a:cs typeface="Segoe UI" panose="020B0502040204020203" pitchFamily="34" charset="0"/>
              </a:rPr>
              <a:t>İzle</a:t>
            </a:r>
          </a:p>
          <a:p>
            <a:pPr lvl="1" algn="just"/>
            <a:r>
              <a:rPr lang="tr-TR" dirty="0">
                <a:latin typeface="Segoe UI" panose="020B0502040204020203" pitchFamily="34" charset="0"/>
                <a:cs typeface="Segoe UI" panose="020B0502040204020203" pitchFamily="34" charset="0"/>
              </a:rPr>
              <a:t>Dinle </a:t>
            </a:r>
          </a:p>
          <a:p>
            <a:pPr lvl="1" algn="just"/>
            <a:r>
              <a:rPr lang="tr-TR" dirty="0">
                <a:latin typeface="Segoe UI" panose="020B0502040204020203" pitchFamily="34" charset="0"/>
                <a:cs typeface="Segoe UI" panose="020B0502040204020203" pitchFamily="34" charset="0"/>
              </a:rPr>
              <a:t>Bağ kur</a:t>
            </a:r>
          </a:p>
        </p:txBody>
      </p:sp>
      <p:sp>
        <p:nvSpPr>
          <p:cNvPr id="4" name="Title 1">
            <a:extLst>
              <a:ext uri="{FF2B5EF4-FFF2-40B4-BE49-F238E27FC236}">
                <a16:creationId xmlns:a16="http://schemas.microsoft.com/office/drawing/2014/main" id="{581080D1-ACCD-B38C-F07B-9F6E113C9AC1}"/>
              </a:ext>
            </a:extLst>
          </p:cNvPr>
          <p:cNvSpPr txBox="1">
            <a:spLocks/>
          </p:cNvSpPr>
          <p:nvPr/>
        </p:nvSpPr>
        <p:spPr>
          <a:xfrm>
            <a:off x="838200" y="982949"/>
            <a:ext cx="78684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kern="1400" spc="-50" dirty="0">
                <a:solidFill>
                  <a:srgbClr val="002060"/>
                </a:solidFill>
                <a:latin typeface="Segoe UI" panose="020B0502040204020203" pitchFamily="34" charset="0"/>
                <a:cs typeface="Segoe UI" panose="020B0502040204020203" pitchFamily="34" charset="0"/>
              </a:rPr>
              <a:t>TRAVMA VE İLİŞKİLİ BOZUKLUKLAR</a:t>
            </a:r>
          </a:p>
        </p:txBody>
      </p:sp>
      <p:sp>
        <p:nvSpPr>
          <p:cNvPr id="5" name="Slide Number Placeholder 4">
            <a:extLst>
              <a:ext uri="{FF2B5EF4-FFF2-40B4-BE49-F238E27FC236}">
                <a16:creationId xmlns:a16="http://schemas.microsoft.com/office/drawing/2014/main" id="{90BE96B3-CDED-EE15-698E-056510B255FD}"/>
              </a:ext>
            </a:extLst>
          </p:cNvPr>
          <p:cNvSpPr>
            <a:spLocks noGrp="1"/>
          </p:cNvSpPr>
          <p:nvPr>
            <p:ph type="sldNum" sz="quarter" idx="12"/>
          </p:nvPr>
        </p:nvSpPr>
        <p:spPr/>
        <p:txBody>
          <a:bodyPr/>
          <a:lstStyle/>
          <a:p>
            <a:fld id="{0BE68271-D1D7-4240-9CAF-7A57D75CD8A1}" type="slidenum">
              <a:rPr lang="en-US" smtClean="0"/>
              <a:t>12</a:t>
            </a:fld>
            <a:endParaRPr lang="en-US"/>
          </a:p>
        </p:txBody>
      </p:sp>
    </p:spTree>
    <p:extLst>
      <p:ext uri="{BB962C8B-B14F-4D97-AF65-F5344CB8AC3E}">
        <p14:creationId xmlns:p14="http://schemas.microsoft.com/office/powerpoint/2010/main" val="2595300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56A298-B450-4BC1-A419-B7A758B31C99}"/>
              </a:ext>
            </a:extLst>
          </p:cNvPr>
          <p:cNvSpPr>
            <a:spLocks noGrp="1"/>
          </p:cNvSpPr>
          <p:nvPr>
            <p:ph type="title"/>
          </p:nvPr>
        </p:nvSpPr>
        <p:spPr>
          <a:xfrm>
            <a:off x="619540" y="1454672"/>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Akut Stres Bozukluğu (ASB)</a:t>
            </a:r>
          </a:p>
        </p:txBody>
      </p:sp>
      <p:sp>
        <p:nvSpPr>
          <p:cNvPr id="3" name="İçerik Yer Tutucusu 2">
            <a:extLst>
              <a:ext uri="{FF2B5EF4-FFF2-40B4-BE49-F238E27FC236}">
                <a16:creationId xmlns:a16="http://schemas.microsoft.com/office/drawing/2014/main" id="{12A19727-5E7E-4A91-9FCD-C07C745D58A4}"/>
              </a:ext>
            </a:extLst>
          </p:cNvPr>
          <p:cNvSpPr>
            <a:spLocks noGrp="1"/>
          </p:cNvSpPr>
          <p:nvPr>
            <p:ph idx="1"/>
          </p:nvPr>
        </p:nvSpPr>
        <p:spPr>
          <a:xfrm>
            <a:off x="619540" y="2482207"/>
            <a:ext cx="11257721" cy="3191118"/>
          </a:xfrm>
        </p:spPr>
        <p:txBody>
          <a:bodyPr>
            <a:noAutofit/>
          </a:bodyPr>
          <a:lstStyle/>
          <a:p>
            <a:pPr marL="0" indent="0" algn="just">
              <a:lnSpc>
                <a:spcPct val="117000"/>
              </a:lnSpc>
              <a:buNone/>
            </a:pPr>
            <a:r>
              <a:rPr lang="tr-TR" sz="2000" b="1" dirty="0">
                <a:effectLst/>
                <a:latin typeface="Segoe UI" panose="020B0502040204020203" pitchFamily="34" charset="0"/>
                <a:ea typeface="Calibri" panose="020F0502020204030204" pitchFamily="34" charset="0"/>
                <a:cs typeface="Segoe UI" panose="020B0502040204020203" pitchFamily="34" charset="0"/>
              </a:rPr>
              <a:t>Örnek Diyaloglar</a:t>
            </a:r>
            <a:endParaRPr lang="tr-TR" sz="2000" dirty="0">
              <a:effectLst/>
              <a:latin typeface="Segoe UI" panose="020B0502040204020203" pitchFamily="34" charset="0"/>
              <a:ea typeface="Calibri" panose="020F0502020204030204" pitchFamily="34" charset="0"/>
              <a:cs typeface="Segoe UI" panose="020B0502040204020203" pitchFamily="34" charset="0"/>
            </a:endParaRPr>
          </a:p>
          <a:p>
            <a:pPr marL="342900" lvl="0" indent="-342900" algn="just">
              <a:lnSpc>
                <a:spcPct val="120000"/>
              </a:lnSpc>
              <a:spcBef>
                <a:spcPts val="0"/>
              </a:spcBef>
              <a:buSzPts val="1000"/>
              <a:buFont typeface="Segoe UI" panose="020B0502040204020203" pitchFamily="34" charset="0"/>
              <a:buChar char="-"/>
            </a:pPr>
            <a:r>
              <a:rPr lang="tr-TR" sz="2000" dirty="0">
                <a:latin typeface="Segoe UI" panose="020B0502040204020203" pitchFamily="34" charset="0"/>
                <a:cs typeface="Segoe UI" panose="020B0502040204020203" pitchFamily="34" charset="0"/>
              </a:rPr>
              <a:t>Merhaba, benim ismim Ayşe, bu kurumda sosyal hizmet uzmanı olarak çalışıyorum. Hoş geldin.</a:t>
            </a:r>
          </a:p>
          <a:p>
            <a:pPr marL="342900" lvl="0" indent="-342900" algn="just">
              <a:lnSpc>
                <a:spcPct val="120000"/>
              </a:lnSpc>
              <a:spcBef>
                <a:spcPts val="0"/>
              </a:spcBef>
              <a:buSzPts val="1000"/>
              <a:buFont typeface="Segoe UI" panose="020B0502040204020203" pitchFamily="34" charset="0"/>
              <a:buChar char="-"/>
            </a:pPr>
            <a:r>
              <a:rPr lang="tr-TR" sz="2000" dirty="0">
                <a:latin typeface="Segoe UI" panose="020B0502040204020203" pitchFamily="34" charset="0"/>
                <a:cs typeface="Segoe UI" panose="020B0502040204020203" pitchFamily="34" charset="0"/>
              </a:rPr>
              <a:t>Seninle tanışmak isterim, kaç yaşındasın? Okula gidiyor musun?</a:t>
            </a:r>
          </a:p>
          <a:p>
            <a:pPr marL="342900" lvl="0" indent="-342900" algn="just">
              <a:lnSpc>
                <a:spcPct val="120000"/>
              </a:lnSpc>
              <a:spcBef>
                <a:spcPts val="0"/>
              </a:spcBef>
              <a:buSzPts val="1000"/>
              <a:buFont typeface="Segoe UI" panose="020B0502040204020203" pitchFamily="34" charset="0"/>
              <a:buChar char="-"/>
            </a:pPr>
            <a:r>
              <a:rPr lang="tr-TR" sz="2000" dirty="0">
                <a:latin typeface="Segoe UI" panose="020B0502040204020203" pitchFamily="34" charset="0"/>
                <a:cs typeface="Segoe UI" panose="020B0502040204020203" pitchFamily="34" charset="0"/>
              </a:rPr>
              <a:t>Seni buraya getiren görevlilerle kısa bir görüşme yaptım. Buraya hastaneden geldiğini öğrendim, buraya gelişinden bahsetmek ister misin?</a:t>
            </a:r>
          </a:p>
          <a:p>
            <a:pPr marL="342900" lvl="0" indent="-342900" algn="just">
              <a:lnSpc>
                <a:spcPct val="120000"/>
              </a:lnSpc>
              <a:spcBef>
                <a:spcPts val="0"/>
              </a:spcBef>
              <a:buSzPts val="1000"/>
              <a:buFont typeface="Segoe UI" panose="020B0502040204020203" pitchFamily="34" charset="0"/>
              <a:buChar char="-"/>
            </a:pPr>
            <a:r>
              <a:rPr lang="tr-TR" sz="2000" dirty="0">
                <a:latin typeface="Segoe UI" panose="020B0502040204020203" pitchFamily="34" charset="0"/>
                <a:cs typeface="Segoe UI" panose="020B0502040204020203" pitchFamily="34" charset="0"/>
              </a:rPr>
              <a:t>Anladığım kadarıyla şu anda çok konuşmak istemiyorsun, konuşmak istediğin zaman ben burada olacağım. Bana ulaşmak için haber vermen yeterli.</a:t>
            </a:r>
          </a:p>
          <a:p>
            <a:pPr marL="342900" lvl="0" indent="-342900" algn="just">
              <a:lnSpc>
                <a:spcPct val="120000"/>
              </a:lnSpc>
              <a:spcBef>
                <a:spcPts val="0"/>
              </a:spcBef>
              <a:buSzPts val="1000"/>
              <a:buFont typeface="Segoe UI" panose="020B0502040204020203" pitchFamily="34" charset="0"/>
              <a:buChar char="-"/>
            </a:pPr>
            <a:r>
              <a:rPr lang="tr-TR" sz="2000" dirty="0">
                <a:latin typeface="Segoe UI" panose="020B0502040204020203" pitchFamily="34" charset="0"/>
                <a:cs typeface="Segoe UI" panose="020B0502040204020203" pitchFamily="34" charset="0"/>
              </a:rPr>
              <a:t>Şu anda bir ihtiyacın var mı? Seni burada bir süre misafir edeceğiz, bu süreçte bir ihtiyacın olursa bize söyleyebilirsin.</a:t>
            </a:r>
          </a:p>
        </p:txBody>
      </p:sp>
      <p:sp>
        <p:nvSpPr>
          <p:cNvPr id="4" name="Title 1">
            <a:extLst>
              <a:ext uri="{FF2B5EF4-FFF2-40B4-BE49-F238E27FC236}">
                <a16:creationId xmlns:a16="http://schemas.microsoft.com/office/drawing/2014/main" id="{65BFACFA-19BC-ADA2-3E8B-8A7796010964}"/>
              </a:ext>
            </a:extLst>
          </p:cNvPr>
          <p:cNvSpPr txBox="1">
            <a:spLocks/>
          </p:cNvSpPr>
          <p:nvPr/>
        </p:nvSpPr>
        <p:spPr>
          <a:xfrm>
            <a:off x="619540" y="982949"/>
            <a:ext cx="78684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kern="1400" spc="-50" dirty="0">
                <a:solidFill>
                  <a:srgbClr val="002060"/>
                </a:solidFill>
                <a:latin typeface="Segoe UI" panose="020B0502040204020203" pitchFamily="34" charset="0"/>
                <a:cs typeface="Segoe UI" panose="020B0502040204020203" pitchFamily="34" charset="0"/>
              </a:rPr>
              <a:t>TRAVMA VE İLİŞKİLİ BOZUKLUKLAR</a:t>
            </a:r>
          </a:p>
        </p:txBody>
      </p:sp>
      <p:sp>
        <p:nvSpPr>
          <p:cNvPr id="5" name="Slide Number Placeholder 4">
            <a:extLst>
              <a:ext uri="{FF2B5EF4-FFF2-40B4-BE49-F238E27FC236}">
                <a16:creationId xmlns:a16="http://schemas.microsoft.com/office/drawing/2014/main" id="{6451A4A5-8556-4239-F7E1-E7930F988E2F}"/>
              </a:ext>
            </a:extLst>
          </p:cNvPr>
          <p:cNvSpPr>
            <a:spLocks noGrp="1"/>
          </p:cNvSpPr>
          <p:nvPr>
            <p:ph type="sldNum" sz="quarter" idx="12"/>
          </p:nvPr>
        </p:nvSpPr>
        <p:spPr/>
        <p:txBody>
          <a:bodyPr/>
          <a:lstStyle/>
          <a:p>
            <a:fld id="{0BE68271-D1D7-4240-9CAF-7A57D75CD8A1}" type="slidenum">
              <a:rPr lang="en-US" smtClean="0"/>
              <a:t>13</a:t>
            </a:fld>
            <a:endParaRPr lang="en-US"/>
          </a:p>
        </p:txBody>
      </p:sp>
    </p:spTree>
    <p:extLst>
      <p:ext uri="{BB962C8B-B14F-4D97-AF65-F5344CB8AC3E}">
        <p14:creationId xmlns:p14="http://schemas.microsoft.com/office/powerpoint/2010/main" val="3776978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11394F2E-F57C-4DDF-9C2F-C1E7A78CCA71}"/>
              </a:ext>
            </a:extLst>
          </p:cNvPr>
          <p:cNvPicPr>
            <a:picLocks noGrp="1" noChangeAspect="1"/>
          </p:cNvPicPr>
          <p:nvPr>
            <p:ph idx="1"/>
          </p:nvPr>
        </p:nvPicPr>
        <p:blipFill rotWithShape="1">
          <a:blip r:embed="rId3"/>
          <a:srcRect b="4715"/>
          <a:stretch/>
        </p:blipFill>
        <p:spPr>
          <a:xfrm>
            <a:off x="1914949" y="1481666"/>
            <a:ext cx="7779384" cy="4422177"/>
          </a:xfrm>
          <a:prstGeom prst="rect">
            <a:avLst/>
          </a:prstGeom>
        </p:spPr>
      </p:pic>
      <p:sp>
        <p:nvSpPr>
          <p:cNvPr id="3" name="Slide Number Placeholder 2">
            <a:extLst>
              <a:ext uri="{FF2B5EF4-FFF2-40B4-BE49-F238E27FC236}">
                <a16:creationId xmlns:a16="http://schemas.microsoft.com/office/drawing/2014/main" id="{AFC06E00-4A55-CB3B-7E7D-4FE818FADFD3}"/>
              </a:ext>
            </a:extLst>
          </p:cNvPr>
          <p:cNvSpPr>
            <a:spLocks noGrp="1"/>
          </p:cNvSpPr>
          <p:nvPr>
            <p:ph type="sldNum" sz="quarter" idx="12"/>
          </p:nvPr>
        </p:nvSpPr>
        <p:spPr/>
        <p:txBody>
          <a:bodyPr/>
          <a:lstStyle/>
          <a:p>
            <a:fld id="{0BE68271-D1D7-4240-9CAF-7A57D75CD8A1}" type="slidenum">
              <a:rPr lang="en-US" smtClean="0"/>
              <a:t>14</a:t>
            </a:fld>
            <a:endParaRPr lang="en-US"/>
          </a:p>
        </p:txBody>
      </p:sp>
    </p:spTree>
    <p:extLst>
      <p:ext uri="{BB962C8B-B14F-4D97-AF65-F5344CB8AC3E}">
        <p14:creationId xmlns:p14="http://schemas.microsoft.com/office/powerpoint/2010/main" val="238791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645730"/>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Travma Sonrası Stres Bozukluğu</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669209"/>
            <a:ext cx="10744200" cy="3106451"/>
          </a:xfrm>
        </p:spPr>
        <p:txBody>
          <a:bodyPr>
            <a:normAutofit/>
          </a:bodyPr>
          <a:lstStyle/>
          <a:p>
            <a:pPr marL="0" indent="0" algn="just">
              <a:buNone/>
            </a:pPr>
            <a:r>
              <a:rPr lang="tr-TR" sz="2400" u="sng" dirty="0">
                <a:latin typeface="Segoe UI" panose="020B0502040204020203" pitchFamily="34" charset="0"/>
                <a:cs typeface="Segoe UI" panose="020B0502040204020203" pitchFamily="34" charset="0"/>
              </a:rPr>
              <a:t>Tanım:</a:t>
            </a:r>
          </a:p>
          <a:p>
            <a:pPr algn="just"/>
            <a:r>
              <a:rPr lang="tr-TR" sz="2400" dirty="0">
                <a:latin typeface="Segoe UI" panose="020B0502040204020203" pitchFamily="34" charset="0"/>
                <a:cs typeface="Segoe UI" panose="020B0502040204020203" pitchFamily="34" charset="0"/>
              </a:rPr>
              <a:t>DSM-5’te "TSSB, sadece kaygıyla ilişkilendirilen bir bozukluk değildir. Bireyin düşünce ve duygu dünyasında olumsuz etkilere yol açabilen kompleks bir bozukluktur.” şeklinde tanımlanmıştır.</a:t>
            </a:r>
          </a:p>
          <a:p>
            <a:pPr algn="just"/>
            <a:r>
              <a:rPr lang="tr-TR" sz="2400" dirty="0">
                <a:latin typeface="Segoe UI" panose="020B0502040204020203" pitchFamily="34" charset="0"/>
                <a:cs typeface="Segoe UI" panose="020B0502040204020203" pitchFamily="34" charset="0"/>
              </a:rPr>
              <a:t>TSSB gelişebilmesi için;</a:t>
            </a:r>
          </a:p>
          <a:p>
            <a:pPr lvl="1" algn="just"/>
            <a:r>
              <a:rPr lang="tr-TR" dirty="0" err="1">
                <a:latin typeface="Segoe UI" panose="020B0502040204020203" pitchFamily="34" charset="0"/>
                <a:cs typeface="Segoe UI" panose="020B0502040204020203" pitchFamily="34" charset="0"/>
              </a:rPr>
              <a:t>Travmatik</a:t>
            </a:r>
            <a:r>
              <a:rPr lang="tr-TR" dirty="0">
                <a:latin typeface="Segoe UI" panose="020B0502040204020203" pitchFamily="34" charset="0"/>
                <a:cs typeface="Segoe UI" panose="020B0502040204020203" pitchFamily="34" charset="0"/>
              </a:rPr>
              <a:t> bir olay yaşamış olma şartı </a:t>
            </a:r>
          </a:p>
          <a:p>
            <a:pPr lvl="1" algn="just"/>
            <a:r>
              <a:rPr lang="tr-TR" dirty="0" err="1">
                <a:latin typeface="Segoe UI" panose="020B0502040204020203" pitchFamily="34" charset="0"/>
                <a:cs typeface="Segoe UI" panose="020B0502040204020203" pitchFamily="34" charset="0"/>
              </a:rPr>
              <a:t>Maruziyet</a:t>
            </a:r>
            <a:endParaRPr lang="tr-TR" dirty="0">
              <a:latin typeface="Segoe UI" panose="020B0502040204020203" pitchFamily="34" charset="0"/>
              <a:cs typeface="Segoe UI" panose="020B0502040204020203" pitchFamily="34" charset="0"/>
            </a:endParaRPr>
          </a:p>
        </p:txBody>
      </p:sp>
      <p:sp>
        <p:nvSpPr>
          <p:cNvPr id="4" name="Title 1">
            <a:extLst>
              <a:ext uri="{FF2B5EF4-FFF2-40B4-BE49-F238E27FC236}">
                <a16:creationId xmlns:a16="http://schemas.microsoft.com/office/drawing/2014/main" id="{557EC223-72C8-7E88-D662-7192DC293469}"/>
              </a:ext>
            </a:extLst>
          </p:cNvPr>
          <p:cNvSpPr txBox="1">
            <a:spLocks/>
          </p:cNvSpPr>
          <p:nvPr/>
        </p:nvSpPr>
        <p:spPr>
          <a:xfrm>
            <a:off x="838200" y="982949"/>
            <a:ext cx="78684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kern="1400" spc="-50" dirty="0">
                <a:solidFill>
                  <a:srgbClr val="002060"/>
                </a:solidFill>
                <a:latin typeface="Segoe UI" panose="020B0502040204020203" pitchFamily="34" charset="0"/>
                <a:cs typeface="Segoe UI" panose="020B0502040204020203" pitchFamily="34" charset="0"/>
              </a:rPr>
              <a:t>TRAVMA VE İLİŞKİLİ BOZUKLUKLAR</a:t>
            </a:r>
          </a:p>
        </p:txBody>
      </p:sp>
      <p:sp>
        <p:nvSpPr>
          <p:cNvPr id="5" name="Slide Number Placeholder 4">
            <a:extLst>
              <a:ext uri="{FF2B5EF4-FFF2-40B4-BE49-F238E27FC236}">
                <a16:creationId xmlns:a16="http://schemas.microsoft.com/office/drawing/2014/main" id="{289D4620-8E1B-A031-7270-E4DA240FC600}"/>
              </a:ext>
            </a:extLst>
          </p:cNvPr>
          <p:cNvSpPr>
            <a:spLocks noGrp="1"/>
          </p:cNvSpPr>
          <p:nvPr>
            <p:ph type="sldNum" sz="quarter" idx="12"/>
          </p:nvPr>
        </p:nvSpPr>
        <p:spPr/>
        <p:txBody>
          <a:bodyPr/>
          <a:lstStyle/>
          <a:p>
            <a:fld id="{0BE68271-D1D7-4240-9CAF-7A57D75CD8A1}" type="slidenum">
              <a:rPr lang="en-US" smtClean="0"/>
              <a:t>15</a:t>
            </a:fld>
            <a:endParaRPr lang="en-US"/>
          </a:p>
        </p:txBody>
      </p:sp>
    </p:spTree>
    <p:extLst>
      <p:ext uri="{BB962C8B-B14F-4D97-AF65-F5344CB8AC3E}">
        <p14:creationId xmlns:p14="http://schemas.microsoft.com/office/powerpoint/2010/main" val="3928413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645730"/>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Travma Sonrası Stres Bozukluğu</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744863"/>
            <a:ext cx="10515600" cy="2851892"/>
          </a:xfrm>
        </p:spPr>
        <p:txBody>
          <a:bodyPr>
            <a:normAutofit/>
          </a:bodyPr>
          <a:lstStyle/>
          <a:p>
            <a:pPr marL="0" indent="0">
              <a:buNone/>
            </a:pPr>
            <a:r>
              <a:rPr lang="tr-TR" sz="2400" u="sng" dirty="0">
                <a:latin typeface="Segoe UI" panose="020B0502040204020203" pitchFamily="34" charset="0"/>
                <a:cs typeface="Segoe UI" panose="020B0502040204020203" pitchFamily="34" charset="0"/>
              </a:rPr>
              <a:t>Sıklık:</a:t>
            </a:r>
          </a:p>
          <a:p>
            <a:r>
              <a:rPr lang="tr-TR" sz="2400" dirty="0">
                <a:latin typeface="Segoe UI" panose="020B0502040204020203" pitchFamily="34" charset="0"/>
                <a:cs typeface="Segoe UI" panose="020B0502040204020203" pitchFamily="34" charset="0"/>
              </a:rPr>
              <a:t>TSSB yaşam boyu ≈%4,7 </a:t>
            </a:r>
          </a:p>
          <a:p>
            <a:r>
              <a:rPr lang="tr-TR" sz="2400" dirty="0">
                <a:latin typeface="Segoe UI" panose="020B0502040204020203" pitchFamily="34" charset="0"/>
                <a:cs typeface="Segoe UI" panose="020B0502040204020203" pitchFamily="34" charset="0"/>
              </a:rPr>
              <a:t>Çocuklar ve ergenler için en yaygın </a:t>
            </a:r>
            <a:r>
              <a:rPr lang="tr-TR" sz="2400" dirty="0" err="1">
                <a:latin typeface="Segoe UI" panose="020B0502040204020203" pitchFamily="34" charset="0"/>
                <a:cs typeface="Segoe UI" panose="020B0502040204020203" pitchFamily="34" charset="0"/>
              </a:rPr>
              <a:t>travmatik</a:t>
            </a:r>
            <a:r>
              <a:rPr lang="tr-TR" sz="2400" dirty="0">
                <a:latin typeface="Segoe UI" panose="020B0502040204020203" pitchFamily="34" charset="0"/>
                <a:cs typeface="Segoe UI" panose="020B0502040204020203" pitchFamily="34" charset="0"/>
              </a:rPr>
              <a:t> deneyimler </a:t>
            </a:r>
          </a:p>
          <a:p>
            <a:pPr lvl="1"/>
            <a:r>
              <a:rPr lang="tr-TR" dirty="0">
                <a:latin typeface="Segoe UI" panose="020B0502040204020203" pitchFamily="34" charset="0"/>
                <a:cs typeface="Segoe UI" panose="020B0502040204020203" pitchFamily="34" charset="0"/>
              </a:rPr>
              <a:t>Sevilen birinin beklenmedik ölümü (%28,2) </a:t>
            </a:r>
          </a:p>
          <a:p>
            <a:pPr lvl="1"/>
            <a:r>
              <a:rPr lang="tr-TR" dirty="0">
                <a:latin typeface="Segoe UI" panose="020B0502040204020203" pitchFamily="34" charset="0"/>
                <a:cs typeface="Segoe UI" panose="020B0502040204020203" pitchFamily="34" charset="0"/>
              </a:rPr>
              <a:t>İnsan kaynaklı veya doğal afetlerdir (%14,8)</a:t>
            </a:r>
          </a:p>
        </p:txBody>
      </p:sp>
      <p:sp>
        <p:nvSpPr>
          <p:cNvPr id="4" name="Title 1">
            <a:extLst>
              <a:ext uri="{FF2B5EF4-FFF2-40B4-BE49-F238E27FC236}">
                <a16:creationId xmlns:a16="http://schemas.microsoft.com/office/drawing/2014/main" id="{FCF24529-F9D0-97CA-0229-5CE686B939C7}"/>
              </a:ext>
            </a:extLst>
          </p:cNvPr>
          <p:cNvSpPr txBox="1">
            <a:spLocks/>
          </p:cNvSpPr>
          <p:nvPr/>
        </p:nvSpPr>
        <p:spPr>
          <a:xfrm>
            <a:off x="838200" y="1052523"/>
            <a:ext cx="78684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kern="1400" spc="-50" dirty="0">
                <a:solidFill>
                  <a:srgbClr val="002060"/>
                </a:solidFill>
                <a:latin typeface="Segoe UI" panose="020B0502040204020203" pitchFamily="34" charset="0"/>
                <a:cs typeface="Segoe UI" panose="020B0502040204020203" pitchFamily="34" charset="0"/>
              </a:rPr>
              <a:t>TRAVMA VE İLİŞKİLİ BOZUKLUKLAR</a:t>
            </a:r>
          </a:p>
        </p:txBody>
      </p:sp>
      <p:sp>
        <p:nvSpPr>
          <p:cNvPr id="5" name="Slide Number Placeholder 4">
            <a:extLst>
              <a:ext uri="{FF2B5EF4-FFF2-40B4-BE49-F238E27FC236}">
                <a16:creationId xmlns:a16="http://schemas.microsoft.com/office/drawing/2014/main" id="{24C0EE7D-D5E7-98EE-F92E-D1386F0EC7FA}"/>
              </a:ext>
            </a:extLst>
          </p:cNvPr>
          <p:cNvSpPr>
            <a:spLocks noGrp="1"/>
          </p:cNvSpPr>
          <p:nvPr>
            <p:ph type="sldNum" sz="quarter" idx="12"/>
          </p:nvPr>
        </p:nvSpPr>
        <p:spPr/>
        <p:txBody>
          <a:bodyPr/>
          <a:lstStyle/>
          <a:p>
            <a:fld id="{0BE68271-D1D7-4240-9CAF-7A57D75CD8A1}" type="slidenum">
              <a:rPr lang="en-US" smtClean="0"/>
              <a:t>16</a:t>
            </a:fld>
            <a:endParaRPr lang="en-US"/>
          </a:p>
        </p:txBody>
      </p:sp>
    </p:spTree>
    <p:extLst>
      <p:ext uri="{BB962C8B-B14F-4D97-AF65-F5344CB8AC3E}">
        <p14:creationId xmlns:p14="http://schemas.microsoft.com/office/powerpoint/2010/main" val="2013317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879078"/>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Travma Sonrası Stres Bozukluğu</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p:txBody>
          <a:bodyPr>
            <a:normAutofit/>
          </a:bodyPr>
          <a:lstStyle/>
          <a:p>
            <a:r>
              <a:rPr lang="tr-TR" sz="2400" dirty="0">
                <a:latin typeface="Segoe UI" panose="020B0502040204020203" pitchFamily="34" charset="0"/>
                <a:cs typeface="Segoe UI" panose="020B0502040204020203" pitchFamily="34" charset="0"/>
              </a:rPr>
              <a:t>Yaygın görülmeyen </a:t>
            </a:r>
            <a:r>
              <a:rPr lang="tr-TR" sz="2400" dirty="0" err="1">
                <a:latin typeface="Segoe UI" panose="020B0502040204020203" pitchFamily="34" charset="0"/>
                <a:cs typeface="Segoe UI" panose="020B0502040204020203" pitchFamily="34" charset="0"/>
              </a:rPr>
              <a:t>travmatik</a:t>
            </a:r>
            <a:r>
              <a:rPr lang="tr-TR" sz="2400" dirty="0">
                <a:latin typeface="Segoe UI" panose="020B0502040204020203" pitchFamily="34" charset="0"/>
                <a:cs typeface="Segoe UI" panose="020B0502040204020203" pitchFamily="34" charset="0"/>
              </a:rPr>
              <a:t> deneyimler         TSSB ≈ %25,2-%39,3</a:t>
            </a:r>
          </a:p>
          <a:p>
            <a:pPr lvl="1"/>
            <a:r>
              <a:rPr lang="tr-TR" dirty="0">
                <a:latin typeface="Segoe UI" panose="020B0502040204020203" pitchFamily="34" charset="0"/>
                <a:cs typeface="Segoe UI" panose="020B0502040204020203" pitchFamily="34" charset="0"/>
              </a:rPr>
              <a:t>Kaçırılma (%0,6)</a:t>
            </a:r>
          </a:p>
          <a:p>
            <a:pPr lvl="1"/>
            <a:r>
              <a:rPr lang="tr-TR" dirty="0">
                <a:latin typeface="Segoe UI" panose="020B0502040204020203" pitchFamily="34" charset="0"/>
                <a:cs typeface="Segoe UI" panose="020B0502040204020203" pitchFamily="34" charset="0"/>
              </a:rPr>
              <a:t>Bakım verenin fiziksel istismarı (%2)</a:t>
            </a:r>
          </a:p>
          <a:p>
            <a:pPr lvl="1"/>
            <a:r>
              <a:rPr lang="tr-TR" dirty="0">
                <a:latin typeface="Segoe UI" panose="020B0502040204020203" pitchFamily="34" charset="0"/>
                <a:cs typeface="Segoe UI" panose="020B0502040204020203" pitchFamily="34" charset="0"/>
              </a:rPr>
              <a:t>Partnerin fiziksel istismarı (%1,3)</a:t>
            </a:r>
          </a:p>
          <a:p>
            <a:pPr lvl="1"/>
            <a:r>
              <a:rPr lang="tr-TR" dirty="0">
                <a:latin typeface="Segoe UI" panose="020B0502040204020203" pitchFamily="34" charset="0"/>
                <a:cs typeface="Segoe UI" panose="020B0502040204020203" pitchFamily="34" charset="0"/>
              </a:rPr>
              <a:t>Cinsel istismar (%3,8) ve tecavüz (%2,5) </a:t>
            </a:r>
          </a:p>
        </p:txBody>
      </p:sp>
      <p:sp>
        <p:nvSpPr>
          <p:cNvPr id="4" name="Ok: Sağ 3">
            <a:extLst>
              <a:ext uri="{FF2B5EF4-FFF2-40B4-BE49-F238E27FC236}">
                <a16:creationId xmlns:a16="http://schemas.microsoft.com/office/drawing/2014/main" id="{9E15060D-3E23-4A21-BDEC-24BDBFF4FF71}"/>
              </a:ext>
            </a:extLst>
          </p:cNvPr>
          <p:cNvSpPr/>
          <p:nvPr/>
        </p:nvSpPr>
        <p:spPr>
          <a:xfrm>
            <a:off x="6796526" y="3137672"/>
            <a:ext cx="474132" cy="279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Title 1">
            <a:extLst>
              <a:ext uri="{FF2B5EF4-FFF2-40B4-BE49-F238E27FC236}">
                <a16:creationId xmlns:a16="http://schemas.microsoft.com/office/drawing/2014/main" id="{DE5DBF28-FD2B-F187-5A0A-62FEEC61BC54}"/>
              </a:ext>
            </a:extLst>
          </p:cNvPr>
          <p:cNvSpPr txBox="1">
            <a:spLocks/>
          </p:cNvSpPr>
          <p:nvPr/>
        </p:nvSpPr>
        <p:spPr>
          <a:xfrm>
            <a:off x="838200" y="1216297"/>
            <a:ext cx="78684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kern="1400" spc="-50" dirty="0">
                <a:solidFill>
                  <a:srgbClr val="002060"/>
                </a:solidFill>
                <a:latin typeface="Segoe UI" panose="020B0502040204020203" pitchFamily="34" charset="0"/>
                <a:cs typeface="Segoe UI" panose="020B0502040204020203" pitchFamily="34" charset="0"/>
              </a:rPr>
              <a:t>TRAVMA VE İLİŞKİLİ BOZUKLUKLAR</a:t>
            </a:r>
          </a:p>
        </p:txBody>
      </p:sp>
      <p:sp>
        <p:nvSpPr>
          <p:cNvPr id="6" name="Slide Number Placeholder 5">
            <a:extLst>
              <a:ext uri="{FF2B5EF4-FFF2-40B4-BE49-F238E27FC236}">
                <a16:creationId xmlns:a16="http://schemas.microsoft.com/office/drawing/2014/main" id="{1A573076-8DE7-2F48-23F7-925CDE20802E}"/>
              </a:ext>
            </a:extLst>
          </p:cNvPr>
          <p:cNvSpPr>
            <a:spLocks noGrp="1"/>
          </p:cNvSpPr>
          <p:nvPr>
            <p:ph type="sldNum" sz="quarter" idx="12"/>
          </p:nvPr>
        </p:nvSpPr>
        <p:spPr/>
        <p:txBody>
          <a:bodyPr/>
          <a:lstStyle/>
          <a:p>
            <a:fld id="{0BE68271-D1D7-4240-9CAF-7A57D75CD8A1}" type="slidenum">
              <a:rPr lang="en-US" smtClean="0"/>
              <a:t>17</a:t>
            </a:fld>
            <a:endParaRPr lang="en-US"/>
          </a:p>
        </p:txBody>
      </p:sp>
    </p:spTree>
    <p:extLst>
      <p:ext uri="{BB962C8B-B14F-4D97-AF65-F5344CB8AC3E}">
        <p14:creationId xmlns:p14="http://schemas.microsoft.com/office/powerpoint/2010/main" val="1984259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5CF2B1A-77C1-4D01-A4F3-CACABDED4D52}"/>
              </a:ext>
            </a:extLst>
          </p:cNvPr>
          <p:cNvSpPr>
            <a:spLocks noGrp="1"/>
          </p:cNvSpPr>
          <p:nvPr>
            <p:ph type="title"/>
          </p:nvPr>
        </p:nvSpPr>
        <p:spPr>
          <a:xfrm>
            <a:off x="838200" y="1645730"/>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Travma Sonrası Stres Bozukluğu</a:t>
            </a:r>
          </a:p>
        </p:txBody>
      </p:sp>
      <p:sp>
        <p:nvSpPr>
          <p:cNvPr id="5" name="Metin kutusu 4">
            <a:extLst>
              <a:ext uri="{FF2B5EF4-FFF2-40B4-BE49-F238E27FC236}">
                <a16:creationId xmlns:a16="http://schemas.microsoft.com/office/drawing/2014/main" id="{21729522-404A-414C-82F2-0765328278FF}"/>
              </a:ext>
            </a:extLst>
          </p:cNvPr>
          <p:cNvSpPr txBox="1"/>
          <p:nvPr/>
        </p:nvSpPr>
        <p:spPr>
          <a:xfrm>
            <a:off x="914400" y="2575467"/>
            <a:ext cx="9423400" cy="461665"/>
          </a:xfrm>
          <a:prstGeom prst="rect">
            <a:avLst/>
          </a:prstGeom>
          <a:noFill/>
        </p:spPr>
        <p:txBody>
          <a:bodyPr wrap="square">
            <a:spAutoFit/>
          </a:bodyPr>
          <a:lstStyle/>
          <a:p>
            <a:r>
              <a:rPr lang="tr-TR" sz="2400" i="1" dirty="0">
                <a:effectLst/>
                <a:latin typeface="Segoe UI" panose="020B0502040204020203" pitchFamily="34" charset="0"/>
                <a:ea typeface="Calibri" panose="020F0502020204030204" pitchFamily="34" charset="0"/>
                <a:cs typeface="Segoe UI" panose="020B0502040204020203" pitchFamily="34" charset="0"/>
              </a:rPr>
              <a:t>TSSB klinik belirtileri, Akut Stres Bozukluğu ile benzer</a:t>
            </a:r>
            <a:endParaRPr lang="tr-TR" sz="2400" i="1" dirty="0">
              <a:latin typeface="Segoe UI" panose="020B0502040204020203" pitchFamily="34" charset="0"/>
              <a:cs typeface="Segoe UI" panose="020B0502040204020203" pitchFamily="34" charset="0"/>
            </a:endParaRPr>
          </a:p>
        </p:txBody>
      </p:sp>
      <p:sp>
        <p:nvSpPr>
          <p:cNvPr id="6" name="Content Placeholder 2">
            <a:extLst>
              <a:ext uri="{FF2B5EF4-FFF2-40B4-BE49-F238E27FC236}">
                <a16:creationId xmlns:a16="http://schemas.microsoft.com/office/drawing/2014/main" id="{AE752DCC-EDAC-4C32-9F25-22FA02587660}"/>
              </a:ext>
            </a:extLst>
          </p:cNvPr>
          <p:cNvSpPr>
            <a:spLocks noGrp="1"/>
          </p:cNvSpPr>
          <p:nvPr>
            <p:ph idx="1"/>
          </p:nvPr>
        </p:nvSpPr>
        <p:spPr>
          <a:xfrm>
            <a:off x="914400" y="3037132"/>
            <a:ext cx="10515600" cy="2852738"/>
          </a:xfrm>
        </p:spPr>
        <p:txBody>
          <a:bodyPr numCol="2">
            <a:normAutofit/>
          </a:bodyPr>
          <a:lstStyle/>
          <a:p>
            <a:r>
              <a:rPr lang="tr-TR" sz="2400" dirty="0">
                <a:latin typeface="Segoe UI" panose="020B0502040204020203" pitchFamily="34" charset="0"/>
                <a:cs typeface="Segoe UI" panose="020B0502040204020203" pitchFamily="34" charset="0"/>
              </a:rPr>
              <a:t>İstemsiz şekilde olayı tekrar ederek anımsama </a:t>
            </a:r>
          </a:p>
          <a:p>
            <a:r>
              <a:rPr lang="tr-TR" sz="2400" dirty="0">
                <a:latin typeface="Segoe UI" panose="020B0502040204020203" pitchFamily="34" charset="0"/>
                <a:cs typeface="Segoe UI" panose="020B0502040204020203" pitchFamily="34" charset="0"/>
              </a:rPr>
              <a:t>Olay yeniden oluyormuş gibi hissetme</a:t>
            </a:r>
          </a:p>
          <a:p>
            <a:r>
              <a:rPr lang="tr-TR" sz="2400" dirty="0">
                <a:latin typeface="Segoe UI" panose="020B0502040204020203" pitchFamily="34" charset="0"/>
                <a:cs typeface="Segoe UI" panose="020B0502040204020203" pitchFamily="34" charset="0"/>
              </a:rPr>
              <a:t>Sürekli biçimde olumlu duygular hissedememe</a:t>
            </a:r>
          </a:p>
          <a:p>
            <a:r>
              <a:rPr lang="tr-TR" sz="2400" dirty="0">
                <a:latin typeface="Segoe UI" panose="020B0502040204020203" pitchFamily="34" charset="0"/>
                <a:cs typeface="Segoe UI" panose="020B0502040204020203" pitchFamily="34" charset="0"/>
              </a:rPr>
              <a:t>Odaklanma güçlükleri</a:t>
            </a:r>
          </a:p>
          <a:p>
            <a:r>
              <a:rPr lang="tr-TR" sz="2400" dirty="0">
                <a:latin typeface="Segoe UI" panose="020B0502040204020203" pitchFamily="34" charset="0"/>
                <a:cs typeface="Segoe UI" panose="020B0502040204020203" pitchFamily="34" charset="0"/>
              </a:rPr>
              <a:t>Olayın hatırlatıcılarından kaçınma</a:t>
            </a:r>
          </a:p>
          <a:p>
            <a:r>
              <a:rPr lang="tr-TR" sz="2400" dirty="0">
                <a:latin typeface="Segoe UI" panose="020B0502040204020203" pitchFamily="34" charset="0"/>
                <a:cs typeface="Segoe UI" panose="020B0502040204020203" pitchFamily="34" charset="0"/>
              </a:rPr>
              <a:t>Her an tetikte olma </a:t>
            </a:r>
          </a:p>
          <a:p>
            <a:r>
              <a:rPr lang="tr-TR" sz="2400" dirty="0">
                <a:latin typeface="Segoe UI" panose="020B0502040204020203" pitchFamily="34" charset="0"/>
                <a:cs typeface="Segoe UI" panose="020B0502040204020203" pitchFamily="34" charset="0"/>
              </a:rPr>
              <a:t>Uyku sorunları </a:t>
            </a:r>
          </a:p>
          <a:p>
            <a:r>
              <a:rPr lang="tr-TR" sz="2400" dirty="0">
                <a:latin typeface="Segoe UI" panose="020B0502040204020203" pitchFamily="34" charset="0"/>
                <a:cs typeface="Segoe UI" panose="020B0502040204020203" pitchFamily="34" charset="0"/>
              </a:rPr>
              <a:t>Huzursuzluk ve kolay sinirlenme </a:t>
            </a:r>
          </a:p>
          <a:p>
            <a:r>
              <a:rPr lang="tr-TR" sz="2400" dirty="0">
                <a:latin typeface="Segoe UI" panose="020B0502040204020203" pitchFamily="34" charset="0"/>
                <a:cs typeface="Segoe UI" panose="020B0502040204020203" pitchFamily="34" charset="0"/>
              </a:rPr>
              <a:t>Abartılı irkilme tepkileri</a:t>
            </a:r>
          </a:p>
          <a:p>
            <a:r>
              <a:rPr lang="tr-TR" sz="2400" dirty="0">
                <a:latin typeface="Segoe UI" panose="020B0502040204020203" pitchFamily="34" charset="0"/>
                <a:cs typeface="Segoe UI" panose="020B0502040204020203" pitchFamily="34" charset="0"/>
              </a:rPr>
              <a:t>Sıkıntı veren düşler görme</a:t>
            </a:r>
          </a:p>
        </p:txBody>
      </p:sp>
      <p:sp>
        <p:nvSpPr>
          <p:cNvPr id="3" name="Title 1">
            <a:extLst>
              <a:ext uri="{FF2B5EF4-FFF2-40B4-BE49-F238E27FC236}">
                <a16:creationId xmlns:a16="http://schemas.microsoft.com/office/drawing/2014/main" id="{9323E35B-A1AD-A793-68B7-0F260BF86C0A}"/>
              </a:ext>
            </a:extLst>
          </p:cNvPr>
          <p:cNvSpPr txBox="1">
            <a:spLocks/>
          </p:cNvSpPr>
          <p:nvPr/>
        </p:nvSpPr>
        <p:spPr>
          <a:xfrm>
            <a:off x="838200" y="982949"/>
            <a:ext cx="78684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kern="1400" spc="-50" dirty="0">
                <a:solidFill>
                  <a:srgbClr val="002060"/>
                </a:solidFill>
                <a:latin typeface="Segoe UI" panose="020B0502040204020203" pitchFamily="34" charset="0"/>
                <a:cs typeface="Segoe UI" panose="020B0502040204020203" pitchFamily="34" charset="0"/>
              </a:rPr>
              <a:t>TRAVMA VE İLİŞKİLİ BOZUKLUKLAR</a:t>
            </a:r>
          </a:p>
        </p:txBody>
      </p:sp>
      <p:sp>
        <p:nvSpPr>
          <p:cNvPr id="4" name="Slide Number Placeholder 3">
            <a:extLst>
              <a:ext uri="{FF2B5EF4-FFF2-40B4-BE49-F238E27FC236}">
                <a16:creationId xmlns:a16="http://schemas.microsoft.com/office/drawing/2014/main" id="{E5486876-439A-F9D0-B8BC-8408EAB59A6A}"/>
              </a:ext>
            </a:extLst>
          </p:cNvPr>
          <p:cNvSpPr>
            <a:spLocks noGrp="1"/>
          </p:cNvSpPr>
          <p:nvPr>
            <p:ph type="sldNum" sz="quarter" idx="12"/>
          </p:nvPr>
        </p:nvSpPr>
        <p:spPr/>
        <p:txBody>
          <a:bodyPr/>
          <a:lstStyle/>
          <a:p>
            <a:fld id="{0BE68271-D1D7-4240-9CAF-7A57D75CD8A1}" type="slidenum">
              <a:rPr lang="en-US" smtClean="0"/>
              <a:t>18</a:t>
            </a:fld>
            <a:endParaRPr lang="en-US"/>
          </a:p>
        </p:txBody>
      </p:sp>
    </p:spTree>
    <p:extLst>
      <p:ext uri="{BB962C8B-B14F-4D97-AF65-F5344CB8AC3E}">
        <p14:creationId xmlns:p14="http://schemas.microsoft.com/office/powerpoint/2010/main" val="1464722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549965" y="1675547"/>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Travma Sonrası Stres Bozukluğu</a:t>
            </a:r>
          </a:p>
        </p:txBody>
      </p:sp>
      <p:sp>
        <p:nvSpPr>
          <p:cNvPr id="4" name="İçerik Yer Tutucusu 3">
            <a:extLst>
              <a:ext uri="{FF2B5EF4-FFF2-40B4-BE49-F238E27FC236}">
                <a16:creationId xmlns:a16="http://schemas.microsoft.com/office/drawing/2014/main" id="{0D87F221-0F1C-49D6-83F5-58CCF5FC7AC1}"/>
              </a:ext>
            </a:extLst>
          </p:cNvPr>
          <p:cNvSpPr>
            <a:spLocks noGrp="1"/>
          </p:cNvSpPr>
          <p:nvPr>
            <p:ph sz="half" idx="1"/>
          </p:nvPr>
        </p:nvSpPr>
        <p:spPr>
          <a:xfrm>
            <a:off x="652669" y="2760111"/>
            <a:ext cx="5291667" cy="3382963"/>
          </a:xfrm>
        </p:spPr>
        <p:txBody>
          <a:bodyPr>
            <a:normAutofit/>
          </a:bodyPr>
          <a:lstStyle/>
          <a:p>
            <a:pPr marL="0" indent="0">
              <a:buNone/>
            </a:pPr>
            <a:r>
              <a:rPr lang="tr-TR" sz="2000" dirty="0">
                <a:latin typeface="Segoe UI" panose="020B0502040204020203" pitchFamily="34" charset="0"/>
                <a:cs typeface="Segoe UI" panose="020B0502040204020203" pitchFamily="34" charset="0"/>
              </a:rPr>
              <a:t>Çocuklarda, TSSB’ye birçok bozukluk eşlik edebilir. </a:t>
            </a:r>
          </a:p>
          <a:p>
            <a:pPr lvl="1"/>
            <a:r>
              <a:rPr lang="tr-TR" sz="2000" dirty="0" err="1">
                <a:latin typeface="Segoe UI" panose="020B0502040204020203" pitchFamily="34" charset="0"/>
                <a:cs typeface="Segoe UI" panose="020B0502040204020203" pitchFamily="34" charset="0"/>
              </a:rPr>
              <a:t>Duygudurum</a:t>
            </a:r>
            <a:r>
              <a:rPr lang="tr-TR" sz="2000" dirty="0">
                <a:latin typeface="Segoe UI" panose="020B0502040204020203" pitchFamily="34" charset="0"/>
                <a:cs typeface="Segoe UI" panose="020B0502040204020203" pitchFamily="34" charset="0"/>
              </a:rPr>
              <a:t> bozuklukları</a:t>
            </a:r>
          </a:p>
          <a:p>
            <a:pPr lvl="1"/>
            <a:r>
              <a:rPr lang="tr-TR" sz="2000" dirty="0">
                <a:latin typeface="Segoe UI" panose="020B0502040204020203" pitchFamily="34" charset="0"/>
                <a:cs typeface="Segoe UI" panose="020B0502040204020203" pitchFamily="34" charset="0"/>
              </a:rPr>
              <a:t>Davranış bozuklukları</a:t>
            </a:r>
          </a:p>
          <a:p>
            <a:pPr lvl="1"/>
            <a:r>
              <a:rPr lang="tr-TR" sz="2000" dirty="0">
                <a:latin typeface="Segoe UI" panose="020B0502040204020203" pitchFamily="34" charset="0"/>
                <a:cs typeface="Segoe UI" panose="020B0502040204020203" pitchFamily="34" charset="0"/>
              </a:rPr>
              <a:t>Kaygı bozuklukları </a:t>
            </a:r>
          </a:p>
          <a:p>
            <a:endParaRPr lang="tr-TR" sz="2000" dirty="0">
              <a:latin typeface="Segoe UI" panose="020B0502040204020203" pitchFamily="34" charset="0"/>
              <a:cs typeface="Segoe UI" panose="020B0502040204020203" pitchFamily="34" charset="0"/>
            </a:endParaRPr>
          </a:p>
        </p:txBody>
      </p:sp>
      <p:sp>
        <p:nvSpPr>
          <p:cNvPr id="5" name="İçerik Yer Tutucusu 4">
            <a:extLst>
              <a:ext uri="{FF2B5EF4-FFF2-40B4-BE49-F238E27FC236}">
                <a16:creationId xmlns:a16="http://schemas.microsoft.com/office/drawing/2014/main" id="{737582C1-19B7-45A5-83BA-0F3D7D04D984}"/>
              </a:ext>
            </a:extLst>
          </p:cNvPr>
          <p:cNvSpPr>
            <a:spLocks noGrp="1"/>
          </p:cNvSpPr>
          <p:nvPr>
            <p:ph sz="half" idx="2"/>
          </p:nvPr>
        </p:nvSpPr>
        <p:spPr>
          <a:xfrm>
            <a:off x="5944336" y="2760111"/>
            <a:ext cx="6101889" cy="3425296"/>
          </a:xfrm>
        </p:spPr>
        <p:txBody>
          <a:bodyPr>
            <a:noAutofit/>
          </a:bodyPr>
          <a:lstStyle/>
          <a:p>
            <a:pPr marL="0" indent="0">
              <a:buNone/>
            </a:pPr>
            <a:r>
              <a:rPr lang="tr-TR" sz="2000" b="1" u="sng" dirty="0">
                <a:solidFill>
                  <a:schemeClr val="accent5">
                    <a:lumMod val="50000"/>
                  </a:schemeClr>
                </a:solidFill>
                <a:latin typeface="Segoe UI" panose="020B0502040204020203" pitchFamily="34" charset="0"/>
                <a:cs typeface="Segoe UI" panose="020B0502040204020203" pitchFamily="34" charset="0"/>
              </a:rPr>
              <a:t>Risk faktörleri</a:t>
            </a:r>
            <a:r>
              <a:rPr lang="tr-TR" sz="2000" b="1" dirty="0">
                <a:solidFill>
                  <a:schemeClr val="accent5">
                    <a:lumMod val="50000"/>
                  </a:schemeClr>
                </a:solidFill>
                <a:latin typeface="Segoe UI" panose="020B0502040204020203" pitchFamily="34" charset="0"/>
                <a:cs typeface="Segoe UI" panose="020B0502040204020203" pitchFamily="34" charset="0"/>
              </a:rPr>
              <a:t>: </a:t>
            </a:r>
          </a:p>
          <a:p>
            <a:pPr lvl="1">
              <a:buFont typeface="Wingdings" pitchFamily="2" charset="2"/>
              <a:buChar char="v"/>
            </a:pPr>
            <a:r>
              <a:rPr lang="tr-TR" sz="2000" dirty="0">
                <a:latin typeface="Segoe UI" panose="020B0502040204020203" pitchFamily="34" charset="0"/>
                <a:cs typeface="Segoe UI" panose="020B0502040204020203" pitchFamily="34" charset="0"/>
              </a:rPr>
              <a:t>Yaşanan </a:t>
            </a:r>
            <a:r>
              <a:rPr lang="tr-TR" sz="2000" dirty="0" err="1">
                <a:latin typeface="Segoe UI" panose="020B0502040204020203" pitchFamily="34" charset="0"/>
                <a:cs typeface="Segoe UI" panose="020B0502040204020203" pitchFamily="34" charset="0"/>
              </a:rPr>
              <a:t>travmatik</a:t>
            </a:r>
            <a:r>
              <a:rPr lang="tr-TR" sz="2000" dirty="0">
                <a:latin typeface="Segoe UI" panose="020B0502040204020203" pitchFamily="34" charset="0"/>
                <a:cs typeface="Segoe UI" panose="020B0502040204020203" pitchFamily="34" charset="0"/>
              </a:rPr>
              <a:t> deneyimin uzun süreli ve ciddi olması, </a:t>
            </a:r>
          </a:p>
          <a:p>
            <a:pPr lvl="1">
              <a:buFont typeface="Wingdings" pitchFamily="2" charset="2"/>
              <a:buChar char="v"/>
            </a:pPr>
            <a:r>
              <a:rPr lang="tr-TR" sz="2000" dirty="0">
                <a:latin typeface="Segoe UI" panose="020B0502040204020203" pitchFamily="34" charset="0"/>
                <a:cs typeface="Segoe UI" panose="020B0502040204020203" pitchFamily="34" charset="0"/>
              </a:rPr>
              <a:t>İnsan eliyle gerçekleşen veya cinsel bir travma olması, </a:t>
            </a:r>
          </a:p>
          <a:p>
            <a:pPr lvl="1">
              <a:buFont typeface="Wingdings" pitchFamily="2" charset="2"/>
              <a:buChar char="v"/>
            </a:pPr>
            <a:r>
              <a:rPr lang="tr-TR" sz="2000" dirty="0">
                <a:latin typeface="Segoe UI" panose="020B0502040204020203" pitchFamily="34" charset="0"/>
                <a:cs typeface="Segoe UI" panose="020B0502040204020203" pitchFamily="34" charset="0"/>
              </a:rPr>
              <a:t>Bireyin kadın olması, </a:t>
            </a:r>
          </a:p>
          <a:p>
            <a:pPr lvl="1">
              <a:buFont typeface="Wingdings" pitchFamily="2" charset="2"/>
              <a:buChar char="v"/>
            </a:pPr>
            <a:r>
              <a:rPr lang="tr-TR" sz="2000" dirty="0">
                <a:latin typeface="Segoe UI" panose="020B0502040204020203" pitchFamily="34" charset="0"/>
                <a:cs typeface="Segoe UI" panose="020B0502040204020203" pitchFamily="34" charset="0"/>
              </a:rPr>
              <a:t>Düşük zekâ düzeyi, </a:t>
            </a:r>
          </a:p>
          <a:p>
            <a:pPr lvl="1">
              <a:buFont typeface="Wingdings" pitchFamily="2" charset="2"/>
              <a:buChar char="v"/>
            </a:pPr>
            <a:r>
              <a:rPr lang="tr-TR" sz="2000" dirty="0">
                <a:latin typeface="Segoe UI" panose="020B0502040204020203" pitchFamily="34" charset="0"/>
                <a:cs typeface="Segoe UI" panose="020B0502040204020203" pitchFamily="34" charset="0"/>
              </a:rPr>
              <a:t>Düşük sosyoekonomik durum</a:t>
            </a:r>
          </a:p>
          <a:p>
            <a:pPr lvl="1">
              <a:buFont typeface="Wingdings" pitchFamily="2" charset="2"/>
              <a:buChar char="v"/>
            </a:pPr>
            <a:r>
              <a:rPr lang="tr-TR" sz="2000" dirty="0">
                <a:latin typeface="Segoe UI" panose="020B0502040204020203" pitchFamily="34" charset="0"/>
                <a:cs typeface="Segoe UI" panose="020B0502040204020203" pitchFamily="34" charset="0"/>
              </a:rPr>
              <a:t>Sosyal destek sistemlerinin zayıf olması</a:t>
            </a:r>
          </a:p>
          <a:p>
            <a:endParaRPr lang="tr-TR" sz="2000" dirty="0">
              <a:latin typeface="Segoe UI" panose="020B0502040204020203" pitchFamily="34" charset="0"/>
              <a:cs typeface="Segoe UI" panose="020B0502040204020203" pitchFamily="34" charset="0"/>
            </a:endParaRPr>
          </a:p>
        </p:txBody>
      </p:sp>
      <p:sp>
        <p:nvSpPr>
          <p:cNvPr id="3" name="Title 1">
            <a:extLst>
              <a:ext uri="{FF2B5EF4-FFF2-40B4-BE49-F238E27FC236}">
                <a16:creationId xmlns:a16="http://schemas.microsoft.com/office/drawing/2014/main" id="{FD7AA631-724C-D48E-A1DB-0FDD09EC296F}"/>
              </a:ext>
            </a:extLst>
          </p:cNvPr>
          <p:cNvSpPr txBox="1">
            <a:spLocks/>
          </p:cNvSpPr>
          <p:nvPr/>
        </p:nvSpPr>
        <p:spPr>
          <a:xfrm>
            <a:off x="549965" y="1012766"/>
            <a:ext cx="78684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kern="1400" spc="-50" dirty="0">
                <a:solidFill>
                  <a:srgbClr val="002060"/>
                </a:solidFill>
                <a:latin typeface="Segoe UI" panose="020B0502040204020203" pitchFamily="34" charset="0"/>
                <a:cs typeface="Segoe UI" panose="020B0502040204020203" pitchFamily="34" charset="0"/>
              </a:rPr>
              <a:t>TRAVMA VE İLİŞKİLİ BOZUKLUKLAR</a:t>
            </a:r>
          </a:p>
        </p:txBody>
      </p:sp>
      <p:sp>
        <p:nvSpPr>
          <p:cNvPr id="6" name="Slide Number Placeholder 5">
            <a:extLst>
              <a:ext uri="{FF2B5EF4-FFF2-40B4-BE49-F238E27FC236}">
                <a16:creationId xmlns:a16="http://schemas.microsoft.com/office/drawing/2014/main" id="{1232DE6E-D58C-9C1F-3E5D-56D46BA39EC0}"/>
              </a:ext>
            </a:extLst>
          </p:cNvPr>
          <p:cNvSpPr>
            <a:spLocks noGrp="1"/>
          </p:cNvSpPr>
          <p:nvPr>
            <p:ph type="sldNum" sz="quarter" idx="12"/>
          </p:nvPr>
        </p:nvSpPr>
        <p:spPr/>
        <p:txBody>
          <a:bodyPr/>
          <a:lstStyle/>
          <a:p>
            <a:fld id="{0BE68271-D1D7-4240-9CAF-7A57D75CD8A1}" type="slidenum">
              <a:rPr lang="en-US" smtClean="0"/>
              <a:t>19</a:t>
            </a:fld>
            <a:endParaRPr lang="en-US"/>
          </a:p>
        </p:txBody>
      </p:sp>
    </p:spTree>
    <p:extLst>
      <p:ext uri="{BB962C8B-B14F-4D97-AF65-F5344CB8AC3E}">
        <p14:creationId xmlns:p14="http://schemas.microsoft.com/office/powerpoint/2010/main" val="922555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43255-1694-60FF-C4F1-4575B29F03DB}"/>
              </a:ext>
            </a:extLst>
          </p:cNvPr>
          <p:cNvSpPr>
            <a:spLocks noGrp="1"/>
          </p:cNvSpPr>
          <p:nvPr>
            <p:ph type="title"/>
          </p:nvPr>
        </p:nvSpPr>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SUNUM PLANI</a:t>
            </a:r>
          </a:p>
        </p:txBody>
      </p:sp>
      <p:sp>
        <p:nvSpPr>
          <p:cNvPr id="3" name="Content Placeholder 2">
            <a:extLst>
              <a:ext uri="{FF2B5EF4-FFF2-40B4-BE49-F238E27FC236}">
                <a16:creationId xmlns:a16="http://schemas.microsoft.com/office/drawing/2014/main" id="{DEB7B2B5-600D-E25C-A419-B7CB973C982D}"/>
              </a:ext>
            </a:extLst>
          </p:cNvPr>
          <p:cNvSpPr>
            <a:spLocks noGrp="1"/>
          </p:cNvSpPr>
          <p:nvPr>
            <p:ph idx="1"/>
          </p:nvPr>
        </p:nvSpPr>
        <p:spPr>
          <a:xfrm>
            <a:off x="838200" y="2718359"/>
            <a:ext cx="10515600" cy="2851892"/>
          </a:xfrm>
        </p:spPr>
        <p:txBody>
          <a:bodyPr>
            <a:normAutofit/>
          </a:bodyPr>
          <a:lstStyle/>
          <a:p>
            <a:pPr marL="0" indent="0">
              <a:buNone/>
            </a:pPr>
            <a:r>
              <a:rPr lang="tr-TR" dirty="0">
                <a:latin typeface="Segoe UI" panose="020B0502040204020203" pitchFamily="34" charset="0"/>
                <a:cs typeface="Segoe UI" panose="020B0502040204020203" pitchFamily="34" charset="0"/>
              </a:rPr>
              <a:t>1. Giriş</a:t>
            </a:r>
          </a:p>
          <a:p>
            <a:pPr marL="0" indent="0">
              <a:buNone/>
            </a:pPr>
            <a:r>
              <a:rPr lang="tr-TR" dirty="0">
                <a:latin typeface="Segoe UI" panose="020B0502040204020203" pitchFamily="34" charset="0"/>
                <a:cs typeface="Segoe UI" panose="020B0502040204020203" pitchFamily="34" charset="0"/>
              </a:rPr>
              <a:t>2. Travma </a:t>
            </a:r>
            <a:r>
              <a:rPr lang="en-US" dirty="0">
                <a:latin typeface="Segoe UI" panose="020B0502040204020203" pitchFamily="34" charset="0"/>
                <a:cs typeface="Segoe UI" panose="020B0502040204020203" pitchFamily="34" charset="0"/>
              </a:rPr>
              <a:t>v</a:t>
            </a:r>
            <a:r>
              <a:rPr lang="tr-TR" dirty="0">
                <a:latin typeface="Segoe UI" panose="020B0502040204020203" pitchFamily="34" charset="0"/>
                <a:cs typeface="Segoe UI" panose="020B0502040204020203" pitchFamily="34" charset="0"/>
              </a:rPr>
              <a:t>e İlişkili Bozukluklar</a:t>
            </a:r>
          </a:p>
          <a:p>
            <a:pPr marL="0" indent="0">
              <a:buNone/>
            </a:pPr>
            <a:r>
              <a:rPr lang="tr-TR" dirty="0">
                <a:latin typeface="Segoe UI" panose="020B0502040204020203" pitchFamily="34" charset="0"/>
                <a:cs typeface="Segoe UI" panose="020B0502040204020203" pitchFamily="34" charset="0"/>
              </a:rPr>
              <a:t>3. Travmatik Olay Deneyimi Olan Çocuk </a:t>
            </a:r>
            <a:r>
              <a:rPr lang="en-US" dirty="0">
                <a:latin typeface="Segoe UI" panose="020B0502040204020203" pitchFamily="34" charset="0"/>
                <a:cs typeface="Segoe UI" panose="020B0502040204020203" pitchFamily="34" charset="0"/>
              </a:rPr>
              <a:t>v</a:t>
            </a:r>
            <a:r>
              <a:rPr lang="tr-TR" dirty="0">
                <a:latin typeface="Segoe UI" panose="020B0502040204020203" pitchFamily="34" charset="0"/>
                <a:cs typeface="Segoe UI" panose="020B0502040204020203" pitchFamily="34" charset="0"/>
              </a:rPr>
              <a:t>e Ergenlere Yaklaşım</a:t>
            </a:r>
          </a:p>
          <a:p>
            <a:pPr marL="0" indent="0">
              <a:buNone/>
            </a:pPr>
            <a:r>
              <a:rPr lang="tr-TR" dirty="0">
                <a:latin typeface="Segoe UI" panose="020B0502040204020203" pitchFamily="34" charset="0"/>
                <a:cs typeface="Segoe UI" panose="020B0502040204020203" pitchFamily="34" charset="0"/>
              </a:rPr>
              <a:t>4. Özet</a:t>
            </a:r>
          </a:p>
          <a:p>
            <a:pPr marL="0" indent="0">
              <a:buNone/>
            </a:pPr>
            <a:endParaRPr lang="tr-TR"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51BCAEF7-B863-EFA8-8DBE-E7C85442B8C5}"/>
              </a:ext>
            </a:extLst>
          </p:cNvPr>
          <p:cNvSpPr>
            <a:spLocks noGrp="1"/>
          </p:cNvSpPr>
          <p:nvPr>
            <p:ph type="sldNum" sz="quarter" idx="12"/>
          </p:nvPr>
        </p:nvSpPr>
        <p:spPr/>
        <p:txBody>
          <a:bodyPr/>
          <a:lstStyle/>
          <a:p>
            <a:fld id="{0BE68271-D1D7-4240-9CAF-7A57D75CD8A1}" type="slidenum">
              <a:rPr lang="en-US" smtClean="0"/>
              <a:t>2</a:t>
            </a:fld>
            <a:endParaRPr lang="en-US"/>
          </a:p>
        </p:txBody>
      </p:sp>
    </p:spTree>
    <p:extLst>
      <p:ext uri="{BB962C8B-B14F-4D97-AF65-F5344CB8AC3E}">
        <p14:creationId xmlns:p14="http://schemas.microsoft.com/office/powerpoint/2010/main" val="92289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645730"/>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Tepkisel Bağlanma Bozukluğu</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705106"/>
            <a:ext cx="10515600" cy="2851892"/>
          </a:xfrm>
        </p:spPr>
        <p:txBody>
          <a:bodyPr>
            <a:noAutofit/>
          </a:bodyPr>
          <a:lstStyle/>
          <a:p>
            <a:r>
              <a:rPr lang="tr-TR" sz="2400" dirty="0">
                <a:latin typeface="Segoe UI" panose="020B0502040204020203" pitchFamily="34" charset="0"/>
                <a:cs typeface="Segoe UI" panose="020B0502040204020203" pitchFamily="34" charset="0"/>
              </a:rPr>
              <a:t>Bağlanma;</a:t>
            </a:r>
          </a:p>
          <a:p>
            <a:pPr lvl="1"/>
            <a:r>
              <a:rPr lang="tr-TR" dirty="0">
                <a:latin typeface="Segoe UI" panose="020B0502040204020203" pitchFamily="34" charset="0"/>
                <a:cs typeface="Segoe UI" panose="020B0502040204020203" pitchFamily="34" charset="0"/>
              </a:rPr>
              <a:t>Yaşamın ilk iki ayında bebekler, </a:t>
            </a:r>
          </a:p>
          <a:p>
            <a:pPr lvl="1"/>
            <a:r>
              <a:rPr lang="tr-TR" dirty="0">
                <a:latin typeface="Segoe UI" panose="020B0502040204020203" pitchFamily="34" charset="0"/>
                <a:cs typeface="Segoe UI" panose="020B0502040204020203" pitchFamily="34" charset="0"/>
              </a:rPr>
              <a:t>7-9 aylık dönemde, </a:t>
            </a:r>
          </a:p>
          <a:p>
            <a:r>
              <a:rPr lang="tr-TR" sz="2400" dirty="0">
                <a:latin typeface="Segoe UI" panose="020B0502040204020203" pitchFamily="34" charset="0"/>
                <a:cs typeface="Segoe UI" panose="020B0502040204020203" pitchFamily="34" charset="0"/>
              </a:rPr>
              <a:t>Sağlıklı bağlanma örüntüleri </a:t>
            </a:r>
            <a:r>
              <a:rPr lang="tr-TR" sz="2400" dirty="0" err="1">
                <a:latin typeface="Segoe UI" panose="020B0502040204020203" pitchFamily="34" charset="0"/>
                <a:cs typeface="Segoe UI" panose="020B0502040204020203" pitchFamily="34" charset="0"/>
              </a:rPr>
              <a:t>vs</a:t>
            </a:r>
            <a:r>
              <a:rPr lang="tr-TR" sz="2400" dirty="0">
                <a:latin typeface="Segoe UI" panose="020B0502040204020203" pitchFamily="34" charset="0"/>
                <a:cs typeface="Segoe UI" panose="020B0502040204020203" pitchFamily="34" charset="0"/>
              </a:rPr>
              <a:t> Güvensiz Bağlanma</a:t>
            </a:r>
          </a:p>
          <a:p>
            <a:r>
              <a:rPr lang="tr-TR" sz="2400" dirty="0">
                <a:latin typeface="Segoe UI" panose="020B0502040204020203" pitchFamily="34" charset="0"/>
                <a:cs typeface="Segoe UI" panose="020B0502040204020203" pitchFamily="34" charset="0"/>
              </a:rPr>
              <a:t>Bağlanma tarzını etkileyen faktörler</a:t>
            </a:r>
          </a:p>
          <a:p>
            <a:pPr lvl="1"/>
            <a:r>
              <a:rPr lang="tr-TR" dirty="0">
                <a:latin typeface="Segoe UI" panose="020B0502040204020203" pitchFamily="34" charset="0"/>
                <a:cs typeface="Segoe UI" panose="020B0502040204020203" pitchFamily="34" charset="0"/>
              </a:rPr>
              <a:t>Ebeveyn-bebek ilişkisi</a:t>
            </a:r>
          </a:p>
          <a:p>
            <a:pPr lvl="1"/>
            <a:r>
              <a:rPr lang="tr-TR" dirty="0">
                <a:latin typeface="Segoe UI" panose="020B0502040204020203" pitchFamily="34" charset="0"/>
                <a:cs typeface="Segoe UI" panose="020B0502040204020203" pitchFamily="34" charset="0"/>
              </a:rPr>
              <a:t>Çevre </a:t>
            </a:r>
          </a:p>
          <a:p>
            <a:pPr lvl="1"/>
            <a:endParaRPr lang="tr-TR" dirty="0">
              <a:latin typeface="Segoe UI" panose="020B0502040204020203" pitchFamily="34" charset="0"/>
              <a:cs typeface="Segoe UI" panose="020B0502040204020203" pitchFamily="34" charset="0"/>
            </a:endParaRPr>
          </a:p>
        </p:txBody>
      </p:sp>
      <p:sp>
        <p:nvSpPr>
          <p:cNvPr id="4" name="Title 1">
            <a:extLst>
              <a:ext uri="{FF2B5EF4-FFF2-40B4-BE49-F238E27FC236}">
                <a16:creationId xmlns:a16="http://schemas.microsoft.com/office/drawing/2014/main" id="{861D9AEB-FA1B-2CE1-D3BE-54E21A453678}"/>
              </a:ext>
            </a:extLst>
          </p:cNvPr>
          <p:cNvSpPr txBox="1">
            <a:spLocks/>
          </p:cNvSpPr>
          <p:nvPr/>
        </p:nvSpPr>
        <p:spPr>
          <a:xfrm>
            <a:off x="838200" y="1052522"/>
            <a:ext cx="78684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kern="1400" spc="-50" dirty="0">
                <a:solidFill>
                  <a:srgbClr val="002060"/>
                </a:solidFill>
                <a:latin typeface="Segoe UI" panose="020B0502040204020203" pitchFamily="34" charset="0"/>
                <a:cs typeface="Segoe UI" panose="020B0502040204020203" pitchFamily="34" charset="0"/>
              </a:rPr>
              <a:t>TRAVMA VE İLİŞKİLİ BOZUKLUKLAR</a:t>
            </a:r>
          </a:p>
        </p:txBody>
      </p:sp>
      <p:sp>
        <p:nvSpPr>
          <p:cNvPr id="5" name="Slide Number Placeholder 4">
            <a:extLst>
              <a:ext uri="{FF2B5EF4-FFF2-40B4-BE49-F238E27FC236}">
                <a16:creationId xmlns:a16="http://schemas.microsoft.com/office/drawing/2014/main" id="{751136EE-D485-BE1A-3E1B-6B5699C99B5E}"/>
              </a:ext>
            </a:extLst>
          </p:cNvPr>
          <p:cNvSpPr>
            <a:spLocks noGrp="1"/>
          </p:cNvSpPr>
          <p:nvPr>
            <p:ph type="sldNum" sz="quarter" idx="12"/>
          </p:nvPr>
        </p:nvSpPr>
        <p:spPr/>
        <p:txBody>
          <a:bodyPr/>
          <a:lstStyle/>
          <a:p>
            <a:fld id="{0BE68271-D1D7-4240-9CAF-7A57D75CD8A1}" type="slidenum">
              <a:rPr lang="en-US" smtClean="0"/>
              <a:t>20</a:t>
            </a:fld>
            <a:endParaRPr lang="en-US"/>
          </a:p>
        </p:txBody>
      </p:sp>
    </p:spTree>
    <p:extLst>
      <p:ext uri="{BB962C8B-B14F-4D97-AF65-F5344CB8AC3E}">
        <p14:creationId xmlns:p14="http://schemas.microsoft.com/office/powerpoint/2010/main" val="157658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747503"/>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Tepkisel Bağlanma Bozukluğu</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p:txBody>
          <a:bodyPr>
            <a:normAutofit/>
          </a:bodyPr>
          <a:lstStyle/>
          <a:p>
            <a:pPr algn="just"/>
            <a:r>
              <a:rPr lang="tr-TR" sz="2400" dirty="0">
                <a:latin typeface="Segoe UI" panose="020B0502040204020203" pitchFamily="34" charset="0"/>
                <a:cs typeface="Segoe UI" panose="020B0502040204020203" pitchFamily="34" charset="0"/>
              </a:rPr>
              <a:t>Tepkisel Bağlanma Bozukluğunda çocuklar, normalde bağlanma sistemini harekete geçirecek durumlarda (bakım verenden ayrılma veya bir ayrılığı takiben bakım verenle karşılaşma, ortamı keşfetme gibi) duygu ve davranış ifadesinde kısıtlanma gösterirler.</a:t>
            </a:r>
          </a:p>
          <a:p>
            <a:pPr marL="0" indent="0" algn="just">
              <a:buNone/>
            </a:pPr>
            <a:endParaRPr lang="tr-TR" sz="2400" dirty="0">
              <a:latin typeface="Segoe UI" panose="020B0502040204020203" pitchFamily="34" charset="0"/>
              <a:cs typeface="Segoe UI" panose="020B0502040204020203" pitchFamily="34" charset="0"/>
            </a:endParaRPr>
          </a:p>
        </p:txBody>
      </p:sp>
      <p:sp>
        <p:nvSpPr>
          <p:cNvPr id="4" name="Title 1">
            <a:extLst>
              <a:ext uri="{FF2B5EF4-FFF2-40B4-BE49-F238E27FC236}">
                <a16:creationId xmlns:a16="http://schemas.microsoft.com/office/drawing/2014/main" id="{7AA90831-EA09-42EF-2DB5-5BAE88B5E3AB}"/>
              </a:ext>
            </a:extLst>
          </p:cNvPr>
          <p:cNvSpPr txBox="1">
            <a:spLocks/>
          </p:cNvSpPr>
          <p:nvPr/>
        </p:nvSpPr>
        <p:spPr>
          <a:xfrm>
            <a:off x="838200" y="1084722"/>
            <a:ext cx="7868478" cy="1325563"/>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3200" b="1" kern="1400" spc="-50">
                <a:solidFill>
                  <a:srgbClr val="002060"/>
                </a:solidFill>
                <a:latin typeface="Segoe UI" panose="020B0502040204020203" pitchFamily="34" charset="0"/>
                <a:ea typeface="+mj-ea"/>
                <a:cs typeface="Segoe UI" panose="020B0502040204020203" pitchFamily="34" charset="0"/>
              </a:defRPr>
            </a:lvl1pPr>
          </a:lstStyle>
          <a:p>
            <a:r>
              <a:rPr lang="tr-TR" dirty="0"/>
              <a:t>TRAVMA VE İLİŞKİLİ BOZUKLUKLAR</a:t>
            </a:r>
          </a:p>
        </p:txBody>
      </p:sp>
      <p:sp>
        <p:nvSpPr>
          <p:cNvPr id="5" name="Slide Number Placeholder 4">
            <a:extLst>
              <a:ext uri="{FF2B5EF4-FFF2-40B4-BE49-F238E27FC236}">
                <a16:creationId xmlns:a16="http://schemas.microsoft.com/office/drawing/2014/main" id="{0E40D893-CE68-DA73-04C6-74141D3CBA42}"/>
              </a:ext>
            </a:extLst>
          </p:cNvPr>
          <p:cNvSpPr>
            <a:spLocks noGrp="1"/>
          </p:cNvSpPr>
          <p:nvPr>
            <p:ph type="sldNum" sz="quarter" idx="12"/>
          </p:nvPr>
        </p:nvSpPr>
        <p:spPr/>
        <p:txBody>
          <a:bodyPr/>
          <a:lstStyle/>
          <a:p>
            <a:fld id="{0BE68271-D1D7-4240-9CAF-7A57D75CD8A1}" type="slidenum">
              <a:rPr lang="en-US" smtClean="0"/>
              <a:t>21</a:t>
            </a:fld>
            <a:endParaRPr lang="en-US"/>
          </a:p>
        </p:txBody>
      </p:sp>
    </p:spTree>
    <p:extLst>
      <p:ext uri="{BB962C8B-B14F-4D97-AF65-F5344CB8AC3E}">
        <p14:creationId xmlns:p14="http://schemas.microsoft.com/office/powerpoint/2010/main" val="2819743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516522"/>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Tepkisel Bağlanma Bozukluğu</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515886"/>
            <a:ext cx="10860157" cy="3359165"/>
          </a:xfrm>
        </p:spPr>
        <p:txBody>
          <a:bodyPr numCol="2">
            <a:noAutofit/>
          </a:bodyPr>
          <a:lstStyle/>
          <a:p>
            <a:pPr marL="0" indent="0">
              <a:buNone/>
            </a:pPr>
            <a:r>
              <a:rPr lang="tr-TR" sz="2400" b="1" dirty="0">
                <a:solidFill>
                  <a:schemeClr val="accent5">
                    <a:lumMod val="50000"/>
                  </a:schemeClr>
                </a:solidFill>
                <a:effectLst/>
                <a:latin typeface="Segoe UI" panose="020B0502040204020203" pitchFamily="34" charset="0"/>
                <a:ea typeface="Times New Roman" panose="02020603050405020304" pitchFamily="18" charset="0"/>
                <a:cs typeface="Segoe UI" panose="020B0502040204020203" pitchFamily="34" charset="0"/>
              </a:rPr>
              <a:t>Klinik Özellikler</a:t>
            </a:r>
          </a:p>
          <a:p>
            <a:r>
              <a:rPr lang="tr-TR" sz="2400" dirty="0">
                <a:latin typeface="Segoe UI" panose="020B0502040204020203" pitchFamily="34" charset="0"/>
                <a:ea typeface="Calibri" panose="020F0502020204030204" pitchFamily="34" charset="0"/>
                <a:cs typeface="Segoe UI" panose="020B0502040204020203" pitchFamily="34" charset="0"/>
              </a:rPr>
              <a:t>D</a:t>
            </a:r>
            <a:r>
              <a:rPr lang="tr-TR" sz="2400" dirty="0">
                <a:effectLst/>
                <a:latin typeface="Segoe UI" panose="020B0502040204020203" pitchFamily="34" charset="0"/>
                <a:ea typeface="Calibri" panose="020F0502020204030204" pitchFamily="34" charset="0"/>
                <a:cs typeface="Segoe UI" panose="020B0502040204020203" pitchFamily="34" charset="0"/>
              </a:rPr>
              <a:t>uygusal geri çekilme </a:t>
            </a:r>
          </a:p>
          <a:p>
            <a:r>
              <a:rPr lang="tr-TR" sz="2400" dirty="0">
                <a:latin typeface="Segoe UI" panose="020B0502040204020203" pitchFamily="34" charset="0"/>
                <a:ea typeface="Calibri" panose="020F0502020204030204" pitchFamily="34" charset="0"/>
                <a:cs typeface="Segoe UI" panose="020B0502040204020203" pitchFamily="34" charset="0"/>
              </a:rPr>
              <a:t>O</a:t>
            </a:r>
            <a:r>
              <a:rPr lang="tr-TR" sz="2400" dirty="0">
                <a:effectLst/>
                <a:latin typeface="Segoe UI" panose="020B0502040204020203" pitchFamily="34" charset="0"/>
                <a:ea typeface="Calibri" panose="020F0502020204030204" pitchFamily="34" charset="0"/>
                <a:cs typeface="Segoe UI" panose="020B0502040204020203" pitchFamily="34" charset="0"/>
              </a:rPr>
              <a:t>lumsuz duygusal tepki </a:t>
            </a:r>
          </a:p>
          <a:p>
            <a:r>
              <a:rPr lang="tr-TR" sz="2400" dirty="0">
                <a:latin typeface="Segoe UI" panose="020B0502040204020203" pitchFamily="34" charset="0"/>
                <a:ea typeface="Calibri" panose="020F0502020204030204" pitchFamily="34" charset="0"/>
                <a:cs typeface="Segoe UI" panose="020B0502040204020203" pitchFamily="34" charset="0"/>
              </a:rPr>
              <a:t>S</a:t>
            </a:r>
            <a:r>
              <a:rPr lang="tr-TR" sz="2400" dirty="0">
                <a:effectLst/>
                <a:latin typeface="Segoe UI" panose="020B0502040204020203" pitchFamily="34" charset="0"/>
                <a:ea typeface="Calibri" panose="020F0502020204030204" pitchFamily="34" charset="0"/>
                <a:cs typeface="Segoe UI" panose="020B0502040204020203" pitchFamily="34" charset="0"/>
              </a:rPr>
              <a:t>ınırlı karşılıklılık </a:t>
            </a:r>
          </a:p>
          <a:p>
            <a:r>
              <a:rPr lang="tr-TR" sz="2400" dirty="0">
                <a:latin typeface="Segoe UI" panose="020B0502040204020203" pitchFamily="34" charset="0"/>
                <a:ea typeface="Calibri" panose="020F0502020204030204" pitchFamily="34" charset="0"/>
                <a:cs typeface="Segoe UI" panose="020B0502040204020203" pitchFamily="34" charset="0"/>
              </a:rPr>
              <a:t>T</a:t>
            </a:r>
            <a:r>
              <a:rPr lang="tr-TR" sz="2400" dirty="0">
                <a:effectLst/>
                <a:latin typeface="Segoe UI" panose="020B0502040204020203" pitchFamily="34" charset="0"/>
                <a:ea typeface="Calibri" panose="020F0502020204030204" pitchFamily="34" charset="0"/>
                <a:cs typeface="Segoe UI" panose="020B0502040204020203" pitchFamily="34" charset="0"/>
              </a:rPr>
              <a:t>eselli arama</a:t>
            </a:r>
          </a:p>
          <a:p>
            <a:r>
              <a:rPr lang="tr-TR" sz="2400" dirty="0">
                <a:latin typeface="Segoe UI" panose="020B0502040204020203" pitchFamily="34" charset="0"/>
                <a:ea typeface="Calibri" panose="020F0502020204030204" pitchFamily="34" charset="0"/>
                <a:cs typeface="Segoe UI" panose="020B0502040204020203" pitchFamily="34" charset="0"/>
              </a:rPr>
              <a:t>Zor sakinleşme</a:t>
            </a:r>
          </a:p>
          <a:p>
            <a:endParaRPr lang="tr-TR" sz="2400" dirty="0">
              <a:latin typeface="Segoe UI" panose="020B0502040204020203" pitchFamily="34" charset="0"/>
              <a:ea typeface="Calibri" panose="020F0502020204030204" pitchFamily="34" charset="0"/>
              <a:cs typeface="Segoe UI" panose="020B0502040204020203" pitchFamily="34" charset="0"/>
            </a:endParaRPr>
          </a:p>
          <a:p>
            <a:endParaRPr lang="tr-TR" sz="2400" dirty="0">
              <a:effectLst/>
              <a:latin typeface="Segoe UI" panose="020B0502040204020203" pitchFamily="34" charset="0"/>
              <a:ea typeface="Calibri" panose="020F0502020204030204" pitchFamily="34" charset="0"/>
              <a:cs typeface="Segoe UI" panose="020B0502040204020203" pitchFamily="34" charset="0"/>
            </a:endParaRPr>
          </a:p>
          <a:p>
            <a:r>
              <a:rPr lang="tr-TR" sz="2400" dirty="0">
                <a:effectLst/>
                <a:latin typeface="Segoe UI" panose="020B0502040204020203" pitchFamily="34" charset="0"/>
                <a:ea typeface="Calibri" panose="020F0502020204030204" pitchFamily="34" charset="0"/>
                <a:cs typeface="Segoe UI" panose="020B0502040204020203" pitchFamily="34" charset="0"/>
              </a:rPr>
              <a:t>Sosyal veya duygusal etkileşimlerdeki zorluklar</a:t>
            </a:r>
          </a:p>
          <a:p>
            <a:r>
              <a:rPr lang="tr-TR" sz="2400" dirty="0">
                <a:effectLst/>
                <a:latin typeface="Segoe UI" panose="020B0502040204020203" pitchFamily="34" charset="0"/>
                <a:ea typeface="Calibri" panose="020F0502020204030204" pitchFamily="34" charset="0"/>
                <a:cs typeface="Segoe UI" panose="020B0502040204020203" pitchFamily="34" charset="0"/>
              </a:rPr>
              <a:t>Sosyal veya duygusal duyarlılıkta azalma,</a:t>
            </a:r>
          </a:p>
          <a:p>
            <a:r>
              <a:rPr lang="tr-TR" sz="2400" dirty="0">
                <a:latin typeface="Segoe UI" panose="020B0502040204020203" pitchFamily="34" charset="0"/>
                <a:ea typeface="Calibri" panose="020F0502020204030204" pitchFamily="34" charset="0"/>
                <a:cs typeface="Segoe UI" panose="020B0502040204020203" pitchFamily="34" charset="0"/>
              </a:rPr>
              <a:t>Olumlu duygulanımda eksiklik</a:t>
            </a:r>
          </a:p>
          <a:p>
            <a:r>
              <a:rPr lang="tr-TR" sz="2400" dirty="0">
                <a:latin typeface="Segoe UI" panose="020B0502040204020203" pitchFamily="34" charset="0"/>
                <a:ea typeface="Calibri" panose="020F0502020204030204" pitchFamily="34" charset="0"/>
                <a:cs typeface="Segoe UI" panose="020B0502040204020203" pitchFamily="34" charset="0"/>
              </a:rPr>
              <a:t>Tetikleyicilere tepki</a:t>
            </a:r>
          </a:p>
          <a:p>
            <a:r>
              <a:rPr lang="tr-TR" sz="2400" b="1" dirty="0">
                <a:solidFill>
                  <a:schemeClr val="accent5">
                    <a:lumMod val="50000"/>
                  </a:schemeClr>
                </a:solidFill>
                <a:latin typeface="Segoe UI" panose="020B0502040204020203" pitchFamily="34" charset="0"/>
                <a:ea typeface="Calibri" panose="020F0502020204030204" pitchFamily="34" charset="0"/>
                <a:cs typeface="Segoe UI" panose="020B0502040204020203" pitchFamily="34" charset="0"/>
              </a:rPr>
              <a:t>Bağlanma örüntülerinin eksikliği</a:t>
            </a:r>
            <a:r>
              <a:rPr lang="tr-TR" sz="2400" dirty="0">
                <a:solidFill>
                  <a:schemeClr val="accent5">
                    <a:lumMod val="50000"/>
                  </a:schemeClr>
                </a:solidFill>
                <a:latin typeface="Segoe UI" panose="020B0502040204020203" pitchFamily="34" charset="0"/>
                <a:ea typeface="Calibri" panose="020F0502020204030204" pitchFamily="34" charset="0"/>
                <a:cs typeface="Segoe UI" panose="020B0502040204020203" pitchFamily="34" charset="0"/>
              </a:rPr>
              <a:t> </a:t>
            </a:r>
            <a:endParaRPr lang="tr-TR" sz="2400" dirty="0">
              <a:solidFill>
                <a:schemeClr val="accent5">
                  <a:lumMod val="50000"/>
                </a:schemeClr>
              </a:solidFill>
              <a:latin typeface="Segoe UI" panose="020B0502040204020203" pitchFamily="34" charset="0"/>
              <a:cs typeface="Segoe UI" panose="020B0502040204020203" pitchFamily="34" charset="0"/>
            </a:endParaRPr>
          </a:p>
        </p:txBody>
      </p:sp>
      <p:sp>
        <p:nvSpPr>
          <p:cNvPr id="4" name="Title 1">
            <a:extLst>
              <a:ext uri="{FF2B5EF4-FFF2-40B4-BE49-F238E27FC236}">
                <a16:creationId xmlns:a16="http://schemas.microsoft.com/office/drawing/2014/main" id="{5D53F812-BB84-082A-4B65-7A38C17A741A}"/>
              </a:ext>
            </a:extLst>
          </p:cNvPr>
          <p:cNvSpPr txBox="1">
            <a:spLocks/>
          </p:cNvSpPr>
          <p:nvPr/>
        </p:nvSpPr>
        <p:spPr>
          <a:xfrm>
            <a:off x="838200" y="982949"/>
            <a:ext cx="78684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kern="1400" spc="-50" dirty="0">
                <a:solidFill>
                  <a:srgbClr val="002060"/>
                </a:solidFill>
                <a:latin typeface="Segoe UI" panose="020B0502040204020203" pitchFamily="34" charset="0"/>
                <a:cs typeface="Segoe UI" panose="020B0502040204020203" pitchFamily="34" charset="0"/>
              </a:rPr>
              <a:t>TRAVMA VE İLİŞKİLİ BOZUKLUKLAR</a:t>
            </a:r>
          </a:p>
        </p:txBody>
      </p:sp>
      <p:sp>
        <p:nvSpPr>
          <p:cNvPr id="5" name="Slide Number Placeholder 4">
            <a:extLst>
              <a:ext uri="{FF2B5EF4-FFF2-40B4-BE49-F238E27FC236}">
                <a16:creationId xmlns:a16="http://schemas.microsoft.com/office/drawing/2014/main" id="{1C78D3B8-D166-4238-E75B-1C6E83F4BAA2}"/>
              </a:ext>
            </a:extLst>
          </p:cNvPr>
          <p:cNvSpPr>
            <a:spLocks noGrp="1"/>
          </p:cNvSpPr>
          <p:nvPr>
            <p:ph type="sldNum" sz="quarter" idx="12"/>
          </p:nvPr>
        </p:nvSpPr>
        <p:spPr/>
        <p:txBody>
          <a:bodyPr/>
          <a:lstStyle/>
          <a:p>
            <a:fld id="{0BE68271-D1D7-4240-9CAF-7A57D75CD8A1}" type="slidenum">
              <a:rPr lang="en-US" smtClean="0"/>
              <a:t>22</a:t>
            </a:fld>
            <a:endParaRPr lang="en-US"/>
          </a:p>
        </p:txBody>
      </p:sp>
    </p:spTree>
    <p:extLst>
      <p:ext uri="{BB962C8B-B14F-4D97-AF65-F5344CB8AC3E}">
        <p14:creationId xmlns:p14="http://schemas.microsoft.com/office/powerpoint/2010/main" val="3610753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Sınırsız Toplumsal Katılım Bozukluğu</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644819"/>
            <a:ext cx="10879667" cy="3157251"/>
          </a:xfrm>
        </p:spPr>
        <p:txBody>
          <a:bodyPr>
            <a:normAutofit/>
          </a:bodyPr>
          <a:lstStyle/>
          <a:p>
            <a:pPr algn="just"/>
            <a:r>
              <a:rPr lang="tr-TR" sz="2400" dirty="0">
                <a:latin typeface="Segoe UI" panose="020B0502040204020203" pitchFamily="34" charset="0"/>
                <a:cs typeface="Segoe UI" panose="020B0502040204020203" pitchFamily="34" charset="0"/>
              </a:rPr>
              <a:t>Bu çocuklar, etkileşime aşırı açıktır ve kontrolsüz bir etkileşim tarzına sahiptir. </a:t>
            </a:r>
          </a:p>
          <a:p>
            <a:pPr algn="just"/>
            <a:r>
              <a:rPr lang="tr-TR" sz="2400" dirty="0">
                <a:latin typeface="Segoe UI" panose="020B0502040204020203" pitchFamily="34" charset="0"/>
                <a:cs typeface="Segoe UI" panose="020B0502040204020203" pitchFamily="34" charset="0"/>
              </a:rPr>
              <a:t>Yeni durumlarda, yabancılara aşırı derecede yakınlık gösterirler.</a:t>
            </a:r>
          </a:p>
          <a:p>
            <a:pPr algn="just"/>
            <a:r>
              <a:rPr lang="tr-TR" sz="2400" dirty="0">
                <a:latin typeface="Segoe UI" panose="020B0502040204020203" pitchFamily="34" charset="0"/>
                <a:cs typeface="Segoe UI" panose="020B0502040204020203" pitchFamily="34" charset="0"/>
              </a:rPr>
              <a:t>Yetişkinlerle tanışırken çekingenlik göstermezler.</a:t>
            </a:r>
          </a:p>
          <a:p>
            <a:pPr algn="just"/>
            <a:r>
              <a:rPr lang="tr-TR" sz="2400" dirty="0">
                <a:latin typeface="Segoe UI" panose="020B0502040204020203" pitchFamily="34" charset="0"/>
                <a:cs typeface="Segoe UI" panose="020B0502040204020203" pitchFamily="34" charset="0"/>
              </a:rPr>
              <a:t>Yeni durumlarda bakıcılarının gözetimini kontrol etmezler ve bakıcılar, çocuğun bir yabancıyla o kişiyi hiç yabancılamadan gidebileceğini söyleyebilir</a:t>
            </a:r>
            <a:r>
              <a:rPr lang="en-US" sz="2400" dirty="0">
                <a:latin typeface="Segoe UI" panose="020B0502040204020203" pitchFamily="34" charset="0"/>
                <a:cs typeface="Segoe UI" panose="020B0502040204020203" pitchFamily="34" charset="0"/>
              </a:rPr>
              <a:t>.</a:t>
            </a:r>
            <a:endParaRPr lang="tr-TR" sz="2400" dirty="0">
              <a:latin typeface="Segoe UI" panose="020B0502040204020203" pitchFamily="34" charset="0"/>
              <a:cs typeface="Segoe UI" panose="020B0502040204020203" pitchFamily="34" charset="0"/>
            </a:endParaRPr>
          </a:p>
          <a:p>
            <a:pPr marL="0" indent="0" algn="just">
              <a:buNone/>
            </a:pPr>
            <a:r>
              <a:rPr lang="tr-TR" sz="2400" b="1" i="1" dirty="0">
                <a:effectLst/>
                <a:latin typeface="Segoe UI" panose="020B0502040204020203" pitchFamily="34" charset="0"/>
                <a:ea typeface="Calibri" panose="020F0502020204030204" pitchFamily="34" charset="0"/>
                <a:cs typeface="Segoe UI" panose="020B0502040204020203" pitchFamily="34" charset="0"/>
              </a:rPr>
              <a:t>Bu davranışlar genellikle başkaları tarafından, sosyal veya arkadaşça olmaktan ziyade </a:t>
            </a:r>
            <a:r>
              <a:rPr lang="tr-TR" sz="2400" b="1" i="1" dirty="0">
                <a:solidFill>
                  <a:srgbClr val="2F5496"/>
                </a:solidFill>
                <a:effectLst/>
                <a:latin typeface="Segoe UI" panose="020B0502040204020203" pitchFamily="34" charset="0"/>
                <a:ea typeface="Calibri" panose="020F0502020204030204" pitchFamily="34" charset="0"/>
                <a:cs typeface="Segoe UI" panose="020B0502040204020203" pitchFamily="34" charset="0"/>
              </a:rPr>
              <a:t>müdahaleci ve aşırı</a:t>
            </a:r>
            <a:r>
              <a:rPr lang="tr-TR" sz="2400" b="1" i="1" dirty="0">
                <a:effectLst/>
                <a:latin typeface="Segoe UI" panose="020B0502040204020203" pitchFamily="34" charset="0"/>
                <a:ea typeface="Calibri" panose="020F0502020204030204" pitchFamily="34" charset="0"/>
                <a:cs typeface="Segoe UI" panose="020B0502040204020203" pitchFamily="34" charset="0"/>
              </a:rPr>
              <a:t> olarak deneyimlenir</a:t>
            </a:r>
            <a:r>
              <a:rPr lang="en-US" sz="2400" b="1" i="1" dirty="0">
                <a:effectLst/>
                <a:latin typeface="Segoe UI" panose="020B0502040204020203" pitchFamily="34" charset="0"/>
                <a:ea typeface="Calibri" panose="020F0502020204030204" pitchFamily="34" charset="0"/>
                <a:cs typeface="Segoe UI" panose="020B0502040204020203" pitchFamily="34" charset="0"/>
              </a:rPr>
              <a:t>.</a:t>
            </a:r>
            <a:endParaRPr lang="tr-TR" sz="2400" b="1" i="1" dirty="0">
              <a:latin typeface="Segoe UI" panose="020B0502040204020203" pitchFamily="34" charset="0"/>
              <a:cs typeface="Segoe UI" panose="020B0502040204020203" pitchFamily="34" charset="0"/>
            </a:endParaRPr>
          </a:p>
        </p:txBody>
      </p:sp>
      <p:sp>
        <p:nvSpPr>
          <p:cNvPr id="4" name="Title 1">
            <a:extLst>
              <a:ext uri="{FF2B5EF4-FFF2-40B4-BE49-F238E27FC236}">
                <a16:creationId xmlns:a16="http://schemas.microsoft.com/office/drawing/2014/main" id="{9A55A0E6-3AFF-8CE6-7EB2-6D4865FD6379}"/>
              </a:ext>
            </a:extLst>
          </p:cNvPr>
          <p:cNvSpPr txBox="1">
            <a:spLocks/>
          </p:cNvSpPr>
          <p:nvPr/>
        </p:nvSpPr>
        <p:spPr>
          <a:xfrm>
            <a:off x="838200" y="982949"/>
            <a:ext cx="78684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kern="1400" spc="-50" dirty="0">
                <a:solidFill>
                  <a:srgbClr val="002060"/>
                </a:solidFill>
                <a:latin typeface="Segoe UI" panose="020B0502040204020203" pitchFamily="34" charset="0"/>
                <a:cs typeface="Segoe UI" panose="020B0502040204020203" pitchFamily="34" charset="0"/>
              </a:rPr>
              <a:t>TRAVMA VE İLİŞKİLİ BOZUKLUKLAR</a:t>
            </a:r>
          </a:p>
        </p:txBody>
      </p:sp>
      <p:sp>
        <p:nvSpPr>
          <p:cNvPr id="5" name="Slide Number Placeholder 4">
            <a:extLst>
              <a:ext uri="{FF2B5EF4-FFF2-40B4-BE49-F238E27FC236}">
                <a16:creationId xmlns:a16="http://schemas.microsoft.com/office/drawing/2014/main" id="{272E0B93-4A29-CC5F-39C9-76B12790BBFE}"/>
              </a:ext>
            </a:extLst>
          </p:cNvPr>
          <p:cNvSpPr>
            <a:spLocks noGrp="1"/>
          </p:cNvSpPr>
          <p:nvPr>
            <p:ph type="sldNum" sz="quarter" idx="12"/>
          </p:nvPr>
        </p:nvSpPr>
        <p:spPr/>
        <p:txBody>
          <a:bodyPr/>
          <a:lstStyle/>
          <a:p>
            <a:fld id="{0BE68271-D1D7-4240-9CAF-7A57D75CD8A1}" type="slidenum">
              <a:rPr lang="en-US" smtClean="0"/>
              <a:t>23</a:t>
            </a:fld>
            <a:endParaRPr lang="en-US"/>
          </a:p>
        </p:txBody>
      </p:sp>
    </p:spTree>
    <p:extLst>
      <p:ext uri="{BB962C8B-B14F-4D97-AF65-F5344CB8AC3E}">
        <p14:creationId xmlns:p14="http://schemas.microsoft.com/office/powerpoint/2010/main" val="168423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645730"/>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Sınırsız Toplumsal Katılım Bozukluğu</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732003"/>
            <a:ext cx="10723605" cy="3070067"/>
          </a:xfrm>
        </p:spPr>
        <p:txBody>
          <a:bodyPr>
            <a:noAutofit/>
          </a:bodyPr>
          <a:lstStyle/>
          <a:p>
            <a:pPr marL="0" indent="0" algn="just">
              <a:buNone/>
            </a:pPr>
            <a:r>
              <a:rPr lang="tr-TR" sz="2000" dirty="0">
                <a:latin typeface="Segoe UI" panose="020B0502040204020203" pitchFamily="34" charset="0"/>
                <a:cs typeface="Segoe UI" panose="020B0502040204020203" pitchFamily="34" charset="0"/>
              </a:rPr>
              <a:t>Sınırsız Toplumsal Katılım Bozukluğu daha sık</a:t>
            </a:r>
          </a:p>
          <a:p>
            <a:pPr marL="0" indent="0" algn="just">
              <a:buNone/>
            </a:pPr>
            <a:r>
              <a:rPr lang="tr-TR" sz="2000" u="sng" dirty="0">
                <a:latin typeface="Segoe UI" panose="020B0502040204020203" pitchFamily="34" charset="0"/>
                <a:cs typeface="Segoe UI" panose="020B0502040204020203" pitchFamily="34" charset="0"/>
              </a:rPr>
              <a:t>Tedavi:</a:t>
            </a:r>
          </a:p>
          <a:p>
            <a:pPr algn="just"/>
            <a:r>
              <a:rPr lang="tr-TR" sz="2000" dirty="0">
                <a:latin typeface="Segoe UI" panose="020B0502040204020203" pitchFamily="34" charset="0"/>
                <a:cs typeface="Segoe UI" panose="020B0502040204020203" pitchFamily="34" charset="0"/>
              </a:rPr>
              <a:t>Tepkisel Bağlanma Bozukluğu ve Sınırsız Toplumsal Katılım Bozukluğunun tedavisinde, çocuğun bakım vereniyle ve sosyal çevresiyle olan ilişkisini güçlendirmek hedeflenir.</a:t>
            </a:r>
          </a:p>
          <a:p>
            <a:pPr algn="just"/>
            <a:r>
              <a:rPr lang="tr-TR" sz="2000" dirty="0">
                <a:latin typeface="Segoe UI" panose="020B0502040204020203" pitchFamily="34" charset="0"/>
                <a:cs typeface="Segoe UI" panose="020B0502040204020203" pitchFamily="34" charset="0"/>
              </a:rPr>
              <a:t>Sebep olan ve çocuğun güvenliğini tehlikeye atan durumlar varsa, bu durumlara öncelikle müdahale edilmesi esastır.</a:t>
            </a:r>
          </a:p>
          <a:p>
            <a:pPr algn="just"/>
            <a:r>
              <a:rPr lang="tr-TR" sz="2000" dirty="0">
                <a:latin typeface="Segoe UI" panose="020B0502040204020203" pitchFamily="34" charset="0"/>
                <a:cs typeface="Segoe UI" panose="020B0502040204020203" pitchFamily="34" charset="0"/>
              </a:rPr>
              <a:t>Aile terapileri, aile danışmanlığı, aile odaklı müdahaleler ve bakım verenin psikopatolojisine yönelik tedaviler ön plana çıkar.</a:t>
            </a:r>
          </a:p>
          <a:p>
            <a:pPr algn="just"/>
            <a:endParaRPr lang="tr-TR" sz="2000" dirty="0">
              <a:latin typeface="Segoe UI" panose="020B0502040204020203" pitchFamily="34" charset="0"/>
              <a:cs typeface="Segoe UI" panose="020B0502040204020203" pitchFamily="34" charset="0"/>
            </a:endParaRPr>
          </a:p>
        </p:txBody>
      </p:sp>
      <p:sp>
        <p:nvSpPr>
          <p:cNvPr id="4" name="Title 1">
            <a:extLst>
              <a:ext uri="{FF2B5EF4-FFF2-40B4-BE49-F238E27FC236}">
                <a16:creationId xmlns:a16="http://schemas.microsoft.com/office/drawing/2014/main" id="{3FB4BD95-9F41-B4A7-A831-BA35D4AFE0BB}"/>
              </a:ext>
            </a:extLst>
          </p:cNvPr>
          <p:cNvSpPr txBox="1">
            <a:spLocks/>
          </p:cNvSpPr>
          <p:nvPr/>
        </p:nvSpPr>
        <p:spPr>
          <a:xfrm>
            <a:off x="838200" y="982949"/>
            <a:ext cx="78684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kern="1400" spc="-50" dirty="0">
                <a:solidFill>
                  <a:srgbClr val="002060"/>
                </a:solidFill>
                <a:latin typeface="Segoe UI" panose="020B0502040204020203" pitchFamily="34" charset="0"/>
                <a:cs typeface="Segoe UI" panose="020B0502040204020203" pitchFamily="34" charset="0"/>
              </a:rPr>
              <a:t>TRAVMA VE İLİŞKİLİ BOZUKLUKLAR</a:t>
            </a:r>
          </a:p>
        </p:txBody>
      </p:sp>
      <p:sp>
        <p:nvSpPr>
          <p:cNvPr id="5" name="Slide Number Placeholder 4">
            <a:extLst>
              <a:ext uri="{FF2B5EF4-FFF2-40B4-BE49-F238E27FC236}">
                <a16:creationId xmlns:a16="http://schemas.microsoft.com/office/drawing/2014/main" id="{24A4E07F-5367-4A3E-11BB-144B0D858049}"/>
              </a:ext>
            </a:extLst>
          </p:cNvPr>
          <p:cNvSpPr>
            <a:spLocks noGrp="1"/>
          </p:cNvSpPr>
          <p:nvPr>
            <p:ph type="sldNum" sz="quarter" idx="12"/>
          </p:nvPr>
        </p:nvSpPr>
        <p:spPr/>
        <p:txBody>
          <a:bodyPr/>
          <a:lstStyle/>
          <a:p>
            <a:fld id="{0BE68271-D1D7-4240-9CAF-7A57D75CD8A1}" type="slidenum">
              <a:rPr lang="en-US" smtClean="0"/>
              <a:t>24</a:t>
            </a:fld>
            <a:endParaRPr lang="en-US"/>
          </a:p>
        </p:txBody>
      </p:sp>
    </p:spTree>
    <p:extLst>
      <p:ext uri="{BB962C8B-B14F-4D97-AF65-F5344CB8AC3E}">
        <p14:creationId xmlns:p14="http://schemas.microsoft.com/office/powerpoint/2010/main" val="3247128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97596"/>
            <a:ext cx="10515600" cy="1325563"/>
          </a:xfrm>
        </p:spPr>
        <p:txBody>
          <a:bodyPr vert="horz" lIns="91440" tIns="45720" rIns="91440" bIns="45720" rtlCol="0" anchor="ctr">
            <a:normAutofit/>
          </a:bodyPr>
          <a:lstStyle/>
          <a:p>
            <a:r>
              <a:rPr lang="en-US" sz="3200" b="1" kern="1400" spc="-50" dirty="0" err="1">
                <a:solidFill>
                  <a:srgbClr val="002060"/>
                </a:solidFill>
                <a:latin typeface="Segoe UI" panose="020B0502040204020203" pitchFamily="34" charset="0"/>
                <a:cs typeface="Segoe UI" panose="020B0502040204020203" pitchFamily="34" charset="0"/>
              </a:rPr>
              <a:t>Uyum</a:t>
            </a:r>
            <a:r>
              <a:rPr lang="en-US" sz="3200" b="1" kern="1400" spc="-50" dirty="0">
                <a:solidFill>
                  <a:srgbClr val="002060"/>
                </a:solidFill>
                <a:latin typeface="Segoe UI" panose="020B0502040204020203" pitchFamily="34" charset="0"/>
                <a:cs typeface="Segoe UI" panose="020B0502040204020203" pitchFamily="34" charset="0"/>
              </a:rPr>
              <a:t> </a:t>
            </a:r>
            <a:r>
              <a:rPr lang="en-US" sz="3200" b="1" kern="1400" spc="-50" dirty="0" err="1">
                <a:solidFill>
                  <a:srgbClr val="002060"/>
                </a:solidFill>
                <a:latin typeface="Segoe UI" panose="020B0502040204020203" pitchFamily="34" charset="0"/>
                <a:cs typeface="Segoe UI" panose="020B0502040204020203" pitchFamily="34" charset="0"/>
              </a:rPr>
              <a:t>Bozukluğu</a:t>
            </a:r>
            <a:endParaRPr lang="en-US"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838200" y="2831231"/>
            <a:ext cx="10515600" cy="2851892"/>
          </a:xfrm>
        </p:spPr>
        <p:txBody>
          <a:bodyPr>
            <a:normAutofit/>
          </a:bodyPr>
          <a:lstStyle/>
          <a:p>
            <a:pPr algn="just"/>
            <a:r>
              <a:rPr lang="en-US" sz="2400" dirty="0" err="1">
                <a:latin typeface="Segoe UI" panose="020B0502040204020203" pitchFamily="34" charset="0"/>
                <a:cs typeface="Segoe UI" panose="020B0502040204020203" pitchFamily="34" charset="0"/>
              </a:rPr>
              <a:t>Uyum</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Bozuklukları</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tanımlanabilir</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tetikleyici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etken</a:t>
            </a:r>
            <a:r>
              <a:rPr lang="en-US" sz="2400" dirty="0">
                <a:latin typeface="Segoe UI" panose="020B0502040204020203" pitchFamily="34" charset="0"/>
                <a:cs typeface="Segoe UI" panose="020B0502040204020203" pitchFamily="34" charset="0"/>
              </a:rPr>
              <a:t>(</a:t>
            </a:r>
            <a:r>
              <a:rPr lang="en-US" sz="2400" dirty="0" err="1">
                <a:latin typeface="Segoe UI" panose="020B0502040204020203" pitchFamily="34" charset="0"/>
                <a:cs typeface="Segoe UI" panose="020B0502040204020203" pitchFamily="34" charset="0"/>
              </a:rPr>
              <a:t>ler</a:t>
            </a:r>
            <a:r>
              <a:rPr lang="en-US" sz="2400" dirty="0">
                <a:latin typeface="Segoe UI" panose="020B0502040204020203" pitchFamily="34" charset="0"/>
                <a:cs typeface="Segoe UI" panose="020B0502040204020203" pitchFamily="34" charset="0"/>
              </a:rPr>
              <a:t>)e </a:t>
            </a:r>
            <a:r>
              <a:rPr lang="en-US" sz="2400" dirty="0" err="1">
                <a:latin typeface="Segoe UI" panose="020B0502040204020203" pitchFamily="34" charset="0"/>
                <a:cs typeface="Segoe UI" panose="020B0502040204020203" pitchFamily="34" charset="0"/>
              </a:rPr>
              <a:t>tepki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olarak</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bu</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etken</a:t>
            </a:r>
            <a:r>
              <a:rPr lang="en-US" sz="2400" dirty="0">
                <a:latin typeface="Segoe UI" panose="020B0502040204020203" pitchFamily="34" charset="0"/>
                <a:cs typeface="Segoe UI" panose="020B0502040204020203" pitchFamily="34" charset="0"/>
              </a:rPr>
              <a:t>(</a:t>
            </a:r>
            <a:r>
              <a:rPr lang="en-US" sz="2400" dirty="0" err="1">
                <a:latin typeface="Segoe UI" panose="020B0502040204020203" pitchFamily="34" charset="0"/>
                <a:cs typeface="Segoe UI" panose="020B0502040204020203" pitchFamily="34" charset="0"/>
              </a:rPr>
              <a:t>ler</a:t>
            </a:r>
            <a:r>
              <a:rPr lang="en-US" sz="2400" dirty="0">
                <a:latin typeface="Segoe UI" panose="020B0502040204020203" pitchFamily="34" charset="0"/>
                <a:cs typeface="Segoe UI" panose="020B0502040204020203" pitchFamily="34" charset="0"/>
              </a:rPr>
              <a:t>)in </a:t>
            </a:r>
            <a:r>
              <a:rPr lang="en-US" sz="2400" dirty="0" err="1">
                <a:latin typeface="Segoe UI" panose="020B0502040204020203" pitchFamily="34" charset="0"/>
                <a:cs typeface="Segoe UI" panose="020B0502040204020203" pitchFamily="34" charset="0"/>
              </a:rPr>
              <a:t>ortaya</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çıkmasından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sonraki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üç</a:t>
            </a:r>
            <a:r>
              <a:rPr lang="en-US" sz="2400" dirty="0">
                <a:latin typeface="Segoe UI" panose="020B0502040204020203" pitchFamily="34" charset="0"/>
                <a:cs typeface="Segoe UI" panose="020B0502040204020203" pitchFamily="34" charset="0"/>
              </a:rPr>
              <a:t> ay </a:t>
            </a:r>
            <a:r>
              <a:rPr lang="en-US" sz="2400" dirty="0" err="1">
                <a:latin typeface="Segoe UI" panose="020B0502040204020203" pitchFamily="34" charset="0"/>
                <a:cs typeface="Segoe UI" panose="020B0502040204020203" pitchFamily="34" charset="0"/>
              </a:rPr>
              <a:t>içinde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duygusal</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ya</a:t>
            </a:r>
            <a:r>
              <a:rPr lang="en-US" sz="2400" dirty="0">
                <a:latin typeface="Segoe UI" panose="020B0502040204020203" pitchFamily="34" charset="0"/>
                <a:cs typeface="Segoe UI" panose="020B0502040204020203" pitchFamily="34" charset="0"/>
              </a:rPr>
              <a:t> da </a:t>
            </a:r>
            <a:r>
              <a:rPr lang="en-US" sz="2400" dirty="0" err="1">
                <a:latin typeface="Segoe UI" panose="020B0502040204020203" pitchFamily="34" charset="0"/>
                <a:cs typeface="Segoe UI" panose="020B0502040204020203" pitchFamily="34" charset="0"/>
              </a:rPr>
              <a:t>davranışsal</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belirtiler</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gelişmesi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olarak</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tanımlanır</a:t>
            </a:r>
            <a:r>
              <a:rPr lang="en-US" sz="2400" dirty="0">
                <a:latin typeface="Segoe UI" panose="020B0502040204020203" pitchFamily="34" charset="0"/>
                <a:cs typeface="Segoe UI" panose="020B0502040204020203" pitchFamily="34" charset="0"/>
              </a:rPr>
              <a:t>.</a:t>
            </a:r>
          </a:p>
          <a:p>
            <a:pPr algn="just"/>
            <a:r>
              <a:rPr lang="en-US" sz="2400" dirty="0" err="1">
                <a:latin typeface="Segoe UI" panose="020B0502040204020203" pitchFamily="34" charset="0"/>
                <a:cs typeface="Segoe UI" panose="020B0502040204020203" pitchFamily="34" charset="0"/>
              </a:rPr>
              <a:t>Tetikleyici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etkenin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ağırlığı</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ya</a:t>
            </a:r>
            <a:r>
              <a:rPr lang="en-US" sz="2400" dirty="0">
                <a:latin typeface="Segoe UI" panose="020B0502040204020203" pitchFamily="34" charset="0"/>
                <a:cs typeface="Segoe UI" panose="020B0502040204020203" pitchFamily="34" charset="0"/>
              </a:rPr>
              <a:t> da </a:t>
            </a:r>
            <a:r>
              <a:rPr lang="en-US" sz="2400" dirty="0" err="1">
                <a:latin typeface="Segoe UI" panose="020B0502040204020203" pitchFamily="34" charset="0"/>
                <a:cs typeface="Segoe UI" panose="020B0502040204020203" pitchFamily="34" charset="0"/>
              </a:rPr>
              <a:t>yoğunluğu</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ile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orantısız</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belirgin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bir</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sıkıntı</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mevcuttur</a:t>
            </a:r>
            <a:r>
              <a:rPr lang="en-US" sz="2400" dirty="0">
                <a:latin typeface="Segoe UI" panose="020B0502040204020203" pitchFamily="34" charset="0"/>
                <a:cs typeface="Segoe UI" panose="020B0502040204020203" pitchFamily="34" charset="0"/>
              </a:rPr>
              <a:t>.</a:t>
            </a:r>
          </a:p>
        </p:txBody>
      </p:sp>
      <p:sp>
        <p:nvSpPr>
          <p:cNvPr id="4" name="Title 1">
            <a:extLst>
              <a:ext uri="{FF2B5EF4-FFF2-40B4-BE49-F238E27FC236}">
                <a16:creationId xmlns:a16="http://schemas.microsoft.com/office/drawing/2014/main" id="{8661D367-21F0-2785-8255-1456F3F1E1D4}"/>
              </a:ext>
            </a:extLst>
          </p:cNvPr>
          <p:cNvSpPr txBox="1">
            <a:spLocks/>
          </p:cNvSpPr>
          <p:nvPr/>
        </p:nvSpPr>
        <p:spPr>
          <a:xfrm>
            <a:off x="838200" y="982949"/>
            <a:ext cx="78684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kern="1400" spc="-50" dirty="0">
                <a:solidFill>
                  <a:srgbClr val="002060"/>
                </a:solidFill>
                <a:latin typeface="Segoe UI" panose="020B0502040204020203" pitchFamily="34" charset="0"/>
                <a:cs typeface="Segoe UI" panose="020B0502040204020203" pitchFamily="34" charset="0"/>
              </a:rPr>
              <a:t>TRAVMA VE İLİŞKİLİ BOZUKLUKLAR</a:t>
            </a:r>
          </a:p>
        </p:txBody>
      </p:sp>
      <p:sp>
        <p:nvSpPr>
          <p:cNvPr id="5" name="Slide Number Placeholder 4">
            <a:extLst>
              <a:ext uri="{FF2B5EF4-FFF2-40B4-BE49-F238E27FC236}">
                <a16:creationId xmlns:a16="http://schemas.microsoft.com/office/drawing/2014/main" id="{FA18F48B-4073-8425-C6A0-2284F46F8A93}"/>
              </a:ext>
            </a:extLst>
          </p:cNvPr>
          <p:cNvSpPr>
            <a:spLocks noGrp="1"/>
          </p:cNvSpPr>
          <p:nvPr>
            <p:ph type="sldNum" sz="quarter" idx="12"/>
          </p:nvPr>
        </p:nvSpPr>
        <p:spPr/>
        <p:txBody>
          <a:bodyPr/>
          <a:lstStyle/>
          <a:p>
            <a:fld id="{0BE68271-D1D7-4240-9CAF-7A57D75CD8A1}" type="slidenum">
              <a:rPr lang="en-US" smtClean="0"/>
              <a:t>25</a:t>
            </a:fld>
            <a:endParaRPr lang="en-US"/>
          </a:p>
        </p:txBody>
      </p:sp>
    </p:spTree>
    <p:extLst>
      <p:ext uri="{BB962C8B-B14F-4D97-AF65-F5344CB8AC3E}">
        <p14:creationId xmlns:p14="http://schemas.microsoft.com/office/powerpoint/2010/main" val="1997695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5730"/>
            <a:ext cx="10515600" cy="1325563"/>
          </a:xfrm>
        </p:spPr>
        <p:txBody>
          <a:bodyPr vert="horz" lIns="91440" tIns="45720" rIns="91440" bIns="45720" rtlCol="0" anchor="ctr">
            <a:normAutofit/>
          </a:bodyPr>
          <a:lstStyle/>
          <a:p>
            <a:r>
              <a:rPr lang="en-US" sz="3200" b="1" kern="1400" spc="-50" dirty="0" err="1">
                <a:solidFill>
                  <a:srgbClr val="002060"/>
                </a:solidFill>
                <a:latin typeface="Segoe UI" panose="020B0502040204020203" pitchFamily="34" charset="0"/>
                <a:cs typeface="Segoe UI" panose="020B0502040204020203" pitchFamily="34" charset="0"/>
              </a:rPr>
              <a:t>Uyum</a:t>
            </a:r>
            <a:r>
              <a:rPr lang="en-US" sz="3200" b="1" kern="1400" spc="-50" dirty="0">
                <a:solidFill>
                  <a:srgbClr val="002060"/>
                </a:solidFill>
                <a:latin typeface="Segoe UI" panose="020B0502040204020203" pitchFamily="34" charset="0"/>
                <a:cs typeface="Segoe UI" panose="020B0502040204020203" pitchFamily="34" charset="0"/>
              </a:rPr>
              <a:t> </a:t>
            </a:r>
            <a:r>
              <a:rPr lang="en-US" sz="3200" b="1" kern="1400" spc="-50" dirty="0" err="1">
                <a:solidFill>
                  <a:srgbClr val="002060"/>
                </a:solidFill>
                <a:latin typeface="Segoe UI" panose="020B0502040204020203" pitchFamily="34" charset="0"/>
                <a:cs typeface="Segoe UI" panose="020B0502040204020203" pitchFamily="34" charset="0"/>
              </a:rPr>
              <a:t>Bozukluğu</a:t>
            </a:r>
            <a:endParaRPr lang="en-US"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838200" y="2841677"/>
            <a:ext cx="10515600" cy="2851892"/>
          </a:xfrm>
        </p:spPr>
        <p:txBody>
          <a:bodyPr>
            <a:normAutofit/>
          </a:bodyPr>
          <a:lstStyle/>
          <a:p>
            <a:pPr algn="just"/>
            <a:r>
              <a:rPr lang="en-US" sz="2400" dirty="0" err="1">
                <a:latin typeface="Segoe UI" panose="020B0502040204020203" pitchFamily="34" charset="0"/>
                <a:cs typeface="Segoe UI" panose="020B0502040204020203" pitchFamily="34" charset="0"/>
              </a:rPr>
              <a:t>Başka</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bir</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psikiyatrik</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tanının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belirtilerinin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alevlenmesi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durumunda</a:t>
            </a:r>
            <a:r>
              <a:rPr lang="en-US" sz="2400" dirty="0">
                <a:latin typeface="Segoe UI" panose="020B0502040204020203" pitchFamily="34" charset="0"/>
                <a:cs typeface="Segoe UI" panose="020B0502040204020203" pitchFamily="34" charset="0"/>
              </a:rPr>
              <a:t> da </a:t>
            </a:r>
            <a:r>
              <a:rPr lang="en-US" sz="2400" dirty="0" err="1">
                <a:latin typeface="Segoe UI" panose="020B0502040204020203" pitchFamily="34" charset="0"/>
                <a:cs typeface="Segoe UI" panose="020B0502040204020203" pitchFamily="34" charset="0"/>
              </a:rPr>
              <a:t>uyum</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Bozukluğu</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tanısı</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düşünülmez</a:t>
            </a:r>
            <a:r>
              <a:rPr lang="en-US" sz="2400" dirty="0">
                <a:latin typeface="Segoe UI" panose="020B0502040204020203" pitchFamily="34" charset="0"/>
                <a:cs typeface="Segoe UI" panose="020B0502040204020203" pitchFamily="34" charset="0"/>
              </a:rPr>
              <a:t>. </a:t>
            </a:r>
          </a:p>
          <a:p>
            <a:pPr algn="just"/>
            <a:r>
              <a:rPr lang="en-US" sz="2400" dirty="0" err="1">
                <a:latin typeface="Segoe UI" panose="020B0502040204020203" pitchFamily="34" charset="0"/>
                <a:cs typeface="Segoe UI" panose="020B0502040204020203" pitchFamily="34" charset="0"/>
              </a:rPr>
              <a:t>Belirtiler</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yas</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ile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ilişkili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olmamalıdır</a:t>
            </a:r>
            <a:r>
              <a:rPr lang="en-US" sz="2400" dirty="0">
                <a:latin typeface="Segoe UI" panose="020B0502040204020203" pitchFamily="34" charset="0"/>
                <a:cs typeface="Segoe UI" panose="020B0502040204020203" pitchFamily="34" charset="0"/>
              </a:rPr>
              <a:t>.</a:t>
            </a:r>
          </a:p>
          <a:p>
            <a:pPr algn="just"/>
            <a:r>
              <a:rPr lang="en-US" sz="2400" dirty="0" err="1">
                <a:latin typeface="Segoe UI" panose="020B0502040204020203" pitchFamily="34" charset="0"/>
                <a:cs typeface="Segoe UI" panose="020B0502040204020203" pitchFamily="34" charset="0"/>
              </a:rPr>
              <a:t>Uyum</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Bozuklukları</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çökkün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duygu</a:t>
            </a:r>
            <a:r>
              <a:rPr lang="en-US" sz="2400" dirty="0">
                <a:latin typeface="Segoe UI" panose="020B0502040204020203" pitchFamily="34" charset="0"/>
                <a:cs typeface="Segoe UI" panose="020B0502040204020203" pitchFamily="34" charset="0"/>
              </a:rPr>
              <a:t> durum, </a:t>
            </a:r>
            <a:r>
              <a:rPr lang="en-US" sz="2400" dirty="0" err="1">
                <a:latin typeface="Segoe UI" panose="020B0502040204020203" pitchFamily="34" charset="0"/>
                <a:cs typeface="Segoe UI" panose="020B0502040204020203" pitchFamily="34" charset="0"/>
              </a:rPr>
              <a:t>kaygı</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davranım</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Bozukluğu</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belirtileri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ile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gidebilir</a:t>
            </a:r>
            <a:r>
              <a:rPr lang="en-US" sz="2400" dirty="0">
                <a:latin typeface="Segoe UI" panose="020B0502040204020203" pitchFamily="34" charset="0"/>
                <a:cs typeface="Segoe UI" panose="020B0502040204020203" pitchFamily="34" charset="0"/>
              </a:rPr>
              <a:t>.</a:t>
            </a:r>
          </a:p>
        </p:txBody>
      </p:sp>
      <p:sp>
        <p:nvSpPr>
          <p:cNvPr id="4" name="Title 1">
            <a:extLst>
              <a:ext uri="{FF2B5EF4-FFF2-40B4-BE49-F238E27FC236}">
                <a16:creationId xmlns:a16="http://schemas.microsoft.com/office/drawing/2014/main" id="{ECDCF08D-38EC-9BE5-BC07-4B45486F0321}"/>
              </a:ext>
            </a:extLst>
          </p:cNvPr>
          <p:cNvSpPr txBox="1">
            <a:spLocks/>
          </p:cNvSpPr>
          <p:nvPr/>
        </p:nvSpPr>
        <p:spPr>
          <a:xfrm>
            <a:off x="838200" y="982949"/>
            <a:ext cx="78684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kern="1400" spc="-50" dirty="0">
                <a:solidFill>
                  <a:srgbClr val="002060"/>
                </a:solidFill>
                <a:latin typeface="Segoe UI" panose="020B0502040204020203" pitchFamily="34" charset="0"/>
                <a:cs typeface="Segoe UI" panose="020B0502040204020203" pitchFamily="34" charset="0"/>
              </a:rPr>
              <a:t>TRAVMA VE İLİŞKİLİ BOZUKLUKLAR</a:t>
            </a:r>
          </a:p>
        </p:txBody>
      </p:sp>
      <p:sp>
        <p:nvSpPr>
          <p:cNvPr id="5" name="Slide Number Placeholder 4">
            <a:extLst>
              <a:ext uri="{FF2B5EF4-FFF2-40B4-BE49-F238E27FC236}">
                <a16:creationId xmlns:a16="http://schemas.microsoft.com/office/drawing/2014/main" id="{4626F4FE-39A6-16F7-C648-9C820A6AA2B6}"/>
              </a:ext>
            </a:extLst>
          </p:cNvPr>
          <p:cNvSpPr>
            <a:spLocks noGrp="1"/>
          </p:cNvSpPr>
          <p:nvPr>
            <p:ph type="sldNum" sz="quarter" idx="12"/>
          </p:nvPr>
        </p:nvSpPr>
        <p:spPr/>
        <p:txBody>
          <a:bodyPr/>
          <a:lstStyle/>
          <a:p>
            <a:fld id="{0BE68271-D1D7-4240-9CAF-7A57D75CD8A1}" type="slidenum">
              <a:rPr lang="en-US" smtClean="0"/>
              <a:t>26</a:t>
            </a:fld>
            <a:endParaRPr lang="en-US"/>
          </a:p>
        </p:txBody>
      </p:sp>
    </p:spTree>
    <p:extLst>
      <p:ext uri="{BB962C8B-B14F-4D97-AF65-F5344CB8AC3E}">
        <p14:creationId xmlns:p14="http://schemas.microsoft.com/office/powerpoint/2010/main" val="1058172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26073"/>
            <a:ext cx="10515600" cy="1325563"/>
          </a:xfrm>
        </p:spPr>
        <p:txBody>
          <a:bodyPr vert="horz" lIns="91440" tIns="45720" rIns="91440" bIns="45720" rtlCol="0" anchor="ctr">
            <a:normAutofit/>
          </a:bodyPr>
          <a:lstStyle/>
          <a:p>
            <a:r>
              <a:rPr lang="en-US" sz="3200" b="1" kern="1400" spc="-50" dirty="0" err="1">
                <a:solidFill>
                  <a:srgbClr val="002060"/>
                </a:solidFill>
                <a:latin typeface="Segoe UI" panose="020B0502040204020203" pitchFamily="34" charset="0"/>
                <a:cs typeface="Segoe UI" panose="020B0502040204020203" pitchFamily="34" charset="0"/>
              </a:rPr>
              <a:t>Uyum</a:t>
            </a:r>
            <a:r>
              <a:rPr lang="en-US" sz="3200" b="1" kern="1400" spc="-50" dirty="0">
                <a:solidFill>
                  <a:srgbClr val="002060"/>
                </a:solidFill>
                <a:latin typeface="Segoe UI" panose="020B0502040204020203" pitchFamily="34" charset="0"/>
                <a:cs typeface="Segoe UI" panose="020B0502040204020203" pitchFamily="34" charset="0"/>
              </a:rPr>
              <a:t> </a:t>
            </a:r>
            <a:r>
              <a:rPr lang="en-US" sz="3200" b="1" kern="1400" spc="-50" dirty="0" err="1">
                <a:solidFill>
                  <a:srgbClr val="002060"/>
                </a:solidFill>
                <a:latin typeface="Segoe UI" panose="020B0502040204020203" pitchFamily="34" charset="0"/>
                <a:cs typeface="Segoe UI" panose="020B0502040204020203" pitchFamily="34" charset="0"/>
              </a:rPr>
              <a:t>Bozukluğu</a:t>
            </a:r>
            <a:endParaRPr lang="en-US"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838200" y="2862792"/>
            <a:ext cx="10515600" cy="2851892"/>
          </a:xfrm>
        </p:spPr>
        <p:txBody>
          <a:bodyPr>
            <a:normAutofit/>
          </a:bodyPr>
          <a:lstStyle/>
          <a:p>
            <a:pPr algn="just"/>
            <a:r>
              <a:rPr lang="en-US" sz="2400" dirty="0">
                <a:latin typeface="Segoe UI" panose="020B0502040204020203" pitchFamily="34" charset="0"/>
                <a:cs typeface="Segoe UI" panose="020B0502040204020203" pitchFamily="34" charset="0"/>
              </a:rPr>
              <a:t>Bir </a:t>
            </a:r>
            <a:r>
              <a:rPr lang="en-US" sz="2400" dirty="0" err="1">
                <a:latin typeface="Segoe UI" panose="020B0502040204020203" pitchFamily="34" charset="0"/>
                <a:cs typeface="Segoe UI" panose="020B0502040204020203" pitchFamily="34" charset="0"/>
              </a:rPr>
              <a:t>klinik</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tabloya</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uyum</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bozukluğu</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denilebilmesi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için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tetikleyiciler</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ortadan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kalkınca</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belirtilerin</a:t>
            </a:r>
            <a:r>
              <a:rPr lang="en-US" sz="2400" dirty="0">
                <a:latin typeface="Segoe UI" panose="020B0502040204020203" pitchFamily="34" charset="0"/>
                <a:cs typeface="Segoe UI" panose="020B0502040204020203" pitchFamily="34" charset="0"/>
              </a:rPr>
              <a:t> de </a:t>
            </a:r>
            <a:r>
              <a:rPr lang="en-US" sz="2400" dirty="0" err="1">
                <a:latin typeface="Segoe UI" panose="020B0502040204020203" pitchFamily="34" charset="0"/>
                <a:cs typeface="Segoe UI" panose="020B0502040204020203" pitchFamily="34" charset="0"/>
              </a:rPr>
              <a:t>yavaş</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yavaş</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ortadan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kalkması</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ve</a:t>
            </a:r>
            <a:r>
              <a:rPr lang="en-US" sz="2400" dirty="0">
                <a:latin typeface="Segoe UI" panose="020B0502040204020203" pitchFamily="34" charset="0"/>
                <a:cs typeface="Segoe UI" panose="020B0502040204020203" pitchFamily="34" charset="0"/>
              </a:rPr>
              <a:t> 6 </a:t>
            </a:r>
            <a:r>
              <a:rPr lang="en-US" sz="2400" dirty="0" err="1">
                <a:latin typeface="Segoe UI" panose="020B0502040204020203" pitchFamily="34" charset="0"/>
                <a:cs typeface="Segoe UI" panose="020B0502040204020203" pitchFamily="34" charset="0"/>
              </a:rPr>
              <a:t>aydan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uzun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sürmemesi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gerekmektedir</a:t>
            </a:r>
            <a:r>
              <a:rPr lang="en-US" sz="2400" dirty="0">
                <a:latin typeface="Segoe UI" panose="020B0502040204020203" pitchFamily="34" charset="0"/>
                <a:cs typeface="Segoe UI" panose="020B0502040204020203" pitchFamily="34" charset="0"/>
              </a:rPr>
              <a:t>.</a:t>
            </a:r>
          </a:p>
          <a:p>
            <a:pPr algn="just"/>
            <a:r>
              <a:rPr lang="en-US" sz="2400" dirty="0" err="1">
                <a:latin typeface="Segoe UI" panose="020B0502040204020203" pitchFamily="34" charset="0"/>
                <a:cs typeface="Segoe UI" panose="020B0502040204020203" pitchFamily="34" charset="0"/>
              </a:rPr>
              <a:t>Yönetilmesi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sürecinde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travmatik</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olaylara</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genel</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yaklaşım</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ilkeleri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geçerlidir</a:t>
            </a:r>
            <a:r>
              <a:rPr lang="en-US" sz="2400" dirty="0">
                <a:latin typeface="Segoe UI" panose="020B0502040204020203" pitchFamily="34" charset="0"/>
                <a:cs typeface="Segoe UI" panose="020B0502040204020203" pitchFamily="34" charset="0"/>
              </a:rPr>
              <a:t>.</a:t>
            </a:r>
          </a:p>
        </p:txBody>
      </p:sp>
      <p:sp>
        <p:nvSpPr>
          <p:cNvPr id="4" name="Title 1">
            <a:extLst>
              <a:ext uri="{FF2B5EF4-FFF2-40B4-BE49-F238E27FC236}">
                <a16:creationId xmlns:a16="http://schemas.microsoft.com/office/drawing/2014/main" id="{92F9D649-D68D-C8FB-248D-5A2889C747BC}"/>
              </a:ext>
            </a:extLst>
          </p:cNvPr>
          <p:cNvSpPr txBox="1">
            <a:spLocks/>
          </p:cNvSpPr>
          <p:nvPr/>
        </p:nvSpPr>
        <p:spPr>
          <a:xfrm>
            <a:off x="838200" y="1063291"/>
            <a:ext cx="78684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kern="1400" spc="-50" dirty="0">
                <a:solidFill>
                  <a:srgbClr val="002060"/>
                </a:solidFill>
                <a:latin typeface="Segoe UI" panose="020B0502040204020203" pitchFamily="34" charset="0"/>
                <a:cs typeface="Segoe UI" panose="020B0502040204020203" pitchFamily="34" charset="0"/>
              </a:rPr>
              <a:t>TRAVMA VE İLİŞKİLİ BOZUKLUKLAR</a:t>
            </a:r>
          </a:p>
        </p:txBody>
      </p:sp>
      <p:sp>
        <p:nvSpPr>
          <p:cNvPr id="5" name="Slide Number Placeholder 4">
            <a:extLst>
              <a:ext uri="{FF2B5EF4-FFF2-40B4-BE49-F238E27FC236}">
                <a16:creationId xmlns:a16="http://schemas.microsoft.com/office/drawing/2014/main" id="{C8EED462-7648-5B47-6D77-8BB0D891BC68}"/>
              </a:ext>
            </a:extLst>
          </p:cNvPr>
          <p:cNvSpPr>
            <a:spLocks noGrp="1"/>
          </p:cNvSpPr>
          <p:nvPr>
            <p:ph type="sldNum" sz="quarter" idx="12"/>
          </p:nvPr>
        </p:nvSpPr>
        <p:spPr/>
        <p:txBody>
          <a:bodyPr/>
          <a:lstStyle/>
          <a:p>
            <a:fld id="{0BE68271-D1D7-4240-9CAF-7A57D75CD8A1}" type="slidenum">
              <a:rPr lang="en-US" smtClean="0"/>
              <a:t>27</a:t>
            </a:fld>
            <a:endParaRPr lang="en-US"/>
          </a:p>
        </p:txBody>
      </p:sp>
    </p:spTree>
    <p:extLst>
      <p:ext uri="{BB962C8B-B14F-4D97-AF65-F5344CB8AC3E}">
        <p14:creationId xmlns:p14="http://schemas.microsoft.com/office/powerpoint/2010/main" val="2398860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98690"/>
            <a:ext cx="10515600" cy="1325563"/>
          </a:xfrm>
        </p:spPr>
        <p:txBody>
          <a:bodyPr vert="horz" lIns="91440" tIns="45720" rIns="91440" bIns="45720" rtlCol="0" anchor="ctr">
            <a:normAutofit/>
          </a:bodyPr>
          <a:lstStyle/>
          <a:p>
            <a:pPr algn="ctr"/>
            <a:r>
              <a:rPr lang="en-US" sz="3200" b="1" kern="1400" spc="-50" dirty="0">
                <a:solidFill>
                  <a:srgbClr val="002060"/>
                </a:solidFill>
                <a:latin typeface="Segoe UI" panose="020B0502040204020203" pitchFamily="34" charset="0"/>
                <a:cs typeface="Segoe UI" panose="020B0502040204020203" pitchFamily="34" charset="0"/>
              </a:rPr>
              <a:t>TRAVMATİK OLAY DENEYİMİ OLAN ÇOCUK VE ERGENLERE YAKLAŞIM</a:t>
            </a:r>
          </a:p>
        </p:txBody>
      </p:sp>
      <p:sp>
        <p:nvSpPr>
          <p:cNvPr id="3" name="Content Placeholder 2"/>
          <p:cNvSpPr>
            <a:spLocks noGrp="1"/>
          </p:cNvSpPr>
          <p:nvPr>
            <p:ph idx="1"/>
          </p:nvPr>
        </p:nvSpPr>
        <p:spPr>
          <a:xfrm>
            <a:off x="838200" y="2707418"/>
            <a:ext cx="10515600" cy="2851892"/>
          </a:xfrm>
        </p:spPr>
        <p:txBody>
          <a:bodyPr/>
          <a:lstStyle/>
          <a:p>
            <a:pPr algn="just"/>
            <a:r>
              <a:rPr lang="en-US" dirty="0" err="1">
                <a:latin typeface="Segoe UI" panose="020B0502040204020203" pitchFamily="34" charset="0"/>
                <a:cs typeface="Segoe UI" panose="020B0502040204020203" pitchFamily="34" charset="0"/>
              </a:rPr>
              <a:t>Birçok</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kişi</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travma</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sonrasında</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kalıcı</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belirtiler</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göstermese</a:t>
            </a:r>
            <a:r>
              <a:rPr lang="en-US" dirty="0">
                <a:latin typeface="Segoe UI" panose="020B0502040204020203" pitchFamily="34" charset="0"/>
                <a:cs typeface="Segoe UI" panose="020B0502040204020203" pitchFamily="34" charset="0"/>
              </a:rPr>
              <a:t> de </a:t>
            </a:r>
            <a:r>
              <a:rPr lang="en-US" dirty="0" err="1">
                <a:latin typeface="Segoe UI" panose="020B0502040204020203" pitchFamily="34" charset="0"/>
                <a:cs typeface="Segoe UI" panose="020B0502040204020203" pitchFamily="34" charset="0"/>
              </a:rPr>
              <a:t>tekrarlayan</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veya</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kronik</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travmalar</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yaşayan</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bireylerde</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psikiyatrik</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bozukluklara</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madde</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bağımlılığına</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ve</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diğer</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sağlık</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sorunlarına</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rastlama</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olasılığı</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artar</a:t>
            </a:r>
            <a:r>
              <a:rPr lang="en-US" dirty="0">
                <a:latin typeface="Segoe UI" panose="020B0502040204020203" pitchFamily="34" charset="0"/>
                <a:cs typeface="Segoe UI" panose="020B0502040204020203" pitchFamily="34" charset="0"/>
              </a:rPr>
              <a:t>.</a:t>
            </a:r>
            <a:endParaRPr lang="tr-TR" dirty="0">
              <a:latin typeface="Segoe UI" panose="020B0502040204020203" pitchFamily="34" charset="0"/>
              <a:cs typeface="Segoe UI" panose="020B0502040204020203" pitchFamily="34" charset="0"/>
            </a:endParaRPr>
          </a:p>
          <a:p>
            <a:pPr algn="just"/>
            <a:r>
              <a:rPr lang="tr-TR" dirty="0">
                <a:latin typeface="Segoe UI" panose="020B0502040204020203" pitchFamily="34" charset="0"/>
                <a:cs typeface="Segoe UI" panose="020B0502040204020203" pitchFamily="34" charset="0"/>
              </a:rPr>
              <a:t>Kanıta dayalı yaklaşım</a:t>
            </a:r>
          </a:p>
          <a:p>
            <a:pPr algn="just"/>
            <a:r>
              <a:rPr lang="tr-TR" dirty="0">
                <a:latin typeface="Segoe UI" panose="020B0502040204020203" pitchFamily="34" charset="0"/>
                <a:cs typeface="Segoe UI" panose="020B0502040204020203" pitchFamily="34" charset="0"/>
              </a:rPr>
              <a:t>Koruyucu ruh sağlığı</a:t>
            </a:r>
            <a:endParaRPr lang="en-US"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4A63A0B7-AF3F-0305-1DE5-78A728CAB290}"/>
              </a:ext>
            </a:extLst>
          </p:cNvPr>
          <p:cNvSpPr>
            <a:spLocks noGrp="1"/>
          </p:cNvSpPr>
          <p:nvPr>
            <p:ph type="sldNum" sz="quarter" idx="12"/>
          </p:nvPr>
        </p:nvSpPr>
        <p:spPr/>
        <p:txBody>
          <a:bodyPr/>
          <a:lstStyle/>
          <a:p>
            <a:fld id="{0BE68271-D1D7-4240-9CAF-7A57D75CD8A1}" type="slidenum">
              <a:rPr lang="en-US" smtClean="0"/>
              <a:t>28</a:t>
            </a:fld>
            <a:endParaRPr lang="en-US"/>
          </a:p>
        </p:txBody>
      </p:sp>
    </p:spTree>
    <p:extLst>
      <p:ext uri="{BB962C8B-B14F-4D97-AF65-F5344CB8AC3E}">
        <p14:creationId xmlns:p14="http://schemas.microsoft.com/office/powerpoint/2010/main" val="3262339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28507"/>
            <a:ext cx="10515600" cy="1325563"/>
          </a:xfrm>
        </p:spPr>
        <p:txBody>
          <a:bodyPr vert="horz" lIns="91440" tIns="45720" rIns="91440" bIns="45720" rtlCol="0" anchor="ctr">
            <a:normAutofit/>
          </a:bodyPr>
          <a:lstStyle/>
          <a:p>
            <a:pPr algn="ctr"/>
            <a:r>
              <a:rPr lang="en-US" sz="3200" b="1" kern="1400" spc="-50" dirty="0" err="1">
                <a:solidFill>
                  <a:srgbClr val="002060"/>
                </a:solidFill>
                <a:latin typeface="Segoe UI" panose="020B0502040204020203" pitchFamily="34" charset="0"/>
                <a:cs typeface="Segoe UI" panose="020B0502040204020203" pitchFamily="34" charset="0"/>
              </a:rPr>
              <a:t>Travma</a:t>
            </a:r>
            <a:r>
              <a:rPr lang="en-US" sz="3200" b="1" kern="1400" spc="-50" dirty="0">
                <a:solidFill>
                  <a:srgbClr val="002060"/>
                </a:solidFill>
                <a:latin typeface="Segoe UI" panose="020B0502040204020203" pitchFamily="34" charset="0"/>
                <a:cs typeface="Segoe UI" panose="020B0502040204020203" pitchFamily="34" charset="0"/>
              </a:rPr>
              <a:t> </a:t>
            </a:r>
            <a:r>
              <a:rPr lang="en-US" sz="3200" b="1" kern="1400" spc="-50" dirty="0" err="1">
                <a:solidFill>
                  <a:srgbClr val="002060"/>
                </a:solidFill>
                <a:latin typeface="Segoe UI" panose="020B0502040204020203" pitchFamily="34" charset="0"/>
                <a:cs typeface="Segoe UI" panose="020B0502040204020203" pitchFamily="34" charset="0"/>
              </a:rPr>
              <a:t>ve</a:t>
            </a:r>
            <a:r>
              <a:rPr lang="en-US" sz="3200" b="1" kern="1400" spc="-50" dirty="0">
                <a:solidFill>
                  <a:srgbClr val="002060"/>
                </a:solidFill>
                <a:latin typeface="Segoe UI" panose="020B0502040204020203" pitchFamily="34" charset="0"/>
                <a:cs typeface="Segoe UI" panose="020B0502040204020203" pitchFamily="34" charset="0"/>
              </a:rPr>
              <a:t> </a:t>
            </a:r>
            <a:r>
              <a:rPr lang="en-US" sz="3200" b="1" kern="1400" spc="-50" dirty="0" err="1">
                <a:solidFill>
                  <a:srgbClr val="002060"/>
                </a:solidFill>
                <a:latin typeface="Segoe UI" panose="020B0502040204020203" pitchFamily="34" charset="0"/>
                <a:cs typeface="Segoe UI" panose="020B0502040204020203" pitchFamily="34" charset="0"/>
              </a:rPr>
              <a:t>Travma</a:t>
            </a:r>
            <a:r>
              <a:rPr lang="en-US" sz="3200" b="1" kern="1400" spc="-50" dirty="0">
                <a:solidFill>
                  <a:srgbClr val="002060"/>
                </a:solidFill>
                <a:latin typeface="Segoe UI" panose="020B0502040204020203" pitchFamily="34" charset="0"/>
                <a:cs typeface="Segoe UI" panose="020B0502040204020203" pitchFamily="34" charset="0"/>
              </a:rPr>
              <a:t> </a:t>
            </a:r>
            <a:r>
              <a:rPr lang="en-US" sz="3200" b="1" kern="1400" spc="-50" dirty="0" err="1">
                <a:solidFill>
                  <a:srgbClr val="002060"/>
                </a:solidFill>
                <a:latin typeface="Segoe UI" panose="020B0502040204020203" pitchFamily="34" charset="0"/>
                <a:cs typeface="Segoe UI" panose="020B0502040204020203" pitchFamily="34" charset="0"/>
              </a:rPr>
              <a:t>Tepkileri</a:t>
            </a:r>
            <a:r>
              <a:rPr lang="en-US" sz="3200" b="1" kern="1400" spc="-50" dirty="0">
                <a:solidFill>
                  <a:srgbClr val="002060"/>
                </a:solidFill>
                <a:latin typeface="Segoe UI" panose="020B0502040204020203" pitchFamily="34" charset="0"/>
                <a:cs typeface="Segoe UI" panose="020B0502040204020203" pitchFamily="34" charset="0"/>
              </a:rPr>
              <a:t> </a:t>
            </a:r>
            <a:r>
              <a:rPr lang="en-US" sz="3200" b="1" kern="1400" spc="-50" dirty="0" err="1">
                <a:solidFill>
                  <a:srgbClr val="002060"/>
                </a:solidFill>
                <a:latin typeface="Segoe UI" panose="020B0502040204020203" pitchFamily="34" charset="0"/>
                <a:cs typeface="Segoe UI" panose="020B0502040204020203" pitchFamily="34" charset="0"/>
              </a:rPr>
              <a:t>ile</a:t>
            </a:r>
            <a:r>
              <a:rPr lang="en-US" sz="3200" b="1" kern="1400" spc="-50" dirty="0">
                <a:solidFill>
                  <a:srgbClr val="002060"/>
                </a:solidFill>
                <a:latin typeface="Segoe UI" panose="020B0502040204020203" pitchFamily="34" charset="0"/>
                <a:cs typeface="Segoe UI" panose="020B0502040204020203" pitchFamily="34" charset="0"/>
              </a:rPr>
              <a:t> </a:t>
            </a:r>
            <a:r>
              <a:rPr lang="en-US" sz="3200" b="1" kern="1400" spc="-50" dirty="0" err="1">
                <a:solidFill>
                  <a:srgbClr val="002060"/>
                </a:solidFill>
                <a:latin typeface="Segoe UI" panose="020B0502040204020203" pitchFamily="34" charset="0"/>
                <a:cs typeface="Segoe UI" panose="020B0502040204020203" pitchFamily="34" charset="0"/>
              </a:rPr>
              <a:t>İlgili</a:t>
            </a:r>
            <a:r>
              <a:rPr lang="en-US" sz="3200" b="1" kern="1400" spc="-50" dirty="0">
                <a:solidFill>
                  <a:srgbClr val="002060"/>
                </a:solidFill>
                <a:latin typeface="Segoe UI" panose="020B0502040204020203" pitchFamily="34" charset="0"/>
                <a:cs typeface="Segoe UI" panose="020B0502040204020203" pitchFamily="34" charset="0"/>
              </a:rPr>
              <a:t> </a:t>
            </a:r>
            <a:r>
              <a:rPr lang="en-US" sz="3200" b="1" kern="1400" spc="-50" dirty="0" err="1">
                <a:solidFill>
                  <a:srgbClr val="002060"/>
                </a:solidFill>
                <a:latin typeface="Segoe UI" panose="020B0502040204020203" pitchFamily="34" charset="0"/>
                <a:cs typeface="Segoe UI" panose="020B0502040204020203" pitchFamily="34" charset="0"/>
              </a:rPr>
              <a:t>Farkındalık</a:t>
            </a:r>
            <a:r>
              <a:rPr lang="en-US" sz="3200" b="1" kern="1400" spc="-50" dirty="0">
                <a:solidFill>
                  <a:srgbClr val="002060"/>
                </a:solidFill>
                <a:latin typeface="Segoe UI" panose="020B0502040204020203" pitchFamily="34" charset="0"/>
                <a:cs typeface="Segoe UI" panose="020B0502040204020203" pitchFamily="34" charset="0"/>
              </a:rPr>
              <a:t> </a:t>
            </a:r>
            <a:r>
              <a:rPr lang="en-US" sz="3200" b="1" kern="1400" spc="-50" dirty="0" err="1">
                <a:solidFill>
                  <a:srgbClr val="002060"/>
                </a:solidFill>
                <a:latin typeface="Segoe UI" panose="020B0502040204020203" pitchFamily="34" charset="0"/>
                <a:cs typeface="Segoe UI" panose="020B0502040204020203" pitchFamily="34" charset="0"/>
              </a:rPr>
              <a:t>ve</a:t>
            </a:r>
            <a:r>
              <a:rPr lang="en-US" sz="3200" b="1" kern="1400" spc="-50" dirty="0">
                <a:solidFill>
                  <a:srgbClr val="002060"/>
                </a:solidFill>
                <a:latin typeface="Segoe UI" panose="020B0502040204020203" pitchFamily="34" charset="0"/>
                <a:cs typeface="Segoe UI" panose="020B0502040204020203" pitchFamily="34" charset="0"/>
              </a:rPr>
              <a:t> </a:t>
            </a:r>
            <a:r>
              <a:rPr lang="en-US" sz="3200" b="1" kern="1400" spc="-50" dirty="0" err="1">
                <a:solidFill>
                  <a:srgbClr val="002060"/>
                </a:solidFill>
                <a:latin typeface="Segoe UI" panose="020B0502040204020203" pitchFamily="34" charset="0"/>
                <a:cs typeface="Segoe UI" panose="020B0502040204020203" pitchFamily="34" charset="0"/>
              </a:rPr>
              <a:t>Tanıma</a:t>
            </a:r>
            <a:endParaRPr lang="en-US"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838200" y="2677601"/>
            <a:ext cx="10515600" cy="2851892"/>
          </a:xfrm>
        </p:spPr>
        <p:txBody>
          <a:bodyPr>
            <a:normAutofit fontScale="92500" lnSpcReduction="10000"/>
          </a:bodyPr>
          <a:lstStyle/>
          <a:p>
            <a:pPr algn="just"/>
            <a:r>
              <a:rPr lang="en-US" dirty="0" err="1">
                <a:latin typeface="Segoe UI" panose="020B0502040204020203" pitchFamily="34" charset="0"/>
                <a:cs typeface="Segoe UI" panose="020B0502040204020203" pitchFamily="34" charset="0"/>
              </a:rPr>
              <a:t>Çocuğun</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yaşamındaki</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en</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önemli</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düzenleyici</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faktör</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güvenilir</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ve</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destekleyici</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bir</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yetişkinle</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kurduğu</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güvenli</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ve</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sürekli</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ilişki</a:t>
            </a:r>
            <a:r>
              <a:rPr lang="tr-TR" dirty="0" err="1">
                <a:latin typeface="Segoe UI" panose="020B0502040204020203" pitchFamily="34" charset="0"/>
                <a:cs typeface="Segoe UI" panose="020B0502040204020203" pitchFamily="34" charset="0"/>
              </a:rPr>
              <a:t>dir</a:t>
            </a:r>
            <a:endParaRPr lang="en-US" dirty="0">
              <a:latin typeface="Segoe UI" panose="020B0502040204020203" pitchFamily="34" charset="0"/>
              <a:cs typeface="Segoe UI" panose="020B0502040204020203" pitchFamily="34" charset="0"/>
            </a:endParaRPr>
          </a:p>
          <a:p>
            <a:pPr algn="just"/>
            <a:r>
              <a:rPr lang="en-US" dirty="0">
                <a:latin typeface="Segoe UI" panose="020B0502040204020203" pitchFamily="34" charset="0"/>
                <a:cs typeface="Segoe UI" panose="020B0502040204020203" pitchFamily="34" charset="0"/>
              </a:rPr>
              <a:t>Bu </a:t>
            </a:r>
            <a:r>
              <a:rPr lang="en-US" dirty="0" err="1">
                <a:latin typeface="Segoe UI" panose="020B0502040204020203" pitchFamily="34" charset="0"/>
                <a:cs typeface="Segoe UI" panose="020B0502040204020203" pitchFamily="34" charset="0"/>
              </a:rPr>
              <a:t>güvenli</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bağlamda</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çocuk</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olumsuzlukların</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etkilerini</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hafifletecek</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dayanıklılık</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becerileri</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kazanır</a:t>
            </a:r>
            <a:r>
              <a:rPr lang="en-US" dirty="0">
                <a:latin typeface="Segoe UI" panose="020B0502040204020203" pitchFamily="34" charset="0"/>
                <a:cs typeface="Segoe UI" panose="020B0502040204020203" pitchFamily="34" charset="0"/>
              </a:rPr>
              <a:t>.</a:t>
            </a:r>
          </a:p>
          <a:p>
            <a:pPr algn="just"/>
            <a:r>
              <a:rPr lang="tr-TR" dirty="0" err="1">
                <a:latin typeface="Segoe UI" panose="020B0502040204020203" pitchFamily="34" charset="0"/>
                <a:cs typeface="Segoe UI" panose="020B0502040204020203" pitchFamily="34" charset="0"/>
              </a:rPr>
              <a:t>Toksik</a:t>
            </a:r>
            <a:r>
              <a:rPr lang="tr-TR" dirty="0">
                <a:latin typeface="Segoe UI" panose="020B0502040204020203" pitchFamily="34" charset="0"/>
                <a:cs typeface="Segoe UI" panose="020B0502040204020203" pitchFamily="34" charset="0"/>
              </a:rPr>
              <a:t> stres</a:t>
            </a:r>
            <a:endParaRPr lang="en-US" dirty="0">
              <a:latin typeface="Segoe UI" panose="020B0502040204020203" pitchFamily="34" charset="0"/>
              <a:cs typeface="Segoe UI" panose="020B0502040204020203" pitchFamily="34" charset="0"/>
            </a:endParaRPr>
          </a:p>
          <a:p>
            <a:pPr algn="just"/>
            <a:r>
              <a:rPr lang="en-US" dirty="0" err="1">
                <a:latin typeface="Segoe UI" panose="020B0502040204020203" pitchFamily="34" charset="0"/>
                <a:cs typeface="Segoe UI" panose="020B0502040204020203" pitchFamily="34" charset="0"/>
              </a:rPr>
              <a:t>Bireyler</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travma</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karşısında</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farklı</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tepkiler</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gösterebilir</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veya</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hiç</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tepki</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göstermeyebilir</a:t>
            </a:r>
            <a:r>
              <a:rPr lang="en-US" dirty="0">
                <a:latin typeface="Segoe UI" panose="020B0502040204020203" pitchFamily="34" charset="0"/>
                <a:cs typeface="Segoe UI" panose="020B0502040204020203" pitchFamily="34" charset="0"/>
              </a:rPr>
              <a:t>.</a:t>
            </a:r>
            <a:endParaRPr lang="tr-TR"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CC9A216C-D654-734B-AA4C-C13CC961249C}"/>
              </a:ext>
            </a:extLst>
          </p:cNvPr>
          <p:cNvSpPr>
            <a:spLocks noGrp="1"/>
          </p:cNvSpPr>
          <p:nvPr>
            <p:ph type="sldNum" sz="quarter" idx="12"/>
          </p:nvPr>
        </p:nvSpPr>
        <p:spPr/>
        <p:txBody>
          <a:bodyPr/>
          <a:lstStyle/>
          <a:p>
            <a:fld id="{0BE68271-D1D7-4240-9CAF-7A57D75CD8A1}" type="slidenum">
              <a:rPr lang="en-US" smtClean="0"/>
              <a:t>29</a:t>
            </a:fld>
            <a:endParaRPr lang="en-US"/>
          </a:p>
        </p:txBody>
      </p:sp>
    </p:spTree>
    <p:extLst>
      <p:ext uri="{BB962C8B-B14F-4D97-AF65-F5344CB8AC3E}">
        <p14:creationId xmlns:p14="http://schemas.microsoft.com/office/powerpoint/2010/main" val="2129074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GİRİŞ</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774681"/>
            <a:ext cx="10730948" cy="2851892"/>
          </a:xfrm>
        </p:spPr>
        <p:txBody>
          <a:bodyPr/>
          <a:lstStyle/>
          <a:p>
            <a:pPr marL="0" indent="0" algn="just">
              <a:buNone/>
            </a:pPr>
            <a:r>
              <a:rPr lang="tr-TR" dirty="0">
                <a:latin typeface="Segoe UI" panose="020B0502040204020203" pitchFamily="34" charset="0"/>
                <a:cs typeface="Segoe UI" panose="020B0502040204020203" pitchFamily="34" charset="0"/>
              </a:rPr>
              <a:t>Bu derste, çocuk ve ergenlerdeki travma ve ilişkili durumları tanıma, ayırt etme, ilk basamak müdahalesi ve uygun şekilde yönlendirme becerilerinin kavranması amaçlanmaktadır.</a:t>
            </a:r>
          </a:p>
        </p:txBody>
      </p:sp>
      <p:sp>
        <p:nvSpPr>
          <p:cNvPr id="4" name="Slide Number Placeholder 3">
            <a:extLst>
              <a:ext uri="{FF2B5EF4-FFF2-40B4-BE49-F238E27FC236}">
                <a16:creationId xmlns:a16="http://schemas.microsoft.com/office/drawing/2014/main" id="{43946078-CCF3-A129-CF52-02A2086BAB97}"/>
              </a:ext>
            </a:extLst>
          </p:cNvPr>
          <p:cNvSpPr>
            <a:spLocks noGrp="1"/>
          </p:cNvSpPr>
          <p:nvPr>
            <p:ph type="sldNum" sz="quarter" idx="12"/>
          </p:nvPr>
        </p:nvSpPr>
        <p:spPr/>
        <p:txBody>
          <a:bodyPr/>
          <a:lstStyle/>
          <a:p>
            <a:fld id="{0BE68271-D1D7-4240-9CAF-7A57D75CD8A1}" type="slidenum">
              <a:rPr lang="en-US" smtClean="0"/>
              <a:t>3</a:t>
            </a:fld>
            <a:endParaRPr lang="en-US"/>
          </a:p>
        </p:txBody>
      </p:sp>
    </p:spTree>
    <p:extLst>
      <p:ext uri="{BB962C8B-B14F-4D97-AF65-F5344CB8AC3E}">
        <p14:creationId xmlns:p14="http://schemas.microsoft.com/office/powerpoint/2010/main" val="815331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ctr"/>
            <a:r>
              <a:rPr lang="en-US" sz="3200" b="1" kern="1400" spc="-50" dirty="0" err="1">
                <a:solidFill>
                  <a:srgbClr val="002060"/>
                </a:solidFill>
                <a:latin typeface="Segoe UI" panose="020B0502040204020203" pitchFamily="34" charset="0"/>
                <a:cs typeface="Segoe UI" panose="020B0502040204020203" pitchFamily="34" charset="0"/>
              </a:rPr>
              <a:t>Travma</a:t>
            </a:r>
            <a:r>
              <a:rPr lang="en-US" sz="3200" b="1" kern="1400" spc="-50" dirty="0">
                <a:solidFill>
                  <a:srgbClr val="002060"/>
                </a:solidFill>
                <a:latin typeface="Segoe UI" panose="020B0502040204020203" pitchFamily="34" charset="0"/>
                <a:cs typeface="Segoe UI" panose="020B0502040204020203" pitchFamily="34" charset="0"/>
              </a:rPr>
              <a:t> </a:t>
            </a:r>
            <a:r>
              <a:rPr lang="en-US" sz="3200" b="1" kern="1400" spc="-50" dirty="0" err="1">
                <a:solidFill>
                  <a:srgbClr val="002060"/>
                </a:solidFill>
                <a:latin typeface="Segoe UI" panose="020B0502040204020203" pitchFamily="34" charset="0"/>
                <a:cs typeface="Segoe UI" panose="020B0502040204020203" pitchFamily="34" charset="0"/>
              </a:rPr>
              <a:t>ve</a:t>
            </a:r>
            <a:r>
              <a:rPr lang="en-US" sz="3200" b="1" kern="1400" spc="-50" dirty="0">
                <a:solidFill>
                  <a:srgbClr val="002060"/>
                </a:solidFill>
                <a:latin typeface="Segoe UI" panose="020B0502040204020203" pitchFamily="34" charset="0"/>
                <a:cs typeface="Segoe UI" panose="020B0502040204020203" pitchFamily="34" charset="0"/>
              </a:rPr>
              <a:t> </a:t>
            </a:r>
            <a:r>
              <a:rPr lang="en-US" sz="3200" b="1" kern="1400" spc="-50" dirty="0" err="1">
                <a:solidFill>
                  <a:srgbClr val="002060"/>
                </a:solidFill>
                <a:latin typeface="Segoe UI" panose="020B0502040204020203" pitchFamily="34" charset="0"/>
                <a:cs typeface="Segoe UI" panose="020B0502040204020203" pitchFamily="34" charset="0"/>
              </a:rPr>
              <a:t>Travma</a:t>
            </a:r>
            <a:r>
              <a:rPr lang="en-US" sz="3200" b="1" kern="1400" spc="-50" dirty="0">
                <a:solidFill>
                  <a:srgbClr val="002060"/>
                </a:solidFill>
                <a:latin typeface="Segoe UI" panose="020B0502040204020203" pitchFamily="34" charset="0"/>
                <a:cs typeface="Segoe UI" panose="020B0502040204020203" pitchFamily="34" charset="0"/>
              </a:rPr>
              <a:t> </a:t>
            </a:r>
            <a:r>
              <a:rPr lang="en-US" sz="3200" b="1" kern="1400" spc="-50" dirty="0" err="1">
                <a:solidFill>
                  <a:srgbClr val="002060"/>
                </a:solidFill>
                <a:latin typeface="Segoe UI" panose="020B0502040204020203" pitchFamily="34" charset="0"/>
                <a:cs typeface="Segoe UI" panose="020B0502040204020203" pitchFamily="34" charset="0"/>
              </a:rPr>
              <a:t>Tepkileri</a:t>
            </a:r>
            <a:r>
              <a:rPr lang="en-US" sz="3200" b="1" kern="1400" spc="-50" dirty="0">
                <a:solidFill>
                  <a:srgbClr val="002060"/>
                </a:solidFill>
                <a:latin typeface="Segoe UI" panose="020B0502040204020203" pitchFamily="34" charset="0"/>
                <a:cs typeface="Segoe UI" panose="020B0502040204020203" pitchFamily="34" charset="0"/>
              </a:rPr>
              <a:t> </a:t>
            </a:r>
            <a:r>
              <a:rPr lang="en-US" sz="3200" b="1" kern="1400" spc="-50" dirty="0" err="1">
                <a:solidFill>
                  <a:srgbClr val="002060"/>
                </a:solidFill>
                <a:latin typeface="Segoe UI" panose="020B0502040204020203" pitchFamily="34" charset="0"/>
                <a:cs typeface="Segoe UI" panose="020B0502040204020203" pitchFamily="34" charset="0"/>
              </a:rPr>
              <a:t>ile</a:t>
            </a:r>
            <a:r>
              <a:rPr lang="en-US" sz="3200" b="1" kern="1400" spc="-50" dirty="0">
                <a:solidFill>
                  <a:srgbClr val="002060"/>
                </a:solidFill>
                <a:latin typeface="Segoe UI" panose="020B0502040204020203" pitchFamily="34" charset="0"/>
                <a:cs typeface="Segoe UI" panose="020B0502040204020203" pitchFamily="34" charset="0"/>
              </a:rPr>
              <a:t> </a:t>
            </a:r>
            <a:r>
              <a:rPr lang="en-US" sz="3200" b="1" kern="1400" spc="-50" dirty="0" err="1">
                <a:solidFill>
                  <a:srgbClr val="002060"/>
                </a:solidFill>
                <a:latin typeface="Segoe UI" panose="020B0502040204020203" pitchFamily="34" charset="0"/>
                <a:cs typeface="Segoe UI" panose="020B0502040204020203" pitchFamily="34" charset="0"/>
              </a:rPr>
              <a:t>İlgili</a:t>
            </a:r>
            <a:r>
              <a:rPr lang="en-US" sz="3200" b="1" kern="1400" spc="-50" dirty="0">
                <a:solidFill>
                  <a:srgbClr val="002060"/>
                </a:solidFill>
                <a:latin typeface="Segoe UI" panose="020B0502040204020203" pitchFamily="34" charset="0"/>
                <a:cs typeface="Segoe UI" panose="020B0502040204020203" pitchFamily="34" charset="0"/>
              </a:rPr>
              <a:t> </a:t>
            </a:r>
            <a:r>
              <a:rPr lang="en-US" sz="3200" b="1" kern="1400" spc="-50" dirty="0" err="1">
                <a:solidFill>
                  <a:srgbClr val="002060"/>
                </a:solidFill>
                <a:latin typeface="Segoe UI" panose="020B0502040204020203" pitchFamily="34" charset="0"/>
                <a:cs typeface="Segoe UI" panose="020B0502040204020203" pitchFamily="34" charset="0"/>
              </a:rPr>
              <a:t>Farkındalık</a:t>
            </a:r>
            <a:r>
              <a:rPr lang="en-US" sz="3200" b="1" kern="1400" spc="-50" dirty="0">
                <a:solidFill>
                  <a:srgbClr val="002060"/>
                </a:solidFill>
                <a:latin typeface="Segoe UI" panose="020B0502040204020203" pitchFamily="34" charset="0"/>
                <a:cs typeface="Segoe UI" panose="020B0502040204020203" pitchFamily="34" charset="0"/>
              </a:rPr>
              <a:t> </a:t>
            </a:r>
            <a:r>
              <a:rPr lang="en-US" sz="3200" b="1" kern="1400" spc="-50" dirty="0" err="1">
                <a:solidFill>
                  <a:srgbClr val="002060"/>
                </a:solidFill>
                <a:latin typeface="Segoe UI" panose="020B0502040204020203" pitchFamily="34" charset="0"/>
                <a:cs typeface="Segoe UI" panose="020B0502040204020203" pitchFamily="34" charset="0"/>
              </a:rPr>
              <a:t>ve</a:t>
            </a:r>
            <a:r>
              <a:rPr lang="en-US" sz="3200" b="1" kern="1400" spc="-50" dirty="0">
                <a:solidFill>
                  <a:srgbClr val="002060"/>
                </a:solidFill>
                <a:latin typeface="Segoe UI" panose="020B0502040204020203" pitchFamily="34" charset="0"/>
                <a:cs typeface="Segoe UI" panose="020B0502040204020203" pitchFamily="34" charset="0"/>
              </a:rPr>
              <a:t> </a:t>
            </a:r>
            <a:r>
              <a:rPr lang="en-US" sz="3200" b="1" kern="1400" spc="-50" dirty="0" err="1">
                <a:solidFill>
                  <a:srgbClr val="002060"/>
                </a:solidFill>
                <a:latin typeface="Segoe UI" panose="020B0502040204020203" pitchFamily="34" charset="0"/>
                <a:cs typeface="Segoe UI" panose="020B0502040204020203" pitchFamily="34" charset="0"/>
              </a:rPr>
              <a:t>Tanıma</a:t>
            </a:r>
            <a:endParaRPr lang="en-US"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838200" y="2862792"/>
            <a:ext cx="10515600" cy="2851892"/>
          </a:xfrm>
        </p:spPr>
        <p:txBody>
          <a:bodyPr>
            <a:normAutofit fontScale="92500" lnSpcReduction="10000"/>
          </a:bodyPr>
          <a:lstStyle/>
          <a:p>
            <a:pPr marL="0" indent="0" algn="just">
              <a:buNone/>
            </a:pPr>
            <a:r>
              <a:rPr lang="en-US" dirty="0" err="1">
                <a:latin typeface="Segoe UI" panose="020B0502040204020203" pitchFamily="34" charset="0"/>
                <a:cs typeface="Segoe UI" panose="020B0502040204020203" pitchFamily="34" charset="0"/>
              </a:rPr>
              <a:t>Bazı</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özel</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gruplar</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travma</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riski</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altındadır</a:t>
            </a:r>
            <a:r>
              <a:rPr lang="en-US" dirty="0">
                <a:latin typeface="Segoe UI" panose="020B0502040204020203" pitchFamily="34" charset="0"/>
                <a:cs typeface="Segoe UI" panose="020B0502040204020203" pitchFamily="34" charset="0"/>
              </a:rPr>
              <a:t>:</a:t>
            </a:r>
          </a:p>
          <a:p>
            <a:pPr algn="just"/>
            <a:r>
              <a:rPr lang="en-US" dirty="0" err="1">
                <a:latin typeface="Segoe UI" panose="020B0502040204020203" pitchFamily="34" charset="0"/>
                <a:cs typeface="Segoe UI" panose="020B0502040204020203" pitchFamily="34" charset="0"/>
              </a:rPr>
              <a:t>Kurumda</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kalan</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çocuklar</a:t>
            </a:r>
            <a:endParaRPr lang="en-US" dirty="0">
              <a:latin typeface="Segoe UI" panose="020B0502040204020203" pitchFamily="34" charset="0"/>
              <a:cs typeface="Segoe UI" panose="020B0502040204020203" pitchFamily="34" charset="0"/>
            </a:endParaRPr>
          </a:p>
          <a:p>
            <a:pPr algn="just"/>
            <a:r>
              <a:rPr lang="en-US" dirty="0" err="1">
                <a:latin typeface="Segoe UI" panose="020B0502040204020203" pitchFamily="34" charset="0"/>
                <a:cs typeface="Segoe UI" panose="020B0502040204020203" pitchFamily="34" charset="0"/>
              </a:rPr>
              <a:t>Koruyucu</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ailedeki</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çocuklar</a:t>
            </a:r>
            <a:endParaRPr lang="en-US" dirty="0">
              <a:latin typeface="Segoe UI" panose="020B0502040204020203" pitchFamily="34" charset="0"/>
              <a:cs typeface="Segoe UI" panose="020B0502040204020203" pitchFamily="34" charset="0"/>
            </a:endParaRPr>
          </a:p>
          <a:p>
            <a:pPr algn="just"/>
            <a:r>
              <a:rPr lang="en-US" dirty="0" err="1">
                <a:latin typeface="Segoe UI" panose="020B0502040204020203" pitchFamily="34" charset="0"/>
                <a:cs typeface="Segoe UI" panose="020B0502040204020203" pitchFamily="34" charset="0"/>
              </a:rPr>
              <a:t>Düşük</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sosyoekonomik</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düzeydeki</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ailelerin</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çocukları</a:t>
            </a:r>
            <a:r>
              <a:rPr lang="en-US" dirty="0">
                <a:latin typeface="Segoe UI" panose="020B0502040204020203" pitchFamily="34" charset="0"/>
                <a:cs typeface="Segoe UI" panose="020B0502040204020203" pitchFamily="34" charset="0"/>
              </a:rPr>
              <a:t> </a:t>
            </a:r>
          </a:p>
          <a:p>
            <a:pPr algn="just"/>
            <a:r>
              <a:rPr lang="en-US" dirty="0" err="1">
                <a:latin typeface="Segoe UI" panose="020B0502040204020203" pitchFamily="34" charset="0"/>
                <a:cs typeface="Segoe UI" panose="020B0502040204020203" pitchFamily="34" charset="0"/>
              </a:rPr>
              <a:t>Göçmen</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ve</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azınlık</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gibi</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gruplar</a:t>
            </a:r>
            <a:endParaRPr lang="en-US" dirty="0">
              <a:latin typeface="Segoe UI" panose="020B0502040204020203" pitchFamily="34" charset="0"/>
              <a:cs typeface="Segoe UI" panose="020B0502040204020203" pitchFamily="34" charset="0"/>
            </a:endParaRPr>
          </a:p>
          <a:p>
            <a:pPr marL="0" indent="0" algn="just">
              <a:buNone/>
            </a:pPr>
            <a:r>
              <a:rPr lang="en-US" dirty="0">
                <a:latin typeface="Segoe UI" panose="020B0502040204020203" pitchFamily="34" charset="0"/>
                <a:cs typeface="Segoe UI" panose="020B0502040204020203" pitchFamily="34" charset="0"/>
              </a:rPr>
              <a:t>Bu </a:t>
            </a:r>
            <a:r>
              <a:rPr lang="en-US" dirty="0" err="1">
                <a:latin typeface="Segoe UI" panose="020B0502040204020203" pitchFamily="34" charset="0"/>
                <a:cs typeface="Segoe UI" panose="020B0502040204020203" pitchFamily="34" charset="0"/>
              </a:rPr>
              <a:t>grupları</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tanımak</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ve</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onları</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doğru</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yönlendirmek</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esastır</a:t>
            </a:r>
            <a:r>
              <a:rPr lang="en-US" dirty="0">
                <a:latin typeface="Segoe UI" panose="020B0502040204020203" pitchFamily="34" charset="0"/>
                <a:cs typeface="Segoe UI" panose="020B0502040204020203" pitchFamily="34" charset="0"/>
              </a:rPr>
              <a:t>.</a:t>
            </a:r>
          </a:p>
        </p:txBody>
      </p:sp>
      <p:sp>
        <p:nvSpPr>
          <p:cNvPr id="4" name="Slide Number Placeholder 3">
            <a:extLst>
              <a:ext uri="{FF2B5EF4-FFF2-40B4-BE49-F238E27FC236}">
                <a16:creationId xmlns:a16="http://schemas.microsoft.com/office/drawing/2014/main" id="{6FDC7B9B-9033-76EE-F07B-667055E8C4CB}"/>
              </a:ext>
            </a:extLst>
          </p:cNvPr>
          <p:cNvSpPr>
            <a:spLocks noGrp="1"/>
          </p:cNvSpPr>
          <p:nvPr>
            <p:ph type="sldNum" sz="quarter" idx="12"/>
          </p:nvPr>
        </p:nvSpPr>
        <p:spPr/>
        <p:txBody>
          <a:bodyPr/>
          <a:lstStyle/>
          <a:p>
            <a:fld id="{0BE68271-D1D7-4240-9CAF-7A57D75CD8A1}" type="slidenum">
              <a:rPr lang="en-US" smtClean="0"/>
              <a:t>30</a:t>
            </a:fld>
            <a:endParaRPr lang="en-US"/>
          </a:p>
        </p:txBody>
      </p:sp>
    </p:spTree>
    <p:extLst>
      <p:ext uri="{BB962C8B-B14F-4D97-AF65-F5344CB8AC3E}">
        <p14:creationId xmlns:p14="http://schemas.microsoft.com/office/powerpoint/2010/main" val="180898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78203"/>
            <a:ext cx="10515600" cy="1325563"/>
          </a:xfrm>
        </p:spPr>
        <p:txBody>
          <a:bodyPr vert="horz" lIns="91440" tIns="45720" rIns="91440" bIns="45720" rtlCol="0" anchor="ctr">
            <a:normAutofit/>
          </a:bodyPr>
          <a:lstStyle/>
          <a:p>
            <a:pPr algn="ctr"/>
            <a:r>
              <a:rPr lang="en-US" sz="3200" b="1" kern="1400" spc="-50" dirty="0" err="1">
                <a:solidFill>
                  <a:srgbClr val="002060"/>
                </a:solidFill>
                <a:latin typeface="Segoe UI" panose="020B0502040204020203" pitchFamily="34" charset="0"/>
                <a:cs typeface="Segoe UI" panose="020B0502040204020203" pitchFamily="34" charset="0"/>
              </a:rPr>
              <a:t>Travma</a:t>
            </a:r>
            <a:r>
              <a:rPr lang="en-US" sz="3200" b="1" kern="1400" spc="-50" dirty="0">
                <a:solidFill>
                  <a:srgbClr val="002060"/>
                </a:solidFill>
                <a:latin typeface="Segoe UI" panose="020B0502040204020203" pitchFamily="34" charset="0"/>
                <a:cs typeface="Segoe UI" panose="020B0502040204020203" pitchFamily="34" charset="0"/>
              </a:rPr>
              <a:t> </a:t>
            </a:r>
            <a:r>
              <a:rPr lang="en-US" sz="3200" b="1" kern="1400" spc="-50" dirty="0" err="1">
                <a:solidFill>
                  <a:srgbClr val="002060"/>
                </a:solidFill>
                <a:latin typeface="Segoe UI" panose="020B0502040204020203" pitchFamily="34" charset="0"/>
                <a:cs typeface="Segoe UI" panose="020B0502040204020203" pitchFamily="34" charset="0"/>
              </a:rPr>
              <a:t>ve</a:t>
            </a:r>
            <a:r>
              <a:rPr lang="en-US" sz="3200" b="1" kern="1400" spc="-50" dirty="0">
                <a:solidFill>
                  <a:srgbClr val="002060"/>
                </a:solidFill>
                <a:latin typeface="Segoe UI" panose="020B0502040204020203" pitchFamily="34" charset="0"/>
                <a:cs typeface="Segoe UI" panose="020B0502040204020203" pitchFamily="34" charset="0"/>
              </a:rPr>
              <a:t> </a:t>
            </a:r>
            <a:r>
              <a:rPr lang="en-US" sz="3200" b="1" kern="1400" spc="-50" dirty="0" err="1">
                <a:solidFill>
                  <a:srgbClr val="002060"/>
                </a:solidFill>
                <a:latin typeface="Segoe UI" panose="020B0502040204020203" pitchFamily="34" charset="0"/>
                <a:cs typeface="Segoe UI" panose="020B0502040204020203" pitchFamily="34" charset="0"/>
              </a:rPr>
              <a:t>Travma</a:t>
            </a:r>
            <a:r>
              <a:rPr lang="en-US" sz="3200" b="1" kern="1400" spc="-50" dirty="0">
                <a:solidFill>
                  <a:srgbClr val="002060"/>
                </a:solidFill>
                <a:latin typeface="Segoe UI" panose="020B0502040204020203" pitchFamily="34" charset="0"/>
                <a:cs typeface="Segoe UI" panose="020B0502040204020203" pitchFamily="34" charset="0"/>
              </a:rPr>
              <a:t> </a:t>
            </a:r>
            <a:r>
              <a:rPr lang="en-US" sz="3200" b="1" kern="1400" spc="-50" dirty="0" err="1">
                <a:solidFill>
                  <a:srgbClr val="002060"/>
                </a:solidFill>
                <a:latin typeface="Segoe UI" panose="020B0502040204020203" pitchFamily="34" charset="0"/>
                <a:cs typeface="Segoe UI" panose="020B0502040204020203" pitchFamily="34" charset="0"/>
              </a:rPr>
              <a:t>Tepkileri</a:t>
            </a:r>
            <a:r>
              <a:rPr lang="en-US" sz="3200" b="1" kern="1400" spc="-50" dirty="0">
                <a:solidFill>
                  <a:srgbClr val="002060"/>
                </a:solidFill>
                <a:latin typeface="Segoe UI" panose="020B0502040204020203" pitchFamily="34" charset="0"/>
                <a:cs typeface="Segoe UI" panose="020B0502040204020203" pitchFamily="34" charset="0"/>
              </a:rPr>
              <a:t> </a:t>
            </a:r>
            <a:r>
              <a:rPr lang="en-US" sz="3200" b="1" kern="1400" spc="-50" dirty="0" err="1">
                <a:solidFill>
                  <a:srgbClr val="002060"/>
                </a:solidFill>
                <a:latin typeface="Segoe UI" panose="020B0502040204020203" pitchFamily="34" charset="0"/>
                <a:cs typeface="Segoe UI" panose="020B0502040204020203" pitchFamily="34" charset="0"/>
              </a:rPr>
              <a:t>ile</a:t>
            </a:r>
            <a:r>
              <a:rPr lang="en-US" sz="3200" b="1" kern="1400" spc="-50" dirty="0">
                <a:solidFill>
                  <a:srgbClr val="002060"/>
                </a:solidFill>
                <a:latin typeface="Segoe UI" panose="020B0502040204020203" pitchFamily="34" charset="0"/>
                <a:cs typeface="Segoe UI" panose="020B0502040204020203" pitchFamily="34" charset="0"/>
              </a:rPr>
              <a:t> </a:t>
            </a:r>
            <a:r>
              <a:rPr lang="en-US" sz="3200" b="1" kern="1400" spc="-50" dirty="0" err="1">
                <a:solidFill>
                  <a:srgbClr val="002060"/>
                </a:solidFill>
                <a:latin typeface="Segoe UI" panose="020B0502040204020203" pitchFamily="34" charset="0"/>
                <a:cs typeface="Segoe UI" panose="020B0502040204020203" pitchFamily="34" charset="0"/>
              </a:rPr>
              <a:t>İlgili</a:t>
            </a:r>
            <a:r>
              <a:rPr lang="en-US" sz="3200" b="1" kern="1400" spc="-50" dirty="0">
                <a:solidFill>
                  <a:srgbClr val="002060"/>
                </a:solidFill>
                <a:latin typeface="Segoe UI" panose="020B0502040204020203" pitchFamily="34" charset="0"/>
                <a:cs typeface="Segoe UI" panose="020B0502040204020203" pitchFamily="34" charset="0"/>
              </a:rPr>
              <a:t> </a:t>
            </a:r>
            <a:r>
              <a:rPr lang="en-US" sz="3200" b="1" kern="1400" spc="-50" dirty="0" err="1">
                <a:solidFill>
                  <a:srgbClr val="002060"/>
                </a:solidFill>
                <a:latin typeface="Segoe UI" panose="020B0502040204020203" pitchFamily="34" charset="0"/>
                <a:cs typeface="Segoe UI" panose="020B0502040204020203" pitchFamily="34" charset="0"/>
              </a:rPr>
              <a:t>Farkındalık</a:t>
            </a:r>
            <a:r>
              <a:rPr lang="en-US" sz="3200" b="1" kern="1400" spc="-50" dirty="0">
                <a:solidFill>
                  <a:srgbClr val="002060"/>
                </a:solidFill>
                <a:latin typeface="Segoe UI" panose="020B0502040204020203" pitchFamily="34" charset="0"/>
                <a:cs typeface="Segoe UI" panose="020B0502040204020203" pitchFamily="34" charset="0"/>
              </a:rPr>
              <a:t> </a:t>
            </a:r>
            <a:r>
              <a:rPr lang="en-US" sz="3200" b="1" kern="1400" spc="-50" dirty="0" err="1">
                <a:solidFill>
                  <a:srgbClr val="002060"/>
                </a:solidFill>
                <a:latin typeface="Segoe UI" panose="020B0502040204020203" pitchFamily="34" charset="0"/>
                <a:cs typeface="Segoe UI" panose="020B0502040204020203" pitchFamily="34" charset="0"/>
              </a:rPr>
              <a:t>ve</a:t>
            </a:r>
            <a:r>
              <a:rPr lang="en-US" sz="3200" b="1" kern="1400" spc="-50" dirty="0">
                <a:solidFill>
                  <a:srgbClr val="002060"/>
                </a:solidFill>
                <a:latin typeface="Segoe UI" panose="020B0502040204020203" pitchFamily="34" charset="0"/>
                <a:cs typeface="Segoe UI" panose="020B0502040204020203" pitchFamily="34" charset="0"/>
              </a:rPr>
              <a:t> </a:t>
            </a:r>
            <a:r>
              <a:rPr lang="en-US" sz="3200" b="1" kern="1400" spc="-50" dirty="0" err="1">
                <a:solidFill>
                  <a:srgbClr val="002060"/>
                </a:solidFill>
                <a:latin typeface="Segoe UI" panose="020B0502040204020203" pitchFamily="34" charset="0"/>
                <a:cs typeface="Segoe UI" panose="020B0502040204020203" pitchFamily="34" charset="0"/>
              </a:rPr>
              <a:t>Tanıma</a:t>
            </a:r>
            <a:endParaRPr lang="en-US"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838200" y="2728289"/>
            <a:ext cx="10515600" cy="2851892"/>
          </a:xfrm>
        </p:spPr>
        <p:txBody>
          <a:bodyPr>
            <a:normAutofit/>
          </a:bodyPr>
          <a:lstStyle/>
          <a:p>
            <a:pPr marL="0" indent="0">
              <a:buNone/>
            </a:pPr>
            <a:r>
              <a:rPr lang="en-US" sz="2400" u="sng" dirty="0" err="1">
                <a:latin typeface="Segoe UI" panose="020B0502040204020203" pitchFamily="34" charset="0"/>
                <a:cs typeface="Segoe UI" panose="020B0502040204020203" pitchFamily="34" charset="0"/>
              </a:rPr>
              <a:t>Travmatik</a:t>
            </a:r>
            <a:r>
              <a:rPr lang="en-US" sz="2400" u="sng" dirty="0">
                <a:latin typeface="Segoe UI" panose="020B0502040204020203" pitchFamily="34" charset="0"/>
                <a:cs typeface="Segoe UI" panose="020B0502040204020203" pitchFamily="34" charset="0"/>
              </a:rPr>
              <a:t> </a:t>
            </a:r>
            <a:r>
              <a:rPr lang="en-US" sz="2400" u="sng" dirty="0" err="1">
                <a:latin typeface="Segoe UI" panose="020B0502040204020203" pitchFamily="34" charset="0"/>
                <a:cs typeface="Segoe UI" panose="020B0502040204020203" pitchFamily="34" charset="0"/>
              </a:rPr>
              <a:t>Deneyimler</a:t>
            </a:r>
            <a:r>
              <a:rPr lang="en-US" sz="2400" u="sng" dirty="0">
                <a:latin typeface="Segoe UI" panose="020B0502040204020203" pitchFamily="34" charset="0"/>
                <a:cs typeface="Segoe UI" panose="020B0502040204020203" pitchFamily="34" charset="0"/>
              </a:rPr>
              <a:t> </a:t>
            </a:r>
            <a:r>
              <a:rPr lang="en-US" sz="2400" u="sng" dirty="0" err="1">
                <a:latin typeface="Segoe UI" panose="020B0502040204020203" pitchFamily="34" charset="0"/>
                <a:cs typeface="Segoe UI" panose="020B0502040204020203" pitchFamily="34" charset="0"/>
              </a:rPr>
              <a:t>ile</a:t>
            </a:r>
            <a:r>
              <a:rPr lang="en-US" sz="2400" u="sng" dirty="0">
                <a:latin typeface="Segoe UI" panose="020B0502040204020203" pitchFamily="34" charset="0"/>
                <a:cs typeface="Segoe UI" panose="020B0502040204020203" pitchFamily="34" charset="0"/>
              </a:rPr>
              <a:t> </a:t>
            </a:r>
            <a:r>
              <a:rPr lang="en-US" sz="2400" u="sng" dirty="0" err="1">
                <a:latin typeface="Segoe UI" panose="020B0502040204020203" pitchFamily="34" charset="0"/>
                <a:cs typeface="Segoe UI" panose="020B0502040204020203" pitchFamily="34" charset="0"/>
              </a:rPr>
              <a:t>İlgili</a:t>
            </a:r>
            <a:r>
              <a:rPr lang="en-US" sz="2400" u="sng" dirty="0">
                <a:latin typeface="Segoe UI" panose="020B0502040204020203" pitchFamily="34" charset="0"/>
                <a:cs typeface="Segoe UI" panose="020B0502040204020203" pitchFamily="34" charset="0"/>
              </a:rPr>
              <a:t> </a:t>
            </a:r>
            <a:r>
              <a:rPr lang="en-US" sz="2400" u="sng" dirty="0" err="1">
                <a:latin typeface="Segoe UI" panose="020B0502040204020203" pitchFamily="34" charset="0"/>
                <a:cs typeface="Segoe UI" panose="020B0502040204020203" pitchFamily="34" charset="0"/>
              </a:rPr>
              <a:t>Bazı</a:t>
            </a:r>
            <a:r>
              <a:rPr lang="en-US" sz="2400" u="sng" dirty="0">
                <a:latin typeface="Segoe UI" panose="020B0502040204020203" pitchFamily="34" charset="0"/>
                <a:cs typeface="Segoe UI" panose="020B0502040204020203" pitchFamily="34" charset="0"/>
              </a:rPr>
              <a:t> </a:t>
            </a:r>
            <a:r>
              <a:rPr lang="en-US" sz="2400" u="sng" dirty="0" err="1">
                <a:latin typeface="Segoe UI" panose="020B0502040204020203" pitchFamily="34" charset="0"/>
                <a:cs typeface="Segoe UI" panose="020B0502040204020203" pitchFamily="34" charset="0"/>
              </a:rPr>
              <a:t>Tanımlamalar</a:t>
            </a:r>
            <a:r>
              <a:rPr lang="en-US" sz="2400" u="sng" dirty="0">
                <a:latin typeface="Segoe UI" panose="020B0502040204020203" pitchFamily="34" charset="0"/>
                <a:cs typeface="Segoe UI" panose="020B0502040204020203" pitchFamily="34" charset="0"/>
              </a:rPr>
              <a:t>:</a:t>
            </a:r>
          </a:p>
          <a:p>
            <a:r>
              <a:rPr lang="tr-TR" sz="2400" dirty="0">
                <a:effectLst/>
                <a:latin typeface="Segoe UI" panose="020B0502040204020203" pitchFamily="34" charset="0"/>
                <a:ea typeface="Calibri" panose="020F0502020204030204" pitchFamily="34" charset="0"/>
                <a:cs typeface="Segoe UI" panose="020B0502040204020203" pitchFamily="34" charset="0"/>
              </a:rPr>
              <a:t>Travma</a:t>
            </a:r>
          </a:p>
          <a:p>
            <a:r>
              <a:rPr lang="tr-TR" sz="2400" dirty="0">
                <a:effectLst/>
                <a:latin typeface="Segoe UI" panose="020B0502040204020203" pitchFamily="34" charset="0"/>
                <a:ea typeface="Calibri" panose="020F0502020204030204" pitchFamily="34" charset="0"/>
                <a:cs typeface="Segoe UI" panose="020B0502040204020203" pitchFamily="34" charset="0"/>
              </a:rPr>
              <a:t>Akut Stres Bozukluğu ve Travma Sonrası Stres Bozukluğu</a:t>
            </a:r>
          </a:p>
          <a:p>
            <a:r>
              <a:rPr lang="tr-TR" sz="2400" dirty="0">
                <a:effectLst/>
                <a:latin typeface="Segoe UI" panose="020B0502040204020203" pitchFamily="34" charset="0"/>
                <a:ea typeface="Calibri" panose="020F0502020204030204" pitchFamily="34" charset="0"/>
                <a:cs typeface="Segoe UI" panose="020B0502040204020203" pitchFamily="34" charset="0"/>
              </a:rPr>
              <a:t>Olumsuz yaşam olayları (</a:t>
            </a:r>
            <a:r>
              <a:rPr lang="tr-TR" sz="2400" dirty="0" err="1">
                <a:effectLst/>
                <a:latin typeface="Segoe UI" panose="020B0502040204020203" pitchFamily="34" charset="0"/>
                <a:ea typeface="Calibri" panose="020F0502020204030204" pitchFamily="34" charset="0"/>
                <a:cs typeface="Segoe UI" panose="020B0502040204020203" pitchFamily="34" charset="0"/>
              </a:rPr>
              <a:t>travmatik</a:t>
            </a:r>
            <a:r>
              <a:rPr lang="tr-TR" sz="2400" dirty="0">
                <a:effectLst/>
                <a:latin typeface="Segoe UI" panose="020B0502040204020203" pitchFamily="34" charset="0"/>
                <a:ea typeface="Calibri" panose="020F0502020204030204" pitchFamily="34" charset="0"/>
                <a:cs typeface="Segoe UI" panose="020B0502040204020203" pitchFamily="34" charset="0"/>
              </a:rPr>
              <a:t> deneyimler)</a:t>
            </a:r>
            <a:endParaRPr lang="tr-TR" sz="2400" dirty="0">
              <a:latin typeface="Segoe UI" panose="020B0502040204020203" pitchFamily="34" charset="0"/>
              <a:cs typeface="Segoe UI" panose="020B0502040204020203" pitchFamily="34" charset="0"/>
            </a:endParaRPr>
          </a:p>
          <a:p>
            <a:r>
              <a:rPr lang="en-US" sz="2400" dirty="0" err="1">
                <a:latin typeface="Segoe UI" panose="020B0502040204020203" pitchFamily="34" charset="0"/>
                <a:cs typeface="Segoe UI" panose="020B0502040204020203" pitchFamily="34" charset="0"/>
              </a:rPr>
              <a:t>Kompleks</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çocukluk</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çağı</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travması</a:t>
            </a:r>
            <a:endParaRPr lang="tr-TR" sz="2400" dirty="0">
              <a:latin typeface="Segoe UI" panose="020B0502040204020203" pitchFamily="34" charset="0"/>
              <a:cs typeface="Segoe UI" panose="020B0502040204020203" pitchFamily="34" charset="0"/>
            </a:endParaRPr>
          </a:p>
          <a:p>
            <a:r>
              <a:rPr lang="en-US" sz="2400" dirty="0" err="1">
                <a:latin typeface="Segoe UI" panose="020B0502040204020203" pitchFamily="34" charset="0"/>
                <a:cs typeface="Segoe UI" panose="020B0502040204020203" pitchFamily="34" charset="0"/>
              </a:rPr>
              <a:t>İkincil</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travmatik</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stres</a:t>
            </a:r>
            <a:endParaRPr lang="en-US"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F4F98F0C-A85A-B1DC-8B2C-A56DB9B45D55}"/>
              </a:ext>
            </a:extLst>
          </p:cNvPr>
          <p:cNvSpPr>
            <a:spLocks noGrp="1"/>
          </p:cNvSpPr>
          <p:nvPr>
            <p:ph type="sldNum" sz="quarter" idx="12"/>
          </p:nvPr>
        </p:nvSpPr>
        <p:spPr/>
        <p:txBody>
          <a:bodyPr/>
          <a:lstStyle/>
          <a:p>
            <a:fld id="{0BE68271-D1D7-4240-9CAF-7A57D75CD8A1}" type="slidenum">
              <a:rPr lang="en-US" smtClean="0"/>
              <a:t>31</a:t>
            </a:fld>
            <a:endParaRPr lang="en-US"/>
          </a:p>
        </p:txBody>
      </p:sp>
    </p:spTree>
    <p:extLst>
      <p:ext uri="{BB962C8B-B14F-4D97-AF65-F5344CB8AC3E}">
        <p14:creationId xmlns:p14="http://schemas.microsoft.com/office/powerpoint/2010/main" val="1318859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155" y="1330195"/>
            <a:ext cx="10515600" cy="1325563"/>
          </a:xfrm>
        </p:spPr>
        <p:txBody>
          <a:bodyPr vert="horz" lIns="91440" tIns="45720" rIns="91440" bIns="45720" rtlCol="0" anchor="ctr">
            <a:normAutofit/>
          </a:bodyPr>
          <a:lstStyle/>
          <a:p>
            <a:pPr algn="ctr"/>
            <a:r>
              <a:rPr lang="en-US" sz="3200" b="1" kern="1400" spc="-50" dirty="0" err="1">
                <a:solidFill>
                  <a:srgbClr val="002060"/>
                </a:solidFill>
                <a:latin typeface="Segoe UI" panose="020B0502040204020203" pitchFamily="34" charset="0"/>
                <a:cs typeface="Segoe UI" panose="020B0502040204020203" pitchFamily="34" charset="0"/>
              </a:rPr>
              <a:t>Travmatik</a:t>
            </a:r>
            <a:r>
              <a:rPr lang="en-US" sz="3200" b="1" kern="1400" spc="-50" dirty="0">
                <a:solidFill>
                  <a:srgbClr val="002060"/>
                </a:solidFill>
                <a:latin typeface="Segoe UI" panose="020B0502040204020203" pitchFamily="34" charset="0"/>
                <a:cs typeface="Segoe UI" panose="020B0502040204020203" pitchFamily="34" charset="0"/>
              </a:rPr>
              <a:t> </a:t>
            </a:r>
            <a:r>
              <a:rPr lang="en-US" sz="3200" b="1" kern="1400" spc="-50" dirty="0" err="1">
                <a:solidFill>
                  <a:srgbClr val="002060"/>
                </a:solidFill>
                <a:latin typeface="Segoe UI" panose="020B0502040204020203" pitchFamily="34" charset="0"/>
                <a:cs typeface="Segoe UI" panose="020B0502040204020203" pitchFamily="34" charset="0"/>
              </a:rPr>
              <a:t>Deneyimleri</a:t>
            </a:r>
            <a:r>
              <a:rPr lang="en-US" sz="3200" b="1" kern="1400" spc="-50" dirty="0">
                <a:solidFill>
                  <a:srgbClr val="002060"/>
                </a:solidFill>
                <a:latin typeface="Segoe UI" panose="020B0502040204020203" pitchFamily="34" charset="0"/>
                <a:cs typeface="Segoe UI" panose="020B0502040204020203" pitchFamily="34" charset="0"/>
              </a:rPr>
              <a:t> Olan </a:t>
            </a:r>
            <a:r>
              <a:rPr lang="en-US" sz="3200" b="1" kern="1400" spc="-50" dirty="0" err="1">
                <a:solidFill>
                  <a:srgbClr val="002060"/>
                </a:solidFill>
                <a:latin typeface="Segoe UI" panose="020B0502040204020203" pitchFamily="34" charset="0"/>
                <a:cs typeface="Segoe UI" panose="020B0502040204020203" pitchFamily="34" charset="0"/>
              </a:rPr>
              <a:t>Çocuk</a:t>
            </a:r>
            <a:r>
              <a:rPr lang="en-US" sz="3200" b="1" kern="1400" spc="-50" dirty="0">
                <a:solidFill>
                  <a:srgbClr val="002060"/>
                </a:solidFill>
                <a:latin typeface="Segoe UI" panose="020B0502040204020203" pitchFamily="34" charset="0"/>
                <a:cs typeface="Segoe UI" panose="020B0502040204020203" pitchFamily="34" charset="0"/>
              </a:rPr>
              <a:t> </a:t>
            </a:r>
            <a:r>
              <a:rPr lang="en-US" sz="3200" b="1" kern="1400" spc="-50" dirty="0" err="1">
                <a:solidFill>
                  <a:srgbClr val="002060"/>
                </a:solidFill>
                <a:latin typeface="Segoe UI" panose="020B0502040204020203" pitchFamily="34" charset="0"/>
                <a:cs typeface="Segoe UI" panose="020B0502040204020203" pitchFamily="34" charset="0"/>
              </a:rPr>
              <a:t>ve</a:t>
            </a:r>
            <a:r>
              <a:rPr lang="en-US" sz="3200" b="1" kern="1400" spc="-50" dirty="0">
                <a:solidFill>
                  <a:srgbClr val="002060"/>
                </a:solidFill>
                <a:latin typeface="Segoe UI" panose="020B0502040204020203" pitchFamily="34" charset="0"/>
                <a:cs typeface="Segoe UI" panose="020B0502040204020203" pitchFamily="34" charset="0"/>
              </a:rPr>
              <a:t> </a:t>
            </a:r>
            <a:r>
              <a:rPr lang="en-US" sz="3200" b="1" kern="1400" spc="-50" dirty="0" err="1">
                <a:solidFill>
                  <a:srgbClr val="002060"/>
                </a:solidFill>
                <a:latin typeface="Segoe UI" panose="020B0502040204020203" pitchFamily="34" charset="0"/>
                <a:cs typeface="Segoe UI" panose="020B0502040204020203" pitchFamily="34" charset="0"/>
              </a:rPr>
              <a:t>Gençlerle</a:t>
            </a:r>
            <a:r>
              <a:rPr lang="en-US" sz="3200" b="1" kern="1400" spc="-50" dirty="0">
                <a:solidFill>
                  <a:srgbClr val="002060"/>
                </a:solidFill>
                <a:latin typeface="Segoe UI" panose="020B0502040204020203" pitchFamily="34" charset="0"/>
                <a:cs typeface="Segoe UI" panose="020B0502040204020203" pitchFamily="34" charset="0"/>
              </a:rPr>
              <a:t> </a:t>
            </a:r>
            <a:r>
              <a:rPr lang="en-US" sz="3200" b="1" kern="1400" spc="-50" dirty="0" err="1">
                <a:solidFill>
                  <a:srgbClr val="002060"/>
                </a:solidFill>
                <a:latin typeface="Segoe UI" panose="020B0502040204020203" pitchFamily="34" charset="0"/>
                <a:cs typeface="Segoe UI" panose="020B0502040204020203" pitchFamily="34" charset="0"/>
              </a:rPr>
              <a:t>Görüşmeye</a:t>
            </a:r>
            <a:r>
              <a:rPr lang="en-US" sz="3200" b="1" kern="1400" spc="-50" dirty="0">
                <a:solidFill>
                  <a:srgbClr val="002060"/>
                </a:solidFill>
                <a:latin typeface="Segoe UI" panose="020B0502040204020203" pitchFamily="34" charset="0"/>
                <a:cs typeface="Segoe UI" panose="020B0502040204020203" pitchFamily="34" charset="0"/>
              </a:rPr>
              <a:t> </a:t>
            </a:r>
            <a:r>
              <a:rPr lang="en-US" sz="3200" b="1" kern="1400" spc="-50" dirty="0" err="1">
                <a:solidFill>
                  <a:srgbClr val="002060"/>
                </a:solidFill>
                <a:latin typeface="Segoe UI" panose="020B0502040204020203" pitchFamily="34" charset="0"/>
                <a:cs typeface="Segoe UI" panose="020B0502040204020203" pitchFamily="34" charset="0"/>
              </a:rPr>
              <a:t>Hazır</a:t>
            </a:r>
            <a:r>
              <a:rPr lang="en-US" sz="3200" b="1" kern="1400" spc="-50" dirty="0">
                <a:solidFill>
                  <a:srgbClr val="002060"/>
                </a:solidFill>
                <a:latin typeface="Segoe UI" panose="020B0502040204020203" pitchFamily="34" charset="0"/>
                <a:cs typeface="Segoe UI" panose="020B0502040204020203" pitchFamily="34" charset="0"/>
              </a:rPr>
              <a:t> </a:t>
            </a:r>
            <a:r>
              <a:rPr lang="en-US" sz="3200" b="1" kern="1400" spc="-50" dirty="0" err="1">
                <a:solidFill>
                  <a:srgbClr val="002060"/>
                </a:solidFill>
                <a:latin typeface="Segoe UI" panose="020B0502040204020203" pitchFamily="34" charset="0"/>
                <a:cs typeface="Segoe UI" panose="020B0502040204020203" pitchFamily="34" charset="0"/>
              </a:rPr>
              <a:t>Olma</a:t>
            </a:r>
            <a:endParaRPr lang="en-US"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838200" y="2508575"/>
            <a:ext cx="10515600" cy="2851892"/>
          </a:xfrm>
        </p:spPr>
        <p:txBody>
          <a:bodyPr>
            <a:noAutofit/>
          </a:bodyPr>
          <a:lstStyle/>
          <a:p>
            <a:r>
              <a:rPr lang="tr-TR" sz="2400" dirty="0" err="1">
                <a:effectLst/>
                <a:latin typeface="Segoe UI" panose="020B0502040204020203" pitchFamily="34" charset="0"/>
                <a:ea typeface="Calibri" panose="020F0502020204030204" pitchFamily="34" charset="0"/>
                <a:cs typeface="Segoe UI" panose="020B0502040204020203" pitchFamily="34" charset="0"/>
              </a:rPr>
              <a:t>Travmatik</a:t>
            </a:r>
            <a:r>
              <a:rPr lang="tr-TR" sz="2400" dirty="0">
                <a:effectLst/>
                <a:latin typeface="Segoe UI" panose="020B0502040204020203" pitchFamily="34" charset="0"/>
                <a:ea typeface="Calibri" panose="020F0502020204030204" pitchFamily="34" charset="0"/>
                <a:cs typeface="Segoe UI" panose="020B0502040204020203" pitchFamily="34" charset="0"/>
              </a:rPr>
              <a:t> deneyim yaşamış</a:t>
            </a:r>
            <a:r>
              <a:rPr lang="tr-TR" sz="2400" dirty="0">
                <a:effectLst/>
                <a:latin typeface="Segoe UI" panose="020B0502040204020203" pitchFamily="34" charset="0"/>
                <a:cs typeface="Segoe UI" panose="020B0502040204020203" pitchFamily="34" charset="0"/>
              </a:rPr>
              <a:t> </a:t>
            </a:r>
            <a:r>
              <a:rPr lang="tr-TR" sz="2400" dirty="0" err="1">
                <a:effectLst/>
                <a:latin typeface="Segoe UI" panose="020B0502040204020203" pitchFamily="34" charset="0"/>
                <a:cs typeface="Segoe UI" panose="020B0502040204020203" pitchFamily="34" charset="0"/>
              </a:rPr>
              <a:t>çocuk</a:t>
            </a:r>
            <a:r>
              <a:rPr lang="tr-TR" sz="2400" dirty="0">
                <a:effectLst/>
                <a:latin typeface="Segoe UI" panose="020B0502040204020203" pitchFamily="34" charset="0"/>
                <a:cs typeface="Segoe UI" panose="020B0502040204020203" pitchFamily="34" charset="0"/>
              </a:rPr>
              <a:t> ve </a:t>
            </a:r>
            <a:r>
              <a:rPr lang="tr-TR" sz="2400" dirty="0" err="1">
                <a:effectLst/>
                <a:latin typeface="Segoe UI" panose="020B0502040204020203" pitchFamily="34" charset="0"/>
                <a:cs typeface="Segoe UI" panose="020B0502040204020203" pitchFamily="34" charset="0"/>
              </a:rPr>
              <a:t>gençlerin</a:t>
            </a:r>
            <a:r>
              <a:rPr lang="tr-TR" sz="2400" dirty="0">
                <a:effectLst/>
                <a:latin typeface="Segoe UI" panose="020B0502040204020203" pitchFamily="34" charset="0"/>
                <a:cs typeface="Segoe UI" panose="020B0502040204020203" pitchFamily="34" charset="0"/>
              </a:rPr>
              <a:t>,</a:t>
            </a:r>
          </a:p>
          <a:p>
            <a:pPr lvl="1"/>
            <a:r>
              <a:rPr lang="tr-TR" dirty="0">
                <a:effectLst/>
                <a:latin typeface="Segoe UI" panose="020B0502040204020203" pitchFamily="34" charset="0"/>
                <a:cs typeface="Segoe UI" panose="020B0502040204020203" pitchFamily="34" charset="0"/>
              </a:rPr>
              <a:t>Sadece </a:t>
            </a:r>
            <a:r>
              <a:rPr lang="tr-TR" dirty="0" err="1">
                <a:effectLst/>
                <a:latin typeface="Segoe UI" panose="020B0502040204020203" pitchFamily="34" charset="0"/>
                <a:cs typeface="Segoe UI" panose="020B0502040204020203" pitchFamily="34" charset="0"/>
              </a:rPr>
              <a:t>şikayetlerine</a:t>
            </a:r>
            <a:r>
              <a:rPr lang="tr-TR" dirty="0">
                <a:effectLst/>
                <a:latin typeface="Segoe UI" panose="020B0502040204020203" pitchFamily="34" charset="0"/>
                <a:cs typeface="Segoe UI" panose="020B0502040204020203" pitchFamily="34" charset="0"/>
              </a:rPr>
              <a:t> odaklanmak X </a:t>
            </a:r>
          </a:p>
          <a:p>
            <a:pPr lvl="1"/>
            <a:r>
              <a:rPr lang="tr-TR" dirty="0" err="1">
                <a:effectLst/>
                <a:latin typeface="Segoe UI" panose="020B0502040204020203" pitchFamily="34" charset="0"/>
                <a:cs typeface="Segoe UI" panose="020B0502040204020203" pitchFamily="34" charset="0"/>
              </a:rPr>
              <a:t>Yaşadıklarını</a:t>
            </a:r>
            <a:r>
              <a:rPr lang="tr-TR" dirty="0">
                <a:effectLst/>
                <a:latin typeface="Segoe UI" panose="020B0502040204020203" pitchFamily="34" charset="0"/>
                <a:cs typeface="Segoe UI" panose="020B0502040204020203" pitchFamily="34" charset="0"/>
              </a:rPr>
              <a:t> anlamaya </a:t>
            </a:r>
            <a:r>
              <a:rPr lang="tr-TR" dirty="0" err="1">
                <a:effectLst/>
                <a:latin typeface="Segoe UI" panose="020B0502040204020203" pitchFamily="34" charset="0"/>
                <a:cs typeface="Segoe UI" panose="020B0502040204020203" pitchFamily="34" charset="0"/>
              </a:rPr>
              <a:t>çalışmak</a:t>
            </a:r>
            <a:r>
              <a:rPr lang="tr-TR" dirty="0">
                <a:effectLst/>
                <a:latin typeface="Segoe UI" panose="020B0502040204020203" pitchFamily="34" charset="0"/>
                <a:cs typeface="Segoe UI" panose="020B0502040204020203" pitchFamily="34" charset="0"/>
              </a:rPr>
              <a:t> </a:t>
            </a:r>
            <a:r>
              <a:rPr lang="tr-TR" dirty="0">
                <a:effectLst/>
                <a:latin typeface="Segoe UI" panose="020B0502040204020203" pitchFamily="34" charset="0"/>
                <a:cs typeface="Segoe UI" panose="020B0502040204020203" pitchFamily="34" charset="0"/>
                <a:sym typeface="Wingdings" panose="05000000000000000000" pitchFamily="2" charset="2"/>
              </a:rPr>
              <a:t></a:t>
            </a:r>
            <a:endParaRPr lang="tr-TR" dirty="0">
              <a:latin typeface="Segoe UI" panose="020B0502040204020203" pitchFamily="34" charset="0"/>
              <a:cs typeface="Segoe UI" panose="020B0502040204020203" pitchFamily="34" charset="0"/>
            </a:endParaRPr>
          </a:p>
          <a:p>
            <a:r>
              <a:rPr lang="tr-TR" sz="2400" dirty="0">
                <a:effectLst/>
                <a:latin typeface="Segoe UI" panose="020B0502040204020203" pitchFamily="34" charset="0"/>
                <a:cs typeface="Segoe UI" panose="020B0502040204020203" pitchFamily="34" charset="0"/>
              </a:rPr>
              <a:t>Travmaya duyarlı bir </a:t>
            </a:r>
            <a:r>
              <a:rPr lang="tr-TR" sz="2400" dirty="0" err="1">
                <a:effectLst/>
                <a:latin typeface="Segoe UI" panose="020B0502040204020203" pitchFamily="34" charset="0"/>
                <a:cs typeface="Segoe UI" panose="020B0502040204020203" pitchFamily="34" charset="0"/>
              </a:rPr>
              <a:t>yaklaşım</a:t>
            </a:r>
            <a:endParaRPr lang="tr-TR" sz="2400" dirty="0">
              <a:effectLst/>
              <a:latin typeface="Segoe UI" panose="020B0502040204020203" pitchFamily="34" charset="0"/>
              <a:cs typeface="Segoe UI" panose="020B0502040204020203" pitchFamily="34" charset="0"/>
            </a:endParaRPr>
          </a:p>
          <a:p>
            <a:r>
              <a:rPr lang="tr-TR" sz="2400" dirty="0">
                <a:latin typeface="Segoe UI" panose="020B0502040204020203" pitchFamily="34" charset="0"/>
                <a:cs typeface="Segoe UI" panose="020B0502040204020203" pitchFamily="34" charset="0"/>
              </a:rPr>
              <a:t>Güçlü ve zayıf yönler</a:t>
            </a:r>
          </a:p>
          <a:p>
            <a:r>
              <a:rPr lang="tr-TR" sz="2400" dirty="0">
                <a:effectLst/>
                <a:latin typeface="Segoe UI" panose="020B0502040204020203" pitchFamily="34" charset="0"/>
                <a:cs typeface="Segoe UI" panose="020B0502040204020203" pitchFamily="34" charset="0"/>
              </a:rPr>
              <a:t>Travma </a:t>
            </a:r>
            <a:r>
              <a:rPr lang="tr-TR" sz="2400" dirty="0" err="1">
                <a:effectLst/>
                <a:latin typeface="Segoe UI" panose="020B0502040204020203" pitchFamily="34" charset="0"/>
                <a:cs typeface="Segoe UI" panose="020B0502040204020203" pitchFamily="34" charset="0"/>
              </a:rPr>
              <a:t>yaşamıs</a:t>
            </a:r>
            <a:r>
              <a:rPr lang="tr-TR" sz="2400" dirty="0">
                <a:effectLst/>
                <a:latin typeface="Segoe UI" panose="020B0502040204020203" pitchFamily="34" charset="0"/>
                <a:cs typeface="Segoe UI" panose="020B0502040204020203" pitchFamily="34" charset="0"/>
              </a:rPr>
              <a:t>̧ </a:t>
            </a:r>
            <a:r>
              <a:rPr lang="tr-TR" sz="2400" dirty="0" err="1">
                <a:effectLst/>
                <a:latin typeface="Segoe UI" panose="020B0502040204020203" pitchFamily="34" charset="0"/>
                <a:cs typeface="Segoe UI" panose="020B0502040204020203" pitchFamily="34" charset="0"/>
              </a:rPr>
              <a:t>çocuk</a:t>
            </a:r>
            <a:r>
              <a:rPr lang="tr-TR" sz="2400" dirty="0">
                <a:effectLst/>
                <a:latin typeface="Segoe UI" panose="020B0502040204020203" pitchFamily="34" charset="0"/>
                <a:cs typeface="Segoe UI" panose="020B0502040204020203" pitchFamily="34" charset="0"/>
              </a:rPr>
              <a:t> ve </a:t>
            </a:r>
            <a:r>
              <a:rPr lang="tr-TR" sz="2400" dirty="0" err="1">
                <a:effectLst/>
                <a:latin typeface="Segoe UI" panose="020B0502040204020203" pitchFamily="34" charset="0"/>
                <a:cs typeface="Segoe UI" panose="020B0502040204020203" pitchFamily="34" charset="0"/>
              </a:rPr>
              <a:t>gençlerle</a:t>
            </a:r>
            <a:r>
              <a:rPr lang="tr-TR" sz="2400" dirty="0">
                <a:effectLst/>
                <a:latin typeface="Segoe UI" panose="020B0502040204020203" pitchFamily="34" charset="0"/>
                <a:cs typeface="Segoe UI" panose="020B0502040204020203" pitchFamily="34" charset="0"/>
              </a:rPr>
              <a:t> </a:t>
            </a:r>
            <a:r>
              <a:rPr lang="tr-TR" sz="2400" dirty="0" err="1">
                <a:effectLst/>
                <a:latin typeface="Segoe UI" panose="020B0502040204020203" pitchFamily="34" charset="0"/>
                <a:cs typeface="Segoe UI" panose="020B0502040204020203" pitchFamily="34" charset="0"/>
              </a:rPr>
              <a:t>çalışırken</a:t>
            </a:r>
            <a:r>
              <a:rPr lang="tr-TR" sz="2400" dirty="0">
                <a:effectLst/>
                <a:latin typeface="Segoe UI" panose="020B0502040204020203" pitchFamily="34" charset="0"/>
                <a:cs typeface="Segoe UI" panose="020B0502040204020203" pitchFamily="34" charset="0"/>
              </a:rPr>
              <a:t>, </a:t>
            </a:r>
          </a:p>
          <a:p>
            <a:pPr lvl="1"/>
            <a:r>
              <a:rPr lang="tr-TR" dirty="0">
                <a:effectLst/>
                <a:latin typeface="Segoe UI" panose="020B0502040204020203" pitchFamily="34" charset="0"/>
                <a:cs typeface="Segoe UI" panose="020B0502040204020203" pitchFamily="34" charset="0"/>
              </a:rPr>
              <a:t>Onları </a:t>
            </a:r>
            <a:r>
              <a:rPr lang="tr-TR" dirty="0" err="1">
                <a:effectLst/>
                <a:latin typeface="Segoe UI" panose="020B0502040204020203" pitchFamily="34" charset="0"/>
                <a:cs typeface="Segoe UI" panose="020B0502040204020203" pitchFamily="34" charset="0"/>
              </a:rPr>
              <a:t>düzeltmeye</a:t>
            </a:r>
            <a:r>
              <a:rPr lang="tr-TR" dirty="0">
                <a:effectLst/>
                <a:latin typeface="Segoe UI" panose="020B0502040204020203" pitchFamily="34" charset="0"/>
                <a:cs typeface="Segoe UI" panose="020B0502040204020203" pitchFamily="34" charset="0"/>
              </a:rPr>
              <a:t> </a:t>
            </a:r>
            <a:r>
              <a:rPr lang="tr-TR" dirty="0" err="1">
                <a:effectLst/>
                <a:latin typeface="Segoe UI" panose="020B0502040204020203" pitchFamily="34" charset="0"/>
                <a:cs typeface="Segoe UI" panose="020B0502040204020203" pitchFamily="34" charset="0"/>
              </a:rPr>
              <a:t>çalışmak</a:t>
            </a:r>
            <a:r>
              <a:rPr lang="tr-TR" dirty="0">
                <a:effectLst/>
                <a:latin typeface="Segoe UI" panose="020B0502040204020203" pitchFamily="34" charset="0"/>
                <a:cs typeface="Segoe UI" panose="020B0502040204020203" pitchFamily="34" charset="0"/>
              </a:rPr>
              <a:t> </a:t>
            </a:r>
            <a:r>
              <a:rPr lang="tr-TR" dirty="0">
                <a:latin typeface="Segoe UI" panose="020B0502040204020203" pitchFamily="34" charset="0"/>
                <a:cs typeface="Segoe UI" panose="020B0502040204020203" pitchFamily="34" charset="0"/>
              </a:rPr>
              <a:t>X </a:t>
            </a:r>
          </a:p>
          <a:p>
            <a:pPr lvl="1"/>
            <a:r>
              <a:rPr lang="tr-TR" dirty="0">
                <a:effectLst/>
                <a:latin typeface="Segoe UI" panose="020B0502040204020203" pitchFamily="34" charset="0"/>
                <a:cs typeface="Segoe UI" panose="020B0502040204020203" pitchFamily="34" charset="0"/>
              </a:rPr>
              <a:t>Anlama odaklı bir </a:t>
            </a:r>
            <a:r>
              <a:rPr lang="tr-TR" dirty="0" err="1">
                <a:effectLst/>
                <a:latin typeface="Segoe UI" panose="020B0502040204020203" pitchFamily="34" charset="0"/>
                <a:cs typeface="Segoe UI" panose="020B0502040204020203" pitchFamily="34" charset="0"/>
              </a:rPr>
              <a:t>yaklaşım</a:t>
            </a:r>
            <a:r>
              <a:rPr lang="tr-TR" dirty="0">
                <a:effectLst/>
                <a:latin typeface="Segoe UI" panose="020B0502040204020203" pitchFamily="34" charset="0"/>
                <a:cs typeface="Segoe UI" panose="020B0502040204020203" pitchFamily="34" charset="0"/>
              </a:rPr>
              <a:t> </a:t>
            </a:r>
            <a:r>
              <a:rPr lang="tr-TR" dirty="0">
                <a:effectLst/>
                <a:latin typeface="Segoe UI" panose="020B0502040204020203" pitchFamily="34" charset="0"/>
                <a:cs typeface="Segoe UI" panose="020B0502040204020203" pitchFamily="34" charset="0"/>
                <a:sym typeface="Wingdings" panose="05000000000000000000" pitchFamily="2" charset="2"/>
              </a:rPr>
              <a:t></a:t>
            </a:r>
            <a:endParaRPr lang="en-US"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20075129-7710-3FAC-3AEF-696914C04A51}"/>
              </a:ext>
            </a:extLst>
          </p:cNvPr>
          <p:cNvSpPr>
            <a:spLocks noGrp="1"/>
          </p:cNvSpPr>
          <p:nvPr>
            <p:ph type="sldNum" sz="quarter" idx="12"/>
          </p:nvPr>
        </p:nvSpPr>
        <p:spPr/>
        <p:txBody>
          <a:bodyPr/>
          <a:lstStyle/>
          <a:p>
            <a:fld id="{0BE68271-D1D7-4240-9CAF-7A57D75CD8A1}" type="slidenum">
              <a:rPr lang="en-US" smtClean="0"/>
              <a:t>32</a:t>
            </a:fld>
            <a:endParaRPr lang="en-US"/>
          </a:p>
        </p:txBody>
      </p:sp>
    </p:spTree>
    <p:extLst>
      <p:ext uri="{BB962C8B-B14F-4D97-AF65-F5344CB8AC3E}">
        <p14:creationId xmlns:p14="http://schemas.microsoft.com/office/powerpoint/2010/main" val="22164503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ctr"/>
            <a:r>
              <a:rPr lang="en-US" sz="3200" b="1" kern="1400" spc="-50" dirty="0" err="1">
                <a:solidFill>
                  <a:srgbClr val="002060"/>
                </a:solidFill>
                <a:latin typeface="Segoe UI" panose="020B0502040204020203" pitchFamily="34" charset="0"/>
                <a:cs typeface="Segoe UI" panose="020B0502040204020203" pitchFamily="34" charset="0"/>
              </a:rPr>
              <a:t>Travmatik</a:t>
            </a:r>
            <a:r>
              <a:rPr lang="en-US" sz="3200" b="1" kern="1400" spc="-50" dirty="0">
                <a:solidFill>
                  <a:srgbClr val="002060"/>
                </a:solidFill>
                <a:latin typeface="Segoe UI" panose="020B0502040204020203" pitchFamily="34" charset="0"/>
                <a:cs typeface="Segoe UI" panose="020B0502040204020203" pitchFamily="34" charset="0"/>
              </a:rPr>
              <a:t> </a:t>
            </a:r>
            <a:r>
              <a:rPr lang="en-US" sz="3200" b="1" kern="1400" spc="-50" dirty="0" err="1">
                <a:solidFill>
                  <a:srgbClr val="002060"/>
                </a:solidFill>
                <a:latin typeface="Segoe UI" panose="020B0502040204020203" pitchFamily="34" charset="0"/>
                <a:cs typeface="Segoe UI" panose="020B0502040204020203" pitchFamily="34" charset="0"/>
              </a:rPr>
              <a:t>Deneyimleri</a:t>
            </a:r>
            <a:r>
              <a:rPr lang="en-US" sz="3200" b="1" kern="1400" spc="-50" dirty="0">
                <a:solidFill>
                  <a:srgbClr val="002060"/>
                </a:solidFill>
                <a:latin typeface="Segoe UI" panose="020B0502040204020203" pitchFamily="34" charset="0"/>
                <a:cs typeface="Segoe UI" panose="020B0502040204020203" pitchFamily="34" charset="0"/>
              </a:rPr>
              <a:t> Olan </a:t>
            </a:r>
            <a:r>
              <a:rPr lang="en-US" sz="3200" b="1" kern="1400" spc="-50" dirty="0" err="1">
                <a:solidFill>
                  <a:srgbClr val="002060"/>
                </a:solidFill>
                <a:latin typeface="Segoe UI" panose="020B0502040204020203" pitchFamily="34" charset="0"/>
                <a:cs typeface="Segoe UI" panose="020B0502040204020203" pitchFamily="34" charset="0"/>
              </a:rPr>
              <a:t>Çocuk</a:t>
            </a:r>
            <a:r>
              <a:rPr lang="en-US" sz="3200" b="1" kern="1400" spc="-50" dirty="0">
                <a:solidFill>
                  <a:srgbClr val="002060"/>
                </a:solidFill>
                <a:latin typeface="Segoe UI" panose="020B0502040204020203" pitchFamily="34" charset="0"/>
                <a:cs typeface="Segoe UI" panose="020B0502040204020203" pitchFamily="34" charset="0"/>
              </a:rPr>
              <a:t> </a:t>
            </a:r>
            <a:r>
              <a:rPr lang="en-US" sz="3200" b="1" kern="1400" spc="-50" dirty="0" err="1">
                <a:solidFill>
                  <a:srgbClr val="002060"/>
                </a:solidFill>
                <a:latin typeface="Segoe UI" panose="020B0502040204020203" pitchFamily="34" charset="0"/>
                <a:cs typeface="Segoe UI" panose="020B0502040204020203" pitchFamily="34" charset="0"/>
              </a:rPr>
              <a:t>ve</a:t>
            </a:r>
            <a:r>
              <a:rPr lang="en-US" sz="3200" b="1" kern="1400" spc="-50" dirty="0">
                <a:solidFill>
                  <a:srgbClr val="002060"/>
                </a:solidFill>
                <a:latin typeface="Segoe UI" panose="020B0502040204020203" pitchFamily="34" charset="0"/>
                <a:cs typeface="Segoe UI" panose="020B0502040204020203" pitchFamily="34" charset="0"/>
              </a:rPr>
              <a:t> </a:t>
            </a:r>
            <a:r>
              <a:rPr lang="en-US" sz="3200" b="1" kern="1400" spc="-50" dirty="0" err="1">
                <a:solidFill>
                  <a:srgbClr val="002060"/>
                </a:solidFill>
                <a:latin typeface="Segoe UI" panose="020B0502040204020203" pitchFamily="34" charset="0"/>
                <a:cs typeface="Segoe UI" panose="020B0502040204020203" pitchFamily="34" charset="0"/>
              </a:rPr>
              <a:t>Gençlerle</a:t>
            </a:r>
            <a:r>
              <a:rPr lang="en-US" sz="3200" b="1" kern="1400" spc="-50" dirty="0">
                <a:solidFill>
                  <a:srgbClr val="002060"/>
                </a:solidFill>
                <a:latin typeface="Segoe UI" panose="020B0502040204020203" pitchFamily="34" charset="0"/>
                <a:cs typeface="Segoe UI" panose="020B0502040204020203" pitchFamily="34" charset="0"/>
              </a:rPr>
              <a:t> </a:t>
            </a:r>
            <a:r>
              <a:rPr lang="en-US" sz="3200" b="1" kern="1400" spc="-50" dirty="0" err="1">
                <a:solidFill>
                  <a:srgbClr val="002060"/>
                </a:solidFill>
                <a:latin typeface="Segoe UI" panose="020B0502040204020203" pitchFamily="34" charset="0"/>
                <a:cs typeface="Segoe UI" panose="020B0502040204020203" pitchFamily="34" charset="0"/>
              </a:rPr>
              <a:t>Görüşmeye</a:t>
            </a:r>
            <a:r>
              <a:rPr lang="en-US" sz="3200" b="1" kern="1400" spc="-50" dirty="0">
                <a:solidFill>
                  <a:srgbClr val="002060"/>
                </a:solidFill>
                <a:latin typeface="Segoe UI" panose="020B0502040204020203" pitchFamily="34" charset="0"/>
                <a:cs typeface="Segoe UI" panose="020B0502040204020203" pitchFamily="34" charset="0"/>
              </a:rPr>
              <a:t> </a:t>
            </a:r>
            <a:r>
              <a:rPr lang="en-US" sz="3200" b="1" kern="1400" spc="-50" dirty="0" err="1">
                <a:solidFill>
                  <a:srgbClr val="002060"/>
                </a:solidFill>
                <a:latin typeface="Segoe UI" panose="020B0502040204020203" pitchFamily="34" charset="0"/>
                <a:cs typeface="Segoe UI" panose="020B0502040204020203" pitchFamily="34" charset="0"/>
              </a:rPr>
              <a:t>Hazır</a:t>
            </a:r>
            <a:r>
              <a:rPr lang="en-US" sz="3200" b="1" kern="1400" spc="-50" dirty="0">
                <a:solidFill>
                  <a:srgbClr val="002060"/>
                </a:solidFill>
                <a:latin typeface="Segoe UI" panose="020B0502040204020203" pitchFamily="34" charset="0"/>
                <a:cs typeface="Segoe UI" panose="020B0502040204020203" pitchFamily="34" charset="0"/>
              </a:rPr>
              <a:t> </a:t>
            </a:r>
            <a:r>
              <a:rPr lang="en-US" sz="3200" b="1" kern="1400" spc="-50" dirty="0" err="1">
                <a:solidFill>
                  <a:srgbClr val="002060"/>
                </a:solidFill>
                <a:latin typeface="Segoe UI" panose="020B0502040204020203" pitchFamily="34" charset="0"/>
                <a:cs typeface="Segoe UI" panose="020B0502040204020203" pitchFamily="34" charset="0"/>
              </a:rPr>
              <a:t>Olma</a:t>
            </a:r>
            <a:endParaRPr lang="en-US"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p:txBody>
          <a:bodyPr>
            <a:normAutofit/>
          </a:bodyPr>
          <a:lstStyle/>
          <a:p>
            <a:r>
              <a:rPr lang="tr-TR"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Güvenli ve destekleyici ilişkiler kurmak</a:t>
            </a:r>
          </a:p>
          <a:p>
            <a:endParaRPr lang="en-US"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p>
            <a:pPr marL="0" indent="0">
              <a:buNone/>
            </a:pPr>
            <a:endParaRPr lang="tr-TR"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p>
            <a:r>
              <a:rPr lang="tr-TR"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Bakım veren-çocuk ilişkisine destek</a:t>
            </a:r>
          </a:p>
          <a:p>
            <a:endParaRPr lang="tr-TR" sz="4000" dirty="0">
              <a:latin typeface="Segoe UI" panose="020B0502040204020203" pitchFamily="34" charset="0"/>
              <a:cs typeface="Segoe UI" panose="020B0502040204020203" pitchFamily="34" charset="0"/>
            </a:endParaRPr>
          </a:p>
        </p:txBody>
      </p:sp>
      <p:sp>
        <p:nvSpPr>
          <p:cNvPr id="6" name="Metin kutusu 5">
            <a:extLst>
              <a:ext uri="{FF2B5EF4-FFF2-40B4-BE49-F238E27FC236}">
                <a16:creationId xmlns:a16="http://schemas.microsoft.com/office/drawing/2014/main" id="{280EA3AF-4333-4BD3-93E6-2D300A4CB204}"/>
              </a:ext>
            </a:extLst>
          </p:cNvPr>
          <p:cNvSpPr txBox="1"/>
          <p:nvPr/>
        </p:nvSpPr>
        <p:spPr>
          <a:xfrm>
            <a:off x="8367435" y="3733599"/>
            <a:ext cx="6094562" cy="523220"/>
          </a:xfrm>
          <a:prstGeom prst="rect">
            <a:avLst/>
          </a:prstGeom>
          <a:noFill/>
        </p:spPr>
        <p:txBody>
          <a:bodyPr wrap="square">
            <a:spAutoFit/>
          </a:bodyPr>
          <a:lstStyle/>
          <a:p>
            <a:r>
              <a:rPr lang="tr-TR" sz="2800" dirty="0">
                <a:effectLst/>
              </a:rPr>
              <a:t>Bağlanma teorisi</a:t>
            </a:r>
          </a:p>
        </p:txBody>
      </p:sp>
      <p:sp>
        <p:nvSpPr>
          <p:cNvPr id="7" name="Açıklama Balonu: Sağ Ok 6">
            <a:extLst>
              <a:ext uri="{FF2B5EF4-FFF2-40B4-BE49-F238E27FC236}">
                <a16:creationId xmlns:a16="http://schemas.microsoft.com/office/drawing/2014/main" id="{416387FC-A4EB-4F7E-85EF-2C1B3D29DC24}"/>
              </a:ext>
            </a:extLst>
          </p:cNvPr>
          <p:cNvSpPr/>
          <p:nvPr/>
        </p:nvSpPr>
        <p:spPr>
          <a:xfrm>
            <a:off x="6961329" y="3474258"/>
            <a:ext cx="1406106" cy="1121434"/>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Slide Number Placeholder 3">
            <a:extLst>
              <a:ext uri="{FF2B5EF4-FFF2-40B4-BE49-F238E27FC236}">
                <a16:creationId xmlns:a16="http://schemas.microsoft.com/office/drawing/2014/main" id="{81245618-F7EF-6583-0E4E-C5D971B619A5}"/>
              </a:ext>
            </a:extLst>
          </p:cNvPr>
          <p:cNvSpPr>
            <a:spLocks noGrp="1"/>
          </p:cNvSpPr>
          <p:nvPr>
            <p:ph type="sldNum" sz="quarter" idx="12"/>
          </p:nvPr>
        </p:nvSpPr>
        <p:spPr/>
        <p:txBody>
          <a:bodyPr/>
          <a:lstStyle/>
          <a:p>
            <a:fld id="{0BE68271-D1D7-4240-9CAF-7A57D75CD8A1}" type="slidenum">
              <a:rPr lang="en-US" smtClean="0"/>
              <a:t>33</a:t>
            </a:fld>
            <a:endParaRPr lang="en-US"/>
          </a:p>
        </p:txBody>
      </p:sp>
    </p:spTree>
    <p:extLst>
      <p:ext uri="{BB962C8B-B14F-4D97-AF65-F5344CB8AC3E}">
        <p14:creationId xmlns:p14="http://schemas.microsoft.com/office/powerpoint/2010/main" val="3470919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6A2E5C-9104-4BB2-9F44-183777D06D3D}"/>
              </a:ext>
            </a:extLst>
          </p:cNvPr>
          <p:cNvSpPr>
            <a:spLocks noGrp="1"/>
          </p:cNvSpPr>
          <p:nvPr>
            <p:ph type="title"/>
          </p:nvPr>
        </p:nvSpPr>
        <p:spPr/>
        <p:txBody>
          <a:bodyPr vert="horz" lIns="91440" tIns="45720" rIns="91440" bIns="45720" rtlCol="0" anchor="ctr">
            <a:normAutofit/>
          </a:bodyPr>
          <a:lstStyle/>
          <a:p>
            <a:pPr algn="ctr"/>
            <a:r>
              <a:rPr lang="en-US" sz="3200" b="1" kern="1400" spc="-50" dirty="0" err="1">
                <a:solidFill>
                  <a:srgbClr val="002060"/>
                </a:solidFill>
                <a:latin typeface="Segoe UI" panose="020B0502040204020203" pitchFamily="34" charset="0"/>
                <a:cs typeface="Segoe UI" panose="020B0502040204020203" pitchFamily="34" charset="0"/>
              </a:rPr>
              <a:t>Travmatik</a:t>
            </a:r>
            <a:r>
              <a:rPr lang="en-US" sz="3200" b="1" kern="1400" spc="-50" dirty="0">
                <a:solidFill>
                  <a:srgbClr val="002060"/>
                </a:solidFill>
                <a:latin typeface="Segoe UI" panose="020B0502040204020203" pitchFamily="34" charset="0"/>
                <a:cs typeface="Segoe UI" panose="020B0502040204020203" pitchFamily="34" charset="0"/>
              </a:rPr>
              <a:t> </a:t>
            </a:r>
            <a:r>
              <a:rPr lang="en-US" sz="3200" b="1" kern="1400" spc="-50" dirty="0" err="1">
                <a:solidFill>
                  <a:srgbClr val="002060"/>
                </a:solidFill>
                <a:latin typeface="Segoe UI" panose="020B0502040204020203" pitchFamily="34" charset="0"/>
                <a:cs typeface="Segoe UI" panose="020B0502040204020203" pitchFamily="34" charset="0"/>
              </a:rPr>
              <a:t>Deneyimleri</a:t>
            </a:r>
            <a:r>
              <a:rPr lang="en-US" sz="3200" b="1" kern="1400" spc="-50" dirty="0">
                <a:solidFill>
                  <a:srgbClr val="002060"/>
                </a:solidFill>
                <a:latin typeface="Segoe UI" panose="020B0502040204020203" pitchFamily="34" charset="0"/>
                <a:cs typeface="Segoe UI" panose="020B0502040204020203" pitchFamily="34" charset="0"/>
              </a:rPr>
              <a:t> Olan Çocuk </a:t>
            </a:r>
            <a:r>
              <a:rPr lang="en-US" sz="3200" b="1" kern="1400" spc="-50" dirty="0" err="1">
                <a:solidFill>
                  <a:srgbClr val="002060"/>
                </a:solidFill>
                <a:latin typeface="Segoe UI" panose="020B0502040204020203" pitchFamily="34" charset="0"/>
                <a:cs typeface="Segoe UI" panose="020B0502040204020203" pitchFamily="34" charset="0"/>
              </a:rPr>
              <a:t>ve</a:t>
            </a:r>
            <a:r>
              <a:rPr lang="en-US" sz="3200" b="1" kern="1400" spc="-50" dirty="0">
                <a:solidFill>
                  <a:srgbClr val="002060"/>
                </a:solidFill>
                <a:latin typeface="Segoe UI" panose="020B0502040204020203" pitchFamily="34" charset="0"/>
                <a:cs typeface="Segoe UI" panose="020B0502040204020203" pitchFamily="34" charset="0"/>
              </a:rPr>
              <a:t> </a:t>
            </a:r>
            <a:r>
              <a:rPr lang="en-US" sz="3200" b="1" kern="1400" spc="-50" dirty="0" err="1">
                <a:solidFill>
                  <a:srgbClr val="002060"/>
                </a:solidFill>
                <a:latin typeface="Segoe UI" panose="020B0502040204020203" pitchFamily="34" charset="0"/>
                <a:cs typeface="Segoe UI" panose="020B0502040204020203" pitchFamily="34" charset="0"/>
              </a:rPr>
              <a:t>Gençlerle</a:t>
            </a:r>
            <a:r>
              <a:rPr lang="en-US" sz="3200" b="1" kern="1400" spc="-50" dirty="0">
                <a:solidFill>
                  <a:srgbClr val="002060"/>
                </a:solidFill>
                <a:latin typeface="Segoe UI" panose="020B0502040204020203" pitchFamily="34" charset="0"/>
                <a:cs typeface="Segoe UI" panose="020B0502040204020203" pitchFamily="34" charset="0"/>
              </a:rPr>
              <a:t> </a:t>
            </a:r>
            <a:r>
              <a:rPr lang="en-US" sz="3200" b="1" kern="1400" spc="-50" dirty="0" err="1">
                <a:solidFill>
                  <a:srgbClr val="002060"/>
                </a:solidFill>
                <a:latin typeface="Segoe UI" panose="020B0502040204020203" pitchFamily="34" charset="0"/>
                <a:cs typeface="Segoe UI" panose="020B0502040204020203" pitchFamily="34" charset="0"/>
              </a:rPr>
              <a:t>Görüşmeye</a:t>
            </a:r>
            <a:r>
              <a:rPr lang="en-US" sz="3200" b="1" kern="1400" spc="-50" dirty="0">
                <a:solidFill>
                  <a:srgbClr val="002060"/>
                </a:solidFill>
                <a:latin typeface="Segoe UI" panose="020B0502040204020203" pitchFamily="34" charset="0"/>
                <a:cs typeface="Segoe UI" panose="020B0502040204020203" pitchFamily="34" charset="0"/>
              </a:rPr>
              <a:t> </a:t>
            </a:r>
            <a:r>
              <a:rPr lang="en-US" sz="3200" b="1" kern="1400" spc="-50" dirty="0" err="1">
                <a:solidFill>
                  <a:srgbClr val="002060"/>
                </a:solidFill>
                <a:latin typeface="Segoe UI" panose="020B0502040204020203" pitchFamily="34" charset="0"/>
                <a:cs typeface="Segoe UI" panose="020B0502040204020203" pitchFamily="34" charset="0"/>
              </a:rPr>
              <a:t>Hazır</a:t>
            </a:r>
            <a:r>
              <a:rPr lang="en-US" sz="3200" b="1" kern="1400" spc="-50" dirty="0">
                <a:solidFill>
                  <a:srgbClr val="002060"/>
                </a:solidFill>
                <a:latin typeface="Segoe UI" panose="020B0502040204020203" pitchFamily="34" charset="0"/>
                <a:cs typeface="Segoe UI" panose="020B0502040204020203" pitchFamily="34" charset="0"/>
              </a:rPr>
              <a:t> </a:t>
            </a:r>
            <a:r>
              <a:rPr lang="en-US" sz="3200" b="1" kern="1400" spc="-50" dirty="0" err="1">
                <a:solidFill>
                  <a:srgbClr val="002060"/>
                </a:solidFill>
                <a:latin typeface="Segoe UI" panose="020B0502040204020203" pitchFamily="34" charset="0"/>
                <a:cs typeface="Segoe UI" panose="020B0502040204020203" pitchFamily="34" charset="0"/>
              </a:rPr>
              <a:t>Olma</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İçerik Yer Tutucusu 2">
            <a:extLst>
              <a:ext uri="{FF2B5EF4-FFF2-40B4-BE49-F238E27FC236}">
                <a16:creationId xmlns:a16="http://schemas.microsoft.com/office/drawing/2014/main" id="{2926DEBE-43A4-4C3F-A407-DDEC1D6A1CB7}"/>
              </a:ext>
            </a:extLst>
          </p:cNvPr>
          <p:cNvSpPr>
            <a:spLocks noGrp="1"/>
          </p:cNvSpPr>
          <p:nvPr>
            <p:ph idx="1"/>
          </p:nvPr>
        </p:nvSpPr>
        <p:spPr/>
        <p:txBody>
          <a:bodyPr>
            <a:normAutofit/>
          </a:bodyPr>
          <a:lstStyle/>
          <a:p>
            <a:pPr algn="just"/>
            <a:r>
              <a:rPr lang="tr-TR" sz="2400" dirty="0" err="1">
                <a:effectLst/>
                <a:latin typeface="Segoe UI" panose="020B0502040204020203" pitchFamily="34" charset="0"/>
                <a:cs typeface="Segoe UI" panose="020B0502040204020203" pitchFamily="34" charset="0"/>
              </a:rPr>
              <a:t>Travmatik</a:t>
            </a:r>
            <a:r>
              <a:rPr lang="tr-TR" sz="2400" dirty="0">
                <a:effectLst/>
                <a:latin typeface="Segoe UI" panose="020B0502040204020203" pitchFamily="34" charset="0"/>
                <a:cs typeface="Segoe UI" panose="020B0502040204020203" pitchFamily="34" charset="0"/>
              </a:rPr>
              <a:t> deneyimlerin </a:t>
            </a:r>
            <a:r>
              <a:rPr lang="tr-TR" sz="2400" dirty="0" err="1">
                <a:effectLst/>
                <a:latin typeface="Segoe UI" panose="020B0502040204020203" pitchFamily="34" charset="0"/>
                <a:cs typeface="Segoe UI" panose="020B0502040204020203" pitchFamily="34" charset="0"/>
              </a:rPr>
              <a:t>doğru</a:t>
            </a:r>
            <a:r>
              <a:rPr lang="tr-TR" sz="2400" dirty="0">
                <a:effectLst/>
                <a:latin typeface="Segoe UI" panose="020B0502040204020203" pitchFamily="34" charset="0"/>
                <a:cs typeface="Segoe UI" panose="020B0502040204020203" pitchFamily="34" charset="0"/>
              </a:rPr>
              <a:t> bir </a:t>
            </a:r>
            <a:r>
              <a:rPr lang="tr-TR" sz="2400" dirty="0" err="1">
                <a:effectLst/>
                <a:latin typeface="Segoe UI" panose="020B0502040204020203" pitchFamily="34" charset="0"/>
                <a:cs typeface="Segoe UI" panose="020B0502040204020203" pitchFamily="34" charset="0"/>
              </a:rPr>
              <a:t>yaklaşımla</a:t>
            </a:r>
            <a:r>
              <a:rPr lang="tr-TR" sz="2400" dirty="0">
                <a:effectLst/>
                <a:latin typeface="Segoe UI" panose="020B0502040204020203" pitchFamily="34" charset="0"/>
                <a:cs typeface="Segoe UI" panose="020B0502040204020203" pitchFamily="34" charset="0"/>
              </a:rPr>
              <a:t> ele alınmasında, bakım verenin </a:t>
            </a:r>
            <a:r>
              <a:rPr lang="tr-TR" sz="2400" dirty="0" err="1">
                <a:effectLst/>
                <a:latin typeface="Segoe UI" panose="020B0502040204020203" pitchFamily="34" charset="0"/>
                <a:cs typeface="Segoe UI" panose="020B0502040204020203" pitchFamily="34" charset="0"/>
              </a:rPr>
              <a:t>çocuğa</a:t>
            </a:r>
            <a:r>
              <a:rPr lang="tr-TR" sz="2400" dirty="0">
                <a:effectLst/>
                <a:latin typeface="Segoe UI" panose="020B0502040204020203" pitchFamily="34" charset="0"/>
                <a:cs typeface="Segoe UI" panose="020B0502040204020203" pitchFamily="34" charset="0"/>
              </a:rPr>
              <a:t> olan ilgisini, </a:t>
            </a:r>
            <a:r>
              <a:rPr lang="tr-TR" sz="2400" dirty="0" err="1">
                <a:effectLst/>
                <a:latin typeface="Segoe UI" panose="020B0502040204020203" pitchFamily="34" charset="0"/>
                <a:cs typeface="Segoe UI" panose="020B0502040204020203" pitchFamily="34" charset="0"/>
              </a:rPr>
              <a:t>gelişimsel</a:t>
            </a:r>
            <a:r>
              <a:rPr lang="tr-TR" sz="2400" dirty="0">
                <a:effectLst/>
                <a:latin typeface="Segoe UI" panose="020B0502040204020203" pitchFamily="34" charset="0"/>
                <a:cs typeface="Segoe UI" panose="020B0502040204020203" pitchFamily="34" charset="0"/>
              </a:rPr>
              <a:t> </a:t>
            </a:r>
            <a:r>
              <a:rPr lang="tr-TR" sz="2400" dirty="0" err="1">
                <a:effectLst/>
                <a:latin typeface="Segoe UI" panose="020B0502040204020203" pitchFamily="34" charset="0"/>
                <a:cs typeface="Segoe UI" panose="020B0502040204020203" pitchFamily="34" charset="0"/>
              </a:rPr>
              <a:t>ihtiyaçlarına</a:t>
            </a:r>
            <a:r>
              <a:rPr lang="tr-TR" sz="2400" dirty="0">
                <a:effectLst/>
                <a:latin typeface="Segoe UI" panose="020B0502040204020203" pitchFamily="34" charset="0"/>
                <a:cs typeface="Segoe UI" panose="020B0502040204020203" pitchFamily="34" charset="0"/>
              </a:rPr>
              <a:t> nasıl yanıt </a:t>
            </a:r>
            <a:r>
              <a:rPr lang="tr-TR" sz="2400" dirty="0" err="1">
                <a:effectLst/>
                <a:latin typeface="Segoe UI" panose="020B0502040204020203" pitchFamily="34" charset="0"/>
                <a:cs typeface="Segoe UI" panose="020B0502040204020203" pitchFamily="34" charset="0"/>
              </a:rPr>
              <a:t>verdiğini</a:t>
            </a:r>
            <a:r>
              <a:rPr lang="tr-TR" sz="2400" dirty="0">
                <a:effectLst/>
                <a:latin typeface="Segoe UI" panose="020B0502040204020203" pitchFamily="34" charset="0"/>
                <a:cs typeface="Segoe UI" panose="020B0502040204020203" pitchFamily="34" charset="0"/>
              </a:rPr>
              <a:t> ve </a:t>
            </a:r>
            <a:r>
              <a:rPr lang="tr-TR" sz="2400" dirty="0" err="1">
                <a:effectLst/>
                <a:latin typeface="Segoe UI" panose="020B0502040204020203" pitchFamily="34" charset="0"/>
                <a:cs typeface="Segoe UI" panose="020B0502040204020203" pitchFamily="34" charset="0"/>
              </a:rPr>
              <a:t>çocuğun</a:t>
            </a:r>
            <a:r>
              <a:rPr lang="tr-TR" sz="2400" dirty="0">
                <a:effectLst/>
                <a:latin typeface="Segoe UI" panose="020B0502040204020203" pitchFamily="34" charset="0"/>
                <a:cs typeface="Segoe UI" panose="020B0502040204020203" pitchFamily="34" charset="0"/>
              </a:rPr>
              <a:t> bakım verene olan tepkisini </a:t>
            </a:r>
            <a:r>
              <a:rPr lang="tr-TR" sz="2400" dirty="0" err="1">
                <a:effectLst/>
                <a:latin typeface="Segoe UI" panose="020B0502040204020203" pitchFamily="34" charset="0"/>
                <a:cs typeface="Segoe UI" panose="020B0502040204020203" pitchFamily="34" charset="0"/>
              </a:rPr>
              <a:t>gözlemlemek</a:t>
            </a:r>
            <a:r>
              <a:rPr lang="tr-TR" sz="2400" dirty="0">
                <a:effectLst/>
                <a:latin typeface="Segoe UI" panose="020B0502040204020203" pitchFamily="34" charset="0"/>
                <a:cs typeface="Segoe UI" panose="020B0502040204020203" pitchFamily="34" charset="0"/>
              </a:rPr>
              <a:t> kritiktir. </a:t>
            </a:r>
          </a:p>
          <a:p>
            <a:pPr algn="just"/>
            <a:r>
              <a:rPr lang="tr-TR" sz="2400" dirty="0">
                <a:effectLst/>
                <a:latin typeface="Segoe UI" panose="020B0502040204020203" pitchFamily="34" charset="0"/>
                <a:cs typeface="Segoe UI" panose="020B0502040204020203" pitchFamily="34" charset="0"/>
              </a:rPr>
              <a:t>Bu </a:t>
            </a:r>
            <a:r>
              <a:rPr lang="tr-TR" sz="2400" dirty="0" err="1">
                <a:effectLst/>
                <a:latin typeface="Segoe UI" panose="020B0502040204020203" pitchFamily="34" charset="0"/>
                <a:cs typeface="Segoe UI" panose="020B0502040204020203" pitchFamily="34" charset="0"/>
              </a:rPr>
              <a:t>süreçte</a:t>
            </a:r>
            <a:r>
              <a:rPr lang="tr-TR" sz="2400" dirty="0">
                <a:effectLst/>
                <a:latin typeface="Segoe UI" panose="020B0502040204020203" pitchFamily="34" charset="0"/>
                <a:cs typeface="Segoe UI" panose="020B0502040204020203" pitchFamily="34" charset="0"/>
              </a:rPr>
              <a:t>, bakım verenin ve </a:t>
            </a:r>
            <a:r>
              <a:rPr lang="tr-TR" sz="2400" dirty="0" err="1">
                <a:effectLst/>
                <a:latin typeface="Segoe UI" panose="020B0502040204020203" pitchFamily="34" charset="0"/>
                <a:cs typeface="Segoe UI" panose="020B0502040204020203" pitchFamily="34" charset="0"/>
              </a:rPr>
              <a:t>çocuğun</a:t>
            </a:r>
            <a:r>
              <a:rPr lang="tr-TR" sz="2400" dirty="0">
                <a:effectLst/>
                <a:latin typeface="Segoe UI" panose="020B0502040204020203" pitchFamily="34" charset="0"/>
                <a:cs typeface="Segoe UI" panose="020B0502040204020203" pitchFamily="34" charset="0"/>
              </a:rPr>
              <a:t> </a:t>
            </a:r>
            <a:r>
              <a:rPr lang="tr-TR" sz="2400" dirty="0" err="1">
                <a:effectLst/>
                <a:latin typeface="Segoe UI" panose="020B0502040204020203" pitchFamily="34" charset="0"/>
                <a:cs typeface="Segoe UI" panose="020B0502040204020203" pitchFamily="34" charset="0"/>
              </a:rPr>
              <a:t>güçlu</a:t>
            </a:r>
            <a:r>
              <a:rPr lang="tr-TR" sz="2400" dirty="0">
                <a:effectLst/>
                <a:latin typeface="Segoe UI" panose="020B0502040204020203" pitchFamily="34" charset="0"/>
                <a:cs typeface="Segoe UI" panose="020B0502040204020203" pitchFamily="34" charset="0"/>
              </a:rPr>
              <a:t>̈ </a:t>
            </a:r>
            <a:r>
              <a:rPr lang="tr-TR" sz="2400" dirty="0" err="1">
                <a:effectLst/>
                <a:latin typeface="Segoe UI" panose="020B0502040204020203" pitchFamily="34" charset="0"/>
                <a:cs typeface="Segoe UI" panose="020B0502040204020203" pitchFamily="34" charset="0"/>
              </a:rPr>
              <a:t>yönlerine</a:t>
            </a:r>
            <a:r>
              <a:rPr lang="tr-TR" sz="2400" dirty="0">
                <a:effectLst/>
                <a:latin typeface="Segoe UI" panose="020B0502040204020203" pitchFamily="34" charset="0"/>
                <a:cs typeface="Segoe UI" panose="020B0502040204020203" pitchFamily="34" charset="0"/>
              </a:rPr>
              <a:t> odaklanmak, bakım verenle empati kurarak </a:t>
            </a:r>
            <a:r>
              <a:rPr lang="tr-TR" sz="2400" dirty="0" err="1">
                <a:effectLst/>
                <a:latin typeface="Segoe UI" panose="020B0502040204020203" pitchFamily="34" charset="0"/>
                <a:cs typeface="Segoe UI" panose="020B0502040204020203" pitchFamily="34" charset="0"/>
              </a:rPr>
              <a:t>ilişkinin</a:t>
            </a:r>
            <a:r>
              <a:rPr lang="tr-TR" sz="2400" dirty="0">
                <a:effectLst/>
                <a:latin typeface="Segoe UI" panose="020B0502040204020203" pitchFamily="34" charset="0"/>
                <a:cs typeface="Segoe UI" panose="020B0502040204020203" pitchFamily="34" charset="0"/>
              </a:rPr>
              <a:t> olumlu </a:t>
            </a:r>
            <a:r>
              <a:rPr lang="tr-TR" sz="2400" dirty="0" err="1">
                <a:effectLst/>
                <a:latin typeface="Segoe UI" panose="020B0502040204020203" pitchFamily="34" charset="0"/>
                <a:cs typeface="Segoe UI" panose="020B0502040204020203" pitchFamily="34" charset="0"/>
              </a:rPr>
              <a:t>yönlerini</a:t>
            </a:r>
            <a:r>
              <a:rPr lang="tr-TR" sz="2400" dirty="0">
                <a:effectLst/>
                <a:latin typeface="Segoe UI" panose="020B0502040204020203" pitchFamily="34" charset="0"/>
                <a:cs typeface="Segoe UI" panose="020B0502040204020203" pitchFamily="34" charset="0"/>
              </a:rPr>
              <a:t> belirtmek </a:t>
            </a:r>
            <a:r>
              <a:rPr lang="tr-TR" sz="2400" dirty="0" err="1">
                <a:effectLst/>
                <a:latin typeface="Segoe UI" panose="020B0502040204020203" pitchFamily="34" charset="0"/>
                <a:cs typeface="Segoe UI" panose="020B0502040204020203" pitchFamily="34" charset="0"/>
              </a:rPr>
              <a:t>önemlidir</a:t>
            </a:r>
            <a:r>
              <a:rPr lang="tr-TR" sz="2400" dirty="0">
                <a:effectLst/>
                <a:latin typeface="Segoe UI" panose="020B0502040204020203" pitchFamily="34" charset="0"/>
                <a:cs typeface="Segoe UI" panose="020B0502040204020203" pitchFamily="34" charset="0"/>
              </a:rPr>
              <a:t>. </a:t>
            </a:r>
            <a:endParaRPr lang="tr-TR" sz="2400" dirty="0">
              <a:latin typeface="Segoe UI" panose="020B0502040204020203" pitchFamily="34" charset="0"/>
              <a:cs typeface="Segoe UI" panose="020B0502040204020203" pitchFamily="34" charset="0"/>
            </a:endParaRPr>
          </a:p>
          <a:p>
            <a:pPr algn="just"/>
            <a:endParaRPr lang="tr-TR"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6F21CAAC-4DE2-9E1F-6F01-980494058916}"/>
              </a:ext>
            </a:extLst>
          </p:cNvPr>
          <p:cNvSpPr>
            <a:spLocks noGrp="1"/>
          </p:cNvSpPr>
          <p:nvPr>
            <p:ph type="sldNum" sz="quarter" idx="12"/>
          </p:nvPr>
        </p:nvSpPr>
        <p:spPr/>
        <p:txBody>
          <a:bodyPr/>
          <a:lstStyle/>
          <a:p>
            <a:fld id="{0BE68271-D1D7-4240-9CAF-7A57D75CD8A1}" type="slidenum">
              <a:rPr lang="en-US" smtClean="0"/>
              <a:t>34</a:t>
            </a:fld>
            <a:endParaRPr lang="en-US"/>
          </a:p>
        </p:txBody>
      </p:sp>
    </p:spTree>
    <p:extLst>
      <p:ext uri="{BB962C8B-B14F-4D97-AF65-F5344CB8AC3E}">
        <p14:creationId xmlns:p14="http://schemas.microsoft.com/office/powerpoint/2010/main" val="5975468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ctr"/>
            <a:r>
              <a:rPr lang="en-US" sz="3200" b="1" kern="1400" spc="-50" dirty="0" err="1">
                <a:solidFill>
                  <a:srgbClr val="002060"/>
                </a:solidFill>
                <a:latin typeface="Segoe UI" panose="020B0502040204020203" pitchFamily="34" charset="0"/>
                <a:cs typeface="Segoe UI" panose="020B0502040204020203" pitchFamily="34" charset="0"/>
              </a:rPr>
              <a:t>Travmatik</a:t>
            </a:r>
            <a:r>
              <a:rPr lang="en-US" sz="3200" b="1" kern="1400" spc="-50" dirty="0">
                <a:solidFill>
                  <a:srgbClr val="002060"/>
                </a:solidFill>
                <a:latin typeface="Segoe UI" panose="020B0502040204020203" pitchFamily="34" charset="0"/>
                <a:cs typeface="Segoe UI" panose="020B0502040204020203" pitchFamily="34" charset="0"/>
              </a:rPr>
              <a:t> </a:t>
            </a:r>
            <a:r>
              <a:rPr lang="en-US" sz="3200" b="1" kern="1400" spc="-50" dirty="0" err="1">
                <a:solidFill>
                  <a:srgbClr val="002060"/>
                </a:solidFill>
                <a:latin typeface="Segoe UI" panose="020B0502040204020203" pitchFamily="34" charset="0"/>
                <a:cs typeface="Segoe UI" panose="020B0502040204020203" pitchFamily="34" charset="0"/>
              </a:rPr>
              <a:t>Deneyimleri</a:t>
            </a:r>
            <a:r>
              <a:rPr lang="en-US" sz="3200" b="1" kern="1400" spc="-50" dirty="0">
                <a:solidFill>
                  <a:srgbClr val="002060"/>
                </a:solidFill>
                <a:latin typeface="Segoe UI" panose="020B0502040204020203" pitchFamily="34" charset="0"/>
                <a:cs typeface="Segoe UI" panose="020B0502040204020203" pitchFamily="34" charset="0"/>
              </a:rPr>
              <a:t> Olan </a:t>
            </a:r>
            <a:r>
              <a:rPr lang="en-US" sz="3200" b="1" kern="1400" spc="-50" dirty="0" err="1">
                <a:solidFill>
                  <a:srgbClr val="002060"/>
                </a:solidFill>
                <a:latin typeface="Segoe UI" panose="020B0502040204020203" pitchFamily="34" charset="0"/>
                <a:cs typeface="Segoe UI" panose="020B0502040204020203" pitchFamily="34" charset="0"/>
              </a:rPr>
              <a:t>Çocuk</a:t>
            </a:r>
            <a:r>
              <a:rPr lang="en-US" sz="3200" b="1" kern="1400" spc="-50" dirty="0">
                <a:solidFill>
                  <a:srgbClr val="002060"/>
                </a:solidFill>
                <a:latin typeface="Segoe UI" panose="020B0502040204020203" pitchFamily="34" charset="0"/>
                <a:cs typeface="Segoe UI" panose="020B0502040204020203" pitchFamily="34" charset="0"/>
              </a:rPr>
              <a:t> </a:t>
            </a:r>
            <a:r>
              <a:rPr lang="en-US" sz="3200" b="1" kern="1400" spc="-50" dirty="0" err="1">
                <a:solidFill>
                  <a:srgbClr val="002060"/>
                </a:solidFill>
                <a:latin typeface="Segoe UI" panose="020B0502040204020203" pitchFamily="34" charset="0"/>
                <a:cs typeface="Segoe UI" panose="020B0502040204020203" pitchFamily="34" charset="0"/>
              </a:rPr>
              <a:t>ve</a:t>
            </a:r>
            <a:r>
              <a:rPr lang="en-US" sz="3200" b="1" kern="1400" spc="-50" dirty="0">
                <a:solidFill>
                  <a:srgbClr val="002060"/>
                </a:solidFill>
                <a:latin typeface="Segoe UI" panose="020B0502040204020203" pitchFamily="34" charset="0"/>
                <a:cs typeface="Segoe UI" panose="020B0502040204020203" pitchFamily="34" charset="0"/>
              </a:rPr>
              <a:t> </a:t>
            </a:r>
            <a:r>
              <a:rPr lang="en-US" sz="3200" b="1" kern="1400" spc="-50" dirty="0" err="1">
                <a:solidFill>
                  <a:srgbClr val="002060"/>
                </a:solidFill>
                <a:latin typeface="Segoe UI" panose="020B0502040204020203" pitchFamily="34" charset="0"/>
                <a:cs typeface="Segoe UI" panose="020B0502040204020203" pitchFamily="34" charset="0"/>
              </a:rPr>
              <a:t>Gençlerle</a:t>
            </a:r>
            <a:r>
              <a:rPr lang="en-US" sz="3200" b="1" kern="1400" spc="-50" dirty="0">
                <a:solidFill>
                  <a:srgbClr val="002060"/>
                </a:solidFill>
                <a:latin typeface="Segoe UI" panose="020B0502040204020203" pitchFamily="34" charset="0"/>
                <a:cs typeface="Segoe UI" panose="020B0502040204020203" pitchFamily="34" charset="0"/>
              </a:rPr>
              <a:t> </a:t>
            </a:r>
            <a:r>
              <a:rPr lang="en-US" sz="3200" b="1" kern="1400" spc="-50" dirty="0" err="1">
                <a:solidFill>
                  <a:srgbClr val="002060"/>
                </a:solidFill>
                <a:latin typeface="Segoe UI" panose="020B0502040204020203" pitchFamily="34" charset="0"/>
                <a:cs typeface="Segoe UI" panose="020B0502040204020203" pitchFamily="34" charset="0"/>
              </a:rPr>
              <a:t>Görüşmeye</a:t>
            </a:r>
            <a:r>
              <a:rPr lang="en-US" sz="3200" b="1" kern="1400" spc="-50" dirty="0">
                <a:solidFill>
                  <a:srgbClr val="002060"/>
                </a:solidFill>
                <a:latin typeface="Segoe UI" panose="020B0502040204020203" pitchFamily="34" charset="0"/>
                <a:cs typeface="Segoe UI" panose="020B0502040204020203" pitchFamily="34" charset="0"/>
              </a:rPr>
              <a:t> </a:t>
            </a:r>
            <a:r>
              <a:rPr lang="en-US" sz="3200" b="1" kern="1400" spc="-50" dirty="0" err="1">
                <a:solidFill>
                  <a:srgbClr val="002060"/>
                </a:solidFill>
                <a:latin typeface="Segoe UI" panose="020B0502040204020203" pitchFamily="34" charset="0"/>
                <a:cs typeface="Segoe UI" panose="020B0502040204020203" pitchFamily="34" charset="0"/>
              </a:rPr>
              <a:t>Hazır</a:t>
            </a:r>
            <a:r>
              <a:rPr lang="en-US" sz="3200" b="1" kern="1400" spc="-50" dirty="0">
                <a:solidFill>
                  <a:srgbClr val="002060"/>
                </a:solidFill>
                <a:latin typeface="Segoe UI" panose="020B0502040204020203" pitchFamily="34" charset="0"/>
                <a:cs typeface="Segoe UI" panose="020B0502040204020203" pitchFamily="34" charset="0"/>
              </a:rPr>
              <a:t> </a:t>
            </a:r>
            <a:r>
              <a:rPr lang="en-US" sz="3200" b="1" kern="1400" spc="-50" dirty="0" err="1">
                <a:solidFill>
                  <a:srgbClr val="002060"/>
                </a:solidFill>
                <a:latin typeface="Segoe UI" panose="020B0502040204020203" pitchFamily="34" charset="0"/>
                <a:cs typeface="Segoe UI" panose="020B0502040204020203" pitchFamily="34" charset="0"/>
              </a:rPr>
              <a:t>Olma</a:t>
            </a:r>
            <a:endParaRPr lang="en-US"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p:txBody>
          <a:bodyPr>
            <a:normAutofit/>
          </a:bodyPr>
          <a:lstStyle/>
          <a:p>
            <a:pPr marL="0" indent="0" algn="just">
              <a:buNone/>
            </a:pPr>
            <a:r>
              <a:rPr lang="tr-TR" sz="2400" dirty="0">
                <a:effectLst/>
                <a:latin typeface="Segoe UI" panose="020B0502040204020203" pitchFamily="34" charset="0"/>
                <a:cs typeface="Segoe UI" panose="020B0502040204020203" pitchFamily="34" charset="0"/>
              </a:rPr>
              <a:t>Dayanıklılık, olumsuz </a:t>
            </a:r>
            <a:r>
              <a:rPr lang="tr-TR" sz="2400" dirty="0" err="1">
                <a:effectLst/>
                <a:latin typeface="Segoe UI" panose="020B0502040204020203" pitchFamily="34" charset="0"/>
                <a:cs typeface="Segoe UI" panose="020B0502040204020203" pitchFamily="34" charset="0"/>
              </a:rPr>
              <a:t>yaşam</a:t>
            </a:r>
            <a:r>
              <a:rPr lang="tr-TR" sz="2400" dirty="0">
                <a:effectLst/>
                <a:latin typeface="Segoe UI" panose="020B0502040204020203" pitchFamily="34" charset="0"/>
                <a:cs typeface="Segoe UI" panose="020B0502040204020203" pitchFamily="34" charset="0"/>
              </a:rPr>
              <a:t> olaylarına </a:t>
            </a:r>
            <a:r>
              <a:rPr lang="tr-TR" sz="2400" dirty="0" err="1">
                <a:effectLst/>
                <a:latin typeface="Segoe UI" panose="020B0502040204020203" pitchFamily="34" charset="0"/>
                <a:cs typeface="Segoe UI" panose="020B0502040204020203" pitchFamily="34" charset="0"/>
              </a:rPr>
              <a:t>karşı</a:t>
            </a:r>
            <a:r>
              <a:rPr lang="tr-TR" sz="2400" dirty="0">
                <a:effectLst/>
                <a:latin typeface="Segoe UI" panose="020B0502040204020203" pitchFamily="34" charset="0"/>
                <a:cs typeface="Segoe UI" panose="020B0502040204020203" pitchFamily="34" charset="0"/>
              </a:rPr>
              <a:t> olumlu uyum </a:t>
            </a:r>
            <a:r>
              <a:rPr lang="tr-TR" sz="2400" dirty="0" err="1">
                <a:effectLst/>
                <a:latin typeface="Segoe UI" panose="020B0502040204020203" pitchFamily="34" charset="0"/>
                <a:cs typeface="Segoe UI" panose="020B0502040204020203" pitchFamily="34" charset="0"/>
              </a:rPr>
              <a:t>gösterme</a:t>
            </a:r>
            <a:r>
              <a:rPr lang="tr-TR" sz="2400" dirty="0">
                <a:effectLst/>
                <a:latin typeface="Segoe UI" panose="020B0502040204020203" pitchFamily="34" charset="0"/>
                <a:cs typeface="Segoe UI" panose="020B0502040204020203" pitchFamily="34" charset="0"/>
              </a:rPr>
              <a:t> </a:t>
            </a:r>
            <a:r>
              <a:rPr lang="tr-TR" sz="2400" dirty="0" err="1">
                <a:effectLst/>
                <a:latin typeface="Segoe UI" panose="020B0502040204020203" pitchFamily="34" charset="0"/>
                <a:cs typeface="Segoe UI" panose="020B0502040204020203" pitchFamily="34" charset="0"/>
              </a:rPr>
              <a:t>yeteneğidir</a:t>
            </a:r>
            <a:r>
              <a:rPr lang="tr-TR" sz="2400" dirty="0">
                <a:effectLst/>
                <a:latin typeface="Segoe UI" panose="020B0502040204020203" pitchFamily="34" charset="0"/>
                <a:cs typeface="Segoe UI" panose="020B0502040204020203" pitchFamily="34" charset="0"/>
              </a:rPr>
              <a:t>.</a:t>
            </a:r>
          </a:p>
          <a:p>
            <a:pPr lvl="1" algn="just"/>
            <a:r>
              <a:rPr lang="tr-TR" dirty="0">
                <a:latin typeface="Segoe UI" panose="020B0502040204020203" pitchFamily="34" charset="0"/>
                <a:cs typeface="Segoe UI" panose="020B0502040204020203" pitchFamily="34" charset="0"/>
              </a:rPr>
              <a:t>Dayanıklılık, </a:t>
            </a:r>
            <a:r>
              <a:rPr lang="tr-TR" dirty="0" err="1">
                <a:latin typeface="Segoe UI" panose="020B0502040204020203" pitchFamily="34" charset="0"/>
                <a:cs typeface="Segoe UI" panose="020B0502040204020203" pitchFamily="34" charset="0"/>
              </a:rPr>
              <a:t>travmatik</a:t>
            </a:r>
            <a:r>
              <a:rPr lang="tr-TR" dirty="0">
                <a:latin typeface="Segoe UI" panose="020B0502040204020203" pitchFamily="34" charset="0"/>
                <a:cs typeface="Segoe UI" panose="020B0502040204020203" pitchFamily="34" charset="0"/>
              </a:rPr>
              <a:t> deneyimleri </a:t>
            </a:r>
            <a:r>
              <a:rPr lang="tr-TR" dirty="0" err="1">
                <a:latin typeface="Segoe UI" panose="020B0502040204020203" pitchFamily="34" charset="0"/>
                <a:cs typeface="Segoe UI" panose="020B0502040204020203" pitchFamily="34" charset="0"/>
              </a:rPr>
              <a:t>yönetmede</a:t>
            </a:r>
            <a:r>
              <a:rPr lang="tr-TR" dirty="0">
                <a:latin typeface="Segoe UI" panose="020B0502040204020203" pitchFamily="34" charset="0"/>
                <a:cs typeface="Segoe UI" panose="020B0502040204020203" pitchFamily="34" charset="0"/>
              </a:rPr>
              <a:t> kritik bir rol oynar. </a:t>
            </a:r>
          </a:p>
          <a:p>
            <a:pPr lvl="1" algn="just"/>
            <a:r>
              <a:rPr lang="tr-TR" dirty="0">
                <a:latin typeface="Segoe UI" panose="020B0502040204020203" pitchFamily="34" charset="0"/>
                <a:cs typeface="Segoe UI" panose="020B0502040204020203" pitchFamily="34" charset="0"/>
              </a:rPr>
              <a:t>Sabit bir özellik değil, zamanla kazanılabilir</a:t>
            </a:r>
          </a:p>
          <a:p>
            <a:pPr lvl="1" algn="just"/>
            <a:r>
              <a:rPr lang="tr-TR" dirty="0">
                <a:latin typeface="Segoe UI" panose="020B0502040204020203" pitchFamily="34" charset="0"/>
                <a:cs typeface="Segoe UI" panose="020B0502040204020203" pitchFamily="34" charset="0"/>
              </a:rPr>
              <a:t>Dayanıklılık; oyun, keşif ve çeşitli günlük aktivitelerle gelişir</a:t>
            </a:r>
          </a:p>
          <a:p>
            <a:pPr lvl="1" algn="just"/>
            <a:r>
              <a:rPr lang="tr-TR" dirty="0">
                <a:latin typeface="Segoe UI" panose="020B0502040204020203" pitchFamily="34" charset="0"/>
                <a:cs typeface="Segoe UI" panose="020B0502040204020203" pitchFamily="34" charset="0"/>
              </a:rPr>
              <a:t>Adaptasyon mekanizmaları </a:t>
            </a:r>
          </a:p>
          <a:p>
            <a:pPr lvl="1" algn="just"/>
            <a:r>
              <a:rPr lang="tr-TR" dirty="0" err="1">
                <a:latin typeface="Segoe UI" panose="020B0502040204020203" pitchFamily="34" charset="0"/>
                <a:cs typeface="Segoe UI" panose="020B0502040204020203" pitchFamily="34" charset="0"/>
              </a:rPr>
              <a:t>Dayanıklılığın</a:t>
            </a:r>
            <a:r>
              <a:rPr lang="tr-TR" dirty="0">
                <a:latin typeface="Segoe UI" panose="020B0502040204020203" pitchFamily="34" charset="0"/>
                <a:cs typeface="Segoe UI" panose="020B0502040204020203" pitchFamily="34" charset="0"/>
              </a:rPr>
              <a:t> </a:t>
            </a:r>
            <a:r>
              <a:rPr lang="tr-TR" dirty="0" err="1">
                <a:latin typeface="Segoe UI" panose="020B0502040204020203" pitchFamily="34" charset="0"/>
                <a:cs typeface="Segoe UI" panose="020B0502040204020203" pitchFamily="34" charset="0"/>
              </a:rPr>
              <a:t>teşvik</a:t>
            </a:r>
            <a:r>
              <a:rPr lang="tr-TR" dirty="0">
                <a:latin typeface="Segoe UI" panose="020B0502040204020203" pitchFamily="34" charset="0"/>
                <a:cs typeface="Segoe UI" panose="020B0502040204020203" pitchFamily="34" charset="0"/>
              </a:rPr>
              <a:t> edilmesi, </a:t>
            </a:r>
          </a:p>
          <a:p>
            <a:pPr algn="just"/>
            <a:endParaRPr lang="tr-TR" sz="2400" dirty="0">
              <a:latin typeface="Segoe UI" panose="020B0502040204020203" pitchFamily="34" charset="0"/>
              <a:cs typeface="Segoe UI" panose="020B0502040204020203" pitchFamily="34" charset="0"/>
            </a:endParaRPr>
          </a:p>
          <a:p>
            <a:pPr algn="just"/>
            <a:endParaRPr lang="en-US"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2FBB6319-5E94-982F-CA52-D49B4DA13F49}"/>
              </a:ext>
            </a:extLst>
          </p:cNvPr>
          <p:cNvSpPr>
            <a:spLocks noGrp="1"/>
          </p:cNvSpPr>
          <p:nvPr>
            <p:ph type="sldNum" sz="quarter" idx="12"/>
          </p:nvPr>
        </p:nvSpPr>
        <p:spPr/>
        <p:txBody>
          <a:bodyPr/>
          <a:lstStyle/>
          <a:p>
            <a:fld id="{0BE68271-D1D7-4240-9CAF-7A57D75CD8A1}" type="slidenum">
              <a:rPr lang="en-US" smtClean="0"/>
              <a:t>35</a:t>
            </a:fld>
            <a:endParaRPr lang="en-US"/>
          </a:p>
        </p:txBody>
      </p:sp>
    </p:spTree>
    <p:extLst>
      <p:ext uri="{BB962C8B-B14F-4D97-AF65-F5344CB8AC3E}">
        <p14:creationId xmlns:p14="http://schemas.microsoft.com/office/powerpoint/2010/main" val="9435428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66321"/>
            <a:ext cx="10515600" cy="1325563"/>
          </a:xfrm>
        </p:spPr>
        <p:txBody>
          <a:bodyPr vert="horz" lIns="91440" tIns="45720" rIns="91440" bIns="45720" rtlCol="0" anchor="ctr">
            <a:norm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Travma ile İlişkili Belirtileri Tarama ve Tespit Etme </a:t>
            </a:r>
            <a:br>
              <a:rPr lang="tr-TR" sz="3200" b="1" kern="1400" spc="-50" dirty="0">
                <a:solidFill>
                  <a:srgbClr val="002060"/>
                </a:solidFill>
                <a:latin typeface="Segoe UI" panose="020B0502040204020203" pitchFamily="34" charset="0"/>
                <a:cs typeface="Segoe UI" panose="020B0502040204020203" pitchFamily="34" charset="0"/>
              </a:rPr>
            </a:br>
            <a:endParaRPr lang="en-US"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838200" y="2678913"/>
            <a:ext cx="10597179" cy="3151730"/>
          </a:xfrm>
        </p:spPr>
        <p:txBody>
          <a:bodyPr>
            <a:noAutofit/>
          </a:bodyPr>
          <a:lstStyle/>
          <a:p>
            <a:r>
              <a:rPr lang="tr-TR" sz="2400" dirty="0">
                <a:effectLst/>
                <a:latin typeface="Segoe UI" panose="020B0502040204020203" pitchFamily="34" charset="0"/>
                <a:ea typeface="Calibri" panose="020F0502020204030204" pitchFamily="34" charset="0"/>
                <a:cs typeface="Segoe UI" panose="020B0502040204020203" pitchFamily="34" charset="0"/>
              </a:rPr>
              <a:t>Travma ile ilişkili belirtileri tespit</a:t>
            </a:r>
          </a:p>
          <a:p>
            <a:r>
              <a:rPr lang="tr-TR" sz="2400" dirty="0">
                <a:effectLst/>
                <a:latin typeface="Segoe UI" panose="020B0502040204020203" pitchFamily="34" charset="0"/>
                <a:ea typeface="Calibri" panose="020F0502020204030204" pitchFamily="34" charset="0"/>
                <a:cs typeface="Segoe UI" panose="020B0502040204020203" pitchFamily="34" charset="0"/>
              </a:rPr>
              <a:t>Travmaya yönelik uygun bakım</a:t>
            </a:r>
          </a:p>
          <a:p>
            <a:pPr lvl="1"/>
            <a:r>
              <a:rPr lang="tr-TR" dirty="0">
                <a:effectLst/>
                <a:latin typeface="Segoe UI" panose="020B0502040204020203" pitchFamily="34" charset="0"/>
                <a:ea typeface="Calibri" panose="020F0502020204030204" pitchFamily="34" charset="0"/>
                <a:cs typeface="Segoe UI" panose="020B0502040204020203" pitchFamily="34" charset="0"/>
              </a:rPr>
              <a:t>yeniden </a:t>
            </a:r>
            <a:r>
              <a:rPr lang="tr-TR" dirty="0" err="1">
                <a:effectLst/>
                <a:latin typeface="Segoe UI" panose="020B0502040204020203" pitchFamily="34" charset="0"/>
                <a:ea typeface="Calibri" panose="020F0502020204030204" pitchFamily="34" charset="0"/>
                <a:cs typeface="Segoe UI" panose="020B0502040204020203" pitchFamily="34" charset="0"/>
              </a:rPr>
              <a:t>travmatizasyonunun</a:t>
            </a:r>
            <a:r>
              <a:rPr lang="tr-TR" dirty="0">
                <a:effectLst/>
                <a:latin typeface="Segoe UI" panose="020B0502040204020203" pitchFamily="34" charset="0"/>
                <a:ea typeface="Calibri" panose="020F0502020204030204" pitchFamily="34" charset="0"/>
                <a:cs typeface="Segoe UI" panose="020B0502040204020203" pitchFamily="34" charset="0"/>
              </a:rPr>
              <a:t> önlenmesi </a:t>
            </a:r>
            <a:endParaRPr lang="tr-TR" dirty="0">
              <a:latin typeface="Segoe UI" panose="020B0502040204020203" pitchFamily="34" charset="0"/>
              <a:ea typeface="Calibri" panose="020F0502020204030204" pitchFamily="34" charset="0"/>
              <a:cs typeface="Segoe UI" panose="020B0502040204020203" pitchFamily="34" charset="0"/>
            </a:endParaRPr>
          </a:p>
          <a:p>
            <a:pPr lvl="1"/>
            <a:r>
              <a:rPr lang="tr-TR" dirty="0">
                <a:effectLst/>
                <a:latin typeface="Segoe UI" panose="020B0502040204020203" pitchFamily="34" charset="0"/>
                <a:ea typeface="Calibri" panose="020F0502020204030204" pitchFamily="34" charset="0"/>
                <a:cs typeface="Segoe UI" panose="020B0502040204020203" pitchFamily="34" charset="0"/>
              </a:rPr>
              <a:t>Güvenli ortam</a:t>
            </a:r>
          </a:p>
          <a:p>
            <a:pPr lvl="1"/>
            <a:r>
              <a:rPr lang="tr-TR" dirty="0" err="1">
                <a:effectLst/>
                <a:latin typeface="Segoe UI" panose="020B0502040204020203" pitchFamily="34" charset="0"/>
                <a:ea typeface="Calibri" panose="020F0502020204030204" pitchFamily="34" charset="0"/>
                <a:cs typeface="Segoe UI" panose="020B0502040204020203" pitchFamily="34" charset="0"/>
              </a:rPr>
              <a:t>Travmatik</a:t>
            </a:r>
            <a:r>
              <a:rPr lang="tr-TR" dirty="0">
                <a:effectLst/>
                <a:latin typeface="Segoe UI" panose="020B0502040204020203" pitchFamily="34" charset="0"/>
                <a:ea typeface="Calibri" panose="020F0502020204030204" pitchFamily="34" charset="0"/>
                <a:cs typeface="Segoe UI" panose="020B0502040204020203" pitchFamily="34" charset="0"/>
              </a:rPr>
              <a:t> deneyimlerin tespiti → stres ↑</a:t>
            </a:r>
          </a:p>
          <a:p>
            <a:r>
              <a:rPr lang="tr-TR" sz="2400" dirty="0">
                <a:effectLst/>
                <a:latin typeface="Segoe UI" panose="020B0502040204020203" pitchFamily="34" charset="0"/>
                <a:ea typeface="Calibri" panose="020F0502020204030204" pitchFamily="34" charset="0"/>
                <a:cs typeface="Segoe UI" panose="020B0502040204020203" pitchFamily="34" charset="0"/>
              </a:rPr>
              <a:t>Kültür </a:t>
            </a:r>
          </a:p>
          <a:p>
            <a:pPr lvl="1"/>
            <a:r>
              <a:rPr lang="tr-TR" dirty="0">
                <a:latin typeface="Segoe UI" panose="020B0502040204020203" pitchFamily="34" charset="0"/>
                <a:ea typeface="Calibri" panose="020F0502020204030204" pitchFamily="34" charset="0"/>
                <a:cs typeface="Segoe UI" panose="020B0502040204020203" pitchFamily="34" charset="0"/>
              </a:rPr>
              <a:t>Kültürel farkındalık</a:t>
            </a:r>
            <a:endParaRPr lang="tr-TR" dirty="0">
              <a:effectLst/>
              <a:latin typeface="Segoe UI" panose="020B0502040204020203" pitchFamily="34" charset="0"/>
              <a:ea typeface="Calibri" panose="020F0502020204030204" pitchFamily="34" charset="0"/>
              <a:cs typeface="Segoe UI" panose="020B0502040204020203" pitchFamily="34" charset="0"/>
            </a:endParaRPr>
          </a:p>
          <a:p>
            <a:endParaRPr lang="en-US"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54765FB8-D4E5-C59C-6F4F-FB7B12831210}"/>
              </a:ext>
            </a:extLst>
          </p:cNvPr>
          <p:cNvSpPr>
            <a:spLocks noGrp="1"/>
          </p:cNvSpPr>
          <p:nvPr>
            <p:ph type="sldNum" sz="quarter" idx="12"/>
          </p:nvPr>
        </p:nvSpPr>
        <p:spPr/>
        <p:txBody>
          <a:bodyPr/>
          <a:lstStyle/>
          <a:p>
            <a:fld id="{0BE68271-D1D7-4240-9CAF-7A57D75CD8A1}" type="slidenum">
              <a:rPr lang="en-US" smtClean="0"/>
              <a:t>36</a:t>
            </a:fld>
            <a:endParaRPr lang="en-US"/>
          </a:p>
        </p:txBody>
      </p:sp>
    </p:spTree>
    <p:extLst>
      <p:ext uri="{BB962C8B-B14F-4D97-AF65-F5344CB8AC3E}">
        <p14:creationId xmlns:p14="http://schemas.microsoft.com/office/powerpoint/2010/main" val="3399124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66321"/>
            <a:ext cx="10515600" cy="1325563"/>
          </a:xfrm>
        </p:spPr>
        <p:txBody>
          <a:bodyPr vert="horz" lIns="91440" tIns="45720" rIns="91440" bIns="45720" rtlCol="0" anchor="ctr">
            <a:norm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Travma ile İlişkili Belirtileri Tarama ve Tespit Etme </a:t>
            </a:r>
            <a:br>
              <a:rPr lang="tr-TR" sz="3200" b="1" kern="1400" spc="-50" dirty="0">
                <a:solidFill>
                  <a:srgbClr val="002060"/>
                </a:solidFill>
                <a:latin typeface="Segoe UI" panose="020B0502040204020203" pitchFamily="34" charset="0"/>
                <a:cs typeface="Segoe UI" panose="020B0502040204020203" pitchFamily="34" charset="0"/>
              </a:rPr>
            </a:br>
            <a:endParaRPr lang="en-US"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838200" y="2678913"/>
            <a:ext cx="10597179" cy="3151730"/>
          </a:xfrm>
        </p:spPr>
        <p:txBody>
          <a:bodyPr>
            <a:noAutofit/>
          </a:bodyPr>
          <a:lstStyle/>
          <a:p>
            <a:r>
              <a:rPr lang="tr-TR" sz="2400" dirty="0" err="1">
                <a:effectLst/>
                <a:latin typeface="Segoe UI" panose="020B0502040204020203" pitchFamily="34" charset="0"/>
                <a:cs typeface="Segoe UI" panose="020B0502040204020203" pitchFamily="34" charset="0"/>
              </a:rPr>
              <a:t>Açık</a:t>
            </a:r>
            <a:r>
              <a:rPr lang="tr-TR" sz="2400" dirty="0">
                <a:effectLst/>
                <a:latin typeface="Segoe UI" panose="020B0502040204020203" pitchFamily="34" charset="0"/>
                <a:cs typeface="Segoe UI" panose="020B0502040204020203" pitchFamily="34" charset="0"/>
              </a:rPr>
              <a:t> </a:t>
            </a:r>
            <a:r>
              <a:rPr lang="tr-TR" sz="2400" dirty="0" err="1">
                <a:effectLst/>
                <a:latin typeface="Segoe UI" panose="020B0502040204020203" pitchFamily="34" charset="0"/>
                <a:cs typeface="Segoe UI" panose="020B0502040204020203" pitchFamily="34" charset="0"/>
              </a:rPr>
              <a:t>uçlu</a:t>
            </a:r>
            <a:r>
              <a:rPr lang="tr-TR" sz="2400" dirty="0">
                <a:effectLst/>
                <a:latin typeface="Segoe UI" panose="020B0502040204020203" pitchFamily="34" charset="0"/>
                <a:cs typeface="Segoe UI" panose="020B0502040204020203" pitchFamily="34" charset="0"/>
              </a:rPr>
              <a:t> sorular → daha spesifik ve kapalı </a:t>
            </a:r>
            <a:r>
              <a:rPr lang="tr-TR" sz="2400" dirty="0" err="1">
                <a:effectLst/>
                <a:latin typeface="Segoe UI" panose="020B0502040204020203" pitchFamily="34" charset="0"/>
                <a:cs typeface="Segoe UI" panose="020B0502040204020203" pitchFamily="34" charset="0"/>
              </a:rPr>
              <a:t>uçlu</a:t>
            </a:r>
            <a:r>
              <a:rPr lang="tr-TR" sz="2400" dirty="0">
                <a:effectLst/>
                <a:latin typeface="Segoe UI" panose="020B0502040204020203" pitchFamily="34" charset="0"/>
                <a:cs typeface="Segoe UI" panose="020B0502040204020203" pitchFamily="34" charset="0"/>
              </a:rPr>
              <a:t> sorular</a:t>
            </a:r>
          </a:p>
          <a:p>
            <a:pPr lvl="1">
              <a:buFont typeface="Wingdings" pitchFamily="2" charset="2"/>
              <a:buChar char="v"/>
            </a:pPr>
            <a:r>
              <a:rPr lang="tr-TR" dirty="0">
                <a:effectLst/>
                <a:latin typeface="Segoe UI" panose="020B0502040204020203" pitchFamily="34" charset="0"/>
                <a:cs typeface="Segoe UI" panose="020B0502040204020203" pitchFamily="34" charset="0"/>
              </a:rPr>
              <a:t>Aktif, yargılayıcı olmayan, uyumlu bir </a:t>
            </a:r>
            <a:r>
              <a:rPr lang="tr-TR" dirty="0" err="1">
                <a:effectLst/>
                <a:latin typeface="Segoe UI" panose="020B0502040204020203" pitchFamily="34" charset="0"/>
                <a:cs typeface="Segoe UI" panose="020B0502040204020203" pitchFamily="34" charset="0"/>
              </a:rPr>
              <a:t>şekilde</a:t>
            </a:r>
            <a:r>
              <a:rPr lang="tr-TR" dirty="0">
                <a:effectLst/>
                <a:latin typeface="Segoe UI" panose="020B0502040204020203" pitchFamily="34" charset="0"/>
                <a:cs typeface="Segoe UI" panose="020B0502040204020203" pitchFamily="34" charset="0"/>
              </a:rPr>
              <a:t> dinlemeyi</a:t>
            </a:r>
          </a:p>
          <a:p>
            <a:pPr lvl="1">
              <a:buFont typeface="Wingdings" pitchFamily="2" charset="2"/>
              <a:buChar char="v"/>
            </a:pPr>
            <a:r>
              <a:rPr lang="tr-TR" dirty="0" err="1">
                <a:latin typeface="Segoe UI" panose="020B0502040204020203" pitchFamily="34" charset="0"/>
                <a:cs typeface="Segoe UI" panose="020B0502040204020203" pitchFamily="34" charset="0"/>
              </a:rPr>
              <a:t>A</a:t>
            </a:r>
            <a:r>
              <a:rPr lang="tr-TR" dirty="0" err="1">
                <a:effectLst/>
                <a:latin typeface="Segoe UI" panose="020B0502040204020203" pitchFamily="34" charset="0"/>
                <a:cs typeface="Segoe UI" panose="020B0502040204020203" pitchFamily="34" charset="0"/>
              </a:rPr>
              <a:t>çıklığa</a:t>
            </a:r>
            <a:r>
              <a:rPr lang="tr-TR" dirty="0">
                <a:effectLst/>
                <a:latin typeface="Segoe UI" panose="020B0502040204020203" pitchFamily="34" charset="0"/>
                <a:cs typeface="Segoe UI" panose="020B0502040204020203" pitchFamily="34" charset="0"/>
              </a:rPr>
              <a:t> </a:t>
            </a:r>
            <a:r>
              <a:rPr lang="tr-TR" dirty="0" err="1">
                <a:effectLst/>
                <a:latin typeface="Segoe UI" panose="020B0502040204020203" pitchFamily="34" charset="0"/>
                <a:cs typeface="Segoe UI" panose="020B0502040204020203" pitchFamily="34" charset="0"/>
              </a:rPr>
              <a:t>kavuşturmak</a:t>
            </a:r>
            <a:r>
              <a:rPr lang="tr-TR" dirty="0">
                <a:effectLst/>
                <a:latin typeface="Segoe UI" panose="020B0502040204020203" pitchFamily="34" charset="0"/>
                <a:cs typeface="Segoe UI" panose="020B0502040204020203" pitchFamily="34" charset="0"/>
              </a:rPr>
              <a:t> ve onaylamak </a:t>
            </a:r>
            <a:r>
              <a:rPr lang="tr-TR" dirty="0" err="1">
                <a:effectLst/>
                <a:latin typeface="Segoe UI" panose="020B0502040204020203" pitchFamily="34" charset="0"/>
                <a:cs typeface="Segoe UI" panose="020B0502040204020203" pitchFamily="34" charset="0"/>
              </a:rPr>
              <a:t>için</a:t>
            </a:r>
            <a:r>
              <a:rPr lang="tr-TR" dirty="0">
                <a:effectLst/>
                <a:latin typeface="Segoe UI" panose="020B0502040204020203" pitchFamily="34" charset="0"/>
                <a:cs typeface="Segoe UI" panose="020B0502040204020203" pitchFamily="34" charset="0"/>
              </a:rPr>
              <a:t> duyduklarını geri yansıtmayı </a:t>
            </a:r>
          </a:p>
          <a:p>
            <a:pPr lvl="1">
              <a:buFont typeface="Wingdings" pitchFamily="2" charset="2"/>
              <a:buChar char="v"/>
            </a:pPr>
            <a:r>
              <a:rPr lang="tr-TR" dirty="0" err="1">
                <a:latin typeface="Segoe UI" panose="020B0502040204020203" pitchFamily="34" charset="0"/>
                <a:cs typeface="Segoe UI" panose="020B0502040204020203" pitchFamily="34" charset="0"/>
              </a:rPr>
              <a:t>G</a:t>
            </a:r>
            <a:r>
              <a:rPr lang="tr-TR" dirty="0" err="1">
                <a:effectLst/>
                <a:latin typeface="Segoe UI" panose="020B0502040204020203" pitchFamily="34" charset="0"/>
                <a:cs typeface="Segoe UI" panose="020B0502040204020203" pitchFamily="34" charset="0"/>
              </a:rPr>
              <a:t>erektiğinde</a:t>
            </a:r>
            <a:r>
              <a:rPr lang="tr-TR" dirty="0">
                <a:effectLst/>
                <a:latin typeface="Segoe UI" panose="020B0502040204020203" pitchFamily="34" charset="0"/>
                <a:cs typeface="Segoe UI" panose="020B0502040204020203" pitchFamily="34" charset="0"/>
              </a:rPr>
              <a:t> </a:t>
            </a:r>
            <a:r>
              <a:rPr lang="tr-TR" dirty="0" err="1">
                <a:effectLst/>
                <a:latin typeface="Segoe UI" panose="020B0502040204020203" pitchFamily="34" charset="0"/>
                <a:cs typeface="Segoe UI" panose="020B0502040204020203" pitchFamily="34" charset="0"/>
              </a:rPr>
              <a:t>açıklama</a:t>
            </a:r>
            <a:r>
              <a:rPr lang="tr-TR" dirty="0">
                <a:effectLst/>
                <a:latin typeface="Segoe UI" panose="020B0502040204020203" pitchFamily="34" charset="0"/>
                <a:cs typeface="Segoe UI" panose="020B0502040204020203" pitchFamily="34" charset="0"/>
              </a:rPr>
              <a:t> istemeyi, </a:t>
            </a:r>
            <a:r>
              <a:rPr lang="tr-TR" dirty="0" err="1">
                <a:effectLst/>
                <a:latin typeface="Segoe UI" panose="020B0502040204020203" pitchFamily="34" charset="0"/>
                <a:cs typeface="Segoe UI" panose="020B0502040204020203" pitchFamily="34" charset="0"/>
              </a:rPr>
              <a:t>başka</a:t>
            </a:r>
            <a:r>
              <a:rPr lang="tr-TR" dirty="0">
                <a:effectLst/>
                <a:latin typeface="Segoe UI" panose="020B0502040204020203" pitchFamily="34" charset="0"/>
                <a:cs typeface="Segoe UI" panose="020B0502040204020203" pitchFamily="34" charset="0"/>
              </a:rPr>
              <a:t> kelimelerle ifade etmeyi</a:t>
            </a:r>
          </a:p>
          <a:p>
            <a:pPr lvl="1">
              <a:buFont typeface="Wingdings" pitchFamily="2" charset="2"/>
              <a:buChar char="v"/>
            </a:pPr>
            <a:r>
              <a:rPr lang="tr-TR" dirty="0">
                <a:latin typeface="Segoe UI" panose="020B0502040204020203" pitchFamily="34" charset="0"/>
                <a:cs typeface="Segoe UI" panose="020B0502040204020203" pitchFamily="34" charset="0"/>
              </a:rPr>
              <a:t>B</a:t>
            </a:r>
            <a:r>
              <a:rPr lang="tr-TR" dirty="0">
                <a:effectLst/>
                <a:latin typeface="Segoe UI" panose="020B0502040204020203" pitchFamily="34" charset="0"/>
                <a:cs typeface="Segoe UI" panose="020B0502040204020203" pitchFamily="34" charset="0"/>
              </a:rPr>
              <a:t>ilgiye </a:t>
            </a:r>
            <a:r>
              <a:rPr lang="tr-TR" dirty="0" err="1">
                <a:effectLst/>
                <a:latin typeface="Segoe UI" panose="020B0502040204020203" pitchFamily="34" charset="0"/>
                <a:cs typeface="Segoe UI" panose="020B0502040204020203" pitchFamily="34" charset="0"/>
              </a:rPr>
              <a:t>eşlik</a:t>
            </a:r>
            <a:r>
              <a:rPr lang="tr-TR" dirty="0">
                <a:effectLst/>
                <a:latin typeface="Segoe UI" panose="020B0502040204020203" pitchFamily="34" charset="0"/>
                <a:cs typeface="Segoe UI" panose="020B0502040204020203" pitchFamily="34" charset="0"/>
              </a:rPr>
              <a:t> eden duygulara dikkat etmeyi, bunları yansıtmayı  </a:t>
            </a:r>
          </a:p>
          <a:p>
            <a:pPr lvl="1">
              <a:buFont typeface="Wingdings" pitchFamily="2" charset="2"/>
              <a:buChar char="v"/>
            </a:pPr>
            <a:r>
              <a:rPr lang="tr-TR" dirty="0" err="1">
                <a:latin typeface="Segoe UI" panose="020B0502040204020203" pitchFamily="34" charset="0"/>
                <a:cs typeface="Segoe UI" panose="020B0502040204020203" pitchFamily="34" charset="0"/>
              </a:rPr>
              <a:t>T</a:t>
            </a:r>
            <a:r>
              <a:rPr lang="tr-TR" dirty="0" err="1">
                <a:effectLst/>
                <a:latin typeface="Segoe UI" panose="020B0502040204020203" pitchFamily="34" charset="0"/>
                <a:cs typeface="Segoe UI" panose="020B0502040204020203" pitchFamily="34" charset="0"/>
              </a:rPr>
              <a:t>artışılanları</a:t>
            </a:r>
            <a:r>
              <a:rPr lang="tr-TR" dirty="0">
                <a:effectLst/>
                <a:latin typeface="Segoe UI" panose="020B0502040204020203" pitchFamily="34" charset="0"/>
                <a:cs typeface="Segoe UI" panose="020B0502040204020203" pitchFamily="34" charset="0"/>
              </a:rPr>
              <a:t> </a:t>
            </a:r>
            <a:r>
              <a:rPr lang="tr-TR" dirty="0" err="1">
                <a:effectLst/>
                <a:latin typeface="Segoe UI" panose="020B0502040204020203" pitchFamily="34" charset="0"/>
                <a:cs typeface="Segoe UI" panose="020B0502040204020203" pitchFamily="34" charset="0"/>
              </a:rPr>
              <a:t>özetlemeyi</a:t>
            </a:r>
            <a:r>
              <a:rPr lang="tr-TR" dirty="0">
                <a:effectLst/>
                <a:latin typeface="Segoe UI" panose="020B0502040204020203" pitchFamily="34" charset="0"/>
                <a:cs typeface="Segoe UI" panose="020B0502040204020203" pitchFamily="34" charset="0"/>
              </a:rPr>
              <a:t> </a:t>
            </a:r>
            <a:r>
              <a:rPr lang="tr-TR" dirty="0" err="1">
                <a:effectLst/>
                <a:latin typeface="Segoe UI" panose="020B0502040204020203" pitchFamily="34" charset="0"/>
                <a:cs typeface="Segoe UI" panose="020B0502040204020203" pitchFamily="34" charset="0"/>
              </a:rPr>
              <a:t>bünyesinde</a:t>
            </a:r>
            <a:r>
              <a:rPr lang="tr-TR" dirty="0">
                <a:effectLst/>
                <a:latin typeface="Segoe UI" panose="020B0502040204020203" pitchFamily="34" charset="0"/>
                <a:cs typeface="Segoe UI" panose="020B0502040204020203" pitchFamily="34" charset="0"/>
              </a:rPr>
              <a:t> barındırmalıdır. </a:t>
            </a:r>
            <a:endParaRPr lang="tr-TR" dirty="0">
              <a:latin typeface="Segoe UI" panose="020B0502040204020203" pitchFamily="34" charset="0"/>
              <a:cs typeface="Segoe UI" panose="020B0502040204020203" pitchFamily="34" charset="0"/>
            </a:endParaRPr>
          </a:p>
          <a:p>
            <a:endParaRPr lang="en-US"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B549AD1B-59C2-E0CA-260E-425A40FAE0C4}"/>
              </a:ext>
            </a:extLst>
          </p:cNvPr>
          <p:cNvSpPr>
            <a:spLocks noGrp="1"/>
          </p:cNvSpPr>
          <p:nvPr>
            <p:ph type="sldNum" sz="quarter" idx="12"/>
          </p:nvPr>
        </p:nvSpPr>
        <p:spPr/>
        <p:txBody>
          <a:bodyPr/>
          <a:lstStyle/>
          <a:p>
            <a:fld id="{0BE68271-D1D7-4240-9CAF-7A57D75CD8A1}" type="slidenum">
              <a:rPr lang="en-US" smtClean="0"/>
              <a:t>37</a:t>
            </a:fld>
            <a:endParaRPr lang="en-US"/>
          </a:p>
        </p:txBody>
      </p:sp>
    </p:spTree>
    <p:extLst>
      <p:ext uri="{BB962C8B-B14F-4D97-AF65-F5344CB8AC3E}">
        <p14:creationId xmlns:p14="http://schemas.microsoft.com/office/powerpoint/2010/main" val="17688611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71286"/>
            <a:ext cx="10515600" cy="1325563"/>
          </a:xfrm>
        </p:spPr>
        <p:txBody>
          <a:bodyPr vert="horz" lIns="91440" tIns="45720" rIns="91440" bIns="45720" rtlCol="0" anchor="ctr">
            <a:norm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Travma ile İlişkili Belirtileri Tarama ve Tespit Etme</a:t>
            </a:r>
            <a:endParaRPr lang="en-US"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838200" y="2102123"/>
            <a:ext cx="10515600" cy="3573119"/>
          </a:xfrm>
        </p:spPr>
        <p:txBody>
          <a:bodyPr>
            <a:noAutofit/>
          </a:bodyPr>
          <a:lstStyle/>
          <a:p>
            <a:pPr marL="0" indent="0">
              <a:buNone/>
            </a:pPr>
            <a:r>
              <a:rPr lang="tr-TR" sz="2000" dirty="0">
                <a:effectLst/>
                <a:latin typeface="Segoe UI" panose="020B0502040204020203" pitchFamily="34" charset="0"/>
                <a:cs typeface="Segoe UI" panose="020B0502040204020203" pitchFamily="34" charset="0"/>
              </a:rPr>
              <a:t>Yapılan </a:t>
            </a:r>
            <a:r>
              <a:rPr lang="tr-TR" sz="2000" dirty="0" err="1">
                <a:effectLst/>
                <a:latin typeface="Segoe UI" panose="020B0502040204020203" pitchFamily="34" charset="0"/>
                <a:cs typeface="Segoe UI" panose="020B0502040204020203" pitchFamily="34" charset="0"/>
              </a:rPr>
              <a:t>görüşmede</a:t>
            </a:r>
            <a:r>
              <a:rPr lang="tr-TR" sz="2000" dirty="0">
                <a:effectLst/>
                <a:latin typeface="Segoe UI" panose="020B0502040204020203" pitchFamily="34" charset="0"/>
                <a:cs typeface="Segoe UI" panose="020B0502040204020203" pitchFamily="34" charset="0"/>
              </a:rPr>
              <a:t> </a:t>
            </a:r>
            <a:r>
              <a:rPr lang="tr-TR" sz="2000" dirty="0" err="1">
                <a:effectLst/>
                <a:latin typeface="Segoe UI" panose="020B0502040204020203" pitchFamily="34" charset="0"/>
                <a:cs typeface="Segoe UI" panose="020B0502040204020203" pitchFamily="34" charset="0"/>
              </a:rPr>
              <a:t>aşağıdaki</a:t>
            </a:r>
            <a:r>
              <a:rPr lang="tr-TR" sz="2000" dirty="0">
                <a:effectLst/>
                <a:latin typeface="Segoe UI" panose="020B0502040204020203" pitchFamily="34" charset="0"/>
                <a:cs typeface="Segoe UI" panose="020B0502040204020203" pitchFamily="34" charset="0"/>
              </a:rPr>
              <a:t> belirtiler tespit edilebilir:</a:t>
            </a:r>
          </a:p>
          <a:p>
            <a:r>
              <a:rPr lang="tr-TR" sz="2000" dirty="0">
                <a:effectLst/>
                <a:latin typeface="Segoe UI" panose="020B0502040204020203" pitchFamily="34" charset="0"/>
                <a:cs typeface="Segoe UI" panose="020B0502040204020203" pitchFamily="34" charset="0"/>
              </a:rPr>
              <a:t>Uyku </a:t>
            </a:r>
            <a:r>
              <a:rPr lang="tr-TR" sz="2000" dirty="0" err="1">
                <a:effectLst/>
                <a:latin typeface="Segoe UI" panose="020B0502040204020203" pitchFamily="34" charset="0"/>
                <a:cs typeface="Segoe UI" panose="020B0502040204020203" pitchFamily="34" charset="0"/>
              </a:rPr>
              <a:t>güçlüğu</a:t>
            </a:r>
            <a:r>
              <a:rPr lang="tr-TR" sz="2000" dirty="0">
                <a:effectLst/>
                <a:latin typeface="Segoe UI" panose="020B0502040204020203" pitchFamily="34" charset="0"/>
                <a:cs typeface="Segoe UI" panose="020B0502040204020203" pitchFamily="34" charset="0"/>
              </a:rPr>
              <a:t>̈, </a:t>
            </a:r>
            <a:r>
              <a:rPr lang="tr-TR" sz="2000" dirty="0" err="1">
                <a:effectLst/>
                <a:latin typeface="Segoe UI" panose="020B0502040204020203" pitchFamily="34" charset="0"/>
                <a:cs typeface="Segoe UI" panose="020B0502040204020203" pitchFamily="34" charset="0"/>
              </a:rPr>
              <a:t>iştah</a:t>
            </a:r>
            <a:r>
              <a:rPr lang="tr-TR" sz="2000" dirty="0">
                <a:effectLst/>
                <a:latin typeface="Segoe UI" panose="020B0502040204020203" pitchFamily="34" charset="0"/>
                <a:cs typeface="Segoe UI" panose="020B0502040204020203" pitchFamily="34" charset="0"/>
              </a:rPr>
              <a:t> </a:t>
            </a:r>
            <a:r>
              <a:rPr lang="tr-TR" sz="2000" dirty="0" err="1">
                <a:effectLst/>
                <a:latin typeface="Segoe UI" panose="020B0502040204020203" pitchFamily="34" charset="0"/>
                <a:cs typeface="Segoe UI" panose="020B0502040204020203" pitchFamily="34" charset="0"/>
              </a:rPr>
              <a:t>değişiklikleri</a:t>
            </a:r>
            <a:r>
              <a:rPr lang="tr-TR" sz="2000" dirty="0">
                <a:effectLst/>
                <a:latin typeface="Segoe UI" panose="020B0502040204020203" pitchFamily="34" charset="0"/>
                <a:cs typeface="Segoe UI" panose="020B0502040204020203" pitchFamily="34" charset="0"/>
              </a:rPr>
              <a:t>, tuvalet sorunları, okulla ilgili zorluklar</a:t>
            </a:r>
          </a:p>
          <a:p>
            <a:r>
              <a:rPr lang="tr-TR" sz="2000" dirty="0">
                <a:effectLst/>
                <a:latin typeface="Segoe UI" panose="020B0502040204020203" pitchFamily="34" charset="0"/>
                <a:cs typeface="Segoe UI" panose="020B0502040204020203" pitchFamily="34" charset="0"/>
              </a:rPr>
              <a:t>Olayla ilgili uyaranlara, hatırlatıcılara veya tetikleyicilere </a:t>
            </a:r>
            <a:r>
              <a:rPr lang="tr-TR" sz="2000" dirty="0" err="1">
                <a:effectLst/>
                <a:latin typeface="Segoe UI" panose="020B0502040204020203" pitchFamily="34" charset="0"/>
                <a:cs typeface="Segoe UI" panose="020B0502040204020203" pitchFamily="34" charset="0"/>
              </a:rPr>
              <a:t>karşı</a:t>
            </a:r>
            <a:r>
              <a:rPr lang="tr-TR" sz="2000" dirty="0">
                <a:effectLst/>
                <a:latin typeface="Segoe UI" panose="020B0502040204020203" pitchFamily="34" charset="0"/>
                <a:cs typeface="Segoe UI" panose="020B0502040204020203" pitchFamily="34" charset="0"/>
              </a:rPr>
              <a:t> hızlı, reaktif tepki</a:t>
            </a:r>
          </a:p>
          <a:p>
            <a:r>
              <a:rPr lang="tr-TR" sz="2000" dirty="0" err="1">
                <a:latin typeface="Segoe UI" panose="020B0502040204020203" pitchFamily="34" charset="0"/>
                <a:cs typeface="Segoe UI" panose="020B0502040204020203" pitchFamily="34" charset="0"/>
              </a:rPr>
              <a:t>Dü</a:t>
            </a:r>
            <a:r>
              <a:rPr lang="tr-TR" sz="2000" dirty="0" err="1">
                <a:effectLst/>
                <a:latin typeface="Segoe UI" panose="020B0502040204020203" pitchFamily="34" charset="0"/>
                <a:cs typeface="Segoe UI" panose="020B0502040204020203" pitchFamily="34" charset="0"/>
              </a:rPr>
              <a:t>rtüsel</a:t>
            </a:r>
            <a:r>
              <a:rPr lang="tr-TR" sz="2000" dirty="0">
                <a:effectLst/>
                <a:latin typeface="Segoe UI" panose="020B0502040204020203" pitchFamily="34" charset="0"/>
                <a:cs typeface="Segoe UI" panose="020B0502040204020203" pitchFamily="34" charset="0"/>
              </a:rPr>
              <a:t> </a:t>
            </a:r>
            <a:r>
              <a:rPr lang="tr-TR" sz="2000" dirty="0" err="1">
                <a:effectLst/>
                <a:latin typeface="Segoe UI" panose="020B0502040204020203" pitchFamily="34" charset="0"/>
                <a:cs typeface="Segoe UI" panose="020B0502040204020203" pitchFamily="34" charset="0"/>
              </a:rPr>
              <a:t>davranışlar</a:t>
            </a:r>
            <a:r>
              <a:rPr lang="tr-TR" sz="2000" dirty="0">
                <a:effectLst/>
                <a:latin typeface="Segoe UI" panose="020B0502040204020203" pitchFamily="34" charset="0"/>
                <a:cs typeface="Segoe UI" panose="020B0502040204020203" pitchFamily="34" charset="0"/>
              </a:rPr>
              <a:t>, saldırganlık, kendine zarar verici </a:t>
            </a:r>
            <a:r>
              <a:rPr lang="tr-TR" sz="2000" dirty="0" err="1">
                <a:effectLst/>
                <a:latin typeface="Segoe UI" panose="020B0502040204020203" pitchFamily="34" charset="0"/>
                <a:cs typeface="Segoe UI" panose="020B0502040204020203" pitchFamily="34" charset="0"/>
              </a:rPr>
              <a:t>davranışlar</a:t>
            </a:r>
            <a:r>
              <a:rPr lang="tr-TR" sz="2000" dirty="0">
                <a:effectLst/>
                <a:latin typeface="Segoe UI" panose="020B0502040204020203" pitchFamily="34" charset="0"/>
                <a:cs typeface="Segoe UI" panose="020B0502040204020203" pitchFamily="34" charset="0"/>
              </a:rPr>
              <a:t> ve intihar </a:t>
            </a:r>
            <a:r>
              <a:rPr lang="tr-TR" sz="2000" dirty="0" err="1">
                <a:effectLst/>
                <a:latin typeface="Segoe UI" panose="020B0502040204020203" pitchFamily="34" charset="0"/>
                <a:cs typeface="Segoe UI" panose="020B0502040204020203" pitchFamily="34" charset="0"/>
              </a:rPr>
              <a:t>girişimi</a:t>
            </a:r>
            <a:r>
              <a:rPr lang="tr-TR" sz="2000" dirty="0">
                <a:effectLst/>
                <a:latin typeface="Segoe UI" panose="020B0502040204020203" pitchFamily="34" charset="0"/>
                <a:cs typeface="Segoe UI" panose="020B0502040204020203" pitchFamily="34" charset="0"/>
              </a:rPr>
              <a:t>, riskli </a:t>
            </a:r>
            <a:r>
              <a:rPr lang="tr-TR" sz="2000" dirty="0" err="1">
                <a:effectLst/>
                <a:latin typeface="Segoe UI" panose="020B0502040204020203" pitchFamily="34" charset="0"/>
                <a:cs typeface="Segoe UI" panose="020B0502040204020203" pitchFamily="34" charset="0"/>
              </a:rPr>
              <a:t>davranışlarda</a:t>
            </a:r>
            <a:r>
              <a:rPr lang="tr-TR" sz="2000" dirty="0">
                <a:effectLst/>
                <a:latin typeface="Segoe UI" panose="020B0502040204020203" pitchFamily="34" charset="0"/>
                <a:cs typeface="Segoe UI" panose="020B0502040204020203" pitchFamily="34" charset="0"/>
              </a:rPr>
              <a:t> artış</a:t>
            </a:r>
          </a:p>
          <a:p>
            <a:r>
              <a:rPr lang="tr-TR" sz="2000" dirty="0">
                <a:effectLst/>
                <a:latin typeface="Segoe UI" panose="020B0502040204020203" pitchFamily="34" charset="0"/>
                <a:cs typeface="Segoe UI" panose="020B0502040204020203" pitchFamily="34" charset="0"/>
              </a:rPr>
              <a:t>Hayatla ilgili olumsuz </a:t>
            </a:r>
            <a:r>
              <a:rPr lang="tr-TR" sz="2000" dirty="0" err="1">
                <a:effectLst/>
                <a:latin typeface="Segoe UI" panose="020B0502040204020203" pitchFamily="34" charset="0"/>
                <a:cs typeface="Segoe UI" panose="020B0502040204020203" pitchFamily="34" charset="0"/>
              </a:rPr>
              <a:t>düşünceler</a:t>
            </a:r>
            <a:r>
              <a:rPr lang="tr-TR" sz="2000" dirty="0">
                <a:effectLst/>
                <a:latin typeface="Segoe UI" panose="020B0502040204020203" pitchFamily="34" charset="0"/>
                <a:cs typeface="Segoe UI" panose="020B0502040204020203" pitchFamily="34" charset="0"/>
              </a:rPr>
              <a:t> ve olumsuz benlik algısı</a:t>
            </a:r>
          </a:p>
          <a:p>
            <a:r>
              <a:rPr lang="tr-TR" sz="2000" dirty="0" err="1">
                <a:effectLst/>
                <a:latin typeface="Segoe UI" panose="020B0502040204020203" pitchFamily="34" charset="0"/>
                <a:cs typeface="Segoe UI" panose="020B0502040204020203" pitchFamily="34" charset="0"/>
              </a:rPr>
              <a:t>Düz</a:t>
            </a:r>
            <a:r>
              <a:rPr lang="tr-TR" sz="2000" dirty="0">
                <a:effectLst/>
                <a:latin typeface="Segoe UI" panose="020B0502040204020203" pitchFamily="34" charset="0"/>
                <a:cs typeface="Segoe UI" panose="020B0502040204020203" pitchFamily="34" charset="0"/>
              </a:rPr>
              <a:t> duygulanım , sosyal </a:t>
            </a:r>
            <a:r>
              <a:rPr lang="tr-TR" sz="2000" dirty="0" err="1">
                <a:effectLst/>
                <a:latin typeface="Segoe UI" panose="020B0502040204020203" pitchFamily="34" charset="0"/>
                <a:cs typeface="Segoe UI" panose="020B0502040204020203" pitchFamily="34" charset="0"/>
              </a:rPr>
              <a:t>etkileşime</a:t>
            </a:r>
            <a:r>
              <a:rPr lang="tr-TR" sz="2000" dirty="0">
                <a:effectLst/>
                <a:latin typeface="Segoe UI" panose="020B0502040204020203" pitchFamily="34" charset="0"/>
                <a:cs typeface="Segoe UI" panose="020B0502040204020203" pitchFamily="34" charset="0"/>
              </a:rPr>
              <a:t> girmede zorluk veya kendini </a:t>
            </a:r>
            <a:r>
              <a:rPr lang="tr-TR" sz="2000" dirty="0" err="1">
                <a:effectLst/>
                <a:latin typeface="Segoe UI" panose="020B0502040204020203" pitchFamily="34" charset="0"/>
                <a:cs typeface="Segoe UI" panose="020B0502040204020203" pitchFamily="34" charset="0"/>
              </a:rPr>
              <a:t>değersiz</a:t>
            </a:r>
            <a:r>
              <a:rPr lang="tr-TR" sz="2000" dirty="0">
                <a:effectLst/>
                <a:latin typeface="Segoe UI" panose="020B0502040204020203" pitchFamily="34" charset="0"/>
                <a:cs typeface="Segoe UI" panose="020B0502040204020203" pitchFamily="34" charset="0"/>
              </a:rPr>
              <a:t> </a:t>
            </a:r>
            <a:r>
              <a:rPr lang="tr-TR" sz="2000" dirty="0" err="1">
                <a:effectLst/>
                <a:latin typeface="Segoe UI" panose="020B0502040204020203" pitchFamily="34" charset="0"/>
                <a:cs typeface="Segoe UI" panose="020B0502040204020203" pitchFamily="34" charset="0"/>
              </a:rPr>
              <a:t>görme</a:t>
            </a:r>
            <a:endParaRPr lang="tr-TR" sz="2000" dirty="0">
              <a:effectLst/>
              <a:latin typeface="Segoe UI" panose="020B0502040204020203" pitchFamily="34" charset="0"/>
              <a:cs typeface="Segoe UI" panose="020B0502040204020203" pitchFamily="34" charset="0"/>
            </a:endParaRPr>
          </a:p>
          <a:p>
            <a:r>
              <a:rPr lang="tr-TR" sz="2000" dirty="0">
                <a:effectLst/>
                <a:latin typeface="Segoe UI" panose="020B0502040204020203" pitchFamily="34" charset="0"/>
                <a:cs typeface="Segoe UI" panose="020B0502040204020203" pitchFamily="34" charset="0"/>
              </a:rPr>
              <a:t>Huzursuzluk, sinirlilik, sık </a:t>
            </a:r>
            <a:r>
              <a:rPr lang="tr-TR" sz="2000" dirty="0" err="1">
                <a:effectLst/>
                <a:latin typeface="Segoe UI" panose="020B0502040204020203" pitchFamily="34" charset="0"/>
                <a:cs typeface="Segoe UI" panose="020B0502040204020203" pitchFamily="34" charset="0"/>
              </a:rPr>
              <a:t>karşı</a:t>
            </a:r>
            <a:r>
              <a:rPr lang="tr-TR" sz="2000" dirty="0">
                <a:effectLst/>
                <a:latin typeface="Segoe UI" panose="020B0502040204020203" pitchFamily="34" charset="0"/>
                <a:cs typeface="Segoe UI" panose="020B0502040204020203" pitchFamily="34" charset="0"/>
              </a:rPr>
              <a:t> gelme</a:t>
            </a:r>
          </a:p>
          <a:p>
            <a:r>
              <a:rPr lang="tr-TR" sz="2000" dirty="0">
                <a:latin typeface="Segoe UI" panose="020B0502040204020203" pitchFamily="34" charset="0"/>
                <a:cs typeface="Segoe UI" panose="020B0502040204020203" pitchFamily="34" charset="0"/>
              </a:rPr>
              <a:t>Tekrarlayıcı oyunlar (çocuklar için)</a:t>
            </a:r>
            <a:br>
              <a:rPr lang="tr-TR" sz="2000" b="1" dirty="0">
                <a:solidFill>
                  <a:srgbClr val="006DBF"/>
                </a:solidFill>
                <a:effectLst/>
                <a:latin typeface="Segoe UI" panose="020B0502040204020203" pitchFamily="34" charset="0"/>
                <a:cs typeface="Segoe UI" panose="020B0502040204020203" pitchFamily="34" charset="0"/>
              </a:rPr>
            </a:br>
            <a:endParaRPr lang="tr-TR" sz="2000" b="1" dirty="0">
              <a:solidFill>
                <a:srgbClr val="006DBF"/>
              </a:solidFill>
              <a:effectLst/>
              <a:latin typeface="Segoe UI" panose="020B0502040204020203" pitchFamily="34" charset="0"/>
              <a:cs typeface="Segoe UI" panose="020B0502040204020203" pitchFamily="34" charset="0"/>
            </a:endParaRPr>
          </a:p>
          <a:p>
            <a:endParaRPr lang="tr-TR" sz="2000" dirty="0">
              <a:effectLst/>
              <a:latin typeface="Segoe UI" panose="020B0502040204020203" pitchFamily="34" charset="0"/>
              <a:cs typeface="Segoe UI" panose="020B0502040204020203" pitchFamily="34" charset="0"/>
            </a:endParaRPr>
          </a:p>
          <a:p>
            <a:pPr marL="0" indent="0">
              <a:buNone/>
            </a:pPr>
            <a:br>
              <a:rPr lang="tr-TR" sz="2000" dirty="0">
                <a:effectLst/>
                <a:latin typeface="Segoe UI" panose="020B0502040204020203" pitchFamily="34" charset="0"/>
                <a:cs typeface="Segoe UI" panose="020B0502040204020203" pitchFamily="34" charset="0"/>
              </a:rPr>
            </a:br>
            <a:endParaRPr lang="tr-TR" sz="2000" dirty="0">
              <a:latin typeface="Segoe UI" panose="020B0502040204020203" pitchFamily="34" charset="0"/>
              <a:cs typeface="Segoe UI" panose="020B0502040204020203" pitchFamily="34" charset="0"/>
            </a:endParaRPr>
          </a:p>
          <a:p>
            <a:br>
              <a:rPr lang="tr-TR" sz="2000" dirty="0">
                <a:effectLst/>
                <a:latin typeface="Segoe UI" panose="020B0502040204020203" pitchFamily="34" charset="0"/>
                <a:cs typeface="Segoe UI" panose="020B0502040204020203" pitchFamily="34" charset="0"/>
              </a:rPr>
            </a:br>
            <a:endParaRPr lang="tr-TR" sz="2000" dirty="0">
              <a:latin typeface="Segoe UI" panose="020B0502040204020203" pitchFamily="34" charset="0"/>
              <a:cs typeface="Segoe UI" panose="020B0502040204020203" pitchFamily="34" charset="0"/>
            </a:endParaRPr>
          </a:p>
          <a:p>
            <a:endParaRPr lang="tr-TR" sz="2000" dirty="0">
              <a:latin typeface="Segoe UI" panose="020B0502040204020203" pitchFamily="34" charset="0"/>
              <a:cs typeface="Segoe UI" panose="020B0502040204020203" pitchFamily="34" charset="0"/>
            </a:endParaRPr>
          </a:p>
          <a:p>
            <a:pPr marL="0" indent="0">
              <a:buNone/>
            </a:pPr>
            <a:br>
              <a:rPr lang="tr-TR" sz="2000" dirty="0">
                <a:effectLst/>
                <a:latin typeface="Segoe UI" panose="020B0502040204020203" pitchFamily="34" charset="0"/>
                <a:cs typeface="Segoe UI" panose="020B0502040204020203" pitchFamily="34" charset="0"/>
              </a:rPr>
            </a:br>
            <a:br>
              <a:rPr lang="tr-TR" sz="2000" dirty="0">
                <a:effectLst/>
                <a:latin typeface="Segoe UI" panose="020B0502040204020203" pitchFamily="34" charset="0"/>
                <a:cs typeface="Segoe UI" panose="020B0502040204020203" pitchFamily="34" charset="0"/>
              </a:rPr>
            </a:br>
            <a:endParaRPr lang="tr-TR" sz="2000" dirty="0">
              <a:latin typeface="Segoe UI" panose="020B0502040204020203" pitchFamily="34" charset="0"/>
              <a:cs typeface="Segoe UI" panose="020B0502040204020203" pitchFamily="34" charset="0"/>
            </a:endParaRPr>
          </a:p>
          <a:p>
            <a:pPr marL="0" indent="0">
              <a:buNone/>
            </a:pPr>
            <a:br>
              <a:rPr lang="tr-TR" sz="2000" dirty="0">
                <a:effectLst/>
                <a:latin typeface="Segoe UI" panose="020B0502040204020203" pitchFamily="34" charset="0"/>
                <a:cs typeface="Segoe UI" panose="020B0502040204020203" pitchFamily="34" charset="0"/>
              </a:rPr>
            </a:br>
            <a:endParaRPr lang="tr-TR" sz="2000" dirty="0">
              <a:latin typeface="Segoe UI" panose="020B0502040204020203" pitchFamily="34" charset="0"/>
              <a:cs typeface="Segoe UI" panose="020B0502040204020203" pitchFamily="34" charset="0"/>
            </a:endParaRPr>
          </a:p>
          <a:p>
            <a:pPr marL="0" indent="0">
              <a:buNone/>
            </a:pPr>
            <a:br>
              <a:rPr lang="tr-TR" sz="2000" dirty="0">
                <a:effectLst/>
                <a:latin typeface="Segoe UI" panose="020B0502040204020203" pitchFamily="34" charset="0"/>
                <a:cs typeface="Segoe UI" panose="020B0502040204020203" pitchFamily="34" charset="0"/>
              </a:rPr>
            </a:br>
            <a:endParaRPr lang="tr-TR" sz="2000" dirty="0">
              <a:latin typeface="Segoe UI" panose="020B0502040204020203" pitchFamily="34" charset="0"/>
              <a:cs typeface="Segoe UI" panose="020B0502040204020203" pitchFamily="34" charset="0"/>
            </a:endParaRPr>
          </a:p>
          <a:p>
            <a:endParaRPr lang="en-US" sz="20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4FA85ACA-DEF0-5C0D-01CE-413B874306E7}"/>
              </a:ext>
            </a:extLst>
          </p:cNvPr>
          <p:cNvSpPr>
            <a:spLocks noGrp="1"/>
          </p:cNvSpPr>
          <p:nvPr>
            <p:ph type="sldNum" sz="quarter" idx="12"/>
          </p:nvPr>
        </p:nvSpPr>
        <p:spPr/>
        <p:txBody>
          <a:bodyPr/>
          <a:lstStyle/>
          <a:p>
            <a:fld id="{0BE68271-D1D7-4240-9CAF-7A57D75CD8A1}" type="slidenum">
              <a:rPr lang="en-US" smtClean="0"/>
              <a:t>38</a:t>
            </a:fld>
            <a:endParaRPr lang="en-US"/>
          </a:p>
        </p:txBody>
      </p:sp>
    </p:spTree>
    <p:extLst>
      <p:ext uri="{BB962C8B-B14F-4D97-AF65-F5344CB8AC3E}">
        <p14:creationId xmlns:p14="http://schemas.microsoft.com/office/powerpoint/2010/main" val="40725394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Travma ile İlişkili Belirtileri Tarama ve Tespit Etme</a:t>
            </a:r>
            <a:endParaRPr lang="en-US"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p:txBody>
          <a:bodyPr/>
          <a:lstStyle/>
          <a:p>
            <a:pPr algn="just"/>
            <a:r>
              <a:rPr lang="tr-TR" dirty="0">
                <a:latin typeface="Segoe UI" panose="020B0502040204020203" pitchFamily="34" charset="0"/>
                <a:cs typeface="Segoe UI" panose="020B0502040204020203" pitchFamily="34" charset="0"/>
              </a:rPr>
              <a:t>B</a:t>
            </a:r>
            <a:r>
              <a:rPr lang="tr-TR" dirty="0">
                <a:effectLst/>
                <a:latin typeface="Segoe UI" panose="020B0502040204020203" pitchFamily="34" charset="0"/>
                <a:cs typeface="Segoe UI" panose="020B0502040204020203" pitchFamily="34" charset="0"/>
              </a:rPr>
              <a:t>elirtileri her </a:t>
            </a:r>
            <a:r>
              <a:rPr lang="tr-TR" dirty="0" err="1">
                <a:effectLst/>
                <a:latin typeface="Segoe UI" panose="020B0502040204020203" pitchFamily="34" charset="0"/>
                <a:cs typeface="Segoe UI" panose="020B0502040204020203" pitchFamily="34" charset="0"/>
              </a:rPr>
              <a:t>görüşmede</a:t>
            </a:r>
            <a:r>
              <a:rPr lang="tr-TR" dirty="0">
                <a:effectLst/>
                <a:latin typeface="Segoe UI" panose="020B0502040204020203" pitchFamily="34" charset="0"/>
                <a:cs typeface="Segoe UI" panose="020B0502040204020203" pitchFamily="34" charset="0"/>
              </a:rPr>
              <a:t> taramak, var olan belirtileri </a:t>
            </a:r>
            <a:r>
              <a:rPr lang="tr-TR" dirty="0" err="1">
                <a:effectLst/>
                <a:latin typeface="Segoe UI" panose="020B0502040204020203" pitchFamily="34" charset="0"/>
                <a:cs typeface="Segoe UI" panose="020B0502040204020203" pitchFamily="34" charset="0"/>
              </a:rPr>
              <a:t>açık</a:t>
            </a:r>
            <a:r>
              <a:rPr lang="tr-TR" dirty="0">
                <a:effectLst/>
                <a:latin typeface="Segoe UI" panose="020B0502040204020203" pitchFamily="34" charset="0"/>
                <a:cs typeface="Segoe UI" panose="020B0502040204020203" pitchFamily="34" charset="0"/>
              </a:rPr>
              <a:t> </a:t>
            </a:r>
            <a:r>
              <a:rPr lang="tr-TR" dirty="0" err="1">
                <a:effectLst/>
                <a:latin typeface="Segoe UI" panose="020B0502040204020203" pitchFamily="34" charset="0"/>
                <a:cs typeface="Segoe UI" panose="020B0502040204020203" pitchFamily="34" charset="0"/>
              </a:rPr>
              <a:t>uçlu</a:t>
            </a:r>
            <a:r>
              <a:rPr lang="tr-TR" dirty="0">
                <a:effectLst/>
                <a:latin typeface="Segoe UI" panose="020B0502040204020203" pitchFamily="34" charset="0"/>
                <a:cs typeface="Segoe UI" panose="020B0502040204020203" pitchFamily="34" charset="0"/>
              </a:rPr>
              <a:t> sorularla detaylandırmaya </a:t>
            </a:r>
            <a:r>
              <a:rPr lang="tr-TR" dirty="0" err="1">
                <a:effectLst/>
                <a:latin typeface="Segoe UI" panose="020B0502040204020203" pitchFamily="34" charset="0"/>
                <a:cs typeface="Segoe UI" panose="020B0502040204020203" pitchFamily="34" charset="0"/>
              </a:rPr>
              <a:t>çalışmak</a:t>
            </a:r>
            <a:r>
              <a:rPr lang="tr-TR" dirty="0">
                <a:effectLst/>
                <a:latin typeface="Segoe UI" panose="020B0502040204020203" pitchFamily="34" charset="0"/>
                <a:cs typeface="Segoe UI" panose="020B0502040204020203" pitchFamily="34" charset="0"/>
              </a:rPr>
              <a:t> ve sonrasında baş etme becerilerini sorgulayarak </a:t>
            </a:r>
            <a:r>
              <a:rPr lang="tr-TR" dirty="0" err="1">
                <a:effectLst/>
                <a:latin typeface="Segoe UI" panose="020B0502040204020203" pitchFamily="34" charset="0"/>
                <a:cs typeface="Segoe UI" panose="020B0502040204020203" pitchFamily="34" charset="0"/>
              </a:rPr>
              <a:t>işlevsel</a:t>
            </a:r>
            <a:r>
              <a:rPr lang="tr-TR" dirty="0">
                <a:effectLst/>
                <a:latin typeface="Segoe UI" panose="020B0502040204020203" pitchFamily="34" charset="0"/>
                <a:cs typeface="Segoe UI" panose="020B0502040204020203" pitchFamily="34" charset="0"/>
              </a:rPr>
              <a:t> olanları </a:t>
            </a:r>
            <a:r>
              <a:rPr lang="tr-TR" dirty="0" err="1">
                <a:effectLst/>
                <a:latin typeface="Segoe UI" panose="020B0502040204020203" pitchFamily="34" charset="0"/>
                <a:cs typeface="Segoe UI" panose="020B0502040204020203" pitchFamily="34" charset="0"/>
              </a:rPr>
              <a:t>yüreklendirmek</a:t>
            </a:r>
            <a:r>
              <a:rPr lang="tr-TR" dirty="0">
                <a:effectLst/>
                <a:latin typeface="Segoe UI" panose="020B0502040204020203" pitchFamily="34" charset="0"/>
                <a:cs typeface="Segoe UI" panose="020B0502040204020203" pitchFamily="34" charset="0"/>
              </a:rPr>
              <a:t> </a:t>
            </a:r>
            <a:r>
              <a:rPr lang="tr-TR" dirty="0" err="1">
                <a:effectLst/>
                <a:latin typeface="Segoe UI" panose="020B0502040204020203" pitchFamily="34" charset="0"/>
                <a:cs typeface="Segoe UI" panose="020B0502040204020203" pitchFamily="34" charset="0"/>
              </a:rPr>
              <a:t>önemlidir</a:t>
            </a:r>
            <a:r>
              <a:rPr lang="tr-TR" dirty="0">
                <a:effectLst/>
                <a:latin typeface="Segoe UI" panose="020B0502040204020203" pitchFamily="34" charset="0"/>
                <a:cs typeface="Segoe UI" panose="020B0502040204020203" pitchFamily="34" charset="0"/>
              </a:rPr>
              <a:t>. </a:t>
            </a:r>
            <a:endParaRPr lang="tr-TR" dirty="0">
              <a:latin typeface="Segoe UI" panose="020B0502040204020203" pitchFamily="34" charset="0"/>
              <a:cs typeface="Segoe UI" panose="020B0502040204020203" pitchFamily="34" charset="0"/>
            </a:endParaRPr>
          </a:p>
          <a:p>
            <a:pPr algn="just"/>
            <a:endParaRPr lang="en-US"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2C43E595-3EA0-2926-BC4F-3AFF5BD2B79C}"/>
              </a:ext>
            </a:extLst>
          </p:cNvPr>
          <p:cNvSpPr>
            <a:spLocks noGrp="1"/>
          </p:cNvSpPr>
          <p:nvPr>
            <p:ph type="sldNum" sz="quarter" idx="12"/>
          </p:nvPr>
        </p:nvSpPr>
        <p:spPr/>
        <p:txBody>
          <a:bodyPr/>
          <a:lstStyle/>
          <a:p>
            <a:fld id="{0BE68271-D1D7-4240-9CAF-7A57D75CD8A1}" type="slidenum">
              <a:rPr lang="en-US" smtClean="0"/>
              <a:t>39</a:t>
            </a:fld>
            <a:endParaRPr lang="en-US"/>
          </a:p>
        </p:txBody>
      </p:sp>
    </p:spTree>
    <p:extLst>
      <p:ext uri="{BB962C8B-B14F-4D97-AF65-F5344CB8AC3E}">
        <p14:creationId xmlns:p14="http://schemas.microsoft.com/office/powerpoint/2010/main" val="2431994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GİRİŞ</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569263"/>
            <a:ext cx="10515600" cy="2851892"/>
          </a:xfrm>
        </p:spPr>
        <p:txBody>
          <a:bodyPr/>
          <a:lstStyle/>
          <a:p>
            <a:r>
              <a:rPr lang="tr-TR" dirty="0">
                <a:latin typeface="Segoe UI" panose="020B0502040204020203" pitchFamily="34" charset="0"/>
                <a:cs typeface="Segoe UI" panose="020B0502040204020203" pitchFamily="34" charset="0"/>
              </a:rPr>
              <a:t>Travma odaklı uygun bakım</a:t>
            </a:r>
          </a:p>
          <a:p>
            <a:r>
              <a:rPr lang="tr-TR" dirty="0">
                <a:latin typeface="Segoe UI" panose="020B0502040204020203" pitchFamily="34" charset="0"/>
                <a:cs typeface="Segoe UI" panose="020B0502040204020203" pitchFamily="34" charset="0"/>
              </a:rPr>
              <a:t>Kompleks travma</a:t>
            </a:r>
          </a:p>
          <a:p>
            <a:r>
              <a:rPr lang="tr-TR" dirty="0">
                <a:latin typeface="Segoe UI" panose="020B0502040204020203" pitchFamily="34" charset="0"/>
                <a:cs typeface="Segoe UI" panose="020B0502040204020203" pitchFamily="34" charset="0"/>
              </a:rPr>
              <a:t>Travmanın sınırları</a:t>
            </a:r>
          </a:p>
          <a:p>
            <a:r>
              <a:rPr lang="tr-TR" dirty="0">
                <a:latin typeface="Segoe UI" panose="020B0502040204020203" pitchFamily="34" charset="0"/>
                <a:cs typeface="Segoe UI" panose="020B0502040204020203" pitchFamily="34" charset="0"/>
              </a:rPr>
              <a:t>Psikiyatrik bozukluğu olanlarda travma</a:t>
            </a:r>
          </a:p>
          <a:p>
            <a:endParaRPr lang="tr-TR" dirty="0">
              <a:latin typeface="Segoe UI" panose="020B0502040204020203" pitchFamily="34" charset="0"/>
              <a:cs typeface="Segoe UI" panose="020B0502040204020203" pitchFamily="34" charset="0"/>
            </a:endParaRPr>
          </a:p>
          <a:p>
            <a:endParaRPr lang="tr-TR"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34D10E68-1FD9-D39A-4EA7-94E9D91F8E78}"/>
              </a:ext>
            </a:extLst>
          </p:cNvPr>
          <p:cNvSpPr>
            <a:spLocks noGrp="1"/>
          </p:cNvSpPr>
          <p:nvPr>
            <p:ph type="sldNum" sz="quarter" idx="12"/>
          </p:nvPr>
        </p:nvSpPr>
        <p:spPr/>
        <p:txBody>
          <a:bodyPr/>
          <a:lstStyle/>
          <a:p>
            <a:fld id="{0BE68271-D1D7-4240-9CAF-7A57D75CD8A1}" type="slidenum">
              <a:rPr lang="en-US" smtClean="0"/>
              <a:t>4</a:t>
            </a:fld>
            <a:endParaRPr lang="en-US"/>
          </a:p>
        </p:txBody>
      </p:sp>
    </p:spTree>
    <p:extLst>
      <p:ext uri="{BB962C8B-B14F-4D97-AF65-F5344CB8AC3E}">
        <p14:creationId xmlns:p14="http://schemas.microsoft.com/office/powerpoint/2010/main" val="25485696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Travma ile İlişkili Belirtileri Yönetme </a:t>
            </a:r>
            <a:br>
              <a:rPr lang="tr-TR" sz="3200" b="1" kern="1400" spc="-50" dirty="0">
                <a:solidFill>
                  <a:srgbClr val="002060"/>
                </a:solidFill>
                <a:latin typeface="Segoe UI" panose="020B0502040204020203" pitchFamily="34" charset="0"/>
                <a:cs typeface="Segoe UI" panose="020B0502040204020203" pitchFamily="34" charset="0"/>
              </a:rPr>
            </a:br>
            <a:endParaRPr lang="en-US"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838200" y="2569263"/>
            <a:ext cx="10515600" cy="2851892"/>
          </a:xfrm>
        </p:spPr>
        <p:txBody>
          <a:bodyPr>
            <a:normAutofit/>
          </a:bodyPr>
          <a:lstStyle/>
          <a:p>
            <a:pPr marL="0" indent="0" algn="just">
              <a:buNone/>
            </a:pPr>
            <a:r>
              <a:rPr lang="tr-TR" sz="2400" dirty="0">
                <a:effectLst/>
                <a:latin typeface="Segoe UI" panose="020B0502040204020203" pitchFamily="34" charset="0"/>
                <a:cs typeface="Segoe UI" panose="020B0502040204020203" pitchFamily="34" charset="0"/>
              </a:rPr>
              <a:t>İlk adım </a:t>
            </a:r>
            <a:r>
              <a:rPr lang="tr-TR" sz="2400" dirty="0" err="1">
                <a:effectLst/>
                <a:latin typeface="Segoe UI" panose="020B0502040204020203" pitchFamily="34" charset="0"/>
                <a:cs typeface="Segoe UI" panose="020B0502040204020203" pitchFamily="34" charset="0"/>
              </a:rPr>
              <a:t>psikoeğitim</a:t>
            </a:r>
            <a:r>
              <a:rPr lang="tr-TR" sz="2400" dirty="0">
                <a:effectLst/>
                <a:latin typeface="Segoe UI" panose="020B0502040204020203" pitchFamily="34" charset="0"/>
                <a:cs typeface="Segoe UI" panose="020B0502040204020203" pitchFamily="34" charset="0"/>
              </a:rPr>
              <a:t> </a:t>
            </a:r>
          </a:p>
          <a:p>
            <a:pPr lvl="1" algn="just"/>
            <a:r>
              <a:rPr lang="tr-TR" dirty="0">
                <a:effectLst/>
                <a:latin typeface="Segoe UI" panose="020B0502040204020203" pitchFamily="34" charset="0"/>
                <a:cs typeface="Segoe UI" panose="020B0502040204020203" pitchFamily="34" charset="0"/>
              </a:rPr>
              <a:t>Bu </a:t>
            </a:r>
            <a:r>
              <a:rPr lang="tr-TR" dirty="0" err="1">
                <a:effectLst/>
                <a:latin typeface="Segoe UI" panose="020B0502040204020203" pitchFamily="34" charset="0"/>
                <a:cs typeface="Segoe UI" panose="020B0502040204020203" pitchFamily="34" charset="0"/>
              </a:rPr>
              <a:t>eğitim</a:t>
            </a:r>
            <a:r>
              <a:rPr lang="tr-TR" dirty="0">
                <a:effectLst/>
                <a:latin typeface="Segoe UI" panose="020B0502040204020203" pitchFamily="34" charset="0"/>
                <a:cs typeface="Segoe UI" panose="020B0502040204020203" pitchFamily="34" charset="0"/>
              </a:rPr>
              <a:t>, mevcut durumla ilgili bilgilerin ve semptomların olası sebeplerinin sempatik ve yargılayıcı olmayan bir </a:t>
            </a:r>
            <a:r>
              <a:rPr lang="tr-TR" dirty="0" err="1">
                <a:effectLst/>
                <a:latin typeface="Segoe UI" panose="020B0502040204020203" pitchFamily="34" charset="0"/>
                <a:cs typeface="Segoe UI" panose="020B0502040204020203" pitchFamily="34" charset="0"/>
              </a:rPr>
              <a:t>şekilde</a:t>
            </a:r>
            <a:r>
              <a:rPr lang="tr-TR" dirty="0">
                <a:effectLst/>
                <a:latin typeface="Segoe UI" panose="020B0502040204020203" pitchFamily="34" charset="0"/>
                <a:cs typeface="Segoe UI" panose="020B0502040204020203" pitchFamily="34" charset="0"/>
              </a:rPr>
              <a:t> aktarılmasını </a:t>
            </a:r>
            <a:r>
              <a:rPr lang="tr-TR" dirty="0" err="1">
                <a:effectLst/>
                <a:latin typeface="Segoe UI" panose="020B0502040204020203" pitchFamily="34" charset="0"/>
                <a:cs typeface="Segoe UI" panose="020B0502040204020203" pitchFamily="34" charset="0"/>
              </a:rPr>
              <a:t>içerir</a:t>
            </a:r>
            <a:r>
              <a:rPr lang="tr-TR" dirty="0">
                <a:effectLst/>
                <a:latin typeface="Segoe UI" panose="020B0502040204020203" pitchFamily="34" charset="0"/>
                <a:cs typeface="Segoe UI" panose="020B0502040204020203" pitchFamily="34" charset="0"/>
              </a:rPr>
              <a:t>. </a:t>
            </a:r>
            <a:endParaRPr lang="tr-TR" dirty="0">
              <a:latin typeface="Segoe UI" panose="020B0502040204020203" pitchFamily="34" charset="0"/>
              <a:cs typeface="Segoe UI" panose="020B0502040204020203" pitchFamily="34" charset="0"/>
            </a:endParaRPr>
          </a:p>
          <a:p>
            <a:pPr lvl="1" algn="just"/>
            <a:r>
              <a:rPr lang="tr-TR" dirty="0" err="1">
                <a:effectLst/>
                <a:latin typeface="Segoe UI" panose="020B0502040204020203" pitchFamily="34" charset="0"/>
                <a:cs typeface="Segoe UI" panose="020B0502040204020203" pitchFamily="34" charset="0"/>
              </a:rPr>
              <a:t>Psikoeğitim</a:t>
            </a:r>
            <a:r>
              <a:rPr lang="tr-TR" dirty="0">
                <a:effectLst/>
                <a:latin typeface="Segoe UI" panose="020B0502040204020203" pitchFamily="34" charset="0"/>
                <a:cs typeface="Segoe UI" panose="020B0502040204020203" pitchFamily="34" charset="0"/>
              </a:rPr>
              <a:t>, travma </a:t>
            </a:r>
            <a:r>
              <a:rPr lang="tr-TR" dirty="0" err="1">
                <a:effectLst/>
                <a:latin typeface="Segoe UI" panose="020B0502040204020203" pitchFamily="34" charset="0"/>
                <a:cs typeface="Segoe UI" panose="020B0502040204020203" pitchFamily="34" charset="0"/>
              </a:rPr>
              <a:t>geçmişinin</a:t>
            </a:r>
            <a:r>
              <a:rPr lang="tr-TR" dirty="0">
                <a:effectLst/>
                <a:latin typeface="Segoe UI" panose="020B0502040204020203" pitchFamily="34" charset="0"/>
                <a:cs typeface="Segoe UI" panose="020B0502040204020203" pitchFamily="34" charset="0"/>
              </a:rPr>
              <a:t> </a:t>
            </a:r>
            <a:r>
              <a:rPr lang="tr-TR" dirty="0" err="1">
                <a:effectLst/>
                <a:latin typeface="Segoe UI" panose="020B0502040204020203" pitchFamily="34" charset="0"/>
                <a:cs typeface="Segoe UI" panose="020B0502040204020203" pitchFamily="34" charset="0"/>
              </a:rPr>
              <a:t>davranıs</a:t>
            </a:r>
            <a:r>
              <a:rPr lang="tr-TR" dirty="0">
                <a:effectLst/>
                <a:latin typeface="Segoe UI" panose="020B0502040204020203" pitchFamily="34" charset="0"/>
                <a:cs typeface="Segoe UI" panose="020B0502040204020203" pitchFamily="34" charset="0"/>
              </a:rPr>
              <a:t>̧ ve </a:t>
            </a:r>
            <a:r>
              <a:rPr lang="tr-TR" dirty="0" err="1">
                <a:effectLst/>
                <a:latin typeface="Segoe UI" panose="020B0502040204020203" pitchFamily="34" charset="0"/>
                <a:cs typeface="Segoe UI" panose="020B0502040204020203" pitchFamily="34" charset="0"/>
              </a:rPr>
              <a:t>düşünceleri</a:t>
            </a:r>
            <a:r>
              <a:rPr lang="tr-TR" dirty="0">
                <a:effectLst/>
                <a:latin typeface="Segoe UI" panose="020B0502040204020203" pitchFamily="34" charset="0"/>
                <a:cs typeface="Segoe UI" panose="020B0502040204020203" pitchFamily="34" charset="0"/>
              </a:rPr>
              <a:t> </a:t>
            </a:r>
            <a:r>
              <a:rPr lang="tr-TR" dirty="0" err="1">
                <a:effectLst/>
                <a:latin typeface="Segoe UI" panose="020B0502040204020203" pitchFamily="34" charset="0"/>
                <a:cs typeface="Segoe UI" panose="020B0502040204020203" pitchFamily="34" charset="0"/>
              </a:rPr>
              <a:t>etkileyebileceğinin</a:t>
            </a:r>
            <a:r>
              <a:rPr lang="tr-TR" dirty="0">
                <a:effectLst/>
                <a:latin typeface="Segoe UI" panose="020B0502040204020203" pitchFamily="34" charset="0"/>
                <a:cs typeface="Segoe UI" panose="020B0502040204020203" pitchFamily="34" charset="0"/>
              </a:rPr>
              <a:t> ve bunun nasıl </a:t>
            </a:r>
            <a:r>
              <a:rPr lang="tr-TR" dirty="0" err="1">
                <a:effectLst/>
                <a:latin typeface="Segoe UI" panose="020B0502040204020203" pitchFamily="34" charset="0"/>
                <a:cs typeface="Segoe UI" panose="020B0502040204020203" pitchFamily="34" charset="0"/>
              </a:rPr>
              <a:t>gerçekleştiğinin</a:t>
            </a:r>
            <a:r>
              <a:rPr lang="tr-TR" dirty="0">
                <a:effectLst/>
                <a:latin typeface="Segoe UI" panose="020B0502040204020203" pitchFamily="34" charset="0"/>
                <a:cs typeface="Segoe UI" panose="020B0502040204020203" pitchFamily="34" charset="0"/>
              </a:rPr>
              <a:t> </a:t>
            </a:r>
            <a:r>
              <a:rPr lang="tr-TR" dirty="0" err="1">
                <a:effectLst/>
                <a:latin typeface="Segoe UI" panose="020B0502040204020203" pitchFamily="34" charset="0"/>
                <a:cs typeface="Segoe UI" panose="020B0502040204020203" pitchFamily="34" charset="0"/>
              </a:rPr>
              <a:t>tartışılmasını</a:t>
            </a:r>
            <a:r>
              <a:rPr lang="tr-TR" dirty="0">
                <a:effectLst/>
                <a:latin typeface="Segoe UI" panose="020B0502040204020203" pitchFamily="34" charset="0"/>
                <a:cs typeface="Segoe UI" panose="020B0502040204020203" pitchFamily="34" charset="0"/>
              </a:rPr>
              <a:t> </a:t>
            </a:r>
            <a:r>
              <a:rPr lang="tr-TR" dirty="0" err="1">
                <a:effectLst/>
                <a:latin typeface="Segoe UI" panose="020B0502040204020203" pitchFamily="34" charset="0"/>
                <a:cs typeface="Segoe UI" panose="020B0502040204020203" pitchFamily="34" charset="0"/>
              </a:rPr>
              <a:t>içerir</a:t>
            </a:r>
            <a:r>
              <a:rPr lang="tr-TR" dirty="0">
                <a:effectLst/>
                <a:latin typeface="Segoe UI" panose="020B0502040204020203" pitchFamily="34" charset="0"/>
                <a:cs typeface="Segoe UI" panose="020B0502040204020203" pitchFamily="34" charset="0"/>
              </a:rPr>
              <a:t>. </a:t>
            </a:r>
            <a:endParaRPr lang="tr-TR" dirty="0">
              <a:latin typeface="Segoe UI" panose="020B0502040204020203" pitchFamily="34" charset="0"/>
              <a:cs typeface="Segoe UI" panose="020B0502040204020203" pitchFamily="34" charset="0"/>
            </a:endParaRPr>
          </a:p>
          <a:p>
            <a:pPr algn="just"/>
            <a:endParaRPr lang="en-US" sz="2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25219B95-7306-0A71-0A03-11EA3629EE09}"/>
              </a:ext>
            </a:extLst>
          </p:cNvPr>
          <p:cNvSpPr>
            <a:spLocks noGrp="1"/>
          </p:cNvSpPr>
          <p:nvPr>
            <p:ph type="sldNum" sz="quarter" idx="12"/>
          </p:nvPr>
        </p:nvSpPr>
        <p:spPr/>
        <p:txBody>
          <a:bodyPr/>
          <a:lstStyle/>
          <a:p>
            <a:fld id="{0BE68271-D1D7-4240-9CAF-7A57D75CD8A1}" type="slidenum">
              <a:rPr lang="en-US" smtClean="0"/>
              <a:t>40</a:t>
            </a:fld>
            <a:endParaRPr lang="en-US"/>
          </a:p>
        </p:txBody>
      </p:sp>
    </p:spTree>
    <p:extLst>
      <p:ext uri="{BB962C8B-B14F-4D97-AF65-F5344CB8AC3E}">
        <p14:creationId xmlns:p14="http://schemas.microsoft.com/office/powerpoint/2010/main" val="11109315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16297"/>
            <a:ext cx="10515600" cy="1325563"/>
          </a:xfrm>
        </p:spPr>
        <p:txBody>
          <a:bodyPr vert="horz" lIns="91440" tIns="45720" rIns="91440" bIns="45720" rtlCol="0" anchor="ctr">
            <a:norm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Travma ile İlişkili Belirtileri Yönetme</a:t>
            </a:r>
            <a:endParaRPr lang="en-US"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838200" y="2343078"/>
            <a:ext cx="10515600" cy="2851892"/>
          </a:xfrm>
        </p:spPr>
        <p:txBody>
          <a:bodyPr/>
          <a:lstStyle/>
          <a:p>
            <a:pPr marL="0" indent="0">
              <a:buNone/>
            </a:pPr>
            <a:r>
              <a:rPr lang="tr-TR" b="1" u="sng" dirty="0" err="1">
                <a:solidFill>
                  <a:schemeClr val="accent5">
                    <a:lumMod val="50000"/>
                  </a:schemeClr>
                </a:solidFill>
                <a:effectLst/>
                <a:latin typeface="Segoe UI" panose="020B0502040204020203" pitchFamily="34" charset="0"/>
                <a:cs typeface="Segoe UI" panose="020B0502040204020203" pitchFamily="34" charset="0"/>
              </a:rPr>
              <a:t>Psikoeğitim</a:t>
            </a:r>
            <a:r>
              <a:rPr lang="tr-TR" b="1" u="sng" dirty="0">
                <a:solidFill>
                  <a:schemeClr val="accent5">
                    <a:lumMod val="50000"/>
                  </a:schemeClr>
                </a:solidFill>
                <a:effectLst/>
                <a:latin typeface="Segoe UI" panose="020B0502040204020203" pitchFamily="34" charset="0"/>
                <a:cs typeface="Segoe UI" panose="020B0502040204020203" pitchFamily="34" charset="0"/>
              </a:rPr>
              <a:t> verirken bakım verenlere neleri vurgulayalım? </a:t>
            </a:r>
            <a:endParaRPr lang="tr-TR" b="1" u="sng" dirty="0">
              <a:solidFill>
                <a:schemeClr val="accent5">
                  <a:lumMod val="50000"/>
                </a:schemeClr>
              </a:solidFill>
              <a:latin typeface="Segoe UI" panose="020B0502040204020203" pitchFamily="34" charset="0"/>
              <a:cs typeface="Segoe UI" panose="020B0502040204020203" pitchFamily="34" charset="0"/>
            </a:endParaRPr>
          </a:p>
          <a:p>
            <a:r>
              <a:rPr lang="tr-TR" sz="2400" dirty="0" err="1">
                <a:effectLst/>
                <a:latin typeface="Segoe UI" panose="020B0502040204020203" pitchFamily="34" charset="0"/>
                <a:cs typeface="Segoe UI" panose="020B0502040204020203" pitchFamily="34" charset="0"/>
              </a:rPr>
              <a:t>Travmatik</a:t>
            </a:r>
            <a:r>
              <a:rPr lang="tr-TR" sz="2400" dirty="0">
                <a:effectLst/>
                <a:latin typeface="Segoe UI" panose="020B0502040204020203" pitchFamily="34" charset="0"/>
                <a:cs typeface="Segoe UI" panose="020B0502040204020203" pitchFamily="34" charset="0"/>
              </a:rPr>
              <a:t> olayla ilgili hatırlatıcılar</a:t>
            </a:r>
          </a:p>
          <a:p>
            <a:r>
              <a:rPr lang="tr-TR" sz="2400" dirty="0">
                <a:effectLst/>
                <a:latin typeface="Segoe UI" panose="020B0502040204020203" pitchFamily="34" charset="0"/>
                <a:cs typeface="Segoe UI" panose="020B0502040204020203" pitchFamily="34" charset="0"/>
              </a:rPr>
              <a:t>Duygu yorumlama</a:t>
            </a:r>
          </a:p>
          <a:p>
            <a:r>
              <a:rPr lang="tr-TR" sz="2400" dirty="0">
                <a:effectLst/>
                <a:latin typeface="Segoe UI" panose="020B0502040204020203" pitchFamily="34" charset="0"/>
                <a:cs typeface="Segoe UI" panose="020B0502040204020203" pitchFamily="34" charset="0"/>
              </a:rPr>
              <a:t>Negatif duygulanım</a:t>
            </a:r>
            <a:endParaRPr lang="tr-TR" sz="2400" dirty="0">
              <a:latin typeface="Segoe UI" panose="020B0502040204020203" pitchFamily="34" charset="0"/>
              <a:cs typeface="Segoe UI" panose="020B0502040204020203" pitchFamily="34" charset="0"/>
            </a:endParaRPr>
          </a:p>
          <a:p>
            <a:r>
              <a:rPr lang="tr-TR" sz="2400" dirty="0" err="1">
                <a:effectLst/>
                <a:latin typeface="Segoe UI" panose="020B0502040204020203" pitchFamily="34" charset="0"/>
                <a:cs typeface="Segoe UI" panose="020B0502040204020203" pitchFamily="34" charset="0"/>
              </a:rPr>
              <a:t>Normalize</a:t>
            </a:r>
            <a:r>
              <a:rPr lang="tr-TR" sz="2400" dirty="0">
                <a:effectLst/>
                <a:latin typeface="Segoe UI" panose="020B0502040204020203" pitchFamily="34" charset="0"/>
                <a:cs typeface="Segoe UI" panose="020B0502040204020203" pitchFamily="34" charset="0"/>
              </a:rPr>
              <a:t> etme</a:t>
            </a:r>
            <a:endParaRPr lang="en-US" sz="2400" dirty="0">
              <a:latin typeface="Segoe UI" panose="020B0502040204020203" pitchFamily="34" charset="0"/>
              <a:cs typeface="Segoe UI" panose="020B0502040204020203" pitchFamily="34" charset="0"/>
            </a:endParaRPr>
          </a:p>
          <a:p>
            <a:endParaRPr lang="tr-TR" sz="1800" dirty="0">
              <a:solidFill>
                <a:srgbClr val="001E5E"/>
              </a:solidFill>
              <a:effectLst/>
              <a:latin typeface="Segoe UI" panose="020B0502040204020203" pitchFamily="34" charset="0"/>
              <a:cs typeface="Segoe UI" panose="020B0502040204020203" pitchFamily="34" charset="0"/>
            </a:endParaRPr>
          </a:p>
          <a:p>
            <a:endParaRPr lang="tr-TR" dirty="0">
              <a:latin typeface="Segoe UI" panose="020B0502040204020203" pitchFamily="34" charset="0"/>
              <a:cs typeface="Segoe UI" panose="020B0502040204020203" pitchFamily="34" charset="0"/>
            </a:endParaRPr>
          </a:p>
          <a:p>
            <a:endParaRPr lang="en-US"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5F875AA0-87B5-D53A-D2B8-4F7A85C48143}"/>
              </a:ext>
            </a:extLst>
          </p:cNvPr>
          <p:cNvSpPr>
            <a:spLocks noGrp="1"/>
          </p:cNvSpPr>
          <p:nvPr>
            <p:ph type="sldNum" sz="quarter" idx="12"/>
          </p:nvPr>
        </p:nvSpPr>
        <p:spPr/>
        <p:txBody>
          <a:bodyPr/>
          <a:lstStyle/>
          <a:p>
            <a:fld id="{0BE68271-D1D7-4240-9CAF-7A57D75CD8A1}" type="slidenum">
              <a:rPr lang="en-US" smtClean="0"/>
              <a:t>41</a:t>
            </a:fld>
            <a:endParaRPr lang="en-US"/>
          </a:p>
        </p:txBody>
      </p:sp>
    </p:spTree>
    <p:extLst>
      <p:ext uri="{BB962C8B-B14F-4D97-AF65-F5344CB8AC3E}">
        <p14:creationId xmlns:p14="http://schemas.microsoft.com/office/powerpoint/2010/main" val="19500776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28507"/>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Uygun Yönlendirme </a:t>
            </a:r>
            <a:br>
              <a:rPr lang="tr-TR" sz="3200" b="1" kern="1400" spc="-50" dirty="0">
                <a:solidFill>
                  <a:srgbClr val="002060"/>
                </a:solidFill>
                <a:latin typeface="Segoe UI" panose="020B0502040204020203" pitchFamily="34" charset="0"/>
                <a:cs typeface="Segoe UI" panose="020B0502040204020203" pitchFamily="34" charset="0"/>
              </a:rPr>
            </a:br>
            <a:endParaRPr lang="en-US"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838200" y="2228028"/>
            <a:ext cx="10515600" cy="2851892"/>
          </a:xfrm>
        </p:spPr>
        <p:txBody>
          <a:bodyPr/>
          <a:lstStyle/>
          <a:p>
            <a:pPr algn="just"/>
            <a:r>
              <a:rPr lang="tr-TR" sz="2400" dirty="0" err="1">
                <a:effectLst/>
                <a:latin typeface="Segoe UI" panose="020B0502040204020203" pitchFamily="34" charset="0"/>
                <a:cs typeface="Segoe UI" panose="020B0502040204020203" pitchFamily="34" charset="0"/>
              </a:rPr>
              <a:t>Çocuk</a:t>
            </a:r>
            <a:r>
              <a:rPr lang="tr-TR" sz="2400" dirty="0">
                <a:effectLst/>
                <a:latin typeface="Segoe UI" panose="020B0502040204020203" pitchFamily="34" charset="0"/>
                <a:cs typeface="Segoe UI" panose="020B0502040204020203" pitchFamily="34" charset="0"/>
              </a:rPr>
              <a:t> veya ergende </a:t>
            </a:r>
            <a:r>
              <a:rPr lang="tr-TR" sz="2400" dirty="0" err="1">
                <a:effectLst/>
                <a:latin typeface="Segoe UI" panose="020B0502040204020203" pitchFamily="34" charset="0"/>
                <a:cs typeface="Segoe UI" panose="020B0502040204020203" pitchFamily="34" charset="0"/>
              </a:rPr>
              <a:t>karmaşık</a:t>
            </a:r>
            <a:r>
              <a:rPr lang="tr-TR" sz="2400" dirty="0">
                <a:effectLst/>
                <a:latin typeface="Segoe UI" panose="020B0502040204020203" pitchFamily="34" charset="0"/>
                <a:cs typeface="Segoe UI" panose="020B0502040204020203" pitchFamily="34" charset="0"/>
              </a:rPr>
              <a:t> belirtilerin </a:t>
            </a:r>
            <a:r>
              <a:rPr lang="tr-TR" sz="2400" dirty="0" err="1">
                <a:effectLst/>
                <a:latin typeface="Segoe UI" panose="020B0502040204020203" pitchFamily="34" charset="0"/>
                <a:cs typeface="Segoe UI" panose="020B0502040204020203" pitchFamily="34" charset="0"/>
              </a:rPr>
              <a:t>görüldüğu</a:t>
            </a:r>
            <a:r>
              <a:rPr lang="tr-TR" sz="2400" dirty="0">
                <a:effectLst/>
                <a:latin typeface="Segoe UI" panose="020B0502040204020203" pitchFamily="34" charset="0"/>
                <a:cs typeface="Segoe UI" panose="020B0502040204020203" pitchFamily="34" charset="0"/>
              </a:rPr>
              <a:t>̈ durumlarda ya da ek bir psikiyatrik tanının </a:t>
            </a:r>
            <a:r>
              <a:rPr lang="tr-TR" sz="2400" dirty="0" err="1">
                <a:effectLst/>
                <a:latin typeface="Segoe UI" panose="020B0502040204020203" pitchFamily="34" charset="0"/>
                <a:cs typeface="Segoe UI" panose="020B0502040204020203" pitchFamily="34" charset="0"/>
              </a:rPr>
              <a:t>varlığında</a:t>
            </a:r>
            <a:r>
              <a:rPr lang="tr-TR" sz="2400" dirty="0">
                <a:effectLst/>
                <a:latin typeface="Segoe UI" panose="020B0502040204020203" pitchFamily="34" charset="0"/>
                <a:cs typeface="Segoe UI" panose="020B0502040204020203" pitchFamily="34" charset="0"/>
              </a:rPr>
              <a:t>, uygun </a:t>
            </a:r>
            <a:r>
              <a:rPr lang="tr-TR" sz="2400" dirty="0" err="1">
                <a:effectLst/>
                <a:latin typeface="Segoe UI" panose="020B0502040204020203" pitchFamily="34" charset="0"/>
                <a:cs typeface="Segoe UI" panose="020B0502040204020203" pitchFamily="34" charset="0"/>
              </a:rPr>
              <a:t>şekilde</a:t>
            </a:r>
            <a:r>
              <a:rPr lang="tr-TR" sz="2400" dirty="0">
                <a:effectLst/>
                <a:latin typeface="Segoe UI" panose="020B0502040204020203" pitchFamily="34" charset="0"/>
                <a:cs typeface="Segoe UI" panose="020B0502040204020203" pitchFamily="34" charset="0"/>
              </a:rPr>
              <a:t> </a:t>
            </a:r>
            <a:r>
              <a:rPr lang="tr-TR" sz="2400" dirty="0" err="1">
                <a:effectLst/>
                <a:latin typeface="Segoe UI" panose="020B0502040204020203" pitchFamily="34" charset="0"/>
                <a:cs typeface="Segoe UI" panose="020B0502040204020203" pitchFamily="34" charset="0"/>
              </a:rPr>
              <a:t>yönlendirme</a:t>
            </a:r>
            <a:r>
              <a:rPr lang="tr-TR" sz="2400" dirty="0">
                <a:effectLst/>
                <a:latin typeface="Segoe UI" panose="020B0502040204020203" pitchFamily="34" charset="0"/>
                <a:cs typeface="Segoe UI" panose="020B0502040204020203" pitchFamily="34" charset="0"/>
              </a:rPr>
              <a:t> yapmak gereklidir. </a:t>
            </a:r>
          </a:p>
          <a:p>
            <a:pPr algn="just"/>
            <a:r>
              <a:rPr lang="tr-TR" sz="2400" dirty="0">
                <a:effectLst/>
                <a:latin typeface="Segoe UI" panose="020B0502040204020203" pitchFamily="34" charset="0"/>
                <a:cs typeface="Segoe UI" panose="020B0502040204020203" pitchFamily="34" charset="0"/>
              </a:rPr>
              <a:t>Travma ve </a:t>
            </a:r>
            <a:r>
              <a:rPr lang="tr-TR" sz="2400" dirty="0" err="1">
                <a:effectLst/>
                <a:latin typeface="Segoe UI" panose="020B0502040204020203" pitchFamily="34" charset="0"/>
                <a:cs typeface="Segoe UI" panose="020B0502040204020203" pitchFamily="34" charset="0"/>
              </a:rPr>
              <a:t>ilişkili</a:t>
            </a:r>
            <a:r>
              <a:rPr lang="tr-TR" sz="2400" dirty="0">
                <a:effectLst/>
                <a:latin typeface="Segoe UI" panose="020B0502040204020203" pitchFamily="34" charset="0"/>
                <a:cs typeface="Segoe UI" panose="020B0502040204020203" pitchFamily="34" charset="0"/>
              </a:rPr>
              <a:t> belirtilerin </a:t>
            </a:r>
            <a:r>
              <a:rPr lang="tr-TR" sz="2400" dirty="0" err="1">
                <a:effectLst/>
                <a:latin typeface="Segoe UI" panose="020B0502040204020203" pitchFamily="34" charset="0"/>
                <a:cs typeface="Segoe UI" panose="020B0502040204020203" pitchFamily="34" charset="0"/>
              </a:rPr>
              <a:t>yönetiminde</a:t>
            </a:r>
            <a:r>
              <a:rPr lang="tr-TR" sz="2400" dirty="0">
                <a:effectLst/>
                <a:latin typeface="Segoe UI" panose="020B0502040204020203" pitchFamily="34" charset="0"/>
                <a:cs typeface="Segoe UI" panose="020B0502040204020203" pitchFamily="34" charset="0"/>
              </a:rPr>
              <a:t>, kanıta dayalı terapi </a:t>
            </a:r>
            <a:r>
              <a:rPr lang="tr-TR" sz="2400" dirty="0" err="1">
                <a:effectLst/>
                <a:latin typeface="Segoe UI" panose="020B0502040204020203" pitchFamily="34" charset="0"/>
                <a:cs typeface="Segoe UI" panose="020B0502040204020203" pitchFamily="34" charset="0"/>
              </a:rPr>
              <a:t>yöntemleri</a:t>
            </a:r>
            <a:r>
              <a:rPr lang="tr-TR" sz="2400" dirty="0">
                <a:effectLst/>
                <a:latin typeface="Segoe UI" panose="020B0502040204020203" pitchFamily="34" charset="0"/>
                <a:cs typeface="Segoe UI" panose="020B0502040204020203" pitchFamily="34" charset="0"/>
              </a:rPr>
              <a:t> (Travma odaklı BDT, Kabul ve Kararlılık Terapisi, EMDR) yanında </a:t>
            </a:r>
            <a:r>
              <a:rPr lang="tr-TR" sz="2400" dirty="0" err="1">
                <a:effectLst/>
                <a:latin typeface="Segoe UI" panose="020B0502040204020203" pitchFamily="34" charset="0"/>
                <a:cs typeface="Segoe UI" panose="020B0502040204020203" pitchFamily="34" charset="0"/>
              </a:rPr>
              <a:t>ilac</a:t>
            </a:r>
            <a:r>
              <a:rPr lang="tr-TR" sz="2400" dirty="0">
                <a:effectLst/>
                <a:latin typeface="Segoe UI" panose="020B0502040204020203" pitchFamily="34" charset="0"/>
                <a:cs typeface="Segoe UI" panose="020B0502040204020203" pitchFamily="34" charset="0"/>
              </a:rPr>
              <a:t>̧ tedavileri de kullanılmaktadır. </a:t>
            </a:r>
          </a:p>
          <a:p>
            <a:pPr algn="just"/>
            <a:r>
              <a:rPr lang="tr-TR" sz="2400" dirty="0">
                <a:latin typeface="Segoe UI" panose="020B0502040204020203" pitchFamily="34" charset="0"/>
                <a:cs typeface="Segoe UI" panose="020B0502040204020203" pitchFamily="34" charset="0"/>
              </a:rPr>
              <a:t>B</a:t>
            </a:r>
            <a:r>
              <a:rPr lang="tr-TR" sz="2400" dirty="0">
                <a:effectLst/>
                <a:latin typeface="Segoe UI" panose="020B0502040204020203" pitchFamily="34" charset="0"/>
                <a:cs typeface="Segoe UI" panose="020B0502040204020203" pitchFamily="34" charset="0"/>
              </a:rPr>
              <a:t>ireylerde, uzun </a:t>
            </a:r>
            <a:r>
              <a:rPr lang="tr-TR" sz="2400" dirty="0" err="1">
                <a:effectLst/>
                <a:latin typeface="Segoe UI" panose="020B0502040204020203" pitchFamily="34" charset="0"/>
                <a:cs typeface="Segoe UI" panose="020B0502040204020203" pitchFamily="34" charset="0"/>
              </a:rPr>
              <a:t>dönem</a:t>
            </a:r>
            <a:r>
              <a:rPr lang="tr-TR" sz="2400" dirty="0">
                <a:effectLst/>
                <a:latin typeface="Segoe UI" panose="020B0502040204020203" pitchFamily="34" charset="0"/>
                <a:cs typeface="Segoe UI" panose="020B0502040204020203" pitchFamily="34" charset="0"/>
              </a:rPr>
              <a:t> tedavi ve izlem </a:t>
            </a:r>
            <a:r>
              <a:rPr lang="tr-TR" sz="2400" dirty="0" err="1">
                <a:effectLst/>
                <a:latin typeface="Segoe UI" panose="020B0502040204020203" pitchFamily="34" charset="0"/>
                <a:cs typeface="Segoe UI" panose="020B0502040204020203" pitchFamily="34" charset="0"/>
              </a:rPr>
              <a:t>önemlidir</a:t>
            </a:r>
            <a:r>
              <a:rPr lang="tr-TR" sz="2400" dirty="0">
                <a:effectLst/>
                <a:latin typeface="Segoe UI" panose="020B0502040204020203" pitchFamily="34" charset="0"/>
                <a:cs typeface="Segoe UI" panose="020B0502040204020203" pitchFamily="34" charset="0"/>
              </a:rPr>
              <a:t>. </a:t>
            </a:r>
            <a:endParaRPr lang="tr-TR" sz="2400" dirty="0">
              <a:latin typeface="Segoe UI" panose="020B0502040204020203" pitchFamily="34" charset="0"/>
              <a:cs typeface="Segoe UI" panose="020B0502040204020203" pitchFamily="34" charset="0"/>
            </a:endParaRPr>
          </a:p>
          <a:p>
            <a:pPr algn="just"/>
            <a:endParaRPr lang="en-US"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F2646D82-3A4F-FF27-7D37-5F55A07F02C4}"/>
              </a:ext>
            </a:extLst>
          </p:cNvPr>
          <p:cNvSpPr>
            <a:spLocks noGrp="1"/>
          </p:cNvSpPr>
          <p:nvPr>
            <p:ph type="sldNum" sz="quarter" idx="12"/>
          </p:nvPr>
        </p:nvSpPr>
        <p:spPr/>
        <p:txBody>
          <a:bodyPr/>
          <a:lstStyle/>
          <a:p>
            <a:fld id="{0BE68271-D1D7-4240-9CAF-7A57D75CD8A1}" type="slidenum">
              <a:rPr lang="en-US" smtClean="0"/>
              <a:t>42</a:t>
            </a:fld>
            <a:endParaRPr lang="en-US"/>
          </a:p>
        </p:txBody>
      </p:sp>
    </p:spTree>
    <p:extLst>
      <p:ext uri="{BB962C8B-B14F-4D97-AF65-F5344CB8AC3E}">
        <p14:creationId xmlns:p14="http://schemas.microsoft.com/office/powerpoint/2010/main" val="27268111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16297"/>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Uygun Yönlendirme</a:t>
            </a:r>
            <a:endParaRPr lang="en-US"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838200" y="2406933"/>
            <a:ext cx="10515600" cy="2851892"/>
          </a:xfrm>
        </p:spPr>
        <p:txBody>
          <a:bodyPr>
            <a:normAutofit/>
          </a:bodyPr>
          <a:lstStyle/>
          <a:p>
            <a:pPr marL="0" indent="0" algn="just">
              <a:buNone/>
            </a:pPr>
            <a:r>
              <a:rPr lang="en-US" sz="2600" b="1" u="sng" dirty="0" err="1">
                <a:solidFill>
                  <a:schemeClr val="accent5">
                    <a:lumMod val="50000"/>
                  </a:schemeClr>
                </a:solidFill>
                <a:latin typeface="Segoe UI" panose="020B0502040204020203" pitchFamily="34" charset="0"/>
                <a:cs typeface="Segoe UI" panose="020B0502040204020203" pitchFamily="34" charset="0"/>
              </a:rPr>
              <a:t>Travma</a:t>
            </a:r>
            <a:r>
              <a:rPr lang="en-US" sz="2600" b="1" u="sng" dirty="0">
                <a:solidFill>
                  <a:schemeClr val="accent5">
                    <a:lumMod val="50000"/>
                  </a:schemeClr>
                </a:solidFill>
                <a:latin typeface="Segoe UI" panose="020B0502040204020203" pitchFamily="34" charset="0"/>
                <a:cs typeface="Segoe UI" panose="020B0502040204020203" pitchFamily="34" charset="0"/>
              </a:rPr>
              <a:t> </a:t>
            </a:r>
            <a:r>
              <a:rPr lang="en-US" sz="2600" b="1" u="sng" dirty="0" err="1">
                <a:solidFill>
                  <a:schemeClr val="accent5">
                    <a:lumMod val="50000"/>
                  </a:schemeClr>
                </a:solidFill>
                <a:latin typeface="Segoe UI" panose="020B0502040204020203" pitchFamily="34" charset="0"/>
                <a:cs typeface="Segoe UI" panose="020B0502040204020203" pitchFamily="34" charset="0"/>
              </a:rPr>
              <a:t>Odaklı</a:t>
            </a:r>
            <a:r>
              <a:rPr lang="en-US" sz="2600" b="1" u="sng" dirty="0">
                <a:solidFill>
                  <a:schemeClr val="accent5">
                    <a:lumMod val="50000"/>
                  </a:schemeClr>
                </a:solidFill>
                <a:latin typeface="Segoe UI" panose="020B0502040204020203" pitchFamily="34" charset="0"/>
                <a:cs typeface="Segoe UI" panose="020B0502040204020203" pitchFamily="34" charset="0"/>
              </a:rPr>
              <a:t> Uygun </a:t>
            </a:r>
            <a:r>
              <a:rPr lang="en-US" sz="2600" b="1" u="sng" dirty="0" err="1">
                <a:solidFill>
                  <a:schemeClr val="accent5">
                    <a:lumMod val="50000"/>
                  </a:schemeClr>
                </a:solidFill>
                <a:latin typeface="Segoe UI" panose="020B0502040204020203" pitchFamily="34" charset="0"/>
                <a:cs typeface="Segoe UI" panose="020B0502040204020203" pitchFamily="34" charset="0"/>
              </a:rPr>
              <a:t>Bakım</a:t>
            </a:r>
            <a:r>
              <a:rPr lang="en-US" sz="2600" b="1" u="sng" dirty="0">
                <a:solidFill>
                  <a:schemeClr val="accent5">
                    <a:lumMod val="50000"/>
                  </a:schemeClr>
                </a:solidFill>
                <a:latin typeface="Segoe UI" panose="020B0502040204020203" pitchFamily="34" charset="0"/>
                <a:cs typeface="Segoe UI" panose="020B0502040204020203" pitchFamily="34" charset="0"/>
              </a:rPr>
              <a:t> </a:t>
            </a:r>
            <a:r>
              <a:rPr lang="en-US" sz="2600" b="1" u="sng" dirty="0" err="1">
                <a:solidFill>
                  <a:schemeClr val="accent5">
                    <a:lumMod val="50000"/>
                  </a:schemeClr>
                </a:solidFill>
                <a:latin typeface="Segoe UI" panose="020B0502040204020203" pitchFamily="34" charset="0"/>
                <a:cs typeface="Segoe UI" panose="020B0502040204020203" pitchFamily="34" charset="0"/>
              </a:rPr>
              <a:t>Nedir</a:t>
            </a:r>
            <a:r>
              <a:rPr lang="en-US" sz="2600" b="1" u="sng" dirty="0">
                <a:solidFill>
                  <a:schemeClr val="accent5">
                    <a:lumMod val="50000"/>
                  </a:schemeClr>
                </a:solidFill>
                <a:latin typeface="Segoe UI" panose="020B0502040204020203" pitchFamily="34" charset="0"/>
                <a:cs typeface="Segoe UI" panose="020B0502040204020203" pitchFamily="34" charset="0"/>
              </a:rPr>
              <a:t>?</a:t>
            </a:r>
          </a:p>
          <a:p>
            <a:pPr algn="just"/>
            <a:r>
              <a:rPr lang="en-US" sz="2600" dirty="0" err="1">
                <a:latin typeface="Segoe UI" panose="020B0502040204020203" pitchFamily="34" charset="0"/>
                <a:cs typeface="Segoe UI" panose="020B0502040204020203" pitchFamily="34" charset="0"/>
              </a:rPr>
              <a:t>Travma</a:t>
            </a:r>
            <a:r>
              <a:rPr lang="en-US" sz="2600" dirty="0">
                <a:latin typeface="Segoe UI" panose="020B0502040204020203" pitchFamily="34" charset="0"/>
                <a:cs typeface="Segoe UI" panose="020B0502040204020203" pitchFamily="34" charset="0"/>
              </a:rPr>
              <a:t> </a:t>
            </a:r>
            <a:r>
              <a:rPr lang="en-US" sz="2600" dirty="0" err="1">
                <a:latin typeface="Segoe UI" panose="020B0502040204020203" pitchFamily="34" charset="0"/>
                <a:cs typeface="Segoe UI" panose="020B0502040204020203" pitchFamily="34" charset="0"/>
              </a:rPr>
              <a:t>kaynaklı</a:t>
            </a:r>
            <a:r>
              <a:rPr lang="en-US" sz="2600" dirty="0">
                <a:latin typeface="Segoe UI" panose="020B0502040204020203" pitchFamily="34" charset="0"/>
                <a:cs typeface="Segoe UI" panose="020B0502040204020203" pitchFamily="34" charset="0"/>
              </a:rPr>
              <a:t> </a:t>
            </a:r>
            <a:r>
              <a:rPr lang="en-US" sz="2600" dirty="0" err="1">
                <a:latin typeface="Segoe UI" panose="020B0502040204020203" pitchFamily="34" charset="0"/>
                <a:cs typeface="Segoe UI" panose="020B0502040204020203" pitchFamily="34" charset="0"/>
              </a:rPr>
              <a:t>stresin</a:t>
            </a:r>
            <a:r>
              <a:rPr lang="en-US" sz="2600" dirty="0">
                <a:latin typeface="Segoe UI" panose="020B0502040204020203" pitchFamily="34" charset="0"/>
                <a:cs typeface="Segoe UI" panose="020B0502040204020203" pitchFamily="34" charset="0"/>
              </a:rPr>
              <a:t> </a:t>
            </a:r>
            <a:r>
              <a:rPr lang="en-US" sz="2600" dirty="0" err="1">
                <a:latin typeface="Segoe UI" panose="020B0502040204020203" pitchFamily="34" charset="0"/>
                <a:cs typeface="Segoe UI" panose="020B0502040204020203" pitchFamily="34" charset="0"/>
              </a:rPr>
              <a:t>çocuklar</a:t>
            </a:r>
            <a:r>
              <a:rPr lang="en-US" sz="2600" dirty="0">
                <a:latin typeface="Segoe UI" panose="020B0502040204020203" pitchFamily="34" charset="0"/>
                <a:cs typeface="Segoe UI" panose="020B0502040204020203" pitchFamily="34" charset="0"/>
              </a:rPr>
              <a:t>, </a:t>
            </a:r>
            <a:r>
              <a:rPr lang="en-US" sz="2600" dirty="0" err="1">
                <a:latin typeface="Segoe UI" panose="020B0502040204020203" pitchFamily="34" charset="0"/>
                <a:cs typeface="Segoe UI" panose="020B0502040204020203" pitchFamily="34" charset="0"/>
              </a:rPr>
              <a:t>bakım</a:t>
            </a:r>
            <a:r>
              <a:rPr lang="en-US" sz="2600" dirty="0">
                <a:latin typeface="Segoe UI" panose="020B0502040204020203" pitchFamily="34" charset="0"/>
                <a:cs typeface="Segoe UI" panose="020B0502040204020203" pitchFamily="34" charset="0"/>
              </a:rPr>
              <a:t> </a:t>
            </a:r>
            <a:r>
              <a:rPr lang="en-US" sz="2600" dirty="0" err="1">
                <a:latin typeface="Segoe UI" panose="020B0502040204020203" pitchFamily="34" charset="0"/>
                <a:cs typeface="Segoe UI" panose="020B0502040204020203" pitchFamily="34" charset="0"/>
              </a:rPr>
              <a:t>verenler</a:t>
            </a:r>
            <a:r>
              <a:rPr lang="en-US" sz="2600" dirty="0">
                <a:latin typeface="Segoe UI" panose="020B0502040204020203" pitchFamily="34" charset="0"/>
                <a:cs typeface="Segoe UI" panose="020B0502040204020203" pitchFamily="34" charset="0"/>
              </a:rPr>
              <a:t> </a:t>
            </a:r>
            <a:r>
              <a:rPr lang="en-US" sz="2600" dirty="0" err="1">
                <a:latin typeface="Segoe UI" panose="020B0502040204020203" pitchFamily="34" charset="0"/>
                <a:cs typeface="Segoe UI" panose="020B0502040204020203" pitchFamily="34" charset="0"/>
              </a:rPr>
              <a:t>ve</a:t>
            </a:r>
            <a:r>
              <a:rPr lang="en-US" sz="2600" dirty="0">
                <a:latin typeface="Segoe UI" panose="020B0502040204020203" pitchFamily="34" charset="0"/>
                <a:cs typeface="Segoe UI" panose="020B0502040204020203" pitchFamily="34" charset="0"/>
              </a:rPr>
              <a:t> </a:t>
            </a:r>
            <a:r>
              <a:rPr lang="en-US" sz="2600" dirty="0" err="1">
                <a:latin typeface="Segoe UI" panose="020B0502040204020203" pitchFamily="34" charset="0"/>
                <a:cs typeface="Segoe UI" panose="020B0502040204020203" pitchFamily="34" charset="0"/>
              </a:rPr>
              <a:t>hizmet</a:t>
            </a:r>
            <a:r>
              <a:rPr lang="en-US" sz="2600" dirty="0">
                <a:latin typeface="Segoe UI" panose="020B0502040204020203" pitchFamily="34" charset="0"/>
                <a:cs typeface="Segoe UI" panose="020B0502040204020203" pitchFamily="34" charset="0"/>
              </a:rPr>
              <a:t> </a:t>
            </a:r>
            <a:r>
              <a:rPr lang="en-US" sz="2600" dirty="0" err="1">
                <a:latin typeface="Segoe UI" panose="020B0502040204020203" pitchFamily="34" charset="0"/>
                <a:cs typeface="Segoe UI" panose="020B0502040204020203" pitchFamily="34" charset="0"/>
              </a:rPr>
              <a:t>sağlayıcılar</a:t>
            </a:r>
            <a:r>
              <a:rPr lang="en-US" sz="2600" dirty="0">
                <a:latin typeface="Segoe UI" panose="020B0502040204020203" pitchFamily="34" charset="0"/>
                <a:cs typeface="Segoe UI" panose="020B0502040204020203" pitchFamily="34" charset="0"/>
              </a:rPr>
              <a:t> </a:t>
            </a:r>
            <a:r>
              <a:rPr lang="en-US" sz="2600" dirty="0" err="1">
                <a:latin typeface="Segoe UI" panose="020B0502040204020203" pitchFamily="34" charset="0"/>
                <a:cs typeface="Segoe UI" panose="020B0502040204020203" pitchFamily="34" charset="0"/>
              </a:rPr>
              <a:t>dâhil</a:t>
            </a:r>
            <a:r>
              <a:rPr lang="en-US" sz="2600" dirty="0">
                <a:latin typeface="Segoe UI" panose="020B0502040204020203" pitchFamily="34" charset="0"/>
                <a:cs typeface="Segoe UI" panose="020B0502040204020203" pitchFamily="34" charset="0"/>
              </a:rPr>
              <a:t> </a:t>
            </a:r>
            <a:r>
              <a:rPr lang="en-US" sz="2600" dirty="0" err="1">
                <a:latin typeface="Segoe UI" panose="020B0502040204020203" pitchFamily="34" charset="0"/>
                <a:cs typeface="Segoe UI" panose="020B0502040204020203" pitchFamily="34" charset="0"/>
              </a:rPr>
              <a:t>olmak</a:t>
            </a:r>
            <a:r>
              <a:rPr lang="en-US" sz="2600" dirty="0">
                <a:latin typeface="Segoe UI" panose="020B0502040204020203" pitchFamily="34" charset="0"/>
                <a:cs typeface="Segoe UI" panose="020B0502040204020203" pitchFamily="34" charset="0"/>
              </a:rPr>
              <a:t> </a:t>
            </a:r>
            <a:r>
              <a:rPr lang="en-US" sz="2600" dirty="0" err="1">
                <a:latin typeface="Segoe UI" panose="020B0502040204020203" pitchFamily="34" charset="0"/>
                <a:cs typeface="Segoe UI" panose="020B0502040204020203" pitchFamily="34" charset="0"/>
              </a:rPr>
              <a:t>üzere</a:t>
            </a:r>
            <a:r>
              <a:rPr lang="en-US" sz="2600" dirty="0">
                <a:latin typeface="Segoe UI" panose="020B0502040204020203" pitchFamily="34" charset="0"/>
                <a:cs typeface="Segoe UI" panose="020B0502040204020203" pitchFamily="34" charset="0"/>
              </a:rPr>
              <a:t> </a:t>
            </a:r>
            <a:r>
              <a:rPr lang="en-US" sz="2600" dirty="0" err="1">
                <a:latin typeface="Segoe UI" panose="020B0502040204020203" pitchFamily="34" charset="0"/>
                <a:cs typeface="Segoe UI" panose="020B0502040204020203" pitchFamily="34" charset="0"/>
              </a:rPr>
              <a:t>travmayla</a:t>
            </a:r>
            <a:r>
              <a:rPr lang="en-US" sz="2600" dirty="0">
                <a:latin typeface="Segoe UI" panose="020B0502040204020203" pitchFamily="34" charset="0"/>
                <a:cs typeface="Segoe UI" panose="020B0502040204020203" pitchFamily="34" charset="0"/>
              </a:rPr>
              <a:t> </a:t>
            </a:r>
            <a:r>
              <a:rPr lang="en-US" sz="2600" dirty="0" err="1">
                <a:latin typeface="Segoe UI" panose="020B0502040204020203" pitchFamily="34" charset="0"/>
                <a:cs typeface="Segoe UI" panose="020B0502040204020203" pitchFamily="34" charset="0"/>
              </a:rPr>
              <a:t>temaslı</a:t>
            </a:r>
            <a:r>
              <a:rPr lang="en-US" sz="2600" dirty="0">
                <a:latin typeface="Segoe UI" panose="020B0502040204020203" pitchFamily="34" charset="0"/>
                <a:cs typeface="Segoe UI" panose="020B0502040204020203" pitchFamily="34" charset="0"/>
              </a:rPr>
              <a:t> </a:t>
            </a:r>
            <a:r>
              <a:rPr lang="en-US" sz="2600" dirty="0" err="1">
                <a:latin typeface="Segoe UI" panose="020B0502040204020203" pitchFamily="34" charset="0"/>
                <a:cs typeface="Segoe UI" panose="020B0502040204020203" pitchFamily="34" charset="0"/>
              </a:rPr>
              <a:t>tüm</a:t>
            </a:r>
            <a:r>
              <a:rPr lang="en-US" sz="2600" dirty="0">
                <a:latin typeface="Segoe UI" panose="020B0502040204020203" pitchFamily="34" charset="0"/>
                <a:cs typeface="Segoe UI" panose="020B0502040204020203" pitchFamily="34" charset="0"/>
              </a:rPr>
              <a:t> </a:t>
            </a:r>
            <a:r>
              <a:rPr lang="en-US" sz="2600" dirty="0" err="1">
                <a:latin typeface="Segoe UI" panose="020B0502040204020203" pitchFamily="34" charset="0"/>
                <a:cs typeface="Segoe UI" panose="020B0502040204020203" pitchFamily="34" charset="0"/>
              </a:rPr>
              <a:t>kişiler</a:t>
            </a:r>
            <a:r>
              <a:rPr lang="en-US" sz="2600" dirty="0">
                <a:latin typeface="Segoe UI" panose="020B0502040204020203" pitchFamily="34" charset="0"/>
                <a:cs typeface="Segoe UI" panose="020B0502040204020203" pitchFamily="34" charset="0"/>
              </a:rPr>
              <a:t> </a:t>
            </a:r>
            <a:r>
              <a:rPr lang="en-US" sz="2600" dirty="0" err="1">
                <a:latin typeface="Segoe UI" panose="020B0502040204020203" pitchFamily="34" charset="0"/>
                <a:cs typeface="Segoe UI" panose="020B0502040204020203" pitchFamily="34" charset="0"/>
              </a:rPr>
              <a:t>üzerindeki</a:t>
            </a:r>
            <a:r>
              <a:rPr lang="en-US" sz="2600" dirty="0">
                <a:latin typeface="Segoe UI" panose="020B0502040204020203" pitchFamily="34" charset="0"/>
                <a:cs typeface="Segoe UI" panose="020B0502040204020203" pitchFamily="34" charset="0"/>
              </a:rPr>
              <a:t> </a:t>
            </a:r>
            <a:r>
              <a:rPr lang="en-US" sz="2600" dirty="0" err="1">
                <a:latin typeface="Segoe UI" panose="020B0502040204020203" pitchFamily="34" charset="0"/>
                <a:cs typeface="Segoe UI" panose="020B0502040204020203" pitchFamily="34" charset="0"/>
              </a:rPr>
              <a:t>etkisine</a:t>
            </a:r>
            <a:r>
              <a:rPr lang="en-US" sz="2600" dirty="0">
                <a:latin typeface="Segoe UI" panose="020B0502040204020203" pitchFamily="34" charset="0"/>
                <a:cs typeface="Segoe UI" panose="020B0502040204020203" pitchFamily="34" charset="0"/>
              </a:rPr>
              <a:t> </a:t>
            </a:r>
            <a:r>
              <a:rPr lang="en-US" sz="2600" dirty="0" err="1">
                <a:latin typeface="Segoe UI" panose="020B0502040204020203" pitchFamily="34" charset="0"/>
                <a:cs typeface="Segoe UI" panose="020B0502040204020203" pitchFamily="34" charset="0"/>
              </a:rPr>
              <a:t>dikkat</a:t>
            </a:r>
            <a:r>
              <a:rPr lang="en-US" sz="2600" dirty="0">
                <a:latin typeface="Segoe UI" panose="020B0502040204020203" pitchFamily="34" charset="0"/>
                <a:cs typeface="Segoe UI" panose="020B0502040204020203" pitchFamily="34" charset="0"/>
              </a:rPr>
              <a:t> </a:t>
            </a:r>
            <a:r>
              <a:rPr lang="en-US" sz="2600" dirty="0" err="1">
                <a:latin typeface="Segoe UI" panose="020B0502040204020203" pitchFamily="34" charset="0"/>
                <a:cs typeface="Segoe UI" panose="020B0502040204020203" pitchFamily="34" charset="0"/>
              </a:rPr>
              <a:t>çeken</a:t>
            </a:r>
            <a:r>
              <a:rPr lang="en-US" sz="2600" dirty="0">
                <a:latin typeface="Segoe UI" panose="020B0502040204020203" pitchFamily="34" charset="0"/>
                <a:cs typeface="Segoe UI" panose="020B0502040204020203" pitchFamily="34" charset="0"/>
              </a:rPr>
              <a:t> </a:t>
            </a:r>
            <a:r>
              <a:rPr lang="en-US" sz="2600" dirty="0" err="1">
                <a:latin typeface="Segoe UI" panose="020B0502040204020203" pitchFamily="34" charset="0"/>
                <a:cs typeface="Segoe UI" panose="020B0502040204020203" pitchFamily="34" charset="0"/>
              </a:rPr>
              <a:t>ve</a:t>
            </a:r>
            <a:r>
              <a:rPr lang="en-US" sz="2600" dirty="0">
                <a:latin typeface="Segoe UI" panose="020B0502040204020203" pitchFamily="34" charset="0"/>
                <a:cs typeface="Segoe UI" panose="020B0502040204020203" pitchFamily="34" charset="0"/>
              </a:rPr>
              <a:t> buna </a:t>
            </a:r>
            <a:r>
              <a:rPr lang="en-US" sz="2600" dirty="0" err="1">
                <a:latin typeface="Segoe UI" panose="020B0502040204020203" pitchFamily="34" charset="0"/>
                <a:cs typeface="Segoe UI" panose="020B0502040204020203" pitchFamily="34" charset="0"/>
              </a:rPr>
              <a:t>müdahale</a:t>
            </a:r>
            <a:r>
              <a:rPr lang="en-US" sz="2600" dirty="0">
                <a:latin typeface="Segoe UI" panose="020B0502040204020203" pitchFamily="34" charset="0"/>
                <a:cs typeface="Segoe UI" panose="020B0502040204020203" pitchFamily="34" charset="0"/>
              </a:rPr>
              <a:t> </a:t>
            </a:r>
            <a:r>
              <a:rPr lang="en-US" sz="2600" dirty="0" err="1">
                <a:latin typeface="Segoe UI" panose="020B0502040204020203" pitchFamily="34" charset="0"/>
                <a:cs typeface="Segoe UI" panose="020B0502040204020203" pitchFamily="34" charset="0"/>
              </a:rPr>
              <a:t>eden</a:t>
            </a:r>
            <a:r>
              <a:rPr lang="en-US" sz="2600" dirty="0">
                <a:latin typeface="Segoe UI" panose="020B0502040204020203" pitchFamily="34" charset="0"/>
                <a:cs typeface="Segoe UI" panose="020B0502040204020203" pitchFamily="34" charset="0"/>
              </a:rPr>
              <a:t> </a:t>
            </a:r>
            <a:r>
              <a:rPr lang="en-US" sz="2600" dirty="0" err="1">
                <a:latin typeface="Segoe UI" panose="020B0502040204020203" pitchFamily="34" charset="0"/>
                <a:cs typeface="Segoe UI" panose="020B0502040204020203" pitchFamily="34" charset="0"/>
              </a:rPr>
              <a:t>bir</a:t>
            </a:r>
            <a:r>
              <a:rPr lang="en-US" sz="2600" dirty="0">
                <a:latin typeface="Segoe UI" panose="020B0502040204020203" pitchFamily="34" charset="0"/>
                <a:cs typeface="Segoe UI" panose="020B0502040204020203" pitchFamily="34" charset="0"/>
              </a:rPr>
              <a:t> </a:t>
            </a:r>
            <a:r>
              <a:rPr lang="en-US" sz="2600" dirty="0" err="1">
                <a:latin typeface="Segoe UI" panose="020B0502040204020203" pitchFamily="34" charset="0"/>
                <a:cs typeface="Segoe UI" panose="020B0502040204020203" pitchFamily="34" charset="0"/>
              </a:rPr>
              <a:t>sistemdir</a:t>
            </a:r>
            <a:r>
              <a:rPr lang="en-US" sz="2600" dirty="0">
                <a:latin typeface="Segoe UI" panose="020B0502040204020203" pitchFamily="34" charset="0"/>
                <a:cs typeface="Segoe UI" panose="020B0502040204020203" pitchFamily="34" charset="0"/>
              </a:rPr>
              <a:t>.</a:t>
            </a:r>
          </a:p>
          <a:p>
            <a:pPr algn="just"/>
            <a:r>
              <a:rPr lang="en-US" sz="2600" dirty="0" err="1">
                <a:latin typeface="Segoe UI" panose="020B0502040204020203" pitchFamily="34" charset="0"/>
                <a:cs typeface="Segoe UI" panose="020B0502040204020203" pitchFamily="34" charset="0"/>
              </a:rPr>
              <a:t>Fiziksel</a:t>
            </a:r>
            <a:r>
              <a:rPr lang="en-US" sz="2600" dirty="0">
                <a:latin typeface="Segoe UI" panose="020B0502040204020203" pitchFamily="34" charset="0"/>
                <a:cs typeface="Segoe UI" panose="020B0502040204020203" pitchFamily="34" charset="0"/>
              </a:rPr>
              <a:t> </a:t>
            </a:r>
            <a:r>
              <a:rPr lang="en-US" sz="2600" dirty="0" err="1">
                <a:latin typeface="Segoe UI" panose="020B0502040204020203" pitchFamily="34" charset="0"/>
                <a:cs typeface="Segoe UI" panose="020B0502040204020203" pitchFamily="34" charset="0"/>
              </a:rPr>
              <a:t>ve</a:t>
            </a:r>
            <a:r>
              <a:rPr lang="en-US" sz="2600" dirty="0">
                <a:latin typeface="Segoe UI" panose="020B0502040204020203" pitchFamily="34" charset="0"/>
                <a:cs typeface="Segoe UI" panose="020B0502040204020203" pitchFamily="34" charset="0"/>
              </a:rPr>
              <a:t> </a:t>
            </a:r>
            <a:r>
              <a:rPr lang="en-US" sz="2600" dirty="0" err="1">
                <a:latin typeface="Segoe UI" panose="020B0502040204020203" pitchFamily="34" charset="0"/>
                <a:cs typeface="Segoe UI" panose="020B0502040204020203" pitchFamily="34" charset="0"/>
              </a:rPr>
              <a:t>psikolojik</a:t>
            </a:r>
            <a:r>
              <a:rPr lang="en-US" sz="2600" dirty="0">
                <a:latin typeface="Segoe UI" panose="020B0502040204020203" pitchFamily="34" charset="0"/>
                <a:cs typeface="Segoe UI" panose="020B0502040204020203" pitchFamily="34" charset="0"/>
              </a:rPr>
              <a:t> </a:t>
            </a:r>
            <a:r>
              <a:rPr lang="en-US" sz="2600" dirty="0" err="1">
                <a:latin typeface="Segoe UI" panose="020B0502040204020203" pitchFamily="34" charset="0"/>
                <a:cs typeface="Segoe UI" panose="020B0502040204020203" pitchFamily="34" charset="0"/>
              </a:rPr>
              <a:t>güvenliği</a:t>
            </a:r>
            <a:r>
              <a:rPr lang="en-US" sz="2600" dirty="0">
                <a:latin typeface="Segoe UI" panose="020B0502040204020203" pitchFamily="34" charset="0"/>
                <a:cs typeface="Segoe UI" panose="020B0502040204020203" pitchFamily="34" charset="0"/>
              </a:rPr>
              <a:t> </a:t>
            </a:r>
            <a:r>
              <a:rPr lang="en-US" sz="2600" dirty="0" err="1">
                <a:latin typeface="Segoe UI" panose="020B0502040204020203" pitchFamily="34" charset="0"/>
                <a:cs typeface="Segoe UI" panose="020B0502040204020203" pitchFamily="34" charset="0"/>
              </a:rPr>
              <a:t>en</a:t>
            </a:r>
            <a:r>
              <a:rPr lang="en-US" sz="2600" dirty="0">
                <a:latin typeface="Segoe UI" panose="020B0502040204020203" pitchFamily="34" charset="0"/>
                <a:cs typeface="Segoe UI" panose="020B0502040204020203" pitchFamily="34" charset="0"/>
              </a:rPr>
              <a:t> </a:t>
            </a:r>
            <a:r>
              <a:rPr lang="en-US" sz="2600" dirty="0" err="1">
                <a:latin typeface="Segoe UI" panose="020B0502040204020203" pitchFamily="34" charset="0"/>
                <a:cs typeface="Segoe UI" panose="020B0502040204020203" pitchFamily="34" charset="0"/>
              </a:rPr>
              <a:t>üst</a:t>
            </a:r>
            <a:r>
              <a:rPr lang="en-US" sz="2600" dirty="0">
                <a:latin typeface="Segoe UI" panose="020B0502040204020203" pitchFamily="34" charset="0"/>
                <a:cs typeface="Segoe UI" panose="020B0502040204020203" pitchFamily="34" charset="0"/>
              </a:rPr>
              <a:t> </a:t>
            </a:r>
            <a:r>
              <a:rPr lang="en-US" sz="2600" dirty="0" err="1">
                <a:latin typeface="Segoe UI" panose="020B0502040204020203" pitchFamily="34" charset="0"/>
                <a:cs typeface="Segoe UI" panose="020B0502040204020203" pitchFamily="34" charset="0"/>
              </a:rPr>
              <a:t>düzeye</a:t>
            </a:r>
            <a:r>
              <a:rPr lang="en-US" sz="2600" dirty="0">
                <a:latin typeface="Segoe UI" panose="020B0502040204020203" pitchFamily="34" charset="0"/>
                <a:cs typeface="Segoe UI" panose="020B0502040204020203" pitchFamily="34" charset="0"/>
              </a:rPr>
              <a:t> </a:t>
            </a:r>
            <a:r>
              <a:rPr lang="en-US" sz="2600" dirty="0" err="1">
                <a:latin typeface="Segoe UI" panose="020B0502040204020203" pitchFamily="34" charset="0"/>
                <a:cs typeface="Segoe UI" panose="020B0502040204020203" pitchFamily="34" charset="0"/>
              </a:rPr>
              <a:t>çıkarmak</a:t>
            </a:r>
            <a:r>
              <a:rPr lang="en-US" sz="2600" dirty="0">
                <a:latin typeface="Segoe UI" panose="020B0502040204020203" pitchFamily="34" charset="0"/>
                <a:cs typeface="Segoe UI" panose="020B0502040204020203" pitchFamily="34" charset="0"/>
              </a:rPr>
              <a:t>, </a:t>
            </a:r>
            <a:r>
              <a:rPr lang="en-US" sz="2600" dirty="0" err="1">
                <a:latin typeface="Segoe UI" panose="020B0502040204020203" pitchFamily="34" charset="0"/>
                <a:cs typeface="Segoe UI" panose="020B0502040204020203" pitchFamily="34" charset="0"/>
              </a:rPr>
              <a:t>çocuğun</a:t>
            </a:r>
            <a:r>
              <a:rPr lang="en-US" sz="2600" dirty="0">
                <a:latin typeface="Segoe UI" panose="020B0502040204020203" pitchFamily="34" charset="0"/>
                <a:cs typeface="Segoe UI" panose="020B0502040204020203" pitchFamily="34" charset="0"/>
              </a:rPr>
              <a:t> </a:t>
            </a:r>
            <a:r>
              <a:rPr lang="en-US" sz="2600" dirty="0" err="1">
                <a:latin typeface="Segoe UI" panose="020B0502040204020203" pitchFamily="34" charset="0"/>
                <a:cs typeface="Segoe UI" panose="020B0502040204020203" pitchFamily="34" charset="0"/>
              </a:rPr>
              <a:t>ve</a:t>
            </a:r>
            <a:r>
              <a:rPr lang="en-US" sz="2600" dirty="0">
                <a:latin typeface="Segoe UI" panose="020B0502040204020203" pitchFamily="34" charset="0"/>
                <a:cs typeface="Segoe UI" panose="020B0502040204020203" pitchFamily="34" charset="0"/>
              </a:rPr>
              <a:t> </a:t>
            </a:r>
            <a:r>
              <a:rPr lang="en-US" sz="2600" dirty="0" err="1">
                <a:latin typeface="Segoe UI" panose="020B0502040204020203" pitchFamily="34" charset="0"/>
                <a:cs typeface="Segoe UI" panose="020B0502040204020203" pitchFamily="34" charset="0"/>
              </a:rPr>
              <a:t>ailenin</a:t>
            </a:r>
            <a:r>
              <a:rPr lang="en-US" sz="2600" dirty="0">
                <a:latin typeface="Segoe UI" panose="020B0502040204020203" pitchFamily="34" charset="0"/>
                <a:cs typeface="Segoe UI" panose="020B0502040204020203" pitchFamily="34" charset="0"/>
              </a:rPr>
              <a:t> </a:t>
            </a:r>
            <a:r>
              <a:rPr lang="en-US" sz="2600" dirty="0" err="1">
                <a:latin typeface="Segoe UI" panose="020B0502040204020203" pitchFamily="34" charset="0"/>
                <a:cs typeface="Segoe UI" panose="020B0502040204020203" pitchFamily="34" charset="0"/>
              </a:rPr>
              <a:t>iyileşmesini</a:t>
            </a:r>
            <a:r>
              <a:rPr lang="en-US" sz="2600" dirty="0">
                <a:latin typeface="Segoe UI" panose="020B0502040204020203" pitchFamily="34" charset="0"/>
                <a:cs typeface="Segoe UI" panose="020B0502040204020203" pitchFamily="34" charset="0"/>
              </a:rPr>
              <a:t> </a:t>
            </a:r>
            <a:r>
              <a:rPr lang="en-US" sz="2600" dirty="0" err="1">
                <a:latin typeface="Segoe UI" panose="020B0502040204020203" pitchFamily="34" charset="0"/>
                <a:cs typeface="Segoe UI" panose="020B0502040204020203" pitchFamily="34" charset="0"/>
              </a:rPr>
              <a:t>kolaylaştırmak</a:t>
            </a:r>
            <a:r>
              <a:rPr lang="en-US" sz="2600" dirty="0">
                <a:latin typeface="Segoe UI" panose="020B0502040204020203" pitchFamily="34" charset="0"/>
                <a:cs typeface="Segoe UI" panose="020B0502040204020203" pitchFamily="34" charset="0"/>
              </a:rPr>
              <a:t> </a:t>
            </a:r>
            <a:r>
              <a:rPr lang="en-US" sz="2600" dirty="0" err="1">
                <a:latin typeface="Segoe UI" panose="020B0502040204020203" pitchFamily="34" charset="0"/>
                <a:cs typeface="Segoe UI" panose="020B0502040204020203" pitchFamily="34" charset="0"/>
              </a:rPr>
              <a:t>ve</a:t>
            </a:r>
            <a:r>
              <a:rPr lang="en-US" sz="2600" dirty="0">
                <a:latin typeface="Segoe UI" panose="020B0502040204020203" pitchFamily="34" charset="0"/>
                <a:cs typeface="Segoe UI" panose="020B0502040204020203" pitchFamily="34" charset="0"/>
              </a:rPr>
              <a:t> </a:t>
            </a:r>
            <a:r>
              <a:rPr lang="en-US" sz="2600" dirty="0" err="1">
                <a:latin typeface="Segoe UI" panose="020B0502040204020203" pitchFamily="34" charset="0"/>
                <a:cs typeface="Segoe UI" panose="020B0502040204020203" pitchFamily="34" charset="0"/>
              </a:rPr>
              <a:t>başarılı</a:t>
            </a:r>
            <a:r>
              <a:rPr lang="en-US" sz="2600" dirty="0">
                <a:latin typeface="Segoe UI" panose="020B0502040204020203" pitchFamily="34" charset="0"/>
                <a:cs typeface="Segoe UI" panose="020B0502040204020203" pitchFamily="34" charset="0"/>
              </a:rPr>
              <a:t> </a:t>
            </a:r>
            <a:r>
              <a:rPr lang="en-US" sz="2600" dirty="0" err="1">
                <a:latin typeface="Segoe UI" panose="020B0502040204020203" pitchFamily="34" charset="0"/>
                <a:cs typeface="Segoe UI" panose="020B0502040204020203" pitchFamily="34" charset="0"/>
              </a:rPr>
              <a:t>olma</a:t>
            </a:r>
            <a:r>
              <a:rPr lang="en-US" sz="2600" dirty="0">
                <a:latin typeface="Segoe UI" panose="020B0502040204020203" pitchFamily="34" charset="0"/>
                <a:cs typeface="Segoe UI" panose="020B0502040204020203" pitchFamily="34" charset="0"/>
              </a:rPr>
              <a:t> </a:t>
            </a:r>
            <a:r>
              <a:rPr lang="en-US" sz="2600" dirty="0" err="1">
                <a:latin typeface="Segoe UI" panose="020B0502040204020203" pitchFamily="34" charset="0"/>
                <a:cs typeface="Segoe UI" panose="020B0502040204020203" pitchFamily="34" charset="0"/>
              </a:rPr>
              <a:t>becerilerini</a:t>
            </a:r>
            <a:r>
              <a:rPr lang="en-US" sz="2600" dirty="0">
                <a:latin typeface="Segoe UI" panose="020B0502040204020203" pitchFamily="34" charset="0"/>
                <a:cs typeface="Segoe UI" panose="020B0502040204020203" pitchFamily="34" charset="0"/>
              </a:rPr>
              <a:t> </a:t>
            </a:r>
            <a:r>
              <a:rPr lang="en-US" sz="2600" dirty="0" err="1">
                <a:latin typeface="Segoe UI" panose="020B0502040204020203" pitchFamily="34" charset="0"/>
                <a:cs typeface="Segoe UI" panose="020B0502040204020203" pitchFamily="34" charset="0"/>
              </a:rPr>
              <a:t>desteklemeyi</a:t>
            </a:r>
            <a:r>
              <a:rPr lang="en-US" sz="2600" dirty="0">
                <a:latin typeface="Segoe UI" panose="020B0502040204020203" pitchFamily="34" charset="0"/>
                <a:cs typeface="Segoe UI" panose="020B0502040204020203" pitchFamily="34" charset="0"/>
              </a:rPr>
              <a:t> </a:t>
            </a:r>
            <a:r>
              <a:rPr lang="en-US" sz="2600" dirty="0" err="1">
                <a:latin typeface="Segoe UI" panose="020B0502040204020203" pitchFamily="34" charset="0"/>
                <a:cs typeface="Segoe UI" panose="020B0502040204020203" pitchFamily="34" charset="0"/>
              </a:rPr>
              <a:t>amaçlarlar</a:t>
            </a:r>
            <a:r>
              <a:rPr lang="en-US" sz="2600" dirty="0">
                <a:latin typeface="Segoe UI" panose="020B0502040204020203" pitchFamily="34" charset="0"/>
                <a:cs typeface="Segoe UI" panose="020B0502040204020203" pitchFamily="34" charset="0"/>
              </a:rPr>
              <a:t>.</a:t>
            </a:r>
          </a:p>
        </p:txBody>
      </p:sp>
      <p:sp>
        <p:nvSpPr>
          <p:cNvPr id="4" name="Slide Number Placeholder 3">
            <a:extLst>
              <a:ext uri="{FF2B5EF4-FFF2-40B4-BE49-F238E27FC236}">
                <a16:creationId xmlns:a16="http://schemas.microsoft.com/office/drawing/2014/main" id="{EE5A30C7-2A02-B391-0FE8-4ACA6874EFE0}"/>
              </a:ext>
            </a:extLst>
          </p:cNvPr>
          <p:cNvSpPr>
            <a:spLocks noGrp="1"/>
          </p:cNvSpPr>
          <p:nvPr>
            <p:ph type="sldNum" sz="quarter" idx="12"/>
          </p:nvPr>
        </p:nvSpPr>
        <p:spPr/>
        <p:txBody>
          <a:bodyPr/>
          <a:lstStyle/>
          <a:p>
            <a:fld id="{0BE68271-D1D7-4240-9CAF-7A57D75CD8A1}" type="slidenum">
              <a:rPr lang="en-US" smtClean="0"/>
              <a:t>43</a:t>
            </a:fld>
            <a:endParaRPr lang="en-US"/>
          </a:p>
        </p:txBody>
      </p:sp>
    </p:spTree>
    <p:extLst>
      <p:ext uri="{BB962C8B-B14F-4D97-AF65-F5344CB8AC3E}">
        <p14:creationId xmlns:p14="http://schemas.microsoft.com/office/powerpoint/2010/main" val="5196887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2949"/>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Uygun Yönlendirme</a:t>
            </a:r>
            <a:endParaRPr lang="en-US"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838200" y="2108758"/>
            <a:ext cx="10515600" cy="3536667"/>
          </a:xfrm>
        </p:spPr>
        <p:txBody>
          <a:bodyPr>
            <a:normAutofit lnSpcReduction="10000"/>
          </a:bodyPr>
          <a:lstStyle/>
          <a:p>
            <a:pPr marL="0" indent="0">
              <a:buNone/>
            </a:pPr>
            <a:r>
              <a:rPr lang="en-US" sz="2000" b="1" u="sng" dirty="0" err="1">
                <a:solidFill>
                  <a:schemeClr val="accent5">
                    <a:lumMod val="50000"/>
                  </a:schemeClr>
                </a:solidFill>
                <a:latin typeface="Segoe UI" panose="020B0502040204020203" pitchFamily="34" charset="0"/>
                <a:cs typeface="Segoe UI" panose="020B0502040204020203" pitchFamily="34" charset="0"/>
              </a:rPr>
              <a:t>Travma</a:t>
            </a:r>
            <a:r>
              <a:rPr lang="en-US" sz="2000" b="1" u="sng" dirty="0">
                <a:solidFill>
                  <a:schemeClr val="accent5">
                    <a:lumMod val="50000"/>
                  </a:schemeClr>
                </a:solidFill>
                <a:latin typeface="Segoe UI" panose="020B0502040204020203" pitchFamily="34" charset="0"/>
                <a:cs typeface="Segoe UI" panose="020B0502040204020203" pitchFamily="34" charset="0"/>
              </a:rPr>
              <a:t> </a:t>
            </a:r>
            <a:r>
              <a:rPr lang="en-US" sz="2000" b="1" u="sng" dirty="0" err="1">
                <a:solidFill>
                  <a:schemeClr val="accent5">
                    <a:lumMod val="50000"/>
                  </a:schemeClr>
                </a:solidFill>
                <a:latin typeface="Segoe UI" panose="020B0502040204020203" pitchFamily="34" charset="0"/>
                <a:cs typeface="Segoe UI" panose="020B0502040204020203" pitchFamily="34" charset="0"/>
              </a:rPr>
              <a:t>Odaklı</a:t>
            </a:r>
            <a:r>
              <a:rPr lang="en-US" sz="2000" b="1" u="sng" dirty="0">
                <a:solidFill>
                  <a:schemeClr val="accent5">
                    <a:lumMod val="50000"/>
                  </a:schemeClr>
                </a:solidFill>
                <a:latin typeface="Segoe UI" panose="020B0502040204020203" pitchFamily="34" charset="0"/>
                <a:cs typeface="Segoe UI" panose="020B0502040204020203" pitchFamily="34" charset="0"/>
              </a:rPr>
              <a:t> Uygun </a:t>
            </a:r>
            <a:r>
              <a:rPr lang="en-US" sz="2000" b="1" u="sng" dirty="0" err="1">
                <a:solidFill>
                  <a:schemeClr val="accent5">
                    <a:lumMod val="50000"/>
                  </a:schemeClr>
                </a:solidFill>
                <a:latin typeface="Segoe UI" panose="020B0502040204020203" pitchFamily="34" charset="0"/>
                <a:cs typeface="Segoe UI" panose="020B0502040204020203" pitchFamily="34" charset="0"/>
              </a:rPr>
              <a:t>Bakım</a:t>
            </a:r>
            <a:r>
              <a:rPr lang="en-US" sz="2000" b="1" u="sng" dirty="0">
                <a:solidFill>
                  <a:schemeClr val="accent5">
                    <a:lumMod val="50000"/>
                  </a:schemeClr>
                </a:solidFill>
                <a:latin typeface="Segoe UI" panose="020B0502040204020203" pitchFamily="34" charset="0"/>
                <a:cs typeface="Segoe UI" panose="020B0502040204020203" pitchFamily="34" charset="0"/>
              </a:rPr>
              <a:t> </a:t>
            </a:r>
            <a:r>
              <a:rPr lang="en-US" sz="2000" b="1" u="sng" dirty="0" err="1">
                <a:solidFill>
                  <a:schemeClr val="accent5">
                    <a:lumMod val="50000"/>
                  </a:schemeClr>
                </a:solidFill>
                <a:latin typeface="Segoe UI" panose="020B0502040204020203" pitchFamily="34" charset="0"/>
                <a:cs typeface="Segoe UI" panose="020B0502040204020203" pitchFamily="34" charset="0"/>
              </a:rPr>
              <a:t>Nedir</a:t>
            </a:r>
            <a:r>
              <a:rPr lang="en-US" sz="2000" b="1" u="sng" dirty="0">
                <a:solidFill>
                  <a:schemeClr val="accent5">
                    <a:lumMod val="50000"/>
                  </a:schemeClr>
                </a:solidFill>
                <a:latin typeface="Segoe UI" panose="020B0502040204020203" pitchFamily="34" charset="0"/>
                <a:cs typeface="Segoe UI" panose="020B0502040204020203" pitchFamily="34" charset="0"/>
              </a:rPr>
              <a:t>?</a:t>
            </a:r>
          </a:p>
          <a:p>
            <a:pPr marL="0" indent="0">
              <a:buNone/>
            </a:pPr>
            <a:r>
              <a:rPr lang="en-US" sz="2000" dirty="0">
                <a:latin typeface="Segoe UI" panose="020B0502040204020203" pitchFamily="34" charset="0"/>
                <a:cs typeface="Segoe UI" panose="020B0502040204020203" pitchFamily="34" charset="0"/>
              </a:rPr>
              <a:t>Bu </a:t>
            </a:r>
            <a:r>
              <a:rPr lang="en-US" sz="2000" dirty="0" err="1">
                <a:latin typeface="Segoe UI" panose="020B0502040204020203" pitchFamily="34" charset="0"/>
                <a:cs typeface="Segoe UI" panose="020B0502040204020203" pitchFamily="34" charset="0"/>
              </a:rPr>
              <a:t>sistem</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aşağıdaki</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bileşenleri</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içerir</a:t>
            </a:r>
            <a:r>
              <a:rPr lang="en-US" sz="2000" dirty="0">
                <a:latin typeface="Segoe UI" panose="020B0502040204020203" pitchFamily="34" charset="0"/>
                <a:cs typeface="Segoe UI" panose="020B0502040204020203" pitchFamily="34" charset="0"/>
              </a:rPr>
              <a:t>:</a:t>
            </a:r>
          </a:p>
          <a:p>
            <a:pPr>
              <a:buFont typeface="Wingdings" pitchFamily="2" charset="2"/>
              <a:buChar char="v"/>
            </a:pPr>
            <a:r>
              <a:rPr lang="en-US" sz="2000" dirty="0" err="1">
                <a:latin typeface="Segoe UI" panose="020B0502040204020203" pitchFamily="34" charset="0"/>
                <a:cs typeface="Segoe UI" panose="020B0502040204020203" pitchFamily="34" charset="0"/>
              </a:rPr>
              <a:t>Travma</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ve</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ilişkili</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belirtileri</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tarama</a:t>
            </a:r>
            <a:endParaRPr lang="en-US" sz="2000" dirty="0">
              <a:latin typeface="Segoe UI" panose="020B0502040204020203" pitchFamily="34" charset="0"/>
              <a:cs typeface="Segoe UI" panose="020B0502040204020203" pitchFamily="34" charset="0"/>
            </a:endParaRPr>
          </a:p>
          <a:p>
            <a:pPr>
              <a:buFont typeface="Wingdings" pitchFamily="2" charset="2"/>
              <a:buChar char="v"/>
            </a:pPr>
            <a:r>
              <a:rPr lang="en-US" sz="2000" dirty="0" err="1">
                <a:latin typeface="Segoe UI" panose="020B0502040204020203" pitchFamily="34" charset="0"/>
                <a:cs typeface="Segoe UI" panose="020B0502040204020203" pitchFamily="34" charset="0"/>
              </a:rPr>
              <a:t>Çocuklar</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ve</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bakım</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verenler</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için</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yardım</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kapılarını</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ve</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kaynaklarını</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açık</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tutma</a:t>
            </a:r>
            <a:endParaRPr lang="en-US" sz="2000" dirty="0">
              <a:latin typeface="Segoe UI" panose="020B0502040204020203" pitchFamily="34" charset="0"/>
              <a:cs typeface="Segoe UI" panose="020B0502040204020203" pitchFamily="34" charset="0"/>
            </a:endParaRPr>
          </a:p>
          <a:p>
            <a:pPr>
              <a:buFont typeface="Wingdings" pitchFamily="2" charset="2"/>
              <a:buChar char="v"/>
            </a:pPr>
            <a:r>
              <a:rPr lang="en-US" sz="2000" dirty="0" err="1">
                <a:latin typeface="Segoe UI" panose="020B0502040204020203" pitchFamily="34" charset="0"/>
                <a:cs typeface="Segoe UI" panose="020B0502040204020203" pitchFamily="34" charset="0"/>
              </a:rPr>
              <a:t>Çocuğun</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veya</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gencin</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güçlü</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yönlerini</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destekleme</a:t>
            </a:r>
            <a:endParaRPr lang="en-US" sz="2000" dirty="0">
              <a:latin typeface="Segoe UI" panose="020B0502040204020203" pitchFamily="34" charset="0"/>
              <a:cs typeface="Segoe UI" panose="020B0502040204020203" pitchFamily="34" charset="0"/>
            </a:endParaRPr>
          </a:p>
          <a:p>
            <a:pPr>
              <a:buFont typeface="Wingdings" pitchFamily="2" charset="2"/>
              <a:buChar char="v"/>
            </a:pPr>
            <a:r>
              <a:rPr lang="en-US" sz="2000" dirty="0" err="1">
                <a:latin typeface="Segoe UI" panose="020B0502040204020203" pitchFamily="34" charset="0"/>
                <a:cs typeface="Segoe UI" panose="020B0502040204020203" pitchFamily="34" charset="0"/>
              </a:rPr>
              <a:t>Bakım</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verenin</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travmatik</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deneyimleri</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varsa</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onları</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yönetme</a:t>
            </a:r>
            <a:endParaRPr lang="en-US" sz="2000" dirty="0">
              <a:latin typeface="Segoe UI" panose="020B0502040204020203" pitchFamily="34" charset="0"/>
              <a:cs typeface="Segoe UI" panose="020B0502040204020203" pitchFamily="34" charset="0"/>
            </a:endParaRPr>
          </a:p>
          <a:p>
            <a:pPr>
              <a:buFont typeface="Wingdings" pitchFamily="2" charset="2"/>
              <a:buChar char="v"/>
            </a:pPr>
            <a:r>
              <a:rPr lang="en-US" sz="2000" dirty="0" err="1">
                <a:latin typeface="Segoe UI" panose="020B0502040204020203" pitchFamily="34" charset="0"/>
                <a:cs typeface="Segoe UI" panose="020B0502040204020203" pitchFamily="34" charset="0"/>
              </a:rPr>
              <a:t>Bakımın</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ve</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desteğin</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devamlılığını</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sağlama</a:t>
            </a:r>
            <a:endParaRPr lang="en-US" sz="2000" dirty="0">
              <a:latin typeface="Segoe UI" panose="020B0502040204020203" pitchFamily="34" charset="0"/>
              <a:cs typeface="Segoe UI" panose="020B0502040204020203" pitchFamily="34" charset="0"/>
            </a:endParaRPr>
          </a:p>
          <a:p>
            <a:pPr>
              <a:buFont typeface="Wingdings" pitchFamily="2" charset="2"/>
              <a:buChar char="v"/>
            </a:pPr>
            <a:r>
              <a:rPr lang="en-US" sz="2000" dirty="0" err="1">
                <a:latin typeface="Segoe UI" panose="020B0502040204020203" pitchFamily="34" charset="0"/>
                <a:cs typeface="Segoe UI" panose="020B0502040204020203" pitchFamily="34" charset="0"/>
              </a:rPr>
              <a:t>İkincil</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travmaları</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engelleme</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ekibin</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travmatize</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olması</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halinde</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uygun</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bakımı</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sağlama</a:t>
            </a:r>
            <a:endParaRPr lang="en-US" sz="2000" dirty="0">
              <a:latin typeface="Segoe UI" panose="020B0502040204020203" pitchFamily="34" charset="0"/>
              <a:cs typeface="Segoe UI" panose="020B0502040204020203" pitchFamily="34" charset="0"/>
            </a:endParaRPr>
          </a:p>
          <a:p>
            <a:pPr>
              <a:buFont typeface="Wingdings" pitchFamily="2" charset="2"/>
              <a:buChar char="v"/>
            </a:pPr>
            <a:r>
              <a:rPr lang="en-US" sz="2000" dirty="0">
                <a:latin typeface="Segoe UI" panose="020B0502040204020203" pitchFamily="34" charset="0"/>
                <a:cs typeface="Segoe UI" panose="020B0502040204020203" pitchFamily="34" charset="0"/>
              </a:rPr>
              <a:t>Risk </a:t>
            </a:r>
            <a:r>
              <a:rPr lang="en-US" sz="2000" dirty="0" err="1">
                <a:latin typeface="Segoe UI" panose="020B0502040204020203" pitchFamily="34" charset="0"/>
                <a:cs typeface="Segoe UI" panose="020B0502040204020203" pitchFamily="34" charset="0"/>
              </a:rPr>
              <a:t>grubundaki</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bireylerin</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farkında</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olma</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ve</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destek</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sağlama</a:t>
            </a:r>
            <a:endParaRPr lang="en-US" sz="20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27BC40CB-AA0A-06AD-2474-41B17A76CEB6}"/>
              </a:ext>
            </a:extLst>
          </p:cNvPr>
          <p:cNvSpPr>
            <a:spLocks noGrp="1"/>
          </p:cNvSpPr>
          <p:nvPr>
            <p:ph type="sldNum" sz="quarter" idx="12"/>
          </p:nvPr>
        </p:nvSpPr>
        <p:spPr/>
        <p:txBody>
          <a:bodyPr/>
          <a:lstStyle/>
          <a:p>
            <a:fld id="{0BE68271-D1D7-4240-9CAF-7A57D75CD8A1}" type="slidenum">
              <a:rPr lang="en-US" smtClean="0"/>
              <a:t>44</a:t>
            </a:fld>
            <a:endParaRPr lang="en-US"/>
          </a:p>
        </p:txBody>
      </p:sp>
    </p:spTree>
    <p:extLst>
      <p:ext uri="{BB962C8B-B14F-4D97-AF65-F5344CB8AC3E}">
        <p14:creationId xmlns:p14="http://schemas.microsoft.com/office/powerpoint/2010/main" val="38856739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9725"/>
            <a:ext cx="10515600" cy="1325563"/>
          </a:xfrm>
        </p:spPr>
        <p:txBody>
          <a:bodyPr vert="horz" lIns="91440" tIns="45720" rIns="91440" bIns="45720" rtlCol="0" anchor="ctr">
            <a:normAutofit/>
          </a:bodyPr>
          <a:lstStyle/>
          <a:p>
            <a:r>
              <a:rPr lang="en-US" sz="3200" b="1" kern="1400" spc="-50" dirty="0">
                <a:solidFill>
                  <a:srgbClr val="002060"/>
                </a:solidFill>
                <a:latin typeface="Segoe UI" panose="020B0502040204020203" pitchFamily="34" charset="0"/>
                <a:cs typeface="Segoe UI" panose="020B0502040204020203" pitchFamily="34" charset="0"/>
              </a:rPr>
              <a:t>ÖZET</a:t>
            </a:r>
          </a:p>
        </p:txBody>
      </p:sp>
      <p:sp>
        <p:nvSpPr>
          <p:cNvPr id="3" name="Content Placeholder 2"/>
          <p:cNvSpPr>
            <a:spLocks noGrp="1"/>
          </p:cNvSpPr>
          <p:nvPr>
            <p:ph idx="1"/>
          </p:nvPr>
        </p:nvSpPr>
        <p:spPr>
          <a:xfrm>
            <a:off x="838200" y="2257846"/>
            <a:ext cx="10515600" cy="2851892"/>
          </a:xfrm>
        </p:spPr>
        <p:txBody>
          <a:bodyPr>
            <a:normAutofit/>
          </a:bodyPr>
          <a:lstStyle/>
          <a:p>
            <a:pPr algn="just"/>
            <a:r>
              <a:rPr lang="en-US" dirty="0" err="1">
                <a:latin typeface="Segoe UI" panose="020B0502040204020203" pitchFamily="34" charset="0"/>
                <a:cs typeface="Segoe UI" panose="020B0502040204020203" pitchFamily="34" charset="0"/>
              </a:rPr>
              <a:t>Travma</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olağan</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yaşam</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deneyimlerinden</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sapmış</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ve</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uzun</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vadeli</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etkileri</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olan</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örseleyici</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bir</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yaşantıdır</a:t>
            </a:r>
            <a:r>
              <a:rPr lang="en-US" dirty="0">
                <a:latin typeface="Segoe UI" panose="020B0502040204020203" pitchFamily="34" charset="0"/>
                <a:cs typeface="Segoe UI" panose="020B0502040204020203" pitchFamily="34" charset="0"/>
              </a:rPr>
              <a:t>.</a:t>
            </a:r>
          </a:p>
          <a:p>
            <a:pPr algn="just"/>
            <a:r>
              <a:rPr lang="en-US" dirty="0" err="1">
                <a:latin typeface="Segoe UI" panose="020B0502040204020203" pitchFamily="34" charset="0"/>
                <a:cs typeface="Segoe UI" panose="020B0502040204020203" pitchFamily="34" charset="0"/>
              </a:rPr>
              <a:t>Travma</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bireylerin</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hayatlarını</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derinden</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etkilerken</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ruhsal</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fiziksel</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ve</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davranışsal</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sorunlara</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yol</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açabilir</a:t>
            </a:r>
            <a:r>
              <a:rPr lang="en-US" dirty="0">
                <a:latin typeface="Segoe UI" panose="020B0502040204020203" pitchFamily="34" charset="0"/>
                <a:cs typeface="Segoe UI" panose="020B0502040204020203" pitchFamily="34" charset="0"/>
              </a:rPr>
              <a:t>.</a:t>
            </a:r>
          </a:p>
          <a:p>
            <a:pPr algn="just"/>
            <a:r>
              <a:rPr lang="en-US" dirty="0" err="1">
                <a:latin typeface="Segoe UI" panose="020B0502040204020203" pitchFamily="34" charset="0"/>
                <a:cs typeface="Segoe UI" panose="020B0502040204020203" pitchFamily="34" charset="0"/>
              </a:rPr>
              <a:t>Akut</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Stres</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Bozukluğu</a:t>
            </a:r>
            <a:r>
              <a:rPr lang="en-US" dirty="0">
                <a:latin typeface="Segoe UI" panose="020B0502040204020203" pitchFamily="34" charset="0"/>
                <a:cs typeface="Segoe UI" panose="020B0502040204020203" pitchFamily="34" charset="0"/>
              </a:rPr>
              <a:t> (ASB), </a:t>
            </a:r>
            <a:r>
              <a:rPr lang="en-US" dirty="0" err="1">
                <a:latin typeface="Segoe UI" panose="020B0502040204020203" pitchFamily="34" charset="0"/>
                <a:cs typeface="Segoe UI" panose="020B0502040204020203" pitchFamily="34" charset="0"/>
              </a:rPr>
              <a:t>travmatik</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olayları</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takip</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eden</a:t>
            </a:r>
            <a:r>
              <a:rPr lang="en-US" dirty="0">
                <a:latin typeface="Segoe UI" panose="020B0502040204020203" pitchFamily="34" charset="0"/>
                <a:cs typeface="Segoe UI" panose="020B0502040204020203" pitchFamily="34" charset="0"/>
              </a:rPr>
              <a:t> ilk ay </a:t>
            </a:r>
            <a:r>
              <a:rPr lang="en-US" dirty="0" err="1">
                <a:latin typeface="Segoe UI" panose="020B0502040204020203" pitchFamily="34" charset="0"/>
                <a:cs typeface="Segoe UI" panose="020B0502040204020203" pitchFamily="34" charset="0"/>
              </a:rPr>
              <a:t>içerisinde</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kaygı</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ve</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çözülme</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belirtileriyle</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görülen</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bir</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tanıdır</a:t>
            </a:r>
            <a:r>
              <a:rPr lang="en-US" dirty="0">
                <a:latin typeface="Segoe UI" panose="020B0502040204020203" pitchFamily="34" charset="0"/>
                <a:cs typeface="Segoe UI" panose="020B0502040204020203" pitchFamily="34" charset="0"/>
              </a:rPr>
              <a:t>.</a:t>
            </a:r>
          </a:p>
        </p:txBody>
      </p:sp>
      <p:sp>
        <p:nvSpPr>
          <p:cNvPr id="4" name="Slide Number Placeholder 3">
            <a:extLst>
              <a:ext uri="{FF2B5EF4-FFF2-40B4-BE49-F238E27FC236}">
                <a16:creationId xmlns:a16="http://schemas.microsoft.com/office/drawing/2014/main" id="{8E2614A1-195D-3FE9-92A4-4414519302E7}"/>
              </a:ext>
            </a:extLst>
          </p:cNvPr>
          <p:cNvSpPr>
            <a:spLocks noGrp="1"/>
          </p:cNvSpPr>
          <p:nvPr>
            <p:ph type="sldNum" sz="quarter" idx="12"/>
          </p:nvPr>
        </p:nvSpPr>
        <p:spPr/>
        <p:txBody>
          <a:bodyPr/>
          <a:lstStyle/>
          <a:p>
            <a:fld id="{0BE68271-D1D7-4240-9CAF-7A57D75CD8A1}" type="slidenum">
              <a:rPr lang="en-US" smtClean="0"/>
              <a:t>45</a:t>
            </a:fld>
            <a:endParaRPr lang="en-US"/>
          </a:p>
        </p:txBody>
      </p:sp>
    </p:spTree>
    <p:extLst>
      <p:ext uri="{BB962C8B-B14F-4D97-AF65-F5344CB8AC3E}">
        <p14:creationId xmlns:p14="http://schemas.microsoft.com/office/powerpoint/2010/main" val="14786752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9725"/>
            <a:ext cx="10515600" cy="1325563"/>
          </a:xfrm>
        </p:spPr>
        <p:txBody>
          <a:bodyPr vert="horz" lIns="91440" tIns="45720" rIns="91440" bIns="45720" rtlCol="0" anchor="ctr">
            <a:normAutofit/>
          </a:bodyPr>
          <a:lstStyle/>
          <a:p>
            <a:r>
              <a:rPr lang="en-US" sz="3200" b="1" kern="1400" spc="-50" dirty="0">
                <a:solidFill>
                  <a:srgbClr val="002060"/>
                </a:solidFill>
                <a:latin typeface="Segoe UI" panose="020B0502040204020203" pitchFamily="34" charset="0"/>
                <a:cs typeface="Segoe UI" panose="020B0502040204020203" pitchFamily="34" charset="0"/>
              </a:rPr>
              <a:t>ÖZET</a:t>
            </a:r>
          </a:p>
        </p:txBody>
      </p:sp>
      <p:sp>
        <p:nvSpPr>
          <p:cNvPr id="3" name="Content Placeholder 2"/>
          <p:cNvSpPr>
            <a:spLocks noGrp="1"/>
          </p:cNvSpPr>
          <p:nvPr>
            <p:ph idx="1"/>
          </p:nvPr>
        </p:nvSpPr>
        <p:spPr>
          <a:xfrm>
            <a:off x="838200" y="2098820"/>
            <a:ext cx="10515600" cy="2851892"/>
          </a:xfrm>
        </p:spPr>
        <p:txBody>
          <a:bodyPr>
            <a:noAutofit/>
          </a:bodyPr>
          <a:lstStyle/>
          <a:p>
            <a:pPr algn="just"/>
            <a:r>
              <a:rPr lang="en-US" sz="2400" dirty="0" err="1">
                <a:latin typeface="Segoe UI" panose="020B0502040204020203" pitchFamily="34" charset="0"/>
                <a:cs typeface="Segoe UI" panose="020B0502040204020203" pitchFamily="34" charset="0"/>
              </a:rPr>
              <a:t>Psikolojik</a:t>
            </a:r>
            <a:r>
              <a:rPr lang="en-US" sz="2400" dirty="0">
                <a:latin typeface="Segoe UI" panose="020B0502040204020203" pitchFamily="34" charset="0"/>
                <a:cs typeface="Segoe UI" panose="020B0502040204020203" pitchFamily="34" charset="0"/>
              </a:rPr>
              <a:t> ilk </a:t>
            </a:r>
            <a:r>
              <a:rPr lang="en-US" sz="2400" dirty="0" err="1">
                <a:latin typeface="Segoe UI" panose="020B0502040204020203" pitchFamily="34" charset="0"/>
                <a:cs typeface="Segoe UI" panose="020B0502040204020203" pitchFamily="34" charset="0"/>
              </a:rPr>
              <a:t>yardım</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travmatik</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deneyim</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yaşayan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kişilere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sunulan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destekleyici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bir</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müdahaledir</a:t>
            </a:r>
            <a:r>
              <a:rPr lang="en-US" sz="2400" dirty="0">
                <a:latin typeface="Segoe UI" panose="020B0502040204020203" pitchFamily="34" charset="0"/>
                <a:cs typeface="Segoe UI" panose="020B0502040204020203" pitchFamily="34" charset="0"/>
              </a:rPr>
              <a:t>.</a:t>
            </a:r>
          </a:p>
          <a:p>
            <a:pPr algn="just"/>
            <a:r>
              <a:rPr lang="en-US" sz="2400" dirty="0" err="1">
                <a:latin typeface="Segoe UI" panose="020B0502040204020203" pitchFamily="34" charset="0"/>
                <a:cs typeface="Segoe UI" panose="020B0502040204020203" pitchFamily="34" charset="0"/>
              </a:rPr>
              <a:t>Psikolojik</a:t>
            </a:r>
            <a:r>
              <a:rPr lang="en-US" sz="2400" dirty="0">
                <a:latin typeface="Segoe UI" panose="020B0502040204020203" pitchFamily="34" charset="0"/>
                <a:cs typeface="Segoe UI" panose="020B0502040204020203" pitchFamily="34" charset="0"/>
              </a:rPr>
              <a:t> ilk </a:t>
            </a:r>
            <a:r>
              <a:rPr lang="en-US" sz="2400" dirty="0" err="1">
                <a:latin typeface="Segoe UI" panose="020B0502040204020203" pitchFamily="34" charset="0"/>
                <a:cs typeface="Segoe UI" panose="020B0502040204020203" pitchFamily="34" charset="0"/>
              </a:rPr>
              <a:t>yardımın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temel</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amacı</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kişilerin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güvenliğini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sağlamak</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temel</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ihtiyaçlarını</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karşılamak</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ve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travmatik</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deneyimin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etkisiyle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baş</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etmelerine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yardımcı</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olmaktır</a:t>
            </a:r>
            <a:r>
              <a:rPr lang="en-US" sz="2400" dirty="0">
                <a:latin typeface="Segoe UI" panose="020B0502040204020203" pitchFamily="34" charset="0"/>
                <a:cs typeface="Segoe UI" panose="020B0502040204020203" pitchFamily="34" charset="0"/>
              </a:rPr>
              <a:t>.</a:t>
            </a:r>
          </a:p>
          <a:p>
            <a:pPr algn="just"/>
            <a:r>
              <a:rPr lang="en-US" sz="2400" dirty="0">
                <a:latin typeface="Segoe UI" panose="020B0502040204020203" pitchFamily="34" charset="0"/>
                <a:cs typeface="Segoe UI" panose="020B0502040204020203" pitchFamily="34" charset="0"/>
              </a:rPr>
              <a:t>TSSB, </a:t>
            </a:r>
            <a:r>
              <a:rPr lang="en-US" sz="2400" dirty="0" err="1">
                <a:latin typeface="Segoe UI" panose="020B0502040204020203" pitchFamily="34" charset="0"/>
                <a:cs typeface="Segoe UI" panose="020B0502040204020203" pitchFamily="34" charset="0"/>
              </a:rPr>
              <a:t>travmatik</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bir</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olay</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yaşayan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kişilerde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ortaya</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çıkabilecek</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bir</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psikiyatrik</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bozukluktur</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TSSB’nin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belirtileri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arasında</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kâbuslar</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olayın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istemsizce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tekrar</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tekrar</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anımsanması</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aşırı</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uyarılma</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ve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kaçınma</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davranışları</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yer</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alır</a:t>
            </a:r>
            <a:r>
              <a:rPr lang="en-US" sz="2400" dirty="0">
                <a:latin typeface="Segoe UI" panose="020B0502040204020203" pitchFamily="34" charset="0"/>
                <a:cs typeface="Segoe UI" panose="020B0502040204020203" pitchFamily="34" charset="0"/>
              </a:rPr>
              <a:t>.</a:t>
            </a:r>
          </a:p>
          <a:p>
            <a:pPr algn="just"/>
            <a:r>
              <a:rPr lang="en-US" sz="2400" dirty="0" err="1">
                <a:latin typeface="Segoe UI" panose="020B0502040204020203" pitchFamily="34" charset="0"/>
                <a:cs typeface="Segoe UI" panose="020B0502040204020203" pitchFamily="34" charset="0"/>
              </a:rPr>
              <a:t>Tahmin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edilemeyen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ve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yıkıcı</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travmalar</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olan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cinsel</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istismar</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gibi</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travmaların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TSSB’ye</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neden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olma</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olasılığının</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daha</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yüksek</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olduğu</a:t>
            </a:r>
            <a:r>
              <a:rPr lang="en-US" sz="2400" dirty="0">
                <a:latin typeface="Segoe UI" panose="020B0502040204020203" pitchFamily="34" charset="0"/>
                <a:cs typeface="Segoe UI" panose="020B0502040204020203" pitchFamily="34" charset="0"/>
              </a:rPr>
              <a:t> </a:t>
            </a:r>
            <a:r>
              <a:rPr lang="en-US" sz="2400" dirty="0" err="1">
                <a:latin typeface="Segoe UI" panose="020B0502040204020203" pitchFamily="34" charset="0"/>
                <a:cs typeface="Segoe UI" panose="020B0502040204020203" pitchFamily="34" charset="0"/>
              </a:rPr>
              <a:t>görülmektedir</a:t>
            </a:r>
            <a:r>
              <a:rPr lang="en-US" sz="2400" dirty="0">
                <a:latin typeface="Segoe UI" panose="020B0502040204020203" pitchFamily="34" charset="0"/>
                <a:cs typeface="Segoe UI" panose="020B0502040204020203" pitchFamily="34" charset="0"/>
              </a:rPr>
              <a:t>.</a:t>
            </a:r>
          </a:p>
        </p:txBody>
      </p:sp>
      <p:sp>
        <p:nvSpPr>
          <p:cNvPr id="4" name="Slide Number Placeholder 3">
            <a:extLst>
              <a:ext uri="{FF2B5EF4-FFF2-40B4-BE49-F238E27FC236}">
                <a16:creationId xmlns:a16="http://schemas.microsoft.com/office/drawing/2014/main" id="{CCC9E75C-4DFE-BF44-79B3-C428F7E79A37}"/>
              </a:ext>
            </a:extLst>
          </p:cNvPr>
          <p:cNvSpPr>
            <a:spLocks noGrp="1"/>
          </p:cNvSpPr>
          <p:nvPr>
            <p:ph type="sldNum" sz="quarter" idx="12"/>
          </p:nvPr>
        </p:nvSpPr>
        <p:spPr/>
        <p:txBody>
          <a:bodyPr/>
          <a:lstStyle/>
          <a:p>
            <a:fld id="{0BE68271-D1D7-4240-9CAF-7A57D75CD8A1}" type="slidenum">
              <a:rPr lang="en-US" smtClean="0"/>
              <a:t>46</a:t>
            </a:fld>
            <a:endParaRPr lang="en-US"/>
          </a:p>
        </p:txBody>
      </p:sp>
    </p:spTree>
    <p:extLst>
      <p:ext uri="{BB962C8B-B14F-4D97-AF65-F5344CB8AC3E}">
        <p14:creationId xmlns:p14="http://schemas.microsoft.com/office/powerpoint/2010/main" val="6242980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1671"/>
            <a:ext cx="10515600" cy="1325563"/>
          </a:xfrm>
        </p:spPr>
        <p:txBody>
          <a:bodyPr vert="horz" lIns="91440" tIns="45720" rIns="91440" bIns="45720" rtlCol="0" anchor="ctr">
            <a:normAutofit/>
          </a:bodyPr>
          <a:lstStyle/>
          <a:p>
            <a:r>
              <a:rPr lang="en-US" sz="3200" b="1" kern="1400" spc="-50" dirty="0">
                <a:solidFill>
                  <a:srgbClr val="002060"/>
                </a:solidFill>
                <a:latin typeface="Segoe UI" panose="020B0502040204020203" pitchFamily="34" charset="0"/>
                <a:cs typeface="Segoe UI" panose="020B0502040204020203" pitchFamily="34" charset="0"/>
              </a:rPr>
              <a:t>ÖZET</a:t>
            </a:r>
          </a:p>
        </p:txBody>
      </p:sp>
      <p:sp>
        <p:nvSpPr>
          <p:cNvPr id="3" name="Content Placeholder 2"/>
          <p:cNvSpPr>
            <a:spLocks noGrp="1"/>
          </p:cNvSpPr>
          <p:nvPr>
            <p:ph idx="1"/>
          </p:nvPr>
        </p:nvSpPr>
        <p:spPr>
          <a:xfrm>
            <a:off x="838200" y="2308512"/>
            <a:ext cx="10515600" cy="2851892"/>
          </a:xfrm>
        </p:spPr>
        <p:txBody>
          <a:bodyPr>
            <a:normAutofit fontScale="85000" lnSpcReduction="10000"/>
          </a:bodyPr>
          <a:lstStyle/>
          <a:p>
            <a:pPr algn="just"/>
            <a:r>
              <a:rPr lang="en-US" dirty="0" err="1">
                <a:latin typeface="Segoe UI" panose="020B0502040204020203" pitchFamily="34" charset="0"/>
                <a:cs typeface="Segoe UI" panose="020B0502040204020203" pitchFamily="34" charset="0"/>
              </a:rPr>
              <a:t>Tepkisel</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Bağlanma</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Bozukluğunda</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çocuklar</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normalde</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bağlanma</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sistemini</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harekete</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geçirecek</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durumlarda</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duygu</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ve</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davranış</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ifadesinde</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kısıtlanma</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gösterirler</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ve</a:t>
            </a:r>
            <a:r>
              <a:rPr lang="en-US" dirty="0">
                <a:latin typeface="Segoe UI" panose="020B0502040204020203" pitchFamily="34" charset="0"/>
                <a:cs typeface="Segoe UI" panose="020B0502040204020203" pitchFamily="34" charset="0"/>
              </a:rPr>
              <a:t> normal </a:t>
            </a:r>
            <a:r>
              <a:rPr lang="en-US" dirty="0" err="1">
                <a:latin typeface="Segoe UI" panose="020B0502040204020203" pitchFamily="34" charset="0"/>
                <a:cs typeface="Segoe UI" panose="020B0502040204020203" pitchFamily="34" charset="0"/>
              </a:rPr>
              <a:t>bağlanma</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özelliklerinden</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uzaklaşırlar</a:t>
            </a:r>
            <a:r>
              <a:rPr lang="en-US" dirty="0">
                <a:latin typeface="Segoe UI" panose="020B0502040204020203" pitchFamily="34" charset="0"/>
                <a:cs typeface="Segoe UI" panose="020B0502040204020203" pitchFamily="34" charset="0"/>
              </a:rPr>
              <a:t>.</a:t>
            </a:r>
          </a:p>
          <a:p>
            <a:pPr algn="just"/>
            <a:r>
              <a:rPr lang="en-US" dirty="0" err="1">
                <a:latin typeface="Segoe UI" panose="020B0502040204020203" pitchFamily="34" charset="0"/>
                <a:cs typeface="Segoe UI" panose="020B0502040204020203" pitchFamily="34" charset="0"/>
              </a:rPr>
              <a:t>Sınırsız</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Toplumsal</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Katılım</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Bozukluğunda</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çocuklar</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yaygın</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sosyal</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aktivasyon</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sergiler</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Çocuklar</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aşırı</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girişken</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bir</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davranış</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tarzına</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sahiptir</a:t>
            </a:r>
            <a:r>
              <a:rPr lang="en-US" dirty="0">
                <a:latin typeface="Segoe UI" panose="020B0502040204020203" pitchFamily="34" charset="0"/>
                <a:cs typeface="Segoe UI" panose="020B0502040204020203" pitchFamily="34" charset="0"/>
              </a:rPr>
              <a:t>.</a:t>
            </a:r>
          </a:p>
          <a:p>
            <a:pPr algn="just"/>
            <a:r>
              <a:rPr lang="en-US" dirty="0" err="1">
                <a:latin typeface="Segoe UI" panose="020B0502040204020203" pitchFamily="34" charset="0"/>
                <a:cs typeface="Segoe UI" panose="020B0502040204020203" pitchFamily="34" charset="0"/>
              </a:rPr>
              <a:t>Travma</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konusundaki</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programlar</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sağlık</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ve</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sosyal</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hizmet</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alanlarında</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çocuklar</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bakıcılar</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ve</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sağlık</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çalışanları</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üzerinde</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travmanın</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etkilerini</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değerlendirir</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ve</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uygun</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bakım</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ve</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yaklaşımları</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yönetir</a:t>
            </a:r>
            <a:r>
              <a:rPr lang="en-US" dirty="0">
                <a:latin typeface="Segoe UI" panose="020B0502040204020203" pitchFamily="34" charset="0"/>
                <a:cs typeface="Segoe UI" panose="020B0502040204020203" pitchFamily="34" charset="0"/>
              </a:rPr>
              <a:t>.</a:t>
            </a:r>
          </a:p>
        </p:txBody>
      </p:sp>
      <p:sp>
        <p:nvSpPr>
          <p:cNvPr id="4" name="Slide Number Placeholder 3">
            <a:extLst>
              <a:ext uri="{FF2B5EF4-FFF2-40B4-BE49-F238E27FC236}">
                <a16:creationId xmlns:a16="http://schemas.microsoft.com/office/drawing/2014/main" id="{FBA380B6-F579-8284-7113-E1C550143099}"/>
              </a:ext>
            </a:extLst>
          </p:cNvPr>
          <p:cNvSpPr>
            <a:spLocks noGrp="1"/>
          </p:cNvSpPr>
          <p:nvPr>
            <p:ph type="sldNum" sz="quarter" idx="12"/>
          </p:nvPr>
        </p:nvSpPr>
        <p:spPr/>
        <p:txBody>
          <a:bodyPr/>
          <a:lstStyle/>
          <a:p>
            <a:fld id="{0BE68271-D1D7-4240-9CAF-7A57D75CD8A1}" type="slidenum">
              <a:rPr lang="en-US" smtClean="0"/>
              <a:t>47</a:t>
            </a:fld>
            <a:endParaRPr lang="en-US"/>
          </a:p>
        </p:txBody>
      </p:sp>
    </p:spTree>
    <p:extLst>
      <p:ext uri="{BB962C8B-B14F-4D97-AF65-F5344CB8AC3E}">
        <p14:creationId xmlns:p14="http://schemas.microsoft.com/office/powerpoint/2010/main" val="34654833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411934"/>
            <a:ext cx="10515600" cy="1136073"/>
          </a:xfrm>
        </p:spPr>
        <p:txBody>
          <a:bodyPr>
            <a:normAutofit/>
          </a:bodyPr>
          <a:lstStyle/>
          <a:p>
            <a:pPr marL="0" indent="0" algn="ctr">
              <a:lnSpc>
                <a:spcPct val="150000"/>
              </a:lnSpc>
              <a:buNone/>
            </a:pPr>
            <a:r>
              <a:rPr lang="tr-TR" sz="1600" dirty="0">
                <a:latin typeface="+mj-lt"/>
              </a:rPr>
              <a:t>“Bu doküman Avrupa Birliği mali desteği ile oluşturulmuştur. Bu yayının içeriğinden yalnızca </a:t>
            </a:r>
            <a:r>
              <a:rPr lang="tr-TR" sz="1600" dirty="0" err="1">
                <a:latin typeface="+mj-lt"/>
              </a:rPr>
              <a:t>WEglobal</a:t>
            </a:r>
            <a:r>
              <a:rPr lang="tr-TR" sz="1600" dirty="0">
                <a:latin typeface="+mj-lt"/>
              </a:rPr>
              <a:t> liderliğindeki konsorsiyum sorumludur ve hiçbir şekilde Avrupa Birliğinin görüşlerini yansıtmamaktadır.”</a:t>
            </a:r>
          </a:p>
          <a:p>
            <a:pPr algn="ctr">
              <a:lnSpc>
                <a:spcPct val="150000"/>
              </a:lnSpc>
            </a:pPr>
            <a:endParaRPr lang="tr-TR" sz="1600" dirty="0">
              <a:latin typeface="+mj-lt"/>
            </a:endParaRPr>
          </a:p>
        </p:txBody>
      </p:sp>
      <p:sp>
        <p:nvSpPr>
          <p:cNvPr id="2" name="Slayt Numarası Yer Tutucusu 1">
            <a:extLst>
              <a:ext uri="{FF2B5EF4-FFF2-40B4-BE49-F238E27FC236}">
                <a16:creationId xmlns:a16="http://schemas.microsoft.com/office/drawing/2014/main" id="{60E1F64F-A0A5-FB73-17B5-655946603D09}"/>
              </a:ext>
            </a:extLst>
          </p:cNvPr>
          <p:cNvSpPr>
            <a:spLocks noGrp="1"/>
          </p:cNvSpPr>
          <p:nvPr>
            <p:ph type="sldNum" sz="quarter" idx="12"/>
          </p:nvPr>
        </p:nvSpPr>
        <p:spPr/>
        <p:txBody>
          <a:bodyPr/>
          <a:lstStyle/>
          <a:p>
            <a:fld id="{0BE68271-D1D7-4240-9CAF-7A57D75CD8A1}" type="slidenum">
              <a:rPr lang="en-US" smtClean="0"/>
              <a:t>48</a:t>
            </a:fld>
            <a:endParaRPr lang="en-US"/>
          </a:p>
        </p:txBody>
      </p:sp>
      <p:sp>
        <p:nvSpPr>
          <p:cNvPr id="4" name="TextBox 3">
            <a:extLst>
              <a:ext uri="{FF2B5EF4-FFF2-40B4-BE49-F238E27FC236}">
                <a16:creationId xmlns:a16="http://schemas.microsoft.com/office/drawing/2014/main" id="{B9CCDA61-085C-15C7-99C5-690B494C8E15}"/>
              </a:ext>
            </a:extLst>
          </p:cNvPr>
          <p:cNvSpPr txBox="1"/>
          <p:nvPr/>
        </p:nvSpPr>
        <p:spPr>
          <a:xfrm>
            <a:off x="4645891" y="3059668"/>
            <a:ext cx="2647904" cy="738664"/>
          </a:xfrm>
          <a:prstGeom prst="rect">
            <a:avLst/>
          </a:prstGeom>
          <a:noFill/>
        </p:spPr>
        <p:txBody>
          <a:bodyPr wrap="none" rtlCol="0">
            <a:spAutoFit/>
          </a:bodyPr>
          <a:lstStyle/>
          <a:p>
            <a:r>
              <a:rPr lang="tr-TR" sz="4200" dirty="0">
                <a:latin typeface="+mj-lt"/>
              </a:rPr>
              <a:t>Teşekkürler</a:t>
            </a:r>
          </a:p>
        </p:txBody>
      </p:sp>
    </p:spTree>
    <p:extLst>
      <p:ext uri="{BB962C8B-B14F-4D97-AF65-F5344CB8AC3E}">
        <p14:creationId xmlns:p14="http://schemas.microsoft.com/office/powerpoint/2010/main" val="2139213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219177"/>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GİRİŞ</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377115"/>
            <a:ext cx="10515600" cy="2851892"/>
          </a:xfrm>
        </p:spPr>
        <p:txBody>
          <a:bodyPr>
            <a:normAutofit/>
          </a:bodyPr>
          <a:lstStyle/>
          <a:p>
            <a:pPr algn="just"/>
            <a:r>
              <a:rPr lang="tr-TR" sz="2400" dirty="0">
                <a:latin typeface="Segoe UI" panose="020B0502040204020203" pitchFamily="34" charset="0"/>
                <a:cs typeface="Segoe UI" panose="020B0502040204020203" pitchFamily="34" charset="0"/>
              </a:rPr>
              <a:t>Travmanın ele alınması</a:t>
            </a:r>
          </a:p>
          <a:p>
            <a:pPr algn="just"/>
            <a:r>
              <a:rPr lang="tr-TR" sz="2400" dirty="0" err="1">
                <a:latin typeface="Segoe UI" panose="020B0502040204020203" pitchFamily="34" charset="0"/>
                <a:cs typeface="Segoe UI" panose="020B0502040204020203" pitchFamily="34" charset="0"/>
              </a:rPr>
              <a:t>Travmatik</a:t>
            </a:r>
            <a:r>
              <a:rPr lang="tr-TR" sz="2400" dirty="0">
                <a:latin typeface="Segoe UI" panose="020B0502040204020203" pitchFamily="34" charset="0"/>
                <a:cs typeface="Segoe UI" panose="020B0502040204020203" pitchFamily="34" charset="0"/>
              </a:rPr>
              <a:t> olaylar;</a:t>
            </a:r>
          </a:p>
          <a:p>
            <a:pPr lvl="1" algn="just"/>
            <a:r>
              <a:rPr lang="tr-TR" dirty="0">
                <a:latin typeface="Segoe UI" panose="020B0502040204020203" pitchFamily="34" charset="0"/>
                <a:cs typeface="Segoe UI" panose="020B0502040204020203" pitchFamily="34" charset="0"/>
              </a:rPr>
              <a:t>Beyin gelişimini</a:t>
            </a:r>
          </a:p>
          <a:p>
            <a:pPr lvl="1" algn="just"/>
            <a:r>
              <a:rPr lang="tr-TR" dirty="0">
                <a:latin typeface="Segoe UI" panose="020B0502040204020203" pitchFamily="34" charset="0"/>
                <a:cs typeface="Segoe UI" panose="020B0502040204020203" pitchFamily="34" charset="0"/>
              </a:rPr>
              <a:t>Bağışıklık sistemini</a:t>
            </a:r>
          </a:p>
          <a:p>
            <a:pPr algn="just"/>
            <a:r>
              <a:rPr lang="tr-TR" sz="2400" dirty="0">
                <a:latin typeface="Segoe UI" panose="020B0502040204020203" pitchFamily="34" charset="0"/>
                <a:cs typeface="Segoe UI" panose="020B0502040204020203" pitchFamily="34" charset="0"/>
              </a:rPr>
              <a:t>Uygun destek ve müdahaleler</a:t>
            </a:r>
          </a:p>
        </p:txBody>
      </p:sp>
      <p:sp>
        <p:nvSpPr>
          <p:cNvPr id="4" name="Slide Number Placeholder 3">
            <a:extLst>
              <a:ext uri="{FF2B5EF4-FFF2-40B4-BE49-F238E27FC236}">
                <a16:creationId xmlns:a16="http://schemas.microsoft.com/office/drawing/2014/main" id="{0A952C12-0685-0C45-503A-270CF800059D}"/>
              </a:ext>
            </a:extLst>
          </p:cNvPr>
          <p:cNvSpPr>
            <a:spLocks noGrp="1"/>
          </p:cNvSpPr>
          <p:nvPr>
            <p:ph type="sldNum" sz="quarter" idx="12"/>
          </p:nvPr>
        </p:nvSpPr>
        <p:spPr/>
        <p:txBody>
          <a:bodyPr/>
          <a:lstStyle/>
          <a:p>
            <a:fld id="{0BE68271-D1D7-4240-9CAF-7A57D75CD8A1}" type="slidenum">
              <a:rPr lang="en-US" smtClean="0"/>
              <a:t>5</a:t>
            </a:fld>
            <a:endParaRPr lang="en-US"/>
          </a:p>
        </p:txBody>
      </p:sp>
    </p:spTree>
    <p:extLst>
      <p:ext uri="{BB962C8B-B14F-4D97-AF65-F5344CB8AC3E}">
        <p14:creationId xmlns:p14="http://schemas.microsoft.com/office/powerpoint/2010/main" val="3839690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126566"/>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GİRİŞ</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199" y="2243413"/>
            <a:ext cx="10691191" cy="3302621"/>
          </a:xfrm>
        </p:spPr>
        <p:txBody>
          <a:bodyPr>
            <a:noAutofit/>
          </a:bodyPr>
          <a:lstStyle/>
          <a:p>
            <a:pPr marL="0" indent="0" algn="just">
              <a:buNone/>
            </a:pPr>
            <a:r>
              <a:rPr lang="tr-TR" sz="2400" dirty="0">
                <a:latin typeface="Segoe UI" panose="020B0502040204020203" pitchFamily="34" charset="0"/>
                <a:cs typeface="Segoe UI" panose="020B0502040204020203" pitchFamily="34" charset="0"/>
              </a:rPr>
              <a:t>Bireylere hizmet ve destek sağlaması gereken kamu kurumları ve hizmet sistemleri de travmaya neden olabilmektedir:</a:t>
            </a:r>
          </a:p>
          <a:p>
            <a:pPr lvl="1" algn="just"/>
            <a:r>
              <a:rPr lang="tr-TR" dirty="0">
                <a:latin typeface="Segoe UI" panose="020B0502040204020203" pitchFamily="34" charset="0"/>
                <a:cs typeface="Segoe UI" panose="020B0502040204020203" pitchFamily="34" charset="0"/>
              </a:rPr>
              <a:t>Tecrit ve kısıtlama gibi zorlayıcı uygulamalar </a:t>
            </a:r>
          </a:p>
          <a:p>
            <a:pPr lvl="1" algn="just"/>
            <a:r>
              <a:rPr lang="tr-TR" dirty="0">
                <a:latin typeface="Segoe UI" panose="020B0502040204020203" pitchFamily="34" charset="0"/>
                <a:cs typeface="Segoe UI" panose="020B0502040204020203" pitchFamily="34" charset="0"/>
              </a:rPr>
              <a:t>Çocuğun aniden koruma altına alınması </a:t>
            </a:r>
          </a:p>
          <a:p>
            <a:pPr lvl="1" algn="just"/>
            <a:r>
              <a:rPr lang="tr-TR" dirty="0">
                <a:latin typeface="Segoe UI" panose="020B0502040204020203" pitchFamily="34" charset="0"/>
                <a:cs typeface="Segoe UI" panose="020B0502040204020203" pitchFamily="34" charset="0"/>
              </a:rPr>
              <a:t>Ciddi, vücut bütünlüğüne müdahale etmek zorunda kalan yöntemler (örneğin ağır ameliyatlar) </a:t>
            </a:r>
          </a:p>
          <a:p>
            <a:pPr lvl="1" algn="just"/>
            <a:r>
              <a:rPr lang="tr-TR" dirty="0">
                <a:latin typeface="Segoe UI" panose="020B0502040204020203" pitchFamily="34" charset="0"/>
                <a:cs typeface="Segoe UI" panose="020B0502040204020203" pitchFamily="34" charset="0"/>
              </a:rPr>
              <a:t>Eğitim sistemlerindeki sert disiplin uygulamaları</a:t>
            </a:r>
          </a:p>
        </p:txBody>
      </p:sp>
      <p:sp>
        <p:nvSpPr>
          <p:cNvPr id="4" name="Slide Number Placeholder 3">
            <a:extLst>
              <a:ext uri="{FF2B5EF4-FFF2-40B4-BE49-F238E27FC236}">
                <a16:creationId xmlns:a16="http://schemas.microsoft.com/office/drawing/2014/main" id="{00195478-73A8-0D77-0D08-2594505B348D}"/>
              </a:ext>
            </a:extLst>
          </p:cNvPr>
          <p:cNvSpPr>
            <a:spLocks noGrp="1"/>
          </p:cNvSpPr>
          <p:nvPr>
            <p:ph type="sldNum" sz="quarter" idx="12"/>
          </p:nvPr>
        </p:nvSpPr>
        <p:spPr/>
        <p:txBody>
          <a:bodyPr/>
          <a:lstStyle/>
          <a:p>
            <a:fld id="{0BE68271-D1D7-4240-9CAF-7A57D75CD8A1}" type="slidenum">
              <a:rPr lang="en-US" smtClean="0"/>
              <a:t>6</a:t>
            </a:fld>
            <a:endParaRPr lang="en-US"/>
          </a:p>
        </p:txBody>
      </p:sp>
    </p:spTree>
    <p:extLst>
      <p:ext uri="{BB962C8B-B14F-4D97-AF65-F5344CB8AC3E}">
        <p14:creationId xmlns:p14="http://schemas.microsoft.com/office/powerpoint/2010/main" val="1221394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697596"/>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Akut Stres Bozukluğu (ASB)</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724985"/>
            <a:ext cx="10515600" cy="2851892"/>
          </a:xfrm>
        </p:spPr>
        <p:txBody>
          <a:bodyPr>
            <a:normAutofit/>
          </a:bodyPr>
          <a:lstStyle/>
          <a:p>
            <a:pPr algn="just"/>
            <a:r>
              <a:rPr lang="tr-TR" sz="2400" dirty="0">
                <a:latin typeface="Segoe UI" panose="020B0502040204020203" pitchFamily="34" charset="0"/>
                <a:cs typeface="Segoe UI" panose="020B0502040204020203" pitchFamily="34" charset="0"/>
              </a:rPr>
              <a:t>Akut Stres Bozukluğu, </a:t>
            </a:r>
            <a:r>
              <a:rPr lang="tr-TR" sz="2400" dirty="0" err="1">
                <a:latin typeface="Segoe UI" panose="020B0502040204020203" pitchFamily="34" charset="0"/>
                <a:cs typeface="Segoe UI" panose="020B0502040204020203" pitchFamily="34" charset="0"/>
              </a:rPr>
              <a:t>travmatik</a:t>
            </a:r>
            <a:r>
              <a:rPr lang="tr-TR" sz="2400" dirty="0">
                <a:latin typeface="Segoe UI" panose="020B0502040204020203" pitchFamily="34" charset="0"/>
                <a:cs typeface="Segoe UI" panose="020B0502040204020203" pitchFamily="34" charset="0"/>
              </a:rPr>
              <a:t> bir durumu takip eden bir aylık zaman dilimi içerisinde kaygı ve çözülme (</a:t>
            </a:r>
            <a:r>
              <a:rPr lang="tr-TR" sz="2400" dirty="0" err="1">
                <a:latin typeface="Segoe UI" panose="020B0502040204020203" pitchFamily="34" charset="0"/>
                <a:cs typeface="Segoe UI" panose="020B0502040204020203" pitchFamily="34" charset="0"/>
              </a:rPr>
              <a:t>disosiasyon</a:t>
            </a:r>
            <a:r>
              <a:rPr lang="tr-TR" sz="2400" dirty="0">
                <a:latin typeface="Segoe UI" panose="020B0502040204020203" pitchFamily="34" charset="0"/>
                <a:cs typeface="Segoe UI" panose="020B0502040204020203" pitchFamily="34" charset="0"/>
              </a:rPr>
              <a:t>) belirtilerine neden olan ruhsal bir bozukluktur.</a:t>
            </a:r>
          </a:p>
          <a:p>
            <a:pPr algn="just"/>
            <a:r>
              <a:rPr lang="tr-TR" sz="2400" dirty="0" err="1">
                <a:latin typeface="Segoe UI" panose="020B0502040204020203" pitchFamily="34" charset="0"/>
                <a:cs typeface="Segoe UI" panose="020B0502040204020203" pitchFamily="34" charset="0"/>
              </a:rPr>
              <a:t>Travmatik</a:t>
            </a:r>
            <a:r>
              <a:rPr lang="tr-TR" sz="2400" dirty="0">
                <a:latin typeface="Segoe UI" panose="020B0502040204020203" pitchFamily="34" charset="0"/>
                <a:cs typeface="Segoe UI" panose="020B0502040204020203" pitchFamily="34" charset="0"/>
              </a:rPr>
              <a:t> olay → Akut stres bozukluğu </a:t>
            </a:r>
          </a:p>
          <a:p>
            <a:pPr algn="just"/>
            <a:r>
              <a:rPr lang="tr-TR" sz="2400" dirty="0">
                <a:latin typeface="Segoe UI" panose="020B0502040204020203" pitchFamily="34" charset="0"/>
                <a:cs typeface="Segoe UI" panose="020B0502040204020203" pitchFamily="34" charset="0"/>
              </a:rPr>
              <a:t>1 ay &gt; ASB belirtileri &gt; 3 gün</a:t>
            </a:r>
          </a:p>
        </p:txBody>
      </p:sp>
      <p:sp>
        <p:nvSpPr>
          <p:cNvPr id="4" name="Title 1">
            <a:extLst>
              <a:ext uri="{FF2B5EF4-FFF2-40B4-BE49-F238E27FC236}">
                <a16:creationId xmlns:a16="http://schemas.microsoft.com/office/drawing/2014/main" id="{63410CF4-4AB1-ADBD-B7D4-E16CF58C9C98}"/>
              </a:ext>
            </a:extLst>
          </p:cNvPr>
          <p:cNvSpPr txBox="1">
            <a:spLocks/>
          </p:cNvSpPr>
          <p:nvPr/>
        </p:nvSpPr>
        <p:spPr>
          <a:xfrm>
            <a:off x="838200" y="982949"/>
            <a:ext cx="78684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kern="1400" spc="-50" dirty="0">
                <a:solidFill>
                  <a:srgbClr val="002060"/>
                </a:solidFill>
                <a:latin typeface="Segoe UI" panose="020B0502040204020203" pitchFamily="34" charset="0"/>
                <a:cs typeface="Segoe UI" panose="020B0502040204020203" pitchFamily="34" charset="0"/>
              </a:rPr>
              <a:t>TRAVMA VE İLİŞKİLİ BOZUKLUKLAR</a:t>
            </a:r>
          </a:p>
        </p:txBody>
      </p:sp>
      <p:sp>
        <p:nvSpPr>
          <p:cNvPr id="5" name="Slide Number Placeholder 4">
            <a:extLst>
              <a:ext uri="{FF2B5EF4-FFF2-40B4-BE49-F238E27FC236}">
                <a16:creationId xmlns:a16="http://schemas.microsoft.com/office/drawing/2014/main" id="{A6911FAC-18BF-9049-C67D-5095AF46BA23}"/>
              </a:ext>
            </a:extLst>
          </p:cNvPr>
          <p:cNvSpPr>
            <a:spLocks noGrp="1"/>
          </p:cNvSpPr>
          <p:nvPr>
            <p:ph type="sldNum" sz="quarter" idx="12"/>
          </p:nvPr>
        </p:nvSpPr>
        <p:spPr/>
        <p:txBody>
          <a:bodyPr/>
          <a:lstStyle/>
          <a:p>
            <a:fld id="{0BE68271-D1D7-4240-9CAF-7A57D75CD8A1}" type="slidenum">
              <a:rPr lang="en-US" smtClean="0"/>
              <a:t>7</a:t>
            </a:fld>
            <a:endParaRPr lang="en-US"/>
          </a:p>
        </p:txBody>
      </p:sp>
    </p:spTree>
    <p:extLst>
      <p:ext uri="{BB962C8B-B14F-4D97-AF65-F5344CB8AC3E}">
        <p14:creationId xmlns:p14="http://schemas.microsoft.com/office/powerpoint/2010/main" val="2500613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645730"/>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Akut Stres Bozukluğu (ASB)</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685228"/>
            <a:ext cx="10515600" cy="2851892"/>
          </a:xfrm>
        </p:spPr>
        <p:txBody>
          <a:bodyPr>
            <a:normAutofit/>
          </a:bodyPr>
          <a:lstStyle/>
          <a:p>
            <a:pPr algn="just"/>
            <a:r>
              <a:rPr lang="tr-TR" sz="2400" dirty="0">
                <a:latin typeface="Segoe UI" panose="020B0502040204020203" pitchFamily="34" charset="0"/>
                <a:cs typeface="Segoe UI" panose="020B0502040204020203" pitchFamily="34" charset="0"/>
              </a:rPr>
              <a:t>Tanıda yaş ↓→ belirti sayısı ↓</a:t>
            </a:r>
          </a:p>
          <a:p>
            <a:pPr lvl="1" algn="just"/>
            <a:r>
              <a:rPr lang="tr-TR" dirty="0">
                <a:latin typeface="Segoe UI" panose="020B0502040204020203" pitchFamily="34" charset="0"/>
                <a:cs typeface="Segoe UI" panose="020B0502040204020203" pitchFamily="34" charset="0"/>
              </a:rPr>
              <a:t>Küçük çocuklarda tanı için daha az belirti yeterli</a:t>
            </a:r>
          </a:p>
          <a:p>
            <a:pPr lvl="1" algn="just"/>
            <a:r>
              <a:rPr lang="tr-TR" dirty="0">
                <a:latin typeface="Segoe UI" panose="020B0502040204020203" pitchFamily="34" charset="0"/>
                <a:cs typeface="Segoe UI" panose="020B0502040204020203" pitchFamily="34" charset="0"/>
              </a:rPr>
              <a:t>Küçük çocuklarda belirtiler daha yalın</a:t>
            </a:r>
          </a:p>
          <a:p>
            <a:pPr algn="just"/>
            <a:r>
              <a:rPr lang="tr-TR" sz="2400" dirty="0" err="1">
                <a:latin typeface="Segoe UI" panose="020B0502040204020203" pitchFamily="34" charset="0"/>
                <a:cs typeface="Segoe UI" panose="020B0502040204020203" pitchFamily="34" charset="0"/>
              </a:rPr>
              <a:t>Travmatik</a:t>
            </a:r>
            <a:r>
              <a:rPr lang="tr-TR" sz="2400" dirty="0">
                <a:latin typeface="Segoe UI" panose="020B0502040204020203" pitchFamily="34" charset="0"/>
                <a:cs typeface="Segoe UI" panose="020B0502040204020203" pitchFamily="34" charset="0"/>
              </a:rPr>
              <a:t> deneyimler sonrasında 5-17 yaş arasında</a:t>
            </a:r>
          </a:p>
          <a:p>
            <a:pPr lvl="1" algn="just"/>
            <a:r>
              <a:rPr lang="tr-TR" dirty="0">
                <a:latin typeface="Segoe UI" panose="020B0502040204020203" pitchFamily="34" charset="0"/>
                <a:cs typeface="Segoe UI" panose="020B0502040204020203" pitchFamily="34" charset="0"/>
              </a:rPr>
              <a:t>%14 ila %51’inde en az bir belirti</a:t>
            </a:r>
          </a:p>
          <a:p>
            <a:pPr lvl="1" algn="just"/>
            <a:r>
              <a:rPr lang="tr-TR" dirty="0">
                <a:latin typeface="Segoe UI" panose="020B0502040204020203" pitchFamily="34" charset="0"/>
                <a:cs typeface="Segoe UI" panose="020B0502040204020203" pitchFamily="34" charset="0"/>
              </a:rPr>
              <a:t>%41,4’ünde işlevsellikte bozulma</a:t>
            </a:r>
          </a:p>
          <a:p>
            <a:pPr lvl="1" algn="just"/>
            <a:endParaRPr lang="tr-TR" dirty="0">
              <a:latin typeface="Segoe UI" panose="020B0502040204020203" pitchFamily="34" charset="0"/>
              <a:cs typeface="Segoe UI" panose="020B0502040204020203" pitchFamily="34" charset="0"/>
            </a:endParaRPr>
          </a:p>
        </p:txBody>
      </p:sp>
      <p:sp>
        <p:nvSpPr>
          <p:cNvPr id="4" name="Title 1">
            <a:extLst>
              <a:ext uri="{FF2B5EF4-FFF2-40B4-BE49-F238E27FC236}">
                <a16:creationId xmlns:a16="http://schemas.microsoft.com/office/drawing/2014/main" id="{2F7B2471-8B29-E8F8-669F-6B3A5B5AD4DB}"/>
              </a:ext>
            </a:extLst>
          </p:cNvPr>
          <p:cNvSpPr txBox="1">
            <a:spLocks/>
          </p:cNvSpPr>
          <p:nvPr/>
        </p:nvSpPr>
        <p:spPr>
          <a:xfrm>
            <a:off x="838200" y="982949"/>
            <a:ext cx="78684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kern="1400" spc="-50" dirty="0">
                <a:solidFill>
                  <a:srgbClr val="002060"/>
                </a:solidFill>
                <a:latin typeface="Segoe UI" panose="020B0502040204020203" pitchFamily="34" charset="0"/>
                <a:cs typeface="Segoe UI" panose="020B0502040204020203" pitchFamily="34" charset="0"/>
              </a:rPr>
              <a:t>TRAVMA VE İLİŞKİLİ BOZUKLUKLAR</a:t>
            </a:r>
          </a:p>
        </p:txBody>
      </p:sp>
      <p:sp>
        <p:nvSpPr>
          <p:cNvPr id="5" name="Slide Number Placeholder 4">
            <a:extLst>
              <a:ext uri="{FF2B5EF4-FFF2-40B4-BE49-F238E27FC236}">
                <a16:creationId xmlns:a16="http://schemas.microsoft.com/office/drawing/2014/main" id="{2634C405-5DA2-49FB-297B-21A35CD5F383}"/>
              </a:ext>
            </a:extLst>
          </p:cNvPr>
          <p:cNvSpPr>
            <a:spLocks noGrp="1"/>
          </p:cNvSpPr>
          <p:nvPr>
            <p:ph type="sldNum" sz="quarter" idx="12"/>
          </p:nvPr>
        </p:nvSpPr>
        <p:spPr/>
        <p:txBody>
          <a:bodyPr/>
          <a:lstStyle/>
          <a:p>
            <a:fld id="{0BE68271-D1D7-4240-9CAF-7A57D75CD8A1}" type="slidenum">
              <a:rPr lang="en-US" smtClean="0"/>
              <a:t>8</a:t>
            </a:fld>
            <a:endParaRPr lang="en-US"/>
          </a:p>
        </p:txBody>
      </p:sp>
    </p:spTree>
    <p:extLst>
      <p:ext uri="{BB962C8B-B14F-4D97-AF65-F5344CB8AC3E}">
        <p14:creationId xmlns:p14="http://schemas.microsoft.com/office/powerpoint/2010/main" val="1220068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483116"/>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Akut Stres Bozukluğu (ASB)</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914402" y="2863968"/>
            <a:ext cx="10515600" cy="2851892"/>
          </a:xfrm>
        </p:spPr>
        <p:txBody>
          <a:bodyPr numCol="2">
            <a:normAutofit/>
          </a:bodyPr>
          <a:lstStyle/>
          <a:p>
            <a:r>
              <a:rPr lang="tr-TR" sz="2400" dirty="0">
                <a:latin typeface="Segoe UI" panose="020B0502040204020203" pitchFamily="34" charset="0"/>
                <a:cs typeface="Segoe UI" panose="020B0502040204020203" pitchFamily="34" charset="0"/>
              </a:rPr>
              <a:t>İstemsiz şekilde olayı tekrar ederek anımsama </a:t>
            </a:r>
          </a:p>
          <a:p>
            <a:r>
              <a:rPr lang="tr-TR" sz="2400" dirty="0">
                <a:latin typeface="Segoe UI" panose="020B0502040204020203" pitchFamily="34" charset="0"/>
                <a:cs typeface="Segoe UI" panose="020B0502040204020203" pitchFamily="34" charset="0"/>
              </a:rPr>
              <a:t>Olay yeniden oluyormuş gibi hissetme</a:t>
            </a:r>
          </a:p>
          <a:p>
            <a:r>
              <a:rPr lang="tr-TR" sz="2400" dirty="0">
                <a:latin typeface="Segoe UI" panose="020B0502040204020203" pitchFamily="34" charset="0"/>
                <a:cs typeface="Segoe UI" panose="020B0502040204020203" pitchFamily="34" charset="0"/>
              </a:rPr>
              <a:t>Sürekli biçimde olumlu duygular hissedememe</a:t>
            </a:r>
          </a:p>
          <a:p>
            <a:r>
              <a:rPr lang="tr-TR" sz="2400" dirty="0">
                <a:latin typeface="Segoe UI" panose="020B0502040204020203" pitchFamily="34" charset="0"/>
                <a:cs typeface="Segoe UI" panose="020B0502040204020203" pitchFamily="34" charset="0"/>
              </a:rPr>
              <a:t>Odaklanma güçlükleri</a:t>
            </a:r>
          </a:p>
          <a:p>
            <a:r>
              <a:rPr lang="tr-TR" sz="2400" dirty="0">
                <a:latin typeface="Segoe UI" panose="020B0502040204020203" pitchFamily="34" charset="0"/>
                <a:cs typeface="Segoe UI" panose="020B0502040204020203" pitchFamily="34" charset="0"/>
              </a:rPr>
              <a:t>Olayın hatırlatıcılarından kaçınma</a:t>
            </a:r>
          </a:p>
          <a:p>
            <a:r>
              <a:rPr lang="tr-TR" sz="2400" dirty="0">
                <a:latin typeface="Segoe UI" panose="020B0502040204020203" pitchFamily="34" charset="0"/>
                <a:cs typeface="Segoe UI" panose="020B0502040204020203" pitchFamily="34" charset="0"/>
              </a:rPr>
              <a:t>Her an tetikte olma </a:t>
            </a:r>
          </a:p>
          <a:p>
            <a:r>
              <a:rPr lang="tr-TR" sz="2400" dirty="0">
                <a:latin typeface="Segoe UI" panose="020B0502040204020203" pitchFamily="34" charset="0"/>
                <a:cs typeface="Segoe UI" panose="020B0502040204020203" pitchFamily="34" charset="0"/>
              </a:rPr>
              <a:t>Uyku sorunları </a:t>
            </a:r>
          </a:p>
          <a:p>
            <a:r>
              <a:rPr lang="tr-TR" sz="2400" dirty="0">
                <a:latin typeface="Segoe UI" panose="020B0502040204020203" pitchFamily="34" charset="0"/>
                <a:cs typeface="Segoe UI" panose="020B0502040204020203" pitchFamily="34" charset="0"/>
              </a:rPr>
              <a:t>Huzursuzluk ve kolay sinirlenme </a:t>
            </a:r>
          </a:p>
          <a:p>
            <a:r>
              <a:rPr lang="tr-TR" sz="2400" dirty="0">
                <a:latin typeface="Segoe UI" panose="020B0502040204020203" pitchFamily="34" charset="0"/>
                <a:cs typeface="Segoe UI" panose="020B0502040204020203" pitchFamily="34" charset="0"/>
              </a:rPr>
              <a:t>Abartılı irkilme tepkileri</a:t>
            </a:r>
          </a:p>
          <a:p>
            <a:r>
              <a:rPr lang="tr-TR" sz="2400" dirty="0">
                <a:latin typeface="Segoe UI" panose="020B0502040204020203" pitchFamily="34" charset="0"/>
                <a:cs typeface="Segoe UI" panose="020B0502040204020203" pitchFamily="34" charset="0"/>
              </a:rPr>
              <a:t>Sıkıntı veren düşler görme</a:t>
            </a:r>
          </a:p>
        </p:txBody>
      </p:sp>
      <p:sp>
        <p:nvSpPr>
          <p:cNvPr id="5" name="Metin kutusu 4">
            <a:extLst>
              <a:ext uri="{FF2B5EF4-FFF2-40B4-BE49-F238E27FC236}">
                <a16:creationId xmlns:a16="http://schemas.microsoft.com/office/drawing/2014/main" id="{1633F32F-9ACE-46C2-AC4E-8061A2E722E1}"/>
              </a:ext>
            </a:extLst>
          </p:cNvPr>
          <p:cNvSpPr txBox="1"/>
          <p:nvPr/>
        </p:nvSpPr>
        <p:spPr>
          <a:xfrm>
            <a:off x="914402" y="2363801"/>
            <a:ext cx="6096000" cy="461665"/>
          </a:xfrm>
          <a:prstGeom prst="rect">
            <a:avLst/>
          </a:prstGeom>
          <a:noFill/>
        </p:spPr>
        <p:txBody>
          <a:bodyPr wrap="square">
            <a:spAutoFit/>
          </a:bodyPr>
          <a:lstStyle/>
          <a:p>
            <a:pPr marL="0" indent="0" algn="just">
              <a:buNone/>
            </a:pPr>
            <a:r>
              <a:rPr lang="tr-TR" sz="2400" dirty="0">
                <a:latin typeface="Segoe UI" panose="020B0502040204020203" pitchFamily="34" charset="0"/>
                <a:cs typeface="Segoe UI" panose="020B0502040204020203" pitchFamily="34" charset="0"/>
              </a:rPr>
              <a:t>Belirtiler: </a:t>
            </a:r>
          </a:p>
        </p:txBody>
      </p:sp>
      <p:sp>
        <p:nvSpPr>
          <p:cNvPr id="4" name="Title 1">
            <a:extLst>
              <a:ext uri="{FF2B5EF4-FFF2-40B4-BE49-F238E27FC236}">
                <a16:creationId xmlns:a16="http://schemas.microsoft.com/office/drawing/2014/main" id="{3421952B-403B-1289-2F7A-FA8EF53C2EEC}"/>
              </a:ext>
            </a:extLst>
          </p:cNvPr>
          <p:cNvSpPr txBox="1">
            <a:spLocks/>
          </p:cNvSpPr>
          <p:nvPr/>
        </p:nvSpPr>
        <p:spPr>
          <a:xfrm>
            <a:off x="838200" y="982949"/>
            <a:ext cx="78684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kern="1400" spc="-50" dirty="0">
                <a:solidFill>
                  <a:srgbClr val="002060"/>
                </a:solidFill>
                <a:latin typeface="Segoe UI" panose="020B0502040204020203" pitchFamily="34" charset="0"/>
                <a:cs typeface="Segoe UI" panose="020B0502040204020203" pitchFamily="34" charset="0"/>
              </a:rPr>
              <a:t>TRAVMA VE İLİŞKİLİ BOZUKLUKLAR</a:t>
            </a:r>
          </a:p>
        </p:txBody>
      </p:sp>
      <p:sp>
        <p:nvSpPr>
          <p:cNvPr id="6" name="Slide Number Placeholder 5">
            <a:extLst>
              <a:ext uri="{FF2B5EF4-FFF2-40B4-BE49-F238E27FC236}">
                <a16:creationId xmlns:a16="http://schemas.microsoft.com/office/drawing/2014/main" id="{909E8DCA-13D0-0727-0C58-67754F4CF884}"/>
              </a:ext>
            </a:extLst>
          </p:cNvPr>
          <p:cNvSpPr>
            <a:spLocks noGrp="1"/>
          </p:cNvSpPr>
          <p:nvPr>
            <p:ph type="sldNum" sz="quarter" idx="12"/>
          </p:nvPr>
        </p:nvSpPr>
        <p:spPr/>
        <p:txBody>
          <a:bodyPr/>
          <a:lstStyle/>
          <a:p>
            <a:fld id="{0BE68271-D1D7-4240-9CAF-7A57D75CD8A1}" type="slidenum">
              <a:rPr lang="en-US" smtClean="0"/>
              <a:t>9</a:t>
            </a:fld>
            <a:endParaRPr lang="en-US"/>
          </a:p>
        </p:txBody>
      </p:sp>
    </p:spTree>
    <p:extLst>
      <p:ext uri="{BB962C8B-B14F-4D97-AF65-F5344CB8AC3E}">
        <p14:creationId xmlns:p14="http://schemas.microsoft.com/office/powerpoint/2010/main" val="124825220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726cd14-229d-4391-ac5c-01df225691e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27E3DA9ED086F4EB1B4A9FF7AED393D" ma:contentTypeVersion="16" ma:contentTypeDescription="Create a new document." ma:contentTypeScope="" ma:versionID="388932c76dad3fd8dc309f63fd6e62b0">
  <xsd:schema xmlns:xsd="http://www.w3.org/2001/XMLSchema" xmlns:xs="http://www.w3.org/2001/XMLSchema" xmlns:p="http://schemas.microsoft.com/office/2006/metadata/properties" xmlns:ns3="c342784a-e01b-4ab4-be58-4ffd26e754a4" xmlns:ns4="5726cd14-229d-4391-ac5c-01df225691e2" targetNamespace="http://schemas.microsoft.com/office/2006/metadata/properties" ma:root="true" ma:fieldsID="0f3cc91951c261681591755272dbc693" ns3:_="" ns4:_="">
    <xsd:import namespace="c342784a-e01b-4ab4-be58-4ffd26e754a4"/>
    <xsd:import namespace="5726cd14-229d-4391-ac5c-01df225691e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MediaServiceDateTaken" minOccurs="0"/>
                <xsd:element ref="ns4:MediaServiceLocation"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2784a-e01b-4ab4-be58-4ffd26e754a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26cd14-229d-4391-ac5c-01df225691e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0727A0-46F2-4277-A59D-A2A7261C37E0}">
  <ds:schemaRefs>
    <ds:schemaRef ds:uri="http://purl.org/dc/terms/"/>
    <ds:schemaRef ds:uri="http://purl.org/dc/dcmitype/"/>
    <ds:schemaRef ds:uri="http://schemas.openxmlformats.org/package/2006/metadata/core-properties"/>
    <ds:schemaRef ds:uri="http://purl.org/dc/elements/1.1/"/>
    <ds:schemaRef ds:uri="c342784a-e01b-4ab4-be58-4ffd26e754a4"/>
    <ds:schemaRef ds:uri="http://schemas.microsoft.com/office/2006/documentManagement/types"/>
    <ds:schemaRef ds:uri="http://schemas.microsoft.com/office/2006/metadata/properties"/>
    <ds:schemaRef ds:uri="http://schemas.microsoft.com/office/infopath/2007/PartnerControls"/>
    <ds:schemaRef ds:uri="5726cd14-229d-4391-ac5c-01df225691e2"/>
    <ds:schemaRef ds:uri="http://www.w3.org/XML/1998/namespace"/>
  </ds:schemaRefs>
</ds:datastoreItem>
</file>

<file path=customXml/itemProps2.xml><?xml version="1.0" encoding="utf-8"?>
<ds:datastoreItem xmlns:ds="http://schemas.openxmlformats.org/officeDocument/2006/customXml" ds:itemID="{6C30A087-72B4-4BEA-9A04-F943295C649E}">
  <ds:schemaRefs>
    <ds:schemaRef ds:uri="http://schemas.microsoft.com/sharepoint/v3/contenttype/forms"/>
  </ds:schemaRefs>
</ds:datastoreItem>
</file>

<file path=customXml/itemProps3.xml><?xml version="1.0" encoding="utf-8"?>
<ds:datastoreItem xmlns:ds="http://schemas.openxmlformats.org/officeDocument/2006/customXml" ds:itemID="{BF149106-8DD1-4187-A676-0ADAE68597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2784a-e01b-4ab4-be58-4ffd26e754a4"/>
    <ds:schemaRef ds:uri="5726cd14-229d-4391-ac5c-01df225691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1557</TotalTime>
  <Words>4304</Words>
  <Application>Microsoft Office PowerPoint</Application>
  <PresentationFormat>Widescreen</PresentationFormat>
  <Paragraphs>445</Paragraphs>
  <Slides>48</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Calibri</vt:lpstr>
      <vt:lpstr>Calibri Light</vt:lpstr>
      <vt:lpstr>Courier New</vt:lpstr>
      <vt:lpstr>Segoe UI</vt:lpstr>
      <vt:lpstr>Symbol</vt:lpstr>
      <vt:lpstr>Wingdings</vt:lpstr>
      <vt:lpstr>Office Teması</vt:lpstr>
      <vt:lpstr>TRAVMA VE TRAVMAYA MÜDAHALE</vt:lpstr>
      <vt:lpstr>SUNUM PLANI</vt:lpstr>
      <vt:lpstr>GİRİŞ</vt:lpstr>
      <vt:lpstr>GİRİŞ</vt:lpstr>
      <vt:lpstr>GİRİŞ</vt:lpstr>
      <vt:lpstr>GİRİŞ</vt:lpstr>
      <vt:lpstr>Akut Stres Bozukluğu (ASB)</vt:lpstr>
      <vt:lpstr>Akut Stres Bozukluğu (ASB)</vt:lpstr>
      <vt:lpstr>Akut Stres Bozukluğu (ASB)</vt:lpstr>
      <vt:lpstr>Akut Stres Bozukluğu (ASB)</vt:lpstr>
      <vt:lpstr>Akut Stres Bozukluğu (ASB)</vt:lpstr>
      <vt:lpstr>Akut Stres Bozukluğu (ASB)</vt:lpstr>
      <vt:lpstr>Akut Stres Bozukluğu (ASB)</vt:lpstr>
      <vt:lpstr>PowerPoint Presentation</vt:lpstr>
      <vt:lpstr>Travma Sonrası Stres Bozukluğu</vt:lpstr>
      <vt:lpstr>Travma Sonrası Stres Bozukluğu</vt:lpstr>
      <vt:lpstr>Travma Sonrası Stres Bozukluğu</vt:lpstr>
      <vt:lpstr>Travma Sonrası Stres Bozukluğu</vt:lpstr>
      <vt:lpstr>Travma Sonrası Stres Bozukluğu</vt:lpstr>
      <vt:lpstr>Tepkisel Bağlanma Bozukluğu</vt:lpstr>
      <vt:lpstr>Tepkisel Bağlanma Bozukluğu</vt:lpstr>
      <vt:lpstr>Tepkisel Bağlanma Bozukluğu</vt:lpstr>
      <vt:lpstr>Sınırsız Toplumsal Katılım Bozukluğu</vt:lpstr>
      <vt:lpstr>Sınırsız Toplumsal Katılım Bozukluğu</vt:lpstr>
      <vt:lpstr>Uyum Bozukluğu</vt:lpstr>
      <vt:lpstr>Uyum Bozukluğu</vt:lpstr>
      <vt:lpstr>Uyum Bozukluğu</vt:lpstr>
      <vt:lpstr>TRAVMATİK OLAY DENEYİMİ OLAN ÇOCUK VE ERGENLERE YAKLAŞIM</vt:lpstr>
      <vt:lpstr>Travma ve Travma Tepkileri ile İlgili Farkındalık ve Tanıma</vt:lpstr>
      <vt:lpstr>Travma ve Travma Tepkileri ile İlgili Farkındalık ve Tanıma</vt:lpstr>
      <vt:lpstr>Travma ve Travma Tepkileri ile İlgili Farkındalık ve Tanıma</vt:lpstr>
      <vt:lpstr>Travmatik Deneyimleri Olan Çocuk ve Gençlerle Görüşmeye Hazır Olma</vt:lpstr>
      <vt:lpstr>Travmatik Deneyimleri Olan Çocuk ve Gençlerle Görüşmeye Hazır Olma</vt:lpstr>
      <vt:lpstr>Travmatik Deneyimleri Olan Çocuk ve Gençlerle Görüşmeye Hazır Olma</vt:lpstr>
      <vt:lpstr>Travmatik Deneyimleri Olan Çocuk ve Gençlerle Görüşmeye Hazır Olma</vt:lpstr>
      <vt:lpstr>Travma ile İlişkili Belirtileri Tarama ve Tespit Etme  </vt:lpstr>
      <vt:lpstr>Travma ile İlişkili Belirtileri Tarama ve Tespit Etme  </vt:lpstr>
      <vt:lpstr>Travma ile İlişkili Belirtileri Tarama ve Tespit Etme</vt:lpstr>
      <vt:lpstr>Travma ile İlişkili Belirtileri Tarama ve Tespit Etme</vt:lpstr>
      <vt:lpstr>Travma ile İlişkili Belirtileri Yönetme  </vt:lpstr>
      <vt:lpstr>Travma ile İlişkili Belirtileri Yönetme</vt:lpstr>
      <vt:lpstr>Uygun Yönlendirme  </vt:lpstr>
      <vt:lpstr>Uygun Yönlendirme</vt:lpstr>
      <vt:lpstr>Uygun Yönlendirme</vt:lpstr>
      <vt:lpstr>ÖZET</vt:lpstr>
      <vt:lpstr>ÖZET</vt:lpstr>
      <vt:lpstr>ÖZET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İrem Hatipoğlu Koca</dc:creator>
  <cp:lastModifiedBy>Melek Topal</cp:lastModifiedBy>
  <cp:revision>50</cp:revision>
  <dcterms:created xsi:type="dcterms:W3CDTF">2021-12-13T18:17:25Z</dcterms:created>
  <dcterms:modified xsi:type="dcterms:W3CDTF">2024-01-09T14:46:36Z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0x010100627E3DA9ED086F4EB1B4A9FF7AED393D</vt:lpwstr>
  </property>
</Properties>
</file>