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9"/>
  </p:notesMasterIdLst>
  <p:sldIdLst>
    <p:sldId id="270" r:id="rId5"/>
    <p:sldId id="271" r:id="rId6"/>
    <p:sldId id="273" r:id="rId7"/>
    <p:sldId id="296" r:id="rId8"/>
    <p:sldId id="297" r:id="rId9"/>
    <p:sldId id="300" r:id="rId10"/>
    <p:sldId id="301" r:id="rId11"/>
    <p:sldId id="302" r:id="rId12"/>
    <p:sldId id="303" r:id="rId13"/>
    <p:sldId id="304" r:id="rId14"/>
    <p:sldId id="305" r:id="rId15"/>
    <p:sldId id="306" r:id="rId16"/>
    <p:sldId id="299" r:id="rId17"/>
    <p:sldId id="307" r:id="rId18"/>
    <p:sldId id="308" r:id="rId19"/>
    <p:sldId id="309" r:id="rId20"/>
    <p:sldId id="310" r:id="rId21"/>
    <p:sldId id="311" r:id="rId22"/>
    <p:sldId id="312" r:id="rId23"/>
    <p:sldId id="313" r:id="rId24"/>
    <p:sldId id="314" r:id="rId25"/>
    <p:sldId id="317" r:id="rId26"/>
    <p:sldId id="315" r:id="rId27"/>
    <p:sldId id="316" r:id="rId28"/>
    <p:sldId id="318" r:id="rId29"/>
    <p:sldId id="320" r:id="rId30"/>
    <p:sldId id="319" r:id="rId31"/>
    <p:sldId id="322" r:id="rId32"/>
    <p:sldId id="323" r:id="rId33"/>
    <p:sldId id="324" r:id="rId34"/>
    <p:sldId id="325" r:id="rId35"/>
    <p:sldId id="326" r:id="rId36"/>
    <p:sldId id="327" r:id="rId37"/>
    <p:sldId id="329" r:id="rId38"/>
    <p:sldId id="328" r:id="rId39"/>
    <p:sldId id="330" r:id="rId40"/>
    <p:sldId id="331" r:id="rId41"/>
    <p:sldId id="332" r:id="rId42"/>
    <p:sldId id="338" r:id="rId43"/>
    <p:sldId id="335" r:id="rId44"/>
    <p:sldId id="336" r:id="rId45"/>
    <p:sldId id="337" r:id="rId46"/>
    <p:sldId id="339" r:id="rId47"/>
    <p:sldId id="340" r:id="rId48"/>
    <p:sldId id="346" r:id="rId49"/>
    <p:sldId id="341" r:id="rId50"/>
    <p:sldId id="342" r:id="rId51"/>
    <p:sldId id="343" r:id="rId52"/>
    <p:sldId id="347" r:id="rId53"/>
    <p:sldId id="344" r:id="rId54"/>
    <p:sldId id="345" r:id="rId55"/>
    <p:sldId id="348" r:id="rId56"/>
    <p:sldId id="349" r:id="rId57"/>
    <p:sldId id="350" r:id="rId58"/>
    <p:sldId id="351" r:id="rId59"/>
    <p:sldId id="352" r:id="rId60"/>
    <p:sldId id="355" r:id="rId61"/>
    <p:sldId id="353" r:id="rId62"/>
    <p:sldId id="354" r:id="rId63"/>
    <p:sldId id="356" r:id="rId64"/>
    <p:sldId id="357" r:id="rId65"/>
    <p:sldId id="358" r:id="rId66"/>
    <p:sldId id="359" r:id="rId67"/>
    <p:sldId id="360" r:id="rId68"/>
    <p:sldId id="361" r:id="rId69"/>
    <p:sldId id="362" r:id="rId70"/>
    <p:sldId id="363" r:id="rId71"/>
    <p:sldId id="364" r:id="rId72"/>
    <p:sldId id="369" r:id="rId73"/>
    <p:sldId id="368" r:id="rId74"/>
    <p:sldId id="367" r:id="rId75"/>
    <p:sldId id="366" r:id="rId76"/>
    <p:sldId id="365" r:id="rId77"/>
    <p:sldId id="298"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3090" autoAdjust="0"/>
  </p:normalViewPr>
  <p:slideViewPr>
    <p:cSldViewPr snapToGrid="0">
      <p:cViewPr varScale="1">
        <p:scale>
          <a:sx n="76" d="100"/>
          <a:sy n="76" d="100"/>
        </p:scale>
        <p:origin x="86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3A612-5CA9-48F1-97C6-6CBDD211BA95}"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79F40-7FB4-4A3E-8AB4-11E3172E6DF9}" type="slidenum">
              <a:rPr lang="en-US" smtClean="0"/>
              <a:t>‹#›</a:t>
            </a:fld>
            <a:endParaRPr lang="en-US"/>
          </a:p>
        </p:txBody>
      </p:sp>
    </p:spTree>
    <p:extLst>
      <p:ext uri="{BB962C8B-B14F-4D97-AF65-F5344CB8AC3E}">
        <p14:creationId xmlns:p14="http://schemas.microsoft.com/office/powerpoint/2010/main" val="11185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Bu derste, yetişkinlerde sık görülen duygusal ve davranışsal zorlukların tanınması, ayırt edilmesi ve uygun şekilde yönlendirilmesinin kavranması amaçlanmaktadır.</a:t>
            </a:r>
            <a:r>
              <a:rPr lang="tr-TR" sz="1800"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tr-TR" sz="1800" dirty="0">
                <a:effectLst/>
                <a:latin typeface="Segoe UI" panose="020B0502040204020203" pitchFamily="34" charset="0"/>
                <a:ea typeface="Calibri" panose="020F0502020204030204" pitchFamily="34" charset="0"/>
                <a:cs typeface="Segoe UI" panose="020B0502040204020203" pitchFamily="34" charset="0"/>
              </a:rPr>
              <a:t>Dersin kapsamında bu yaş grubunda sık görülen psikopatolojiler alt başlıklar hâlinde anlatılmıştır. Bunlar arasında, kaygı bozuklukları, depresyon, </a:t>
            </a:r>
            <a:r>
              <a:rPr lang="tr-TR" sz="1800" dirty="0" err="1">
                <a:effectLst/>
                <a:latin typeface="Segoe UI" panose="020B0502040204020203" pitchFamily="34" charset="0"/>
                <a:ea typeface="Calibri" panose="020F0502020204030204" pitchFamily="34" charset="0"/>
                <a:cs typeface="Segoe UI" panose="020B0502040204020203" pitchFamily="34" charset="0"/>
              </a:rPr>
              <a:t>psikotik</a:t>
            </a:r>
            <a:r>
              <a:rPr lang="tr-TR" sz="1800" dirty="0">
                <a:effectLst/>
                <a:latin typeface="Segoe UI" panose="020B0502040204020203" pitchFamily="34" charset="0"/>
                <a:ea typeface="Calibri" panose="020F0502020204030204" pitchFamily="34" charset="0"/>
                <a:cs typeface="Segoe UI" panose="020B0502040204020203" pitchFamily="34" charset="0"/>
              </a:rPr>
              <a:t> bozukluklar, </a:t>
            </a:r>
            <a:r>
              <a:rPr lang="tr-TR" sz="1800" dirty="0" err="1">
                <a:effectLst/>
                <a:latin typeface="Segoe UI" panose="020B0502040204020203" pitchFamily="34" charset="0"/>
                <a:ea typeface="Calibri" panose="020F0502020204030204" pitchFamily="34" charset="0"/>
                <a:cs typeface="Segoe UI" panose="020B0502040204020203" pitchFamily="34" charset="0"/>
              </a:rPr>
              <a:t>Bipolar</a:t>
            </a:r>
            <a:r>
              <a:rPr lang="tr-TR" sz="1800" dirty="0">
                <a:effectLst/>
                <a:latin typeface="Segoe UI" panose="020B0502040204020203" pitchFamily="34" charset="0"/>
                <a:ea typeface="Calibri" panose="020F0502020204030204" pitchFamily="34" charset="0"/>
                <a:cs typeface="Segoe UI" panose="020B0502040204020203" pitchFamily="34" charset="0"/>
              </a:rPr>
              <a:t> Bozukluk, Dikkat Eksikliği ve </a:t>
            </a:r>
            <a:r>
              <a:rPr lang="tr-TR" sz="1800" dirty="0" err="1">
                <a:effectLst/>
                <a:latin typeface="Segoe UI" panose="020B0502040204020203" pitchFamily="34" charset="0"/>
                <a:ea typeface="Calibri" panose="020F0502020204030204" pitchFamily="34" charset="0"/>
                <a:cs typeface="Segoe UI" panose="020B0502040204020203" pitchFamily="34" charset="0"/>
              </a:rPr>
              <a:t>Hiperaktivite</a:t>
            </a:r>
            <a:r>
              <a:rPr lang="tr-TR" sz="1800" dirty="0">
                <a:effectLst/>
                <a:latin typeface="Segoe UI" panose="020B0502040204020203" pitchFamily="34" charset="0"/>
                <a:ea typeface="Calibri" panose="020F0502020204030204" pitchFamily="34" charset="0"/>
                <a:cs typeface="Segoe UI" panose="020B0502040204020203" pitchFamily="34" charset="0"/>
              </a:rPr>
              <a:t> Bozukluğu (DEHB), travma ve ilişkili bozukluklar, intihar ve kendine zarar verme ve madde kullanım bozuklukları vardır. Yetişkin ruh sağlığını tanımak, sosyal hizmet alanında çalışan profesyoneller için ailelerle çalışırken durum tespiti yapmak ve uygun yaklaşımı belirlemek açısından önemlidir. Koruma sisteminde çalışan profesyoneller için ise çocukla ilgili çevresel risk faktörlerini belirlemek, problemlerin sürdürücü faktörlerini açığa çıkarmak ve uygun yönlendirme yapmak için gereklidir.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a:t>
            </a:fld>
            <a:endParaRPr lang="en-US"/>
          </a:p>
        </p:txBody>
      </p:sp>
    </p:spTree>
    <p:extLst>
      <p:ext uri="{BB962C8B-B14F-4D97-AF65-F5344CB8AC3E}">
        <p14:creationId xmlns:p14="http://schemas.microsoft.com/office/powerpoint/2010/main" val="562801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0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MDB semptomlarının şiddeti ve süresi değişebilir ancak tipik olarak semptomlar, en az iki hafta devam eder.</a:t>
            </a:r>
            <a:r>
              <a:rPr lang="tr-TR" sz="1000" b="1" dirty="0">
                <a:effectLst/>
                <a:latin typeface="Segoe UI" panose="020B0502040204020203" pitchFamily="34" charset="0"/>
                <a:ea typeface="Calibri" panose="020F0502020204030204" pitchFamily="34" charset="0"/>
                <a:cs typeface="Segoe UI" panose="020B0502040204020203" pitchFamily="34" charset="0"/>
              </a:rPr>
              <a:t> </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000" dirty="0">
                <a:effectLst/>
                <a:latin typeface="Segoe UI" panose="020B0502040204020203" pitchFamily="34" charset="0"/>
                <a:ea typeface="Calibri" panose="020F0502020204030204" pitchFamily="34" charset="0"/>
                <a:cs typeface="Segoe UI" panose="020B0502040204020203" pitchFamily="34" charset="0"/>
              </a:rPr>
              <a:t> </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000" dirty="0">
                <a:effectLst/>
                <a:latin typeface="Segoe UI" panose="020B0502040204020203" pitchFamily="34" charset="0"/>
                <a:ea typeface="Calibri" panose="020F0502020204030204" pitchFamily="34" charset="0"/>
                <a:cs typeface="Segoe UI" panose="020B0502040204020203" pitchFamily="34" charset="0"/>
              </a:rPr>
              <a:t>Psikiyatrik Bozukluklar İçin Tanı ve Sınıflandırma El Kitabı (DSM-5), </a:t>
            </a:r>
            <a:r>
              <a:rPr lang="tr-TR" sz="1000" dirty="0" err="1">
                <a:effectLst/>
                <a:latin typeface="Segoe UI" panose="020B0502040204020203" pitchFamily="34" charset="0"/>
                <a:ea typeface="Calibri" panose="020F0502020204030204" pitchFamily="34" charset="0"/>
                <a:cs typeface="Segoe UI" panose="020B0502040204020203" pitchFamily="34" charset="0"/>
              </a:rPr>
              <a:t>MDB'nin</a:t>
            </a:r>
            <a:r>
              <a:rPr lang="tr-TR" sz="1000" dirty="0">
                <a:effectLst/>
                <a:latin typeface="Segoe UI" panose="020B0502040204020203" pitchFamily="34" charset="0"/>
                <a:ea typeface="Calibri" panose="020F0502020204030204" pitchFamily="34" charset="0"/>
                <a:cs typeface="Segoe UI" panose="020B0502040204020203" pitchFamily="34" charset="0"/>
              </a:rPr>
              <a:t> tanısını belirli kriterlerle yapar. Tanının konulabilmesi için bu belirtilerden en az biri, çökkün duygu durum ya da ilgi ve istek kaybı olmalıdır. Toplamda da en az beş belirtinin görülmesi gerekir. Fakat bu belirtilerden birkaçı yaşanıyorsa profesyonel yardım almak gerekir.</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000" dirty="0">
                <a:effectLst/>
                <a:latin typeface="Segoe UI" panose="020B0502040204020203" pitchFamily="34" charset="0"/>
                <a:ea typeface="Calibri" panose="020F0502020204030204" pitchFamily="34" charset="0"/>
                <a:cs typeface="Segoe UI" panose="020B0502040204020203" pitchFamily="34" charset="0"/>
              </a:rPr>
              <a:t> </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000" dirty="0">
                <a:effectLst/>
                <a:latin typeface="Segoe UI" panose="020B0502040204020203" pitchFamily="34" charset="0"/>
                <a:ea typeface="Calibri" panose="020F0502020204030204" pitchFamily="34" charset="0"/>
                <a:cs typeface="Segoe UI" panose="020B0502040204020203" pitchFamily="34" charset="0"/>
              </a:rPr>
              <a:t>DSM-5’e göre tanı kriterleri şunlardır:</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000" b="1" dirty="0">
                <a:effectLst/>
                <a:latin typeface="Segoe UI" panose="020B0502040204020203" pitchFamily="34" charset="0"/>
                <a:ea typeface="Calibri" panose="020F0502020204030204" pitchFamily="34" charset="0"/>
                <a:cs typeface="Segoe UI" panose="020B0502040204020203" pitchFamily="34" charset="0"/>
              </a:rPr>
              <a:t>Çökkün Duygu Durum:</a:t>
            </a:r>
            <a:r>
              <a:rPr lang="tr-TR" sz="1000" dirty="0">
                <a:effectLst/>
                <a:latin typeface="Segoe UI" panose="020B0502040204020203" pitchFamily="34" charset="0"/>
                <a:ea typeface="Calibri" panose="020F0502020204030204" pitchFamily="34" charset="0"/>
                <a:cs typeface="Segoe UI" panose="020B0502040204020203" pitchFamily="34" charset="0"/>
              </a:rPr>
              <a:t> Neredeyse her gün, günün büyük bir kısmında sürekli hissedilen üzüntü, boşluk veya umutsuzluk duygusu.</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000" b="1" dirty="0">
                <a:effectLst/>
                <a:latin typeface="Segoe UI" panose="020B0502040204020203" pitchFamily="34" charset="0"/>
                <a:ea typeface="Calibri" panose="020F0502020204030204" pitchFamily="34" charset="0"/>
                <a:cs typeface="Segoe UI" panose="020B0502040204020203" pitchFamily="34" charset="0"/>
              </a:rPr>
              <a:t>İlgi veya İstek Kaybı:</a:t>
            </a:r>
            <a:r>
              <a:rPr lang="tr-TR" sz="1000" dirty="0">
                <a:effectLst/>
                <a:latin typeface="Segoe UI" panose="020B0502040204020203" pitchFamily="34" charset="0"/>
                <a:ea typeface="Calibri" panose="020F0502020204030204" pitchFamily="34" charset="0"/>
                <a:cs typeface="Segoe UI" panose="020B0502040204020203" pitchFamily="34" charset="0"/>
              </a:rPr>
              <a:t> Önceden zevk alınan faaliyetler dâhil olmak üzere tüm etkinliklere karşı ilgi veya zevk kaybı.</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000" b="1" dirty="0">
                <a:effectLst/>
                <a:latin typeface="Segoe UI" panose="020B0502040204020203" pitchFamily="34" charset="0"/>
                <a:ea typeface="Calibri" panose="020F0502020204030204" pitchFamily="34" charset="0"/>
                <a:cs typeface="Segoe UI" panose="020B0502040204020203" pitchFamily="34" charset="0"/>
              </a:rPr>
              <a:t>Ek Belirtiler:</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marL="742950" lvl="1" indent="-285750" algn="just">
              <a:lnSpc>
                <a:spcPct val="115000"/>
              </a:lnSpc>
              <a:buClr>
                <a:srgbClr val="0070C0"/>
              </a:buClr>
              <a:buFont typeface="Symbol" panose="05050102010706020507" pitchFamily="18" charset="2"/>
              <a:buChar char=""/>
            </a:pPr>
            <a:r>
              <a:rPr lang="tr-TR" sz="1000" dirty="0">
                <a:effectLst/>
                <a:latin typeface="Segoe UI" panose="020B0502040204020203" pitchFamily="34" charset="0"/>
                <a:ea typeface="Calibri" panose="020F0502020204030204" pitchFamily="34" charset="0"/>
                <a:cs typeface="Segoe UI" panose="020B0502040204020203" pitchFamily="34" charset="0"/>
              </a:rPr>
              <a:t>Kilo kaybı veya kilo alımı</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marL="742950" lvl="1" indent="-285750" algn="just">
              <a:lnSpc>
                <a:spcPct val="115000"/>
              </a:lnSpc>
              <a:buClr>
                <a:srgbClr val="0070C0"/>
              </a:buClr>
              <a:buFont typeface="Symbol" panose="05050102010706020507" pitchFamily="18" charset="2"/>
              <a:buChar char=""/>
            </a:pPr>
            <a:r>
              <a:rPr lang="tr-TR" sz="1000" dirty="0">
                <a:effectLst/>
                <a:latin typeface="Segoe UI" panose="020B0502040204020203" pitchFamily="34" charset="0"/>
                <a:ea typeface="Calibri" panose="020F0502020204030204" pitchFamily="34" charset="0"/>
                <a:cs typeface="Segoe UI" panose="020B0502040204020203" pitchFamily="34" charset="0"/>
              </a:rPr>
              <a:t>İştah değişiklikleri</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marL="742950" lvl="1" indent="-285750" algn="just">
              <a:lnSpc>
                <a:spcPct val="115000"/>
              </a:lnSpc>
              <a:buClr>
                <a:srgbClr val="0070C0"/>
              </a:buClr>
              <a:buFont typeface="Symbol" panose="05050102010706020507" pitchFamily="18" charset="2"/>
              <a:buChar char=""/>
            </a:pPr>
            <a:r>
              <a:rPr lang="tr-TR" sz="1000" dirty="0">
                <a:effectLst/>
                <a:latin typeface="Segoe UI" panose="020B0502040204020203" pitchFamily="34" charset="0"/>
                <a:ea typeface="Calibri" panose="020F0502020204030204" pitchFamily="34" charset="0"/>
                <a:cs typeface="Segoe UI" panose="020B0502040204020203" pitchFamily="34" charset="0"/>
              </a:rPr>
              <a:t>Uyku bozuklukları (uykusuzluk veya aşırı uyuma)</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marL="742950" lvl="1" indent="-285750" algn="just">
              <a:lnSpc>
                <a:spcPct val="115000"/>
              </a:lnSpc>
              <a:buClr>
                <a:srgbClr val="0070C0"/>
              </a:buClr>
              <a:buFont typeface="Symbol" panose="05050102010706020507" pitchFamily="18" charset="2"/>
              <a:buChar char=""/>
            </a:pPr>
            <a:r>
              <a:rPr lang="tr-TR" sz="1000" dirty="0">
                <a:effectLst/>
                <a:latin typeface="Segoe UI" panose="020B0502040204020203" pitchFamily="34" charset="0"/>
                <a:ea typeface="Calibri" panose="020F0502020204030204" pitchFamily="34" charset="0"/>
                <a:cs typeface="Segoe UI" panose="020B0502040204020203" pitchFamily="34" charset="0"/>
              </a:rPr>
              <a:t>Yorgunluk veya enerji kaybı</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marL="742950" lvl="1" indent="-285750" algn="just">
              <a:lnSpc>
                <a:spcPct val="115000"/>
              </a:lnSpc>
              <a:buClr>
                <a:srgbClr val="0070C0"/>
              </a:buClr>
              <a:buFont typeface="Symbol" panose="05050102010706020507" pitchFamily="18" charset="2"/>
              <a:buChar char=""/>
            </a:pPr>
            <a:r>
              <a:rPr lang="tr-TR" sz="1000" dirty="0">
                <a:effectLst/>
                <a:latin typeface="Segoe UI" panose="020B0502040204020203" pitchFamily="34" charset="0"/>
                <a:ea typeface="Calibri" panose="020F0502020204030204" pitchFamily="34" charset="0"/>
                <a:cs typeface="Segoe UI" panose="020B0502040204020203" pitchFamily="34" charset="0"/>
              </a:rPr>
              <a:t>Değersizlik veya aşırı suçluluk duyguları</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marL="742950" lvl="1" indent="-285750" algn="just">
              <a:lnSpc>
                <a:spcPct val="115000"/>
              </a:lnSpc>
              <a:buClr>
                <a:srgbClr val="0070C0"/>
              </a:buClr>
              <a:buFont typeface="Symbol" panose="05050102010706020507" pitchFamily="18" charset="2"/>
              <a:buChar char=""/>
            </a:pPr>
            <a:r>
              <a:rPr lang="tr-TR" sz="1000" dirty="0">
                <a:effectLst/>
                <a:latin typeface="Segoe UI" panose="020B0502040204020203" pitchFamily="34" charset="0"/>
                <a:ea typeface="Calibri" panose="020F0502020204030204" pitchFamily="34" charset="0"/>
                <a:cs typeface="Segoe UI" panose="020B0502040204020203" pitchFamily="34" charset="0"/>
              </a:rPr>
              <a:t>Konsantrasyon güçlüğü</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marL="742950" lvl="1" indent="-285750" algn="just">
              <a:lnSpc>
                <a:spcPct val="115000"/>
              </a:lnSpc>
              <a:buClr>
                <a:srgbClr val="0070C0"/>
              </a:buClr>
              <a:buFont typeface="Symbol" panose="05050102010706020507" pitchFamily="18" charset="2"/>
              <a:buChar char=""/>
            </a:pPr>
            <a:r>
              <a:rPr lang="tr-TR" sz="1000" dirty="0">
                <a:effectLst/>
                <a:latin typeface="Segoe UI" panose="020B0502040204020203" pitchFamily="34" charset="0"/>
                <a:ea typeface="Calibri" panose="020F0502020204030204" pitchFamily="34" charset="0"/>
                <a:cs typeface="Segoe UI" panose="020B0502040204020203" pitchFamily="34" charset="0"/>
              </a:rPr>
              <a:t>Tekrarlayan ölüm veya intihar düşünceleri</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16</a:t>
            </a:fld>
            <a:endParaRPr lang="en-US"/>
          </a:p>
        </p:txBody>
      </p:sp>
    </p:spTree>
    <p:extLst>
      <p:ext uri="{BB962C8B-B14F-4D97-AF65-F5344CB8AC3E}">
        <p14:creationId xmlns:p14="http://schemas.microsoft.com/office/powerpoint/2010/main" val="704939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17</a:t>
            </a:fld>
            <a:endParaRPr lang="en-US"/>
          </a:p>
        </p:txBody>
      </p:sp>
    </p:spTree>
    <p:extLst>
      <p:ext uri="{BB962C8B-B14F-4D97-AF65-F5344CB8AC3E}">
        <p14:creationId xmlns:p14="http://schemas.microsoft.com/office/powerpoint/2010/main" val="1190011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000" dirty="0">
                <a:effectLst/>
                <a:latin typeface="Segoe UI" panose="020B0502040204020203" pitchFamily="34" charset="0"/>
                <a:ea typeface="Calibri" panose="020F0502020204030204" pitchFamily="34" charset="0"/>
                <a:cs typeface="Segoe UI" panose="020B0502040204020203" pitchFamily="34" charset="0"/>
              </a:rPr>
              <a:t>Majör Depresif Bozukluk, uygun bir şekilde tedavi edildiğinde yönetilebilir bir durumdur. Doğru tedavi yaklaşımlarıyla birçok kişinin semptomları önemli ölçüde hafifletilebilir. Aşağıda, etkili tedavi ve yönetim stratejileri özetlenmektedir:</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000" dirty="0">
                <a:effectLst/>
                <a:latin typeface="Segoe UI" panose="020B0502040204020203" pitchFamily="34" charset="0"/>
                <a:ea typeface="Calibri" panose="020F0502020204030204" pitchFamily="34" charset="0"/>
                <a:cs typeface="Segoe UI" panose="020B0502040204020203" pitchFamily="34" charset="0"/>
              </a:rPr>
              <a:t> </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000" b="1" dirty="0">
                <a:effectLst/>
                <a:latin typeface="Segoe UI" panose="020B0502040204020203" pitchFamily="34" charset="0"/>
                <a:ea typeface="Calibri" panose="020F0502020204030204" pitchFamily="34" charset="0"/>
                <a:cs typeface="Segoe UI" panose="020B0502040204020203" pitchFamily="34" charset="0"/>
              </a:rPr>
              <a:t>Psikoterapi Yöntemleri</a:t>
            </a:r>
            <a:r>
              <a:rPr lang="tr-TR" sz="1000" dirty="0">
                <a:effectLst/>
                <a:latin typeface="Segoe UI" panose="020B0502040204020203" pitchFamily="34" charset="0"/>
                <a:ea typeface="Calibri" panose="020F0502020204030204" pitchFamily="34" charset="0"/>
                <a:cs typeface="Segoe UI" panose="020B0502040204020203" pitchFamily="34" charset="0"/>
              </a:rPr>
              <a:t>:</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000" b="1" dirty="0">
                <a:effectLst/>
                <a:latin typeface="Segoe UI" panose="020B0502040204020203" pitchFamily="34" charset="0"/>
                <a:ea typeface="Calibri" panose="020F0502020204030204" pitchFamily="34" charset="0"/>
                <a:cs typeface="Segoe UI" panose="020B0502040204020203" pitchFamily="34" charset="0"/>
              </a:rPr>
              <a:t>Bilişsel Davranışçı Terapi:</a:t>
            </a:r>
            <a:r>
              <a:rPr lang="tr-TR" sz="1000" dirty="0">
                <a:effectLst/>
                <a:latin typeface="Segoe UI" panose="020B0502040204020203" pitchFamily="34" charset="0"/>
                <a:ea typeface="Calibri" panose="020F0502020204030204" pitchFamily="34" charset="0"/>
                <a:cs typeface="Segoe UI" panose="020B0502040204020203" pitchFamily="34" charset="0"/>
              </a:rPr>
              <a:t> Bu terapi türü, bireylerin olumsuz düşünce kalıplarını tanımlamalarına ve bu kalıplara meydan okuyarak onlarla başa çıkma stratejileri geliştirmelerine yardımcı olur.</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000" b="1" dirty="0">
                <a:effectLst/>
                <a:latin typeface="Segoe UI" panose="020B0502040204020203" pitchFamily="34" charset="0"/>
                <a:ea typeface="Calibri" panose="020F0502020204030204" pitchFamily="34" charset="0"/>
                <a:cs typeface="Segoe UI" panose="020B0502040204020203" pitchFamily="34" charset="0"/>
              </a:rPr>
              <a:t>Kişiler Arası İlişkiler Terapisi:</a:t>
            </a:r>
            <a:r>
              <a:rPr lang="tr-TR" sz="1000" dirty="0">
                <a:effectLst/>
                <a:latin typeface="Segoe UI" panose="020B0502040204020203" pitchFamily="34" charset="0"/>
                <a:ea typeface="Calibri" panose="020F0502020204030204" pitchFamily="34" charset="0"/>
                <a:cs typeface="Segoe UI" panose="020B0502040204020203" pitchFamily="34" charset="0"/>
              </a:rPr>
              <a:t> Bu yaklaşım da </a:t>
            </a:r>
            <a:r>
              <a:rPr lang="tr-TR" sz="1000" dirty="0" err="1">
                <a:effectLst/>
                <a:latin typeface="Segoe UI" panose="020B0502040204020203" pitchFamily="34" charset="0"/>
                <a:ea typeface="Calibri" panose="020F0502020204030204" pitchFamily="34" charset="0"/>
                <a:cs typeface="Segoe UI" panose="020B0502040204020203" pitchFamily="34" charset="0"/>
              </a:rPr>
              <a:t>MDB'nin</a:t>
            </a:r>
            <a:r>
              <a:rPr lang="tr-TR" sz="1000" dirty="0">
                <a:effectLst/>
                <a:latin typeface="Segoe UI" panose="020B0502040204020203" pitchFamily="34" charset="0"/>
                <a:ea typeface="Calibri" panose="020F0502020204030204" pitchFamily="34" charset="0"/>
                <a:cs typeface="Segoe UI" panose="020B0502040204020203" pitchFamily="34" charset="0"/>
              </a:rPr>
              <a:t> tedavisinde etkili olabilir.</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000" b="1" dirty="0">
                <a:effectLst/>
                <a:latin typeface="Segoe UI" panose="020B0502040204020203" pitchFamily="34" charset="0"/>
                <a:ea typeface="Calibri" panose="020F0502020204030204" pitchFamily="34" charset="0"/>
                <a:cs typeface="Segoe UI" panose="020B0502040204020203" pitchFamily="34" charset="0"/>
              </a:rPr>
              <a:t>Kabul ve Kararlılık Terapisi:</a:t>
            </a:r>
            <a:r>
              <a:rPr lang="tr-TR" sz="1000" dirty="0">
                <a:effectLst/>
                <a:latin typeface="Segoe UI" panose="020B0502040204020203" pitchFamily="34" charset="0"/>
                <a:ea typeface="Calibri" panose="020F0502020204030204" pitchFamily="34" charset="0"/>
                <a:cs typeface="Segoe UI" panose="020B0502040204020203" pitchFamily="34" charset="0"/>
              </a:rPr>
              <a:t> Son yıllarda bu terapinin etkinliği artan bir şekilde kabul görmektedir.</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000" b="1" dirty="0">
                <a:effectLst/>
                <a:latin typeface="Segoe UI" panose="020B0502040204020203" pitchFamily="34" charset="0"/>
                <a:ea typeface="Calibri" panose="020F0502020204030204" pitchFamily="34" charset="0"/>
                <a:cs typeface="Segoe UI" panose="020B0502040204020203" pitchFamily="34" charset="0"/>
              </a:rPr>
              <a:t>İlaç Tedavisi:</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marL="742950" lvl="1" indent="-285750" algn="just">
              <a:lnSpc>
                <a:spcPct val="115000"/>
              </a:lnSpc>
              <a:buClr>
                <a:srgbClr val="0070C0"/>
              </a:buClr>
              <a:buFont typeface="Symbol" panose="05050102010706020507" pitchFamily="18" charset="2"/>
              <a:buChar char=""/>
            </a:pPr>
            <a:r>
              <a:rPr lang="tr-TR" sz="1000" dirty="0" err="1">
                <a:effectLst/>
                <a:latin typeface="Segoe UI" panose="020B0502040204020203" pitchFamily="34" charset="0"/>
                <a:ea typeface="Calibri" panose="020F0502020204030204" pitchFamily="34" charset="0"/>
                <a:cs typeface="Segoe UI" panose="020B0502040204020203" pitchFamily="34" charset="0"/>
              </a:rPr>
              <a:t>Antidepresan</a:t>
            </a:r>
            <a:r>
              <a:rPr lang="tr-TR" sz="1000" dirty="0">
                <a:effectLst/>
                <a:latin typeface="Segoe UI" panose="020B0502040204020203" pitchFamily="34" charset="0"/>
                <a:ea typeface="Calibri" panose="020F0502020204030204" pitchFamily="34" charset="0"/>
                <a:cs typeface="Segoe UI" panose="020B0502040204020203" pitchFamily="34" charset="0"/>
              </a:rPr>
              <a:t> ilaçlar, özellikle Seçici </a:t>
            </a:r>
            <a:r>
              <a:rPr lang="tr-TR" sz="1000" dirty="0" err="1">
                <a:effectLst/>
                <a:latin typeface="Segoe UI" panose="020B0502040204020203" pitchFamily="34" charset="0"/>
                <a:ea typeface="Calibri" panose="020F0502020204030204" pitchFamily="34" charset="0"/>
                <a:cs typeface="Segoe UI" panose="020B0502040204020203" pitchFamily="34" charset="0"/>
              </a:rPr>
              <a:t>Serotonin</a:t>
            </a:r>
            <a:r>
              <a:rPr lang="tr-TR" sz="1000" dirty="0">
                <a:effectLst/>
                <a:latin typeface="Segoe UI" panose="020B0502040204020203" pitchFamily="34" charset="0"/>
                <a:ea typeface="Calibri" panose="020F0502020204030204" pitchFamily="34" charset="0"/>
                <a:cs typeface="Segoe UI" panose="020B0502040204020203" pitchFamily="34" charset="0"/>
              </a:rPr>
              <a:t> Geri Alım İnhibitörleri (</a:t>
            </a:r>
            <a:r>
              <a:rPr lang="tr-TR" sz="1000" dirty="0" err="1">
                <a:effectLst/>
                <a:latin typeface="Segoe UI" panose="020B0502040204020203" pitchFamily="34" charset="0"/>
                <a:ea typeface="Calibri" panose="020F0502020204030204" pitchFamily="34" charset="0"/>
                <a:cs typeface="Segoe UI" panose="020B0502040204020203" pitchFamily="34" charset="0"/>
              </a:rPr>
              <a:t>SSRI'lar</a:t>
            </a:r>
            <a:r>
              <a:rPr lang="tr-TR" sz="1000" dirty="0">
                <a:effectLst/>
                <a:latin typeface="Segoe UI" panose="020B0502040204020203" pitchFamily="34" charset="0"/>
                <a:ea typeface="Calibri" panose="020F0502020204030204" pitchFamily="34" charset="0"/>
                <a:cs typeface="Segoe UI" panose="020B0502040204020203" pitchFamily="34" charset="0"/>
              </a:rPr>
              <a:t>) ve </a:t>
            </a:r>
            <a:r>
              <a:rPr lang="tr-TR" sz="1000" dirty="0" err="1">
                <a:effectLst/>
                <a:latin typeface="Segoe UI" panose="020B0502040204020203" pitchFamily="34" charset="0"/>
                <a:ea typeface="Calibri" panose="020F0502020204030204" pitchFamily="34" charset="0"/>
                <a:cs typeface="Segoe UI" panose="020B0502040204020203" pitchFamily="34" charset="0"/>
              </a:rPr>
              <a:t>Serotonin-Norepinefrin</a:t>
            </a:r>
            <a:r>
              <a:rPr lang="tr-TR" sz="1000" dirty="0">
                <a:effectLst/>
                <a:latin typeface="Segoe UI" panose="020B0502040204020203" pitchFamily="34" charset="0"/>
                <a:ea typeface="Calibri" panose="020F0502020204030204" pitchFamily="34" charset="0"/>
                <a:cs typeface="Segoe UI" panose="020B0502040204020203" pitchFamily="34" charset="0"/>
              </a:rPr>
              <a:t> Geri Alım İnhibitörleri (</a:t>
            </a:r>
            <a:r>
              <a:rPr lang="tr-TR" sz="1000" dirty="0" err="1">
                <a:effectLst/>
                <a:latin typeface="Segoe UI" panose="020B0502040204020203" pitchFamily="34" charset="0"/>
                <a:ea typeface="Calibri" panose="020F0502020204030204" pitchFamily="34" charset="0"/>
                <a:cs typeface="Segoe UI" panose="020B0502040204020203" pitchFamily="34" charset="0"/>
              </a:rPr>
              <a:t>SNRI'lar</a:t>
            </a:r>
            <a:r>
              <a:rPr lang="tr-TR" sz="1000" dirty="0">
                <a:effectLst/>
                <a:latin typeface="Segoe UI" panose="020B0502040204020203" pitchFamily="34" charset="0"/>
                <a:ea typeface="Calibri" panose="020F0502020204030204" pitchFamily="34" charset="0"/>
                <a:cs typeface="Segoe UI" panose="020B0502040204020203" pitchFamily="34" charset="0"/>
              </a:rPr>
              <a:t>), belirtileri hafifletmeye yardımcı olabilir.</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marL="742950" lvl="1" indent="-285750" algn="just">
              <a:lnSpc>
                <a:spcPct val="115000"/>
              </a:lnSpc>
              <a:buClr>
                <a:srgbClr val="0070C0"/>
              </a:buClr>
              <a:buFont typeface="Symbol" panose="05050102010706020507" pitchFamily="18" charset="2"/>
              <a:buChar char=""/>
            </a:pPr>
            <a:r>
              <a:rPr lang="tr-TR" sz="1000" dirty="0">
                <a:effectLst/>
                <a:latin typeface="Segoe UI" panose="020B0502040204020203" pitchFamily="34" charset="0"/>
                <a:ea typeface="Calibri" panose="020F0502020204030204" pitchFamily="34" charset="0"/>
                <a:cs typeface="Segoe UI" panose="020B0502040204020203" pitchFamily="34" charset="0"/>
              </a:rPr>
              <a:t>Psikiyatrist gözetiminde ilaç tedavisi ve psikoterapinin bir arada uygulanması genellikle en etkili yaklaşımdır.</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marL="742950" lvl="1" indent="-285750" algn="just">
              <a:lnSpc>
                <a:spcPct val="115000"/>
              </a:lnSpc>
              <a:buClr>
                <a:srgbClr val="0070C0"/>
              </a:buClr>
              <a:buFont typeface="Symbol" panose="05050102010706020507" pitchFamily="18" charset="2"/>
              <a:buChar char=""/>
            </a:pPr>
            <a:r>
              <a:rPr lang="tr-TR" sz="1000" dirty="0">
                <a:effectLst/>
                <a:latin typeface="Segoe UI" panose="020B0502040204020203" pitchFamily="34" charset="0"/>
                <a:ea typeface="Calibri" panose="020F0502020204030204" pitchFamily="34" charset="0"/>
                <a:cs typeface="Segoe UI" panose="020B0502040204020203" pitchFamily="34" charset="0"/>
              </a:rPr>
              <a:t>Tedaviye dirençli vakalarda, alternatif ilaçlar da kullanılabilir.</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000" b="1" dirty="0" err="1">
                <a:effectLst/>
                <a:latin typeface="Segoe UI" panose="020B0502040204020203" pitchFamily="34" charset="0"/>
                <a:ea typeface="Calibri" panose="020F0502020204030204" pitchFamily="34" charset="0"/>
                <a:cs typeface="Segoe UI" panose="020B0502040204020203" pitchFamily="34" charset="0"/>
              </a:rPr>
              <a:t>Elektrokonvülsif</a:t>
            </a:r>
            <a:r>
              <a:rPr lang="tr-TR" sz="1000" b="1" dirty="0">
                <a:effectLst/>
                <a:latin typeface="Segoe UI" panose="020B0502040204020203" pitchFamily="34" charset="0"/>
                <a:ea typeface="Calibri" panose="020F0502020204030204" pitchFamily="34" charset="0"/>
                <a:cs typeface="Segoe UI" panose="020B0502040204020203" pitchFamily="34" charset="0"/>
              </a:rPr>
              <a:t> Terapi (EKT):</a:t>
            </a:r>
            <a:r>
              <a:rPr lang="tr-TR" sz="1000" dirty="0">
                <a:effectLst/>
                <a:latin typeface="Segoe UI" panose="020B0502040204020203" pitchFamily="34" charset="0"/>
                <a:ea typeface="Calibri" panose="020F0502020204030204" pitchFamily="34" charset="0"/>
                <a:cs typeface="Segoe UI" panose="020B0502040204020203" pitchFamily="34" charset="0"/>
              </a:rPr>
              <a:t> Diğer tedavi yöntemleri başarısız olduğunda şiddetli MDB vakaları için bu yöntem önerilebilir.</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000" b="1" dirty="0">
                <a:effectLst/>
                <a:latin typeface="Segoe UI" panose="020B0502040204020203" pitchFamily="34" charset="0"/>
                <a:ea typeface="Calibri" panose="020F0502020204030204" pitchFamily="34" charset="0"/>
                <a:cs typeface="Segoe UI" panose="020B0502040204020203" pitchFamily="34" charset="0"/>
              </a:rPr>
              <a:t>Yaşam Tarzı Değişiklikleri ve Destekleyici Yaklaşımlar: </a:t>
            </a:r>
            <a:r>
              <a:rPr lang="tr-TR" sz="1000" dirty="0">
                <a:effectLst/>
                <a:latin typeface="Segoe UI" panose="020B0502040204020203" pitchFamily="34" charset="0"/>
                <a:ea typeface="Calibri" panose="020F0502020204030204" pitchFamily="34" charset="0"/>
                <a:cs typeface="Segoe UI" panose="020B0502040204020203" pitchFamily="34" charset="0"/>
              </a:rPr>
              <a:t>Düzenli egzersiz, dengeli beslenme, yeterli uyku ve stres yönetimi teknikleri iyileşmeyi destekleyebilir.</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000" dirty="0">
                <a:effectLst/>
                <a:latin typeface="Segoe UI" panose="020B0502040204020203" pitchFamily="34" charset="0"/>
                <a:ea typeface="Calibri" panose="020F0502020204030204" pitchFamily="34" charset="0"/>
                <a:cs typeface="Segoe UI" panose="020B0502040204020203" pitchFamily="34" charset="0"/>
              </a:rPr>
              <a:t> </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000" dirty="0">
                <a:effectLst/>
                <a:latin typeface="Segoe UI" panose="020B0502040204020203" pitchFamily="34" charset="0"/>
                <a:ea typeface="Calibri" panose="020F0502020204030204" pitchFamily="34" charset="0"/>
                <a:cs typeface="Segoe UI" panose="020B0502040204020203" pitchFamily="34" charset="0"/>
              </a:rPr>
              <a:t>Sosyal destek, arkadaşlar ve aile, destek grupları veya grup terapisi </a:t>
            </a:r>
            <a:r>
              <a:rPr lang="tr-TR" sz="1000" dirty="0" err="1">
                <a:effectLst/>
                <a:latin typeface="Segoe UI" panose="020B0502040204020203" pitchFamily="34" charset="0"/>
                <a:ea typeface="Calibri" panose="020F0502020204030204" pitchFamily="34" charset="0"/>
                <a:cs typeface="Segoe UI" panose="020B0502040204020203" pitchFamily="34" charset="0"/>
              </a:rPr>
              <a:t>MDB'li</a:t>
            </a:r>
            <a:r>
              <a:rPr lang="tr-TR" sz="1000" dirty="0">
                <a:effectLst/>
                <a:latin typeface="Segoe UI" panose="020B0502040204020203" pitchFamily="34" charset="0"/>
                <a:ea typeface="Calibri" panose="020F0502020204030204" pitchFamily="34" charset="0"/>
                <a:cs typeface="Segoe UI" panose="020B0502040204020203" pitchFamily="34" charset="0"/>
              </a:rPr>
              <a:t> bireyler için kritik öneme sahiptir.</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000" dirty="0">
                <a:effectLst/>
                <a:latin typeface="Segoe UI" panose="020B0502040204020203" pitchFamily="34" charset="0"/>
                <a:ea typeface="Calibri" panose="020F0502020204030204" pitchFamily="34" charset="0"/>
                <a:cs typeface="Segoe UI" panose="020B0502040204020203" pitchFamily="34" charset="0"/>
              </a:rPr>
              <a:t>Öz bakım faaliyetleri, farkındalık pratiği yapmak, hobilerle meşgul olmak ve ulaşılabilir hedefler belirlemek gibi pratikler, bireylerin kontrol ve amaç duygusunu yeniden kazanmalarına yardımcı olabilir.</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000" dirty="0">
                <a:effectLst/>
                <a:latin typeface="Segoe UI" panose="020B0502040204020203" pitchFamily="34" charset="0"/>
                <a:ea typeface="Calibri" panose="020F0502020204030204" pitchFamily="34" charset="0"/>
                <a:cs typeface="Segoe UI" panose="020B0502040204020203" pitchFamily="34" charset="0"/>
              </a:rPr>
              <a:t> </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000" dirty="0">
                <a:effectLst/>
                <a:latin typeface="Segoe UI" panose="020B0502040204020203" pitchFamily="34" charset="0"/>
                <a:ea typeface="Calibri" panose="020F0502020204030204" pitchFamily="34" charset="0"/>
                <a:cs typeface="Segoe UI" panose="020B0502040204020203" pitchFamily="34" charset="0"/>
              </a:rPr>
              <a:t>Majör Depresif Bozukluk, dünya çapında milyonlarca yetişkini etkileyen karmaşık bir ruh sağlığı sorunudur. Bu durum, bir zayıflık belirtisi veya karakter kusuru değil etkili tedavi ve anlayış gerektiren tıbbi bir durumdur. İyileşmenin mümkün olduğunu ve yardımın mevcut olduğunu vurgulamak, bu zorlu durumla mücadele edenlere umut verebilir </a:t>
            </a:r>
            <a:r>
              <a:rPr lang="tr-TR" sz="10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(Johnson ve ark., 2018)</a:t>
            </a:r>
            <a:r>
              <a:rPr lang="tr-TR" sz="1000" dirty="0">
                <a:effectLst/>
                <a:latin typeface="Segoe UI" panose="020B0502040204020203" pitchFamily="34" charset="0"/>
                <a:ea typeface="Calibri" panose="020F0502020204030204" pitchFamily="34" charset="0"/>
                <a:cs typeface="Segoe UI" panose="020B0502040204020203" pitchFamily="34" charset="0"/>
              </a:rPr>
              <a:t>.</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18</a:t>
            </a:fld>
            <a:endParaRPr lang="en-US"/>
          </a:p>
        </p:txBody>
      </p:sp>
    </p:spTree>
    <p:extLst>
      <p:ext uri="{BB962C8B-B14F-4D97-AF65-F5344CB8AC3E}">
        <p14:creationId xmlns:p14="http://schemas.microsoft.com/office/powerpoint/2010/main" val="3073552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Majör Depresif Bozukluk sık karşılaşılan ve işlevselliği bozan bir bozukluktur. </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Kişilerin memnuniyetsiz olmasından dolayı ileri gelmez. Biyolojik temeli güçlü, genetik tarafı olan bir bozukluktur.</a:t>
            </a:r>
            <a:r>
              <a:rPr lang="tr-TR" sz="1800" dirty="0">
                <a:effectLst/>
                <a:latin typeface="Segoe UI" panose="020B0502040204020203" pitchFamily="34" charset="0"/>
                <a:ea typeface="Calibri" panose="020F0502020204030204" pitchFamily="34" charset="0"/>
                <a:cs typeface="Segoe UI" panose="020B0502040204020203" pitchFamily="34" charset="0"/>
              </a:rPr>
              <a:t> Bu sebeple tanınması, normal hayatın içindeki keyifsizlikten ayırt edilmesi ve hızlıca tedavi edilmesi önemlidir. Aksi durumda yaşamı tehdit eden sonuçlara yol açabilir. Meslek elemanları, bu bozukluğu her zaman akılda tutmalı ve belirtileri olan kişileri vakit kaybetmeden dinlemeli, intihar riskini gözden geçirmeli ve uygun şekilde yönlendirmelidir.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19</a:t>
            </a:fld>
            <a:endParaRPr lang="en-US"/>
          </a:p>
        </p:txBody>
      </p:sp>
    </p:spTree>
    <p:extLst>
      <p:ext uri="{BB962C8B-B14F-4D97-AF65-F5344CB8AC3E}">
        <p14:creationId xmlns:p14="http://schemas.microsoft.com/office/powerpoint/2010/main" val="1158427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Şizofreni, dünya çapında yetişkinlerin yaklaşık %1'ini etkileyen karmaşık bir ruh sağlığı bozukluğudur. Şizofreni tanılı birey ve yakınları, toplumsal damgalamaya maruz kalabilirler. Halüsinasyonlar, sanrılar (sabit yanlış inançlar), karmaşık ve dağınık düşünme ve duygusal tepkisellikte bozulma gibi bir dizi belirtilerle karakterize olan şizofreni, bireylerin ve ailelerin işlevselliğini etkiler. Bu metinde, şizofreninin nedenleri, belirtileri, tedavi seçenekleri ve bu durumla yaşayanlara destek ve anlayış sağlamanın önemi de dâhil olmak üzere yetişkinlerde şizofreni anlatılacaktır.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20</a:t>
            </a:fld>
            <a:endParaRPr lang="en-US"/>
          </a:p>
        </p:txBody>
      </p:sp>
    </p:spTree>
    <p:extLst>
      <p:ext uri="{BB962C8B-B14F-4D97-AF65-F5344CB8AC3E}">
        <p14:creationId xmlns:p14="http://schemas.microsoft.com/office/powerpoint/2010/main" val="4246502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Şizofreni, kronik ve ciddi bir ruh sağlığı bozukluğudur. Bu durum, bireyin düşüncelerini, duygularını ve davranışlarını derinden etkileyebilir. Kesin nedeni henüz belirlenememiş olsa da genetik, çevresel ve </a:t>
            </a:r>
            <a:r>
              <a:rPr lang="tr-TR" sz="1800" dirty="0" err="1">
                <a:effectLst/>
                <a:latin typeface="Segoe UI" panose="020B0502040204020203" pitchFamily="34" charset="0"/>
                <a:ea typeface="Calibri" panose="020F0502020204030204" pitchFamily="34" charset="0"/>
                <a:cs typeface="Segoe UI" panose="020B0502040204020203" pitchFamily="34" charset="0"/>
              </a:rPr>
              <a:t>nörogelişimsel</a:t>
            </a:r>
            <a:r>
              <a:rPr lang="tr-TR" sz="1800" dirty="0">
                <a:effectLst/>
                <a:latin typeface="Segoe UI" panose="020B0502040204020203" pitchFamily="34" charset="0"/>
                <a:ea typeface="Calibri" panose="020F0502020204030204" pitchFamily="34" charset="0"/>
                <a:cs typeface="Segoe UI" panose="020B0502040204020203" pitchFamily="34" charset="0"/>
              </a:rPr>
              <a:t> faktörlerin karmaşık bir etkileşimi olduğu düşünülmektedir.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21</a:t>
            </a:fld>
            <a:endParaRPr lang="en-US"/>
          </a:p>
        </p:txBody>
      </p:sp>
    </p:spTree>
    <p:extLst>
      <p:ext uri="{BB962C8B-B14F-4D97-AF65-F5344CB8AC3E}">
        <p14:creationId xmlns:p14="http://schemas.microsoft.com/office/powerpoint/2010/main" val="658296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Pozitif Belirtiler:</a:t>
            </a:r>
            <a:r>
              <a:rPr lang="tr-TR" sz="1800" dirty="0">
                <a:effectLst/>
                <a:latin typeface="Segoe UI" panose="020B0502040204020203" pitchFamily="34" charset="0"/>
                <a:ea typeface="Calibri" panose="020F0502020204030204" pitchFamily="34" charset="0"/>
                <a:cs typeface="Segoe UI" panose="020B0502040204020203" pitchFamily="34" charset="0"/>
              </a:rPr>
              <a:t> Bu belirtiler, sağlıklı bireylerde görülmeyen olağandışı düşünce, algı ve davranışları içerir. Örneğin halüsinasyonlar, sanrılar ve karmaşık düşünme </a:t>
            </a:r>
            <a:r>
              <a:rPr lang="tr-TR" sz="1800" dirty="0" err="1">
                <a:effectLst/>
                <a:latin typeface="Segoe UI" panose="020B0502040204020203" pitchFamily="34" charset="0"/>
                <a:ea typeface="Calibri" panose="020F0502020204030204" pitchFamily="34" charset="0"/>
                <a:cs typeface="Segoe UI" panose="020B0502040204020203" pitchFamily="34" charset="0"/>
              </a:rPr>
              <a:t>paternleri</a:t>
            </a:r>
            <a:r>
              <a:rPr lang="tr-TR" sz="1800" dirty="0">
                <a:effectLst/>
                <a:latin typeface="Segoe UI" panose="020B0502040204020203" pitchFamily="34" charset="0"/>
                <a:ea typeface="Calibri" panose="020F0502020204030204" pitchFamily="34" charset="0"/>
                <a:cs typeface="Segoe UI" panose="020B0502040204020203" pitchFamily="34" charset="0"/>
              </a:rPr>
              <a:t> pozitif belirtiler arasındadır.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Negatif Belirtiler:</a:t>
            </a:r>
            <a:r>
              <a:rPr lang="tr-TR" sz="1800" dirty="0">
                <a:effectLst/>
                <a:latin typeface="Segoe UI" panose="020B0502040204020203" pitchFamily="34" charset="0"/>
                <a:ea typeface="Calibri" panose="020F0502020204030204" pitchFamily="34" charset="0"/>
                <a:cs typeface="Segoe UI" panose="020B0502040204020203" pitchFamily="34" charset="0"/>
              </a:rPr>
              <a:t> Bu belirtiler, normal duygusal ve davranışsal işlevlerin azalmasını veya kaybını temsil eder. Duygusal ifadede ve motivasyonda azalma, sosyal geri çekilme ve zevk almada zorluk bu kategoriye girer.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Bilişsel Belirtiler:</a:t>
            </a:r>
            <a:r>
              <a:rPr lang="tr-TR" sz="1800" dirty="0">
                <a:effectLst/>
                <a:latin typeface="Segoe UI" panose="020B0502040204020203" pitchFamily="34" charset="0"/>
                <a:ea typeface="Calibri" panose="020F0502020204030204" pitchFamily="34" charset="0"/>
                <a:cs typeface="Segoe UI" panose="020B0502040204020203" pitchFamily="34" charset="0"/>
              </a:rPr>
              <a:t> Şizofreni, dikkat, hafıza ve problem çözme gibi bilişsel işlevleri de etkileyebilir. Bu, günlük yaşamda konsantrasyon güçlüğü ve rutin görevlerin sürdürülmesinde zorluklara yol açabilir.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err="1">
                <a:effectLst/>
                <a:latin typeface="Segoe UI" panose="020B0502040204020203" pitchFamily="34" charset="0"/>
                <a:ea typeface="Calibri" panose="020F0502020204030204" pitchFamily="34" charset="0"/>
                <a:cs typeface="Segoe UI" panose="020B0502040204020203" pitchFamily="34" charset="0"/>
              </a:rPr>
              <a:t>İçgörüsüzlük</a:t>
            </a:r>
            <a:r>
              <a:rPr lang="tr-TR" sz="1800" b="1" dirty="0">
                <a:effectLst/>
                <a:latin typeface="Segoe UI" panose="020B0502040204020203" pitchFamily="34" charset="0"/>
                <a:ea typeface="Calibri" panose="020F0502020204030204" pitchFamily="34" charset="0"/>
                <a:cs typeface="Segoe UI" panose="020B0502040204020203" pitchFamily="34" charset="0"/>
              </a:rPr>
              <a:t>: </a:t>
            </a:r>
            <a:r>
              <a:rPr lang="tr-TR" sz="1800" dirty="0">
                <a:effectLst/>
                <a:latin typeface="Segoe UI" panose="020B0502040204020203" pitchFamily="34" charset="0"/>
                <a:ea typeface="Calibri" panose="020F0502020204030204" pitchFamily="34" charset="0"/>
                <a:cs typeface="Segoe UI" panose="020B0502040204020203" pitchFamily="34" charset="0"/>
              </a:rPr>
              <a:t>Şizofreni olan birçok kişi, durumlarının ciddiyetini anlayamaz veya kabul etmez. Bu, belirtilerin varlığını fark etmelerini zorlaştırır ve tedavi sürecini karmaşıklaştırabilir.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Seyir ve Şiddet: </a:t>
            </a:r>
            <a:r>
              <a:rPr lang="tr-TR" sz="1800" dirty="0">
                <a:effectLst/>
                <a:latin typeface="Segoe UI" panose="020B0502040204020203" pitchFamily="34" charset="0"/>
                <a:ea typeface="Calibri" panose="020F0502020204030204" pitchFamily="34" charset="0"/>
                <a:cs typeface="Segoe UI" panose="020B0502040204020203" pitchFamily="34" charset="0"/>
              </a:rPr>
              <a:t>Şizofreni, genellikle geç ergenlik veya erken yetişkinlik döneminde başlar. Belirtiler, kronik olabileceği gibi ataklar şeklinde de görülebilir. Semptomların şiddeti kişiden kişiye değişkenlik gösterebilir.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Bu karmaşık ve çok boyutlu bozukluk, uygun tedavi ve yönetim stratejileri ile kontrol altına alınabilir. Ancak bu süreç </a:t>
            </a:r>
            <a:r>
              <a:rPr lang="tr-TR" sz="1800" dirty="0" err="1">
                <a:effectLst/>
                <a:latin typeface="Segoe UI" panose="020B0502040204020203" pitchFamily="34" charset="0"/>
                <a:ea typeface="Calibri" panose="020F0502020204030204" pitchFamily="34" charset="0"/>
                <a:cs typeface="Segoe UI" panose="020B0502040204020203" pitchFamily="34" charset="0"/>
              </a:rPr>
              <a:t>multidisipliner</a:t>
            </a:r>
            <a:r>
              <a:rPr lang="tr-TR" sz="1800" dirty="0">
                <a:effectLst/>
                <a:latin typeface="Segoe UI" panose="020B0502040204020203" pitchFamily="34" charset="0"/>
                <a:ea typeface="Calibri" panose="020F0502020204030204" pitchFamily="34" charset="0"/>
                <a:cs typeface="Segoe UI" panose="020B0502040204020203" pitchFamily="34" charset="0"/>
              </a:rPr>
              <a:t> bir yaklaşım ve bireyin durumuna özgü bir tedavi planı gerektirir.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l">
              <a:lnSpc>
                <a:spcPct val="107000"/>
              </a:lnSpc>
              <a:spcAft>
                <a:spcPts val="800"/>
              </a:spcAft>
            </a:pPr>
            <a:br>
              <a:rPr lang="tr-TR" sz="1800" dirty="0">
                <a:effectLst/>
                <a:latin typeface="Segoe UI" panose="020B0502040204020203" pitchFamily="34" charset="0"/>
                <a:ea typeface="Calibri" panose="020F0502020204030204" pitchFamily="34" charset="0"/>
              </a:rPr>
            </a:b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22</a:t>
            </a:fld>
            <a:endParaRPr lang="en-US"/>
          </a:p>
        </p:txBody>
      </p:sp>
    </p:spTree>
    <p:extLst>
      <p:ext uri="{BB962C8B-B14F-4D97-AF65-F5344CB8AC3E}">
        <p14:creationId xmlns:p14="http://schemas.microsoft.com/office/powerpoint/2010/main" val="1902908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Şizofreni, çeşitli faktörlerden etkilenen karmaşık bir durumdur. Genetik faktörler ortaya çıkışında etkilidir.</a:t>
            </a:r>
            <a:r>
              <a:rPr lang="tr-TR" sz="1800" dirty="0">
                <a:effectLst/>
                <a:latin typeface="Segoe UI" panose="020B0502040204020203" pitchFamily="34" charset="0"/>
                <a:ea typeface="Calibri" panose="020F0502020204030204" pitchFamily="34" charset="0"/>
                <a:cs typeface="Segoe UI" panose="020B0502040204020203" pitchFamily="34" charset="0"/>
              </a:rPr>
              <a:t> Şizofreninin genetik bir bileşeni vardır çünkü yakın bir aile üyesinde bu hastalık varsa gelişme riski daha yüksektir. Birden fazla genin duyarlılığa katkıda bulunduğu düşünülmektedir. </a:t>
            </a:r>
            <a:r>
              <a:rPr lang="tr-TR" sz="1800" dirty="0" err="1">
                <a:effectLst/>
                <a:latin typeface="Segoe UI" panose="020B0502040204020203" pitchFamily="34" charset="0"/>
                <a:ea typeface="Calibri" panose="020F0502020204030204" pitchFamily="34" charset="0"/>
                <a:cs typeface="Segoe UI" panose="020B0502040204020203" pitchFamily="34" charset="0"/>
              </a:rPr>
              <a:t>Nörogelişimsel</a:t>
            </a:r>
            <a:r>
              <a:rPr lang="tr-TR" sz="1800" dirty="0">
                <a:effectLst/>
                <a:latin typeface="Segoe UI" panose="020B0502040204020203" pitchFamily="34" charset="0"/>
                <a:ea typeface="Calibri" panose="020F0502020204030204" pitchFamily="34" charset="0"/>
                <a:cs typeface="Segoe UI" panose="020B0502040204020203" pitchFamily="34" charset="0"/>
              </a:rPr>
              <a:t> faktörler olarak adlandırılan ve beyin gelişimi ile ilişkili faktörler de önemlidir. Doğum öncesi veya erken çocukluk dönemindeki beyin gelişimi anormallikleri şizofreni riskini artırabilir. Stres faktörlerine maruz kalma, travma, enfeksiyonlar, hamilelik sırasında yetersiz beslenme ve özellikle ergenlik döneminde uyuşturucu kullanımı gibi çevresel faktörler şizofreni gelişimine katkıda bulunabilir. Bu çevresel faktörler, muhtemelen var olan genetik bir yatkınlık zemininde bozukluğun ortaya çıkışına katkıda bulunmaktadır. Beyinde sinir hücrelerinin iletişiminde rol alan kimyasalların, özellikle de </a:t>
            </a:r>
            <a:r>
              <a:rPr lang="tr-TR" sz="1800" dirty="0" err="1">
                <a:effectLst/>
                <a:latin typeface="Segoe UI" panose="020B0502040204020203" pitchFamily="34" charset="0"/>
                <a:ea typeface="Calibri" panose="020F0502020204030204" pitchFamily="34" charset="0"/>
                <a:cs typeface="Segoe UI" panose="020B0502040204020203" pitchFamily="34" charset="0"/>
              </a:rPr>
              <a:t>dopaminin</a:t>
            </a:r>
            <a:r>
              <a:rPr lang="tr-TR" sz="1800" dirty="0">
                <a:effectLst/>
                <a:latin typeface="Segoe UI" panose="020B0502040204020203" pitchFamily="34" charset="0"/>
                <a:ea typeface="Calibri" panose="020F0502020204030204" pitchFamily="34" charset="0"/>
                <a:cs typeface="Segoe UI" panose="020B0502040204020203" pitchFamily="34" charset="0"/>
              </a:rPr>
              <a:t> düzensizliği, pozitif semptomların gelişiminde önemli bir rol oynar.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23</a:t>
            </a:fld>
            <a:endParaRPr lang="en-US"/>
          </a:p>
        </p:txBody>
      </p:sp>
    </p:spTree>
    <p:extLst>
      <p:ext uri="{BB962C8B-B14F-4D97-AF65-F5344CB8AC3E}">
        <p14:creationId xmlns:p14="http://schemas.microsoft.com/office/powerpoint/2010/main" val="2350281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Şizofreni semptomları, yoğunluk ve süre bakımından değişiklik gösterebilir ve genellikle zaman içinde azalıp çoğalırlar. DSM-5’e göre belirtiler aşağıdaki şekildedir: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Halüsinasyonlar:</a:t>
            </a:r>
            <a:r>
              <a:rPr lang="tr-TR" sz="1800" dirty="0">
                <a:effectLst/>
                <a:latin typeface="Segoe UI" panose="020B0502040204020203" pitchFamily="34" charset="0"/>
                <a:ea typeface="Calibri" panose="020F0502020204030204" pitchFamily="34" charset="0"/>
                <a:cs typeface="Segoe UI" panose="020B0502040204020203" pitchFamily="34" charset="0"/>
              </a:rPr>
              <a:t> Sesler duymak veya başkalarının görmediği şeyleri görmek şizofreninin ayırt edici özelliklerindendir. Bu halüsinasyonlar, sıkıntı verici olabilir ve tuhaf davranışlara yol açabilir. Kişinin, bunlara karşı </a:t>
            </a:r>
            <a:r>
              <a:rPr lang="tr-TR" sz="1800" dirty="0" err="1">
                <a:effectLst/>
                <a:latin typeface="Segoe UI" panose="020B0502040204020203" pitchFamily="34" charset="0"/>
                <a:ea typeface="Calibri" panose="020F0502020204030204" pitchFamily="34" charset="0"/>
                <a:cs typeface="Segoe UI" panose="020B0502040204020203" pitchFamily="34" charset="0"/>
              </a:rPr>
              <a:t>içgörüsü</a:t>
            </a:r>
            <a:r>
              <a:rPr lang="tr-TR" sz="1800" dirty="0">
                <a:effectLst/>
                <a:latin typeface="Segoe UI" panose="020B0502040204020203" pitchFamily="34" charset="0"/>
                <a:ea typeface="Calibri" panose="020F0502020204030204" pitchFamily="34" charset="0"/>
                <a:cs typeface="Segoe UI" panose="020B0502040204020203" pitchFamily="34" charset="0"/>
              </a:rPr>
              <a:t> yoktur.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Sanrılar:</a:t>
            </a:r>
            <a:r>
              <a:rPr lang="tr-TR" sz="1800" dirty="0">
                <a:effectLst/>
                <a:latin typeface="Segoe UI" panose="020B0502040204020203" pitchFamily="34" charset="0"/>
                <a:ea typeface="Calibri" panose="020F0502020204030204" pitchFamily="34" charset="0"/>
                <a:cs typeface="Segoe UI" panose="020B0502040204020203" pitchFamily="34" charset="0"/>
              </a:rPr>
              <a:t> Şizofreni hastaları genellikle, özel güçlere sahip oldukları, kendilerine zulmedildiği, takip edildikleri, birinden kötülük görecekleri gibi yanlış ve sarsılmaz inançlara sahiptir. Kişinin, bunlara karşı </a:t>
            </a:r>
            <a:r>
              <a:rPr lang="tr-TR" sz="1800" dirty="0" err="1">
                <a:effectLst/>
                <a:latin typeface="Segoe UI" panose="020B0502040204020203" pitchFamily="34" charset="0"/>
                <a:ea typeface="Calibri" panose="020F0502020204030204" pitchFamily="34" charset="0"/>
                <a:cs typeface="Segoe UI" panose="020B0502040204020203" pitchFamily="34" charset="0"/>
              </a:rPr>
              <a:t>içgörüsü</a:t>
            </a:r>
            <a:r>
              <a:rPr lang="tr-TR" sz="1800" dirty="0">
                <a:effectLst/>
                <a:latin typeface="Segoe UI" panose="020B0502040204020203" pitchFamily="34" charset="0"/>
                <a:ea typeface="Calibri" panose="020F0502020204030204" pitchFamily="34" charset="0"/>
                <a:cs typeface="Segoe UI" panose="020B0502040204020203" pitchFamily="34" charset="0"/>
              </a:rPr>
              <a:t> yoktur.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Karmaşık</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b="1" dirty="0">
                <a:effectLst/>
                <a:latin typeface="Segoe UI" panose="020B0502040204020203" pitchFamily="34" charset="0"/>
                <a:ea typeface="Calibri" panose="020F0502020204030204" pitchFamily="34" charset="0"/>
                <a:cs typeface="Segoe UI" panose="020B0502040204020203" pitchFamily="34" charset="0"/>
              </a:rPr>
              <a:t>ve dağınık düşünme:</a:t>
            </a:r>
            <a:r>
              <a:rPr lang="tr-TR" sz="1800" dirty="0">
                <a:effectLst/>
                <a:latin typeface="Segoe UI" panose="020B0502040204020203" pitchFamily="34" charset="0"/>
                <a:ea typeface="Calibri" panose="020F0502020204030204" pitchFamily="34" charset="0"/>
                <a:cs typeface="Segoe UI" panose="020B0502040204020203" pitchFamily="34" charset="0"/>
              </a:rPr>
              <a:t> Düşünceler parçalı hâle gelebilir, bu da bireylerin tutarlı bir şekilde iletişim kurmasını veya mantıklı bir düşünce dizisini takip etmesini zorlaştırır.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Dağınık davranışlar:</a:t>
            </a:r>
            <a:r>
              <a:rPr lang="tr-TR" sz="1800" dirty="0">
                <a:effectLst/>
                <a:latin typeface="Segoe UI" panose="020B0502040204020203" pitchFamily="34" charset="0"/>
                <a:ea typeface="Calibri" panose="020F0502020204030204" pitchFamily="34" charset="0"/>
                <a:cs typeface="Segoe UI" panose="020B0502040204020203" pitchFamily="34" charset="0"/>
              </a:rPr>
              <a:t> Davranışlar düzensizleşebilir, bireyler tedirgin görünebilir veya öngörülemeyen eylemlerde bulunabilir.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Duygusal problemler:</a:t>
            </a:r>
            <a:r>
              <a:rPr lang="tr-TR" sz="1800" dirty="0">
                <a:effectLst/>
                <a:latin typeface="Segoe UI" panose="020B0502040204020203" pitchFamily="34" charset="0"/>
                <a:ea typeface="Calibri" panose="020F0502020204030204" pitchFamily="34" charset="0"/>
                <a:cs typeface="Segoe UI" panose="020B0502040204020203" pitchFamily="34" charset="0"/>
              </a:rPr>
              <a:t> Duygusal ifadenin azalması ve zevk alamama, düz bir duygulanıma (duygusal ifade eksikliği) ve </a:t>
            </a:r>
            <a:r>
              <a:rPr lang="tr-TR" sz="1800" dirty="0" err="1">
                <a:effectLst/>
                <a:latin typeface="Segoe UI" panose="020B0502040204020203" pitchFamily="34" charset="0"/>
                <a:ea typeface="Calibri" panose="020F0502020204030204" pitchFamily="34" charset="0"/>
                <a:cs typeface="Segoe UI" panose="020B0502040204020203" pitchFamily="34" charset="0"/>
              </a:rPr>
              <a:t>anhedoniye</a:t>
            </a:r>
            <a:r>
              <a:rPr lang="tr-TR" sz="1800" dirty="0">
                <a:effectLst/>
                <a:latin typeface="Segoe UI" panose="020B0502040204020203" pitchFamily="34" charset="0"/>
                <a:ea typeface="Calibri" panose="020F0502020204030204" pitchFamily="34" charset="0"/>
                <a:cs typeface="Segoe UI" panose="020B0502040204020203" pitchFamily="34" charset="0"/>
              </a:rPr>
              <a:t> (ilgi ve istek kaybı) yol açabilir.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Bilişsel bozukluk:</a:t>
            </a:r>
            <a:r>
              <a:rPr lang="tr-TR" sz="1800" dirty="0">
                <a:effectLst/>
                <a:latin typeface="Segoe UI" panose="020B0502040204020203" pitchFamily="34" charset="0"/>
                <a:ea typeface="Calibri" panose="020F0502020204030204" pitchFamily="34" charset="0"/>
                <a:cs typeface="Segoe UI" panose="020B0502040204020203" pitchFamily="34" charset="0"/>
              </a:rPr>
              <a:t> Konsantre olma, problem çözme ve karar verme güçlüğü yaygındır.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457200"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24</a:t>
            </a:fld>
            <a:endParaRPr lang="en-US"/>
          </a:p>
        </p:txBody>
      </p:sp>
    </p:spTree>
    <p:extLst>
      <p:ext uri="{BB962C8B-B14F-4D97-AF65-F5344CB8AC3E}">
        <p14:creationId xmlns:p14="http://schemas.microsoft.com/office/powerpoint/2010/main" val="2935762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Şizofreni, kronik bir durum olmakla birlikte tedavi edilebilir ve çoğu bireyde, uygun tedavi ile semptomlarda önemli ölçüde rahatlama sağlanabilir.</a:t>
            </a:r>
            <a:r>
              <a:rPr lang="tr-TR" sz="1800" b="1" dirty="0">
                <a:effectLst/>
                <a:latin typeface="Segoe UI" panose="020B0502040204020203" pitchFamily="34" charset="0"/>
                <a:ea typeface="Calibri" panose="020F0502020204030204" pitchFamily="34" charset="0"/>
                <a:cs typeface="Segoe UI" panose="020B0502040204020203" pitchFamily="34" charset="0"/>
              </a:rPr>
              <a:t> </a:t>
            </a:r>
            <a:r>
              <a:rPr lang="tr-TR" sz="1800" dirty="0">
                <a:effectLst/>
                <a:latin typeface="Segoe UI" panose="020B0502040204020203" pitchFamily="34" charset="0"/>
                <a:ea typeface="Calibri" panose="020F0502020204030204" pitchFamily="34" charset="0"/>
                <a:cs typeface="Segoe UI" panose="020B0502040204020203" pitchFamily="34" charset="0"/>
              </a:rPr>
              <a:t>Tedavi yaklaşımları temelde ilaç tedavilerini içerir. </a:t>
            </a:r>
            <a:r>
              <a:rPr lang="tr-TR" sz="1800" dirty="0" err="1">
                <a:effectLst/>
                <a:latin typeface="Segoe UI" panose="020B0502040204020203" pitchFamily="34" charset="0"/>
                <a:ea typeface="Calibri" panose="020F0502020204030204" pitchFamily="34" charset="0"/>
                <a:cs typeface="Segoe UI" panose="020B0502040204020203" pitchFamily="34" charset="0"/>
              </a:rPr>
              <a:t>Antipsikotik</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psikotik</a:t>
            </a:r>
            <a:r>
              <a:rPr lang="tr-TR" sz="1800" dirty="0">
                <a:effectLst/>
                <a:latin typeface="Segoe UI" panose="020B0502040204020203" pitchFamily="34" charset="0"/>
                <a:ea typeface="Calibri" panose="020F0502020204030204" pitchFamily="34" charset="0"/>
                <a:cs typeface="Segoe UI" panose="020B0502040204020203" pitchFamily="34" charset="0"/>
              </a:rPr>
              <a:t> bozuklukların tedavisinde kullanılan) ilaçlar şizofreni için birincil tedavidir. Bu ilaçlar, halüsinasyonlar ve sanrılar gibi pozitif semptomların hafifletilmesine yardımcı olur.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err="1">
                <a:effectLst/>
                <a:latin typeface="Segoe UI" panose="020B0502040204020203" pitchFamily="34" charset="0"/>
                <a:ea typeface="Calibri" panose="020F0502020204030204" pitchFamily="34" charset="0"/>
                <a:cs typeface="Segoe UI" panose="020B0502040204020203" pitchFamily="34" charset="0"/>
              </a:rPr>
              <a:t>Psikososyal</a:t>
            </a:r>
            <a:r>
              <a:rPr lang="tr-TR" sz="1800" dirty="0">
                <a:effectLst/>
                <a:latin typeface="Segoe UI" panose="020B0502040204020203" pitchFamily="34" charset="0"/>
                <a:ea typeface="Calibri" panose="020F0502020204030204" pitchFamily="34" charset="0"/>
                <a:cs typeface="Segoe UI" panose="020B0502040204020203" pitchFamily="34" charset="0"/>
              </a:rPr>
              <a:t> tedaviler de önemli yer kaplar. Bilişsel Davranışçı Terapi ve destekleyici terapi dâhil olmak üzere psikoterapi, bireylerin semptomlarını yönetmelerine, sosyal ve mesleki işlevlerini geliştirmelerine ve durumlarına ilişkin </a:t>
            </a:r>
            <a:r>
              <a:rPr lang="tr-TR" sz="1800" dirty="0" err="1">
                <a:effectLst/>
                <a:latin typeface="Segoe UI" panose="020B0502040204020203" pitchFamily="34" charset="0"/>
                <a:ea typeface="Calibri" panose="020F0502020204030204" pitchFamily="34" charset="0"/>
                <a:cs typeface="Segoe UI" panose="020B0502040204020203" pitchFamily="34" charset="0"/>
              </a:rPr>
              <a:t>içgörülerini</a:t>
            </a:r>
            <a:r>
              <a:rPr lang="tr-TR" sz="1800" dirty="0">
                <a:effectLst/>
                <a:latin typeface="Segoe UI" panose="020B0502040204020203" pitchFamily="34" charset="0"/>
                <a:ea typeface="Calibri" panose="020F0502020204030204" pitchFamily="34" charset="0"/>
                <a:cs typeface="Segoe UI" panose="020B0502040204020203" pitchFamily="34" charset="0"/>
              </a:rPr>
              <a:t> artırmalarına yardımcı olabilir. Kronik bir durum olduğu için rehabilitasyon ve beceri eğitimi de önemlidir. Rehabilitasyon programları, bireylerin iş eğitimi, sosyal beceriler ve bağımsız yaşam becerileri gibi pratik yaşam becerilerini geliştirmelerine yardımcı olmaya odaklanır. Ağır vakalarda veya akut </a:t>
            </a:r>
            <a:r>
              <a:rPr lang="tr-TR" sz="1800" dirty="0" err="1">
                <a:effectLst/>
                <a:latin typeface="Segoe UI" panose="020B0502040204020203" pitchFamily="34" charset="0"/>
                <a:ea typeface="Calibri" panose="020F0502020204030204" pitchFamily="34" charset="0"/>
                <a:cs typeface="Segoe UI" panose="020B0502040204020203" pitchFamily="34" charset="0"/>
              </a:rPr>
              <a:t>psikotik</a:t>
            </a:r>
            <a:r>
              <a:rPr lang="tr-TR" sz="1800" dirty="0">
                <a:effectLst/>
                <a:latin typeface="Segoe UI" panose="020B0502040204020203" pitchFamily="34" charset="0"/>
                <a:ea typeface="Calibri" panose="020F0502020204030204" pitchFamily="34" charset="0"/>
                <a:cs typeface="Segoe UI" panose="020B0502040204020203" pitchFamily="34" charset="0"/>
              </a:rPr>
              <a:t> ataklar sırasında, stabilizasyon ve güvenlik için hastaneye yatış gerekli olabilir. Aile üyelerinin tedaviye dâhil edilmesi, şizofreni hastası bireylerin desteklenmesi ve iyileşmesi için çok önemli olabilir.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Şizofreni tanılı bireyler sıklıkla damgalanma ve ayrımcılıkla karşı karşıya kalmakta, bu da durumları nedeniyle karşılaştıkları zorlukları daha da kötüleştirebilmektedir. Şizofreni hastası bireylere ve ailelerine destek, anlayış ve şefkat göstermek çok önemlidir. Bir ruh sağlığı profesyoneli olarak bu konuda yapılabilecekleri şöyle listeleyebiliriz:</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25</a:t>
            </a:fld>
            <a:endParaRPr lang="en-US"/>
          </a:p>
        </p:txBody>
      </p:sp>
    </p:spTree>
    <p:extLst>
      <p:ext uri="{BB962C8B-B14F-4D97-AF65-F5344CB8AC3E}">
        <p14:creationId xmlns:p14="http://schemas.microsoft.com/office/powerpoint/2010/main" val="512937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dirty="0">
                <a:effectLst/>
                <a:latin typeface="Segoe UI" panose="020B0502040204020203" pitchFamily="34" charset="0"/>
                <a:ea typeface="Calibri" panose="020F0502020204030204" pitchFamily="34" charset="0"/>
              </a:rPr>
              <a:t>Günümüzde </a:t>
            </a:r>
            <a:r>
              <a:rPr lang="tr-TR" sz="1800" dirty="0" err="1">
                <a:effectLst/>
                <a:latin typeface="Segoe UI" panose="020B0502040204020203" pitchFamily="34" charset="0"/>
                <a:ea typeface="Calibri" panose="020F0502020204030204" pitchFamily="34" charset="0"/>
              </a:rPr>
              <a:t>anksiyete</a:t>
            </a:r>
            <a:r>
              <a:rPr lang="tr-TR" sz="1800" dirty="0">
                <a:effectLst/>
                <a:latin typeface="Segoe UI" panose="020B0502040204020203" pitchFamily="34" charset="0"/>
                <a:ea typeface="Calibri" panose="020F0502020204030204" pitchFamily="34" charset="0"/>
              </a:rPr>
              <a:t> bozuklukları, yetişkinler arasında yaygın bir sorun haline gelmiş; yetişkinlerin refahını, ilişkilerini ve genel yaşam kalitelerini etkilemiştir. </a:t>
            </a:r>
            <a:r>
              <a:rPr lang="tr-TR" sz="1800" dirty="0" err="1">
                <a:effectLst/>
                <a:latin typeface="Segoe UI" panose="020B0502040204020203" pitchFamily="34" charset="0"/>
                <a:ea typeface="Calibri" panose="020F0502020204030204" pitchFamily="34" charset="0"/>
              </a:rPr>
              <a:t>Anksiyete</a:t>
            </a:r>
            <a:r>
              <a:rPr lang="tr-TR" sz="1800" dirty="0">
                <a:effectLst/>
                <a:latin typeface="Segoe UI" panose="020B0502040204020203" pitchFamily="34" charset="0"/>
                <a:ea typeface="Calibri" panose="020F0502020204030204" pitchFamily="34" charset="0"/>
              </a:rPr>
              <a:t>, strese karşı doğal bir tepkidir. Bizi, potansiyel tehditlere karşı uyarır ve zorluklara uyum sağlamamıza yardımcı olur. Ancak bu tepki, orantısız veya uzun süreli hâle geldiğinde, dikkat ve etkili yönetim gerektiren bir ruh sağlığı sorunu olan </a:t>
            </a:r>
            <a:r>
              <a:rPr lang="tr-TR" sz="1800" dirty="0" err="1">
                <a:effectLst/>
                <a:latin typeface="Segoe UI" panose="020B0502040204020203" pitchFamily="34" charset="0"/>
                <a:ea typeface="Calibri" panose="020F0502020204030204" pitchFamily="34" charset="0"/>
              </a:rPr>
              <a:t>anksiyete</a:t>
            </a:r>
            <a:r>
              <a:rPr lang="tr-TR" sz="1800" dirty="0">
                <a:effectLst/>
                <a:latin typeface="Segoe UI" panose="020B0502040204020203" pitchFamily="34" charset="0"/>
                <a:ea typeface="Calibri" panose="020F0502020204030204" pitchFamily="34" charset="0"/>
              </a:rPr>
              <a:t> bozukluğuna yol açabilir. Bu kısımda, türleri, nedenleri, belirtileri ve mevcut tedavi seçenekleri de dâhil olmak üzere yetişkinler arasındaki </a:t>
            </a:r>
            <a:r>
              <a:rPr lang="tr-TR" sz="1800" dirty="0" err="1">
                <a:effectLst/>
                <a:latin typeface="Segoe UI" panose="020B0502040204020203" pitchFamily="34" charset="0"/>
                <a:ea typeface="Calibri" panose="020F0502020204030204" pitchFamily="34" charset="0"/>
              </a:rPr>
              <a:t>anksiyete</a:t>
            </a:r>
            <a:r>
              <a:rPr lang="tr-TR" sz="1800" dirty="0">
                <a:effectLst/>
                <a:latin typeface="Segoe UI" panose="020B0502040204020203" pitchFamily="34" charset="0"/>
                <a:ea typeface="Calibri" panose="020F0502020204030204" pitchFamily="34" charset="0"/>
              </a:rPr>
              <a:t> bozukluklarının çeşitli yönleri incelenecektir</a:t>
            </a:r>
          </a:p>
          <a:p>
            <a:endParaRPr lang="tr-TR" sz="1800" dirty="0">
              <a:effectLst/>
              <a:latin typeface="Segoe UI" panose="020B0502040204020203" pitchFamily="34" charset="0"/>
              <a:ea typeface="Calibri" panose="020F0502020204030204" pitchFamily="34" charset="0"/>
            </a:endParaRPr>
          </a:p>
          <a:p>
            <a:pPr algn="just">
              <a:lnSpc>
                <a:spcPct val="115000"/>
              </a:lnSpc>
            </a:pP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(kaygı) bozuklukları, farklı özellik ve semptomlara sahip bir dizi durumu içerir. Çocukluk ve ergenlik dönemlerinde alt türlerinin ayrımı zor olabilir ancak erişkinlikte daha kolay tanımlanabilirler.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2F5496"/>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Yaygın </a:t>
            </a:r>
            <a:r>
              <a:rPr lang="tr-TR" sz="1800" b="1"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b="1" dirty="0">
                <a:effectLst/>
                <a:latin typeface="Segoe UI" panose="020B0502040204020203" pitchFamily="34" charset="0"/>
                <a:ea typeface="Calibri" panose="020F0502020204030204" pitchFamily="34" charset="0"/>
                <a:cs typeface="Segoe UI" panose="020B0502040204020203" pitchFamily="34" charset="0"/>
              </a:rPr>
              <a:t> Bozukluğu (YAB):</a:t>
            </a:r>
            <a:r>
              <a:rPr lang="tr-TR" sz="1800" dirty="0">
                <a:effectLst/>
                <a:latin typeface="Segoe UI" panose="020B0502040204020203" pitchFamily="34" charset="0"/>
                <a:ea typeface="Calibri" panose="020F0502020204030204" pitchFamily="34" charset="0"/>
                <a:cs typeface="Segoe UI" panose="020B0502040204020203" pitchFamily="34" charset="0"/>
              </a:rPr>
              <a:t> Bu durumda bireyler, genellikle belirli bir neden olmaksızın, hayatın çeşitli yönleri hakkında aşırı endişe duyarlar. Bu; sürekli endişe, huzursuzluk, kas gerginliği ve konsantrasyon sorunları gibi fiziksel semptomlara yol açabilir.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2F5496"/>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Panik Bozukluk:</a:t>
            </a:r>
            <a:r>
              <a:rPr lang="tr-TR" sz="1800" dirty="0">
                <a:effectLst/>
                <a:latin typeface="Segoe UI" panose="020B0502040204020203" pitchFamily="34" charset="0"/>
                <a:ea typeface="Calibri" panose="020F0502020204030204" pitchFamily="34" charset="0"/>
                <a:cs typeface="Segoe UI" panose="020B0502040204020203" pitchFamily="34" charset="0"/>
              </a:rPr>
              <a:t> Bu bozukluk, ani ve yoğun korku atakları ile karakterizedir. Ataklar sırasında kalp çarpıntısı, nefes darlığı ve terleme gibi semptomlar yaşanabilir.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2F5496"/>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Sosyal </a:t>
            </a:r>
            <a:r>
              <a:rPr lang="tr-TR" sz="1800" b="1"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b="1" dirty="0">
                <a:effectLst/>
                <a:latin typeface="Segoe UI" panose="020B0502040204020203" pitchFamily="34" charset="0"/>
                <a:ea typeface="Calibri" panose="020F0502020204030204" pitchFamily="34" charset="0"/>
                <a:cs typeface="Segoe UI" panose="020B0502040204020203" pitchFamily="34" charset="0"/>
              </a:rPr>
              <a:t> Bozukluğu (SAB):</a:t>
            </a:r>
            <a:r>
              <a:rPr lang="tr-TR" sz="1800" dirty="0">
                <a:effectLst/>
                <a:latin typeface="Segoe UI" panose="020B0502040204020203" pitchFamily="34" charset="0"/>
                <a:ea typeface="Calibri" panose="020F0502020204030204" pitchFamily="34" charset="0"/>
                <a:cs typeface="Segoe UI" panose="020B0502040204020203" pitchFamily="34" charset="0"/>
              </a:rPr>
              <a:t> Bu durum, sosyal etkileşimler sırasında diğer insanlar tarafından yargılanma korkusu ile tanımlanır. Bu korku, sosyal durumlardan kaçınmaya yol açabilir ve ilişki kurma yeteneğini olumsuz etkileyebilir.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2F5496"/>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Özgül Fobiler:</a:t>
            </a:r>
            <a:r>
              <a:rPr lang="tr-TR" sz="1800" dirty="0">
                <a:effectLst/>
                <a:latin typeface="Segoe UI" panose="020B0502040204020203" pitchFamily="34" charset="0"/>
                <a:ea typeface="Calibri" panose="020F0502020204030204" pitchFamily="34" charset="0"/>
                <a:cs typeface="Segoe UI" panose="020B0502040204020203" pitchFamily="34" charset="0"/>
              </a:rPr>
              <a:t> Belirli nesne veya durumlara karşı aşırı ve mantıksız korkuları içerir (yükseklik veya örümcek korkusu gibi).</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2F5496"/>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Ayrılık </a:t>
            </a:r>
            <a:r>
              <a:rPr lang="tr-TR" sz="1800" b="1"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b="1" dirty="0">
                <a:effectLst/>
                <a:latin typeface="Segoe UI" panose="020B0502040204020203" pitchFamily="34" charset="0"/>
                <a:ea typeface="Calibri" panose="020F0502020204030204" pitchFamily="34" charset="0"/>
                <a:cs typeface="Segoe UI" panose="020B0502040204020203" pitchFamily="34" charset="0"/>
              </a:rPr>
              <a:t> Bozukluğu:</a:t>
            </a:r>
            <a:r>
              <a:rPr lang="tr-TR" sz="1800" dirty="0">
                <a:effectLst/>
                <a:latin typeface="Segoe UI" panose="020B0502040204020203" pitchFamily="34" charset="0"/>
                <a:ea typeface="Calibri" panose="020F0502020204030204" pitchFamily="34" charset="0"/>
                <a:cs typeface="Segoe UI" panose="020B0502040204020203" pitchFamily="34" charset="0"/>
              </a:rPr>
              <a:t> Bakım verenlerden ayrıldığında, onlara veya kendilerine bir zarar geleceği korkusu yaşar. Bu durum, genellikle çocuklarda daha yaygındır.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a:t>
            </a:fld>
            <a:endParaRPr lang="en-US"/>
          </a:p>
        </p:txBody>
      </p:sp>
    </p:spTree>
    <p:extLst>
      <p:ext uri="{BB962C8B-B14F-4D97-AF65-F5344CB8AC3E}">
        <p14:creationId xmlns:p14="http://schemas.microsoft.com/office/powerpoint/2010/main" val="3725171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lvl="0" indent="-342900" algn="just">
              <a:lnSpc>
                <a:spcPct val="115000"/>
              </a:lnSpc>
              <a:buClr>
                <a:srgbClr val="0070C0"/>
              </a:buClr>
              <a:buSzPts val="1200"/>
              <a:buFont typeface="Courier New" panose="02070309020205020404" pitchFamily="49" charset="0"/>
              <a:buChar char="o"/>
            </a:pPr>
            <a:r>
              <a:rPr lang="tr-TR" sz="1800" b="1" dirty="0">
                <a:solidFill>
                  <a:srgbClr val="002060"/>
                </a:solidFill>
                <a:effectLst/>
                <a:latin typeface="Segoe UI Semibold" panose="020B0702040204020203" pitchFamily="34" charset="0"/>
                <a:ea typeface="Calibri" panose="020F0502020204030204" pitchFamily="34" charset="0"/>
                <a:cs typeface="Times New Roman" panose="02020603050405020304" pitchFamily="18" charset="0"/>
              </a:rPr>
              <a:t>Durumu, semptomları ve tedaviyi daha iyi anlamak için şizofreni hakkında bilgi edinin. Mitleri ve yanlış anlamaları ortadan kaldırmak damgalanmayı azaltabilir.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solidFill>
                  <a:srgbClr val="002060"/>
                </a:solidFill>
                <a:effectLst/>
                <a:latin typeface="Segoe UI Semibold" panose="020B0702040204020203" pitchFamily="34" charset="0"/>
                <a:ea typeface="Calibri" panose="020F0502020204030204" pitchFamily="34" charset="0"/>
                <a:cs typeface="Times New Roman" panose="02020603050405020304" pitchFamily="18" charset="0"/>
              </a:rPr>
              <a:t>Şizofreni ile yaşayan bireylerle açık ve dürüst iletişim, güven ve anlayışı geliştirebilir. Onları, duygu ve düşüncelerini ifade etmeye teşvik edin.</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solidFill>
                  <a:srgbClr val="002060"/>
                </a:solidFill>
                <a:effectLst/>
                <a:latin typeface="Segoe UI Semibold" panose="020B0702040204020203" pitchFamily="34" charset="0"/>
                <a:ea typeface="Calibri" panose="020F0502020204030204" pitchFamily="34" charset="0"/>
                <a:cs typeface="Times New Roman" panose="02020603050405020304" pitchFamily="18" charset="0"/>
              </a:rPr>
              <a:t>Belirtileri yaşayan bireylere karşı empati ve sabır gösterin. Önemli zorluklarla karşı karşıya olduklarını unutmayın.</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solidFill>
                  <a:srgbClr val="002060"/>
                </a:solidFill>
                <a:effectLst/>
                <a:latin typeface="Segoe UI Semibold" panose="020B0702040204020203" pitchFamily="34" charset="0"/>
                <a:ea typeface="Calibri" panose="020F0502020204030204" pitchFamily="34" charset="0"/>
                <a:cs typeface="Times New Roman" panose="02020603050405020304" pitchFamily="18" charset="0"/>
              </a:rPr>
              <a:t>Şizofreni hastalarını, tedavi aramaları ve tedaviye devam etmeleri için teşvik edin. İlaçlara bağlılık ve terapi, yaşam kalitelerini önemli ölçüde artırabilir.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solidFill>
                  <a:srgbClr val="002060"/>
                </a:solidFill>
                <a:effectLst/>
                <a:latin typeface="Segoe UI Semibold" panose="020B0702040204020203" pitchFamily="34" charset="0"/>
                <a:ea typeface="Calibri" panose="020F0502020204030204" pitchFamily="34" charset="0"/>
                <a:cs typeface="Times New Roman" panose="02020603050405020304" pitchFamily="18" charset="0"/>
              </a:rPr>
              <a:t>Şizofreni tanılı bireylerin kendilerini güvende ve değerli hissettikleri, destekleyici olan ve yargılayıcı olmayan bir ortam yaratın.</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26</a:t>
            </a:fld>
            <a:endParaRPr lang="en-US"/>
          </a:p>
        </p:txBody>
      </p:sp>
    </p:spTree>
    <p:extLst>
      <p:ext uri="{BB962C8B-B14F-4D97-AF65-F5344CB8AC3E}">
        <p14:creationId xmlns:p14="http://schemas.microsoft.com/office/powerpoint/2010/main" val="1509915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Şizofreni, toplumda damgalayıcı özelliği en şiddetli olan bozukluklardandır. Meslek elemanları, bu bozukluğun </a:t>
            </a:r>
            <a:r>
              <a:rPr lang="tr-TR" sz="1800" dirty="0" err="1">
                <a:effectLst/>
                <a:latin typeface="Segoe UI" panose="020B0502040204020203" pitchFamily="34" charset="0"/>
                <a:ea typeface="Calibri" panose="020F0502020204030204" pitchFamily="34" charset="0"/>
                <a:cs typeface="Segoe UI" panose="020B0502040204020203" pitchFamily="34" charset="0"/>
              </a:rPr>
              <a:t>etiketleyici</a:t>
            </a:r>
            <a:r>
              <a:rPr lang="tr-TR" sz="1800" dirty="0">
                <a:effectLst/>
                <a:latin typeface="Segoe UI" panose="020B0502040204020203" pitchFamily="34" charset="0"/>
                <a:ea typeface="Calibri" panose="020F0502020204030204" pitchFamily="34" charset="0"/>
                <a:cs typeface="Segoe UI" panose="020B0502040204020203" pitchFamily="34" charset="0"/>
              </a:rPr>
              <a:t> etkisini azaltmak için çaba sarf etmelidir. Şizofreni hastaları, uygun tedaviyle çalışabilir ve günlük hayatlarını idame ettirebilirler. Bu kişileri, düşüncelerinin yanlış olduğuna inandırmaya çalışmak yerine onlara, uygun bilgilendirme ve yönlendirme ile tedavi seçenekleri sunulmalıdır.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27</a:t>
            </a:fld>
            <a:endParaRPr lang="en-US"/>
          </a:p>
        </p:txBody>
      </p:sp>
    </p:spTree>
    <p:extLst>
      <p:ext uri="{BB962C8B-B14F-4D97-AF65-F5344CB8AC3E}">
        <p14:creationId xmlns:p14="http://schemas.microsoft.com/office/powerpoint/2010/main" val="2845669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Eskiden </a:t>
            </a:r>
            <a:r>
              <a:rPr lang="tr-TR"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manik</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-depresif hastalık olarak bilinen </a:t>
            </a:r>
            <a:r>
              <a:rPr lang="tr-TR"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Bipolar</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(İki uçlu) Bozukluk, dünya çapında milyonlarca yetişkini etkileyen karmaşık ve genellikle zorlu bir ruh sağlığı durumudur.</a:t>
            </a:r>
            <a:r>
              <a:rPr lang="tr-TR" sz="1800" b="1" dirty="0">
                <a:effectLst/>
                <a:latin typeface="Segoe UI" panose="020B0502040204020203" pitchFamily="34" charset="0"/>
                <a:ea typeface="Calibri" panose="020F0502020204030204" pitchFamily="34" charset="0"/>
                <a:cs typeface="Segoe UI" panose="020B0502040204020203" pitchFamily="34" charset="0"/>
              </a:rPr>
              <a:t> </a:t>
            </a:r>
            <a:r>
              <a:rPr lang="tr-TR" sz="1800" dirty="0">
                <a:effectLst/>
                <a:latin typeface="Segoe UI" panose="020B0502040204020203" pitchFamily="34" charset="0"/>
                <a:ea typeface="Calibri" panose="020F0502020204030204" pitchFamily="34" charset="0"/>
                <a:cs typeface="Segoe UI" panose="020B0502040204020203" pitchFamily="34" charset="0"/>
              </a:rPr>
              <a:t>Ağır depresyon dönemleri ile dönüşümlü olarak yoğun coşku veya mani dönemlerini içeren aşırı ruh hâli değişimleri ile karakterizedir. Bu metinde, yetişkinlerdeki </a:t>
            </a:r>
            <a:r>
              <a:rPr lang="tr-TR" sz="1800" dirty="0" err="1">
                <a:effectLst/>
                <a:latin typeface="Segoe UI" panose="020B0502040204020203" pitchFamily="34" charset="0"/>
                <a:ea typeface="Calibri" panose="020F0502020204030204" pitchFamily="34" charset="0"/>
                <a:cs typeface="Segoe UI" panose="020B0502040204020203" pitchFamily="34" charset="0"/>
              </a:rPr>
              <a:t>Bipolar</a:t>
            </a:r>
            <a:r>
              <a:rPr lang="tr-TR" sz="1800" dirty="0">
                <a:effectLst/>
                <a:latin typeface="Segoe UI" panose="020B0502040204020203" pitchFamily="34" charset="0"/>
                <a:ea typeface="Calibri" panose="020F0502020204030204" pitchFamily="34" charset="0"/>
                <a:cs typeface="Segoe UI" panose="020B0502040204020203" pitchFamily="34" charset="0"/>
              </a:rPr>
              <a:t> Bozukluğun nedenleri, belirtileri ve tedavi seçenekleri anlatılacaktır.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28</a:t>
            </a:fld>
            <a:endParaRPr lang="en-US"/>
          </a:p>
        </p:txBody>
      </p:sp>
    </p:spTree>
    <p:extLst>
      <p:ext uri="{BB962C8B-B14F-4D97-AF65-F5344CB8AC3E}">
        <p14:creationId xmlns:p14="http://schemas.microsoft.com/office/powerpoint/2010/main" val="1905370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000" dirty="0" err="1">
                <a:effectLst/>
                <a:latin typeface="Segoe UI" panose="020B0502040204020203" pitchFamily="34" charset="0"/>
                <a:ea typeface="Calibri" panose="020F0502020204030204" pitchFamily="34" charset="0"/>
                <a:cs typeface="Segoe UI" panose="020B0502040204020203" pitchFamily="34" charset="0"/>
              </a:rPr>
              <a:t>Bipolar</a:t>
            </a:r>
            <a:r>
              <a:rPr lang="tr-TR" sz="1000" dirty="0">
                <a:effectLst/>
                <a:latin typeface="Segoe UI" panose="020B0502040204020203" pitchFamily="34" charset="0"/>
                <a:ea typeface="Calibri" panose="020F0502020204030204" pitchFamily="34" charset="0"/>
                <a:cs typeface="Segoe UI" panose="020B0502040204020203" pitchFamily="34" charset="0"/>
              </a:rPr>
              <a:t> Bozukluk, genellikle iki ana duygu durum dönemiyle karakterize edilir: </a:t>
            </a:r>
            <a:r>
              <a:rPr lang="tr-TR" sz="1000" dirty="0" err="1">
                <a:effectLst/>
                <a:latin typeface="Segoe UI" panose="020B0502040204020203" pitchFamily="34" charset="0"/>
                <a:ea typeface="Calibri" panose="020F0502020204030204" pitchFamily="34" charset="0"/>
                <a:cs typeface="Segoe UI" panose="020B0502040204020203" pitchFamily="34" charset="0"/>
              </a:rPr>
              <a:t>Manik</a:t>
            </a:r>
            <a:r>
              <a:rPr lang="tr-TR" sz="1000" dirty="0">
                <a:effectLst/>
                <a:latin typeface="Segoe UI" panose="020B0502040204020203" pitchFamily="34" charset="0"/>
                <a:ea typeface="Calibri" panose="020F0502020204030204" pitchFamily="34" charset="0"/>
                <a:cs typeface="Segoe UI" panose="020B0502040204020203" pitchFamily="34" charset="0"/>
              </a:rPr>
              <a:t> ve depresif dönemler.</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000" b="1" dirty="0" err="1">
                <a:effectLst/>
                <a:latin typeface="Segoe UI" panose="020B0502040204020203" pitchFamily="34" charset="0"/>
                <a:ea typeface="Calibri" panose="020F0502020204030204" pitchFamily="34" charset="0"/>
                <a:cs typeface="Segoe UI" panose="020B0502040204020203" pitchFamily="34" charset="0"/>
              </a:rPr>
              <a:t>Manik</a:t>
            </a:r>
            <a:r>
              <a:rPr lang="tr-TR" sz="1000" b="1" dirty="0">
                <a:effectLst/>
                <a:latin typeface="Segoe UI" panose="020B0502040204020203" pitchFamily="34" charset="0"/>
                <a:ea typeface="Calibri" panose="020F0502020204030204" pitchFamily="34" charset="0"/>
                <a:cs typeface="Segoe UI" panose="020B0502040204020203" pitchFamily="34" charset="0"/>
              </a:rPr>
              <a:t> Dönemler:</a:t>
            </a:r>
            <a:r>
              <a:rPr lang="tr-TR" sz="1000" dirty="0">
                <a:effectLst/>
                <a:latin typeface="Segoe UI" panose="020B0502040204020203" pitchFamily="34" charset="0"/>
                <a:ea typeface="Calibri" panose="020F0502020204030204" pitchFamily="34" charset="0"/>
                <a:cs typeface="Segoe UI" panose="020B0502040204020203" pitchFamily="34" charset="0"/>
              </a:rPr>
              <a:t> Bu dönemlerde bireyler, yüksek enerji, </a:t>
            </a:r>
            <a:r>
              <a:rPr lang="tr-TR" sz="1000" dirty="0" err="1">
                <a:effectLst/>
                <a:latin typeface="Segoe UI" panose="020B0502040204020203" pitchFamily="34" charset="0"/>
                <a:ea typeface="Calibri" panose="020F0502020204030204" pitchFamily="34" charset="0"/>
                <a:cs typeface="Segoe UI" panose="020B0502040204020203" pitchFamily="34" charset="0"/>
              </a:rPr>
              <a:t>dürtüsellik</a:t>
            </a:r>
            <a:r>
              <a:rPr lang="tr-TR" sz="1000" dirty="0">
                <a:effectLst/>
                <a:latin typeface="Segoe UI" panose="020B0502040204020203" pitchFamily="34" charset="0"/>
                <a:ea typeface="Calibri" panose="020F0502020204030204" pitchFamily="34" charset="0"/>
                <a:cs typeface="Segoe UI" panose="020B0502040204020203" pitchFamily="34" charset="0"/>
              </a:rPr>
              <a:t> ve azalmış uyku ihtiyacı gibi belirtiler gösterir. Ayrıca riskli davranışlar sergileyebilir ve hızlı düşünme ve konuşma eğiliminde olabilirler.</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000" b="1" dirty="0">
                <a:effectLst/>
                <a:latin typeface="Segoe UI" panose="020B0502040204020203" pitchFamily="34" charset="0"/>
                <a:ea typeface="Calibri" panose="020F0502020204030204" pitchFamily="34" charset="0"/>
                <a:cs typeface="Segoe UI" panose="020B0502040204020203" pitchFamily="34" charset="0"/>
              </a:rPr>
              <a:t>Depresif Dönemler:</a:t>
            </a:r>
            <a:r>
              <a:rPr lang="tr-TR" sz="1000" dirty="0">
                <a:effectLst/>
                <a:latin typeface="Segoe UI" panose="020B0502040204020203" pitchFamily="34" charset="0"/>
                <a:ea typeface="Calibri" panose="020F0502020204030204" pitchFamily="34" charset="0"/>
                <a:cs typeface="Segoe UI" panose="020B0502040204020203" pitchFamily="34" charset="0"/>
              </a:rPr>
              <a:t> Bu dönemlerde ise yoğun üzüntü, yorgunluk, ilgi veya zevk kaybı, uyku ve iştah değişiklikleri ve ölüm veya intihar düşünceleri yaşanabilir.</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000" dirty="0" err="1">
                <a:effectLst/>
                <a:latin typeface="Segoe UI" panose="020B0502040204020203" pitchFamily="34" charset="0"/>
                <a:ea typeface="Calibri" panose="020F0502020204030204" pitchFamily="34" charset="0"/>
                <a:cs typeface="Segoe UI" panose="020B0502040204020203" pitchFamily="34" charset="0"/>
              </a:rPr>
              <a:t>Bipolar</a:t>
            </a:r>
            <a:r>
              <a:rPr lang="tr-TR" sz="1000" dirty="0">
                <a:effectLst/>
                <a:latin typeface="Segoe UI" panose="020B0502040204020203" pitchFamily="34" charset="0"/>
                <a:ea typeface="Calibri" panose="020F0502020204030204" pitchFamily="34" charset="0"/>
                <a:cs typeface="Segoe UI" panose="020B0502040204020203" pitchFamily="34" charset="0"/>
              </a:rPr>
              <a:t> Bozukluğun farklı tipleri vardır:</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marL="742950" lvl="1" indent="-285750" algn="just">
              <a:lnSpc>
                <a:spcPct val="115000"/>
              </a:lnSpc>
              <a:buClr>
                <a:srgbClr val="0070C0"/>
              </a:buClr>
              <a:buFont typeface="Symbol" panose="05050102010706020507" pitchFamily="18" charset="2"/>
              <a:buChar char=""/>
            </a:pPr>
            <a:r>
              <a:rPr lang="tr-TR" sz="1000" b="1" dirty="0" err="1">
                <a:effectLst/>
                <a:latin typeface="Segoe UI" panose="020B0502040204020203" pitchFamily="34" charset="0"/>
                <a:ea typeface="Calibri" panose="020F0502020204030204" pitchFamily="34" charset="0"/>
                <a:cs typeface="Segoe UI" panose="020B0502040204020203" pitchFamily="34" charset="0"/>
              </a:rPr>
              <a:t>Bipolar</a:t>
            </a:r>
            <a:r>
              <a:rPr lang="tr-TR" sz="1000" b="1" dirty="0">
                <a:effectLst/>
                <a:latin typeface="Segoe UI" panose="020B0502040204020203" pitchFamily="34" charset="0"/>
                <a:ea typeface="Calibri" panose="020F0502020204030204" pitchFamily="34" charset="0"/>
                <a:cs typeface="Segoe UI" panose="020B0502040204020203" pitchFamily="34" charset="0"/>
              </a:rPr>
              <a:t> Tip I:</a:t>
            </a:r>
            <a:r>
              <a:rPr lang="tr-TR" sz="1000" dirty="0">
                <a:effectLst/>
                <a:latin typeface="Segoe UI" panose="020B0502040204020203" pitchFamily="34" charset="0"/>
                <a:ea typeface="Calibri" panose="020F0502020204030204" pitchFamily="34" charset="0"/>
                <a:cs typeface="Segoe UI" panose="020B0502040204020203" pitchFamily="34" charset="0"/>
              </a:rPr>
              <a:t> Şiddetli </a:t>
            </a:r>
            <a:r>
              <a:rPr lang="tr-TR" sz="1000" dirty="0" err="1">
                <a:effectLst/>
                <a:latin typeface="Segoe UI" panose="020B0502040204020203" pitchFamily="34" charset="0"/>
                <a:ea typeface="Calibri" panose="020F0502020204030204" pitchFamily="34" charset="0"/>
                <a:cs typeface="Segoe UI" panose="020B0502040204020203" pitchFamily="34" charset="0"/>
              </a:rPr>
              <a:t>manik</a:t>
            </a:r>
            <a:r>
              <a:rPr lang="tr-TR" sz="1000" dirty="0">
                <a:effectLst/>
                <a:latin typeface="Segoe UI" panose="020B0502040204020203" pitchFamily="34" charset="0"/>
                <a:ea typeface="Calibri" panose="020F0502020204030204" pitchFamily="34" charset="0"/>
                <a:cs typeface="Segoe UI" panose="020B0502040204020203" pitchFamily="34" charset="0"/>
              </a:rPr>
              <a:t> dönemler ve depresif dönemler içerir.</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marL="742950" lvl="1" indent="-285750" algn="just">
              <a:lnSpc>
                <a:spcPct val="115000"/>
              </a:lnSpc>
              <a:buClr>
                <a:srgbClr val="0070C0"/>
              </a:buClr>
              <a:buFont typeface="Symbol" panose="05050102010706020507" pitchFamily="18" charset="2"/>
              <a:buChar char=""/>
            </a:pPr>
            <a:r>
              <a:rPr lang="tr-TR" sz="1000" b="1" dirty="0" err="1">
                <a:effectLst/>
                <a:latin typeface="Segoe UI" panose="020B0502040204020203" pitchFamily="34" charset="0"/>
                <a:ea typeface="Calibri" panose="020F0502020204030204" pitchFamily="34" charset="0"/>
                <a:cs typeface="Segoe UI" panose="020B0502040204020203" pitchFamily="34" charset="0"/>
              </a:rPr>
              <a:t>Bipolar</a:t>
            </a:r>
            <a:r>
              <a:rPr lang="tr-TR" sz="1000" b="1" dirty="0">
                <a:effectLst/>
                <a:latin typeface="Segoe UI" panose="020B0502040204020203" pitchFamily="34" charset="0"/>
                <a:ea typeface="Calibri" panose="020F0502020204030204" pitchFamily="34" charset="0"/>
                <a:cs typeface="Segoe UI" panose="020B0502040204020203" pitchFamily="34" charset="0"/>
              </a:rPr>
              <a:t> Tip II:</a:t>
            </a:r>
            <a:r>
              <a:rPr lang="tr-TR" sz="1000" dirty="0">
                <a:effectLst/>
                <a:latin typeface="Segoe UI" panose="020B0502040204020203" pitchFamily="34" charset="0"/>
                <a:ea typeface="Calibri" panose="020F0502020204030204" pitchFamily="34" charset="0"/>
                <a:cs typeface="Segoe UI" panose="020B0502040204020203" pitchFamily="34" charset="0"/>
              </a:rPr>
              <a:t> Daha hafif </a:t>
            </a:r>
            <a:r>
              <a:rPr lang="tr-TR" sz="1000" dirty="0" err="1">
                <a:effectLst/>
                <a:latin typeface="Segoe UI" panose="020B0502040204020203" pitchFamily="34" charset="0"/>
                <a:ea typeface="Calibri" panose="020F0502020204030204" pitchFamily="34" charset="0"/>
                <a:cs typeface="Segoe UI" panose="020B0502040204020203" pitchFamily="34" charset="0"/>
              </a:rPr>
              <a:t>manik</a:t>
            </a:r>
            <a:r>
              <a:rPr lang="tr-TR" sz="1000" dirty="0">
                <a:effectLst/>
                <a:latin typeface="Segoe UI" panose="020B0502040204020203" pitchFamily="34" charset="0"/>
                <a:ea typeface="Calibri" panose="020F0502020204030204" pitchFamily="34" charset="0"/>
                <a:cs typeface="Segoe UI" panose="020B0502040204020203" pitchFamily="34" charset="0"/>
              </a:rPr>
              <a:t> dönemler (</a:t>
            </a:r>
            <a:r>
              <a:rPr lang="tr-TR" sz="1000" dirty="0" err="1">
                <a:effectLst/>
                <a:latin typeface="Segoe UI" panose="020B0502040204020203" pitchFamily="34" charset="0"/>
                <a:ea typeface="Calibri" panose="020F0502020204030204" pitchFamily="34" charset="0"/>
                <a:cs typeface="Segoe UI" panose="020B0502040204020203" pitchFamily="34" charset="0"/>
              </a:rPr>
              <a:t>hipomani</a:t>
            </a:r>
            <a:r>
              <a:rPr lang="tr-TR" sz="1000" dirty="0">
                <a:effectLst/>
                <a:latin typeface="Segoe UI" panose="020B0502040204020203" pitchFamily="34" charset="0"/>
                <a:ea typeface="Calibri" panose="020F0502020204030204" pitchFamily="34" charset="0"/>
                <a:cs typeface="Segoe UI" panose="020B0502040204020203" pitchFamily="34" charset="0"/>
              </a:rPr>
              <a:t>) ve tekrarlayan depresif dönemler yaşanır.</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a:p>
            <a:pPr marL="742950" lvl="1" indent="-285750" algn="just">
              <a:lnSpc>
                <a:spcPct val="115000"/>
              </a:lnSpc>
              <a:buClr>
                <a:srgbClr val="0070C0"/>
              </a:buClr>
              <a:buFont typeface="Symbol" panose="05050102010706020507" pitchFamily="18" charset="2"/>
              <a:buChar char=""/>
            </a:pPr>
            <a:r>
              <a:rPr lang="tr-TR" sz="1000" b="1" dirty="0" err="1">
                <a:effectLst/>
                <a:latin typeface="Segoe UI" panose="020B0502040204020203" pitchFamily="34" charset="0"/>
                <a:ea typeface="Calibri" panose="020F0502020204030204" pitchFamily="34" charset="0"/>
                <a:cs typeface="Segoe UI" panose="020B0502040204020203" pitchFamily="34" charset="0"/>
              </a:rPr>
              <a:t>Siklotimik</a:t>
            </a:r>
            <a:r>
              <a:rPr lang="tr-TR" sz="1000" b="1" dirty="0">
                <a:effectLst/>
                <a:latin typeface="Segoe UI" panose="020B0502040204020203" pitchFamily="34" charset="0"/>
                <a:ea typeface="Calibri" panose="020F0502020204030204" pitchFamily="34" charset="0"/>
                <a:cs typeface="Segoe UI" panose="020B0502040204020203" pitchFamily="34" charset="0"/>
              </a:rPr>
              <a:t> Bozukluk:</a:t>
            </a:r>
            <a:r>
              <a:rPr lang="tr-TR" sz="1000" dirty="0">
                <a:effectLst/>
                <a:latin typeface="Segoe UI" panose="020B0502040204020203" pitchFamily="34" charset="0"/>
                <a:ea typeface="Calibri" panose="020F0502020204030204" pitchFamily="34" charset="0"/>
                <a:cs typeface="Segoe UI" panose="020B0502040204020203" pitchFamily="34" charset="0"/>
              </a:rPr>
              <a:t> Kronik bir durum olup tam anlamıyla </a:t>
            </a:r>
            <a:r>
              <a:rPr lang="tr-TR" sz="1000" dirty="0" err="1">
                <a:effectLst/>
                <a:latin typeface="Segoe UI" panose="020B0502040204020203" pitchFamily="34" charset="0"/>
                <a:ea typeface="Calibri" panose="020F0502020204030204" pitchFamily="34" charset="0"/>
                <a:cs typeface="Segoe UI" panose="020B0502040204020203" pitchFamily="34" charset="0"/>
              </a:rPr>
              <a:t>manik</a:t>
            </a:r>
            <a:r>
              <a:rPr lang="tr-TR" sz="1000" dirty="0">
                <a:effectLst/>
                <a:latin typeface="Segoe UI" panose="020B0502040204020203" pitchFamily="34" charset="0"/>
                <a:ea typeface="Calibri" panose="020F0502020204030204" pitchFamily="34" charset="0"/>
                <a:cs typeface="Segoe UI" panose="020B0502040204020203" pitchFamily="34" charset="0"/>
              </a:rPr>
              <a:t> veya depresif dönem kriterlerini karşılamayan, belirgin duygu durum dalgalanmaları yaşanır.</a:t>
            </a:r>
            <a:endParaRPr lang="tr-TR" sz="10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29</a:t>
            </a:fld>
            <a:endParaRPr lang="en-US"/>
          </a:p>
        </p:txBody>
      </p:sp>
    </p:spTree>
    <p:extLst>
      <p:ext uri="{BB962C8B-B14F-4D97-AF65-F5344CB8AC3E}">
        <p14:creationId xmlns:p14="http://schemas.microsoft.com/office/powerpoint/2010/main" val="3202164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err="1">
                <a:effectLst/>
                <a:latin typeface="Segoe UI" panose="020B0502040204020203" pitchFamily="34" charset="0"/>
                <a:ea typeface="Calibri" panose="020F0502020204030204" pitchFamily="34" charset="0"/>
                <a:cs typeface="Segoe UI" panose="020B0502040204020203" pitchFamily="34" charset="0"/>
              </a:rPr>
              <a:t>Bipolar</a:t>
            </a:r>
            <a:r>
              <a:rPr lang="tr-TR" sz="1800" dirty="0">
                <a:effectLst/>
                <a:latin typeface="Segoe UI" panose="020B0502040204020203" pitchFamily="34" charset="0"/>
                <a:ea typeface="Calibri" panose="020F0502020204030204" pitchFamily="34" charset="0"/>
                <a:cs typeface="Segoe UI" panose="020B0502040204020203" pitchFamily="34" charset="0"/>
              </a:rPr>
              <a:t> Bozukluğun kesin nedeni belirsizdir ancak genellikle genetik, biyolojik ve çevresel faktörlerin birleşimi olarak kabul edilir.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Genetik Faktörler:</a:t>
            </a:r>
            <a:r>
              <a:rPr lang="tr-TR" sz="1800" dirty="0">
                <a:effectLst/>
                <a:latin typeface="Segoe UI" panose="020B0502040204020203" pitchFamily="34" charset="0"/>
                <a:ea typeface="Calibri" panose="020F0502020204030204" pitchFamily="34" charset="0"/>
                <a:cs typeface="Segoe UI" panose="020B0502040204020203" pitchFamily="34" charset="0"/>
              </a:rPr>
              <a:t> Aile geçmişinde bu bozukluk olan bireylerde risk artabilir.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err="1">
                <a:effectLst/>
                <a:latin typeface="Segoe UI" panose="020B0502040204020203" pitchFamily="34" charset="0"/>
                <a:ea typeface="Calibri" panose="020F0502020204030204" pitchFamily="34" charset="0"/>
                <a:cs typeface="Segoe UI" panose="020B0502040204020203" pitchFamily="34" charset="0"/>
              </a:rPr>
              <a:t>Nörobiyolojik</a:t>
            </a:r>
            <a:r>
              <a:rPr lang="tr-TR" sz="1800" b="1" dirty="0">
                <a:effectLst/>
                <a:latin typeface="Segoe UI" panose="020B0502040204020203" pitchFamily="34" charset="0"/>
                <a:ea typeface="Calibri" panose="020F0502020204030204" pitchFamily="34" charset="0"/>
                <a:cs typeface="Segoe UI" panose="020B0502040204020203" pitchFamily="34" charset="0"/>
              </a:rPr>
              <a:t> Faktörler:</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Dopamin</a:t>
            </a:r>
            <a:r>
              <a:rPr lang="tr-TR" sz="1800" dirty="0">
                <a:effectLst/>
                <a:latin typeface="Segoe UI" panose="020B0502040204020203" pitchFamily="34" charset="0"/>
                <a:ea typeface="Calibri" panose="020F0502020204030204" pitchFamily="34" charset="0"/>
                <a:cs typeface="Segoe UI" panose="020B0502040204020203" pitchFamily="34" charset="0"/>
              </a:rPr>
              <a:t> ve </a:t>
            </a:r>
            <a:r>
              <a:rPr lang="tr-TR" sz="1800" dirty="0" err="1">
                <a:effectLst/>
                <a:latin typeface="Segoe UI" panose="020B0502040204020203" pitchFamily="34" charset="0"/>
                <a:ea typeface="Calibri" panose="020F0502020204030204" pitchFamily="34" charset="0"/>
                <a:cs typeface="Segoe UI" panose="020B0502040204020203" pitchFamily="34" charset="0"/>
              </a:rPr>
              <a:t>serotonin</a:t>
            </a:r>
            <a:r>
              <a:rPr lang="tr-TR" sz="1800" dirty="0">
                <a:effectLst/>
                <a:latin typeface="Segoe UI" panose="020B0502040204020203" pitchFamily="34" charset="0"/>
                <a:ea typeface="Calibri" panose="020F0502020204030204" pitchFamily="34" charset="0"/>
                <a:cs typeface="Segoe UI" panose="020B0502040204020203" pitchFamily="34" charset="0"/>
              </a:rPr>
              <a:t> gibi </a:t>
            </a:r>
            <a:r>
              <a:rPr lang="tr-TR" sz="1800" dirty="0" err="1">
                <a:effectLst/>
                <a:latin typeface="Segoe UI" panose="020B0502040204020203" pitchFamily="34" charset="0"/>
                <a:ea typeface="Calibri" panose="020F0502020204030204" pitchFamily="34" charset="0"/>
                <a:cs typeface="Segoe UI" panose="020B0502040204020203" pitchFamily="34" charset="0"/>
              </a:rPr>
              <a:t>nörotransmiter</a:t>
            </a:r>
            <a:r>
              <a:rPr lang="tr-TR" sz="1800" dirty="0">
                <a:effectLst/>
                <a:latin typeface="Segoe UI" panose="020B0502040204020203" pitchFamily="34" charset="0"/>
                <a:ea typeface="Calibri" panose="020F0502020204030204" pitchFamily="34" charset="0"/>
                <a:cs typeface="Segoe UI" panose="020B0502040204020203" pitchFamily="34" charset="0"/>
              </a:rPr>
              <a:t> dengesizlikleri rol oynayabilir.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Çevresel Faktörler:</a:t>
            </a:r>
            <a:r>
              <a:rPr lang="tr-TR" sz="1800" dirty="0">
                <a:effectLst/>
                <a:latin typeface="Segoe UI" panose="020B0502040204020203" pitchFamily="34" charset="0"/>
                <a:ea typeface="Calibri" panose="020F0502020204030204" pitchFamily="34" charset="0"/>
                <a:cs typeface="Segoe UI" panose="020B0502040204020203" pitchFamily="34" charset="0"/>
              </a:rPr>
              <a:t> Stres, madde bağımlılığı ve travma gibi faktörler semptomları tetikleyebilir. Bazı </a:t>
            </a:r>
            <a:r>
              <a:rPr lang="tr-TR" sz="1800" dirty="0" err="1">
                <a:effectLst/>
                <a:latin typeface="Segoe UI" panose="020B0502040204020203" pitchFamily="34" charset="0"/>
                <a:ea typeface="Calibri" panose="020F0502020204030204" pitchFamily="34" charset="0"/>
                <a:cs typeface="Segoe UI" panose="020B0502040204020203" pitchFamily="34" charset="0"/>
              </a:rPr>
              <a:t>hormonal</a:t>
            </a:r>
            <a:r>
              <a:rPr lang="tr-TR" sz="1800" dirty="0">
                <a:effectLst/>
                <a:latin typeface="Segoe UI" panose="020B0502040204020203" pitchFamily="34" charset="0"/>
                <a:ea typeface="Calibri" panose="020F0502020204030204" pitchFamily="34" charset="0"/>
                <a:cs typeface="Segoe UI" panose="020B0502040204020203" pitchFamily="34" charset="0"/>
              </a:rPr>
              <a:t> değişiklikler de (hamilelik veya menopoz gibi) </a:t>
            </a:r>
            <a:r>
              <a:rPr lang="tr-TR" sz="1800" dirty="0" err="1">
                <a:effectLst/>
                <a:latin typeface="Segoe UI" panose="020B0502040204020203" pitchFamily="34" charset="0"/>
                <a:ea typeface="Calibri" panose="020F0502020204030204" pitchFamily="34" charset="0"/>
                <a:cs typeface="Segoe UI" panose="020B0502040204020203" pitchFamily="34" charset="0"/>
              </a:rPr>
              <a:t>Bipolar</a:t>
            </a:r>
            <a:r>
              <a:rPr lang="tr-TR" sz="1800" dirty="0">
                <a:effectLst/>
                <a:latin typeface="Segoe UI" panose="020B0502040204020203" pitchFamily="34" charset="0"/>
                <a:ea typeface="Calibri" panose="020F0502020204030204" pitchFamily="34" charset="0"/>
                <a:cs typeface="Segoe UI" panose="020B0502040204020203" pitchFamily="34" charset="0"/>
              </a:rPr>
              <a:t> Bozukluğun seyrini etkileyebilir.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30</a:t>
            </a:fld>
            <a:endParaRPr lang="en-US"/>
          </a:p>
        </p:txBody>
      </p:sp>
    </p:spTree>
    <p:extLst>
      <p:ext uri="{BB962C8B-B14F-4D97-AF65-F5344CB8AC3E}">
        <p14:creationId xmlns:p14="http://schemas.microsoft.com/office/powerpoint/2010/main" val="2379359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Belirtiler genellikle </a:t>
            </a:r>
            <a:r>
              <a:rPr lang="tr-TR" sz="1800" dirty="0" err="1">
                <a:effectLst/>
                <a:latin typeface="Segoe UI" panose="020B0502040204020203" pitchFamily="34" charset="0"/>
                <a:ea typeface="Calibri" panose="020F0502020204030204" pitchFamily="34" charset="0"/>
                <a:cs typeface="Segoe UI" panose="020B0502040204020203" pitchFamily="34" charset="0"/>
              </a:rPr>
              <a:t>manik</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hipomani</a:t>
            </a:r>
            <a:r>
              <a:rPr lang="tr-TR" sz="1800" dirty="0">
                <a:effectLst/>
                <a:latin typeface="Segoe UI" panose="020B0502040204020203" pitchFamily="34" charset="0"/>
                <a:ea typeface="Calibri" panose="020F0502020204030204" pitchFamily="34" charset="0"/>
                <a:cs typeface="Segoe UI" panose="020B0502040204020203" pitchFamily="34" charset="0"/>
              </a:rPr>
              <a:t> ve depresif dönemler arasında değişir.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Manik</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Dönem Belirtileri:</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effectLst/>
                <a:latin typeface="Segoe UI" panose="020B0502040204020203" pitchFamily="34" charset="0"/>
                <a:ea typeface="Calibri" panose="020F0502020204030204" pitchFamily="34" charset="0"/>
                <a:cs typeface="Segoe UI" panose="020B0502040204020203" pitchFamily="34" charset="0"/>
              </a:rPr>
              <a:t>Yüksek enerji ve aktivite</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err="1">
                <a:effectLst/>
                <a:latin typeface="Segoe UI" panose="020B0502040204020203" pitchFamily="34" charset="0"/>
                <a:ea typeface="Calibri" panose="020F0502020204030204" pitchFamily="34" charset="0"/>
                <a:cs typeface="Segoe UI" panose="020B0502040204020203" pitchFamily="34" charset="0"/>
              </a:rPr>
              <a:t>Dürtüsellik</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effectLst/>
                <a:latin typeface="Segoe UI" panose="020B0502040204020203" pitchFamily="34" charset="0"/>
                <a:ea typeface="Calibri" panose="020F0502020204030204" pitchFamily="34" charset="0"/>
                <a:cs typeface="Segoe UI" panose="020B0502040204020203" pitchFamily="34" charset="0"/>
              </a:rPr>
              <a:t>Hızlı düşünce ve konuşma</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effectLst/>
                <a:latin typeface="Segoe UI" panose="020B0502040204020203" pitchFamily="34" charset="0"/>
                <a:ea typeface="Calibri" panose="020F0502020204030204" pitchFamily="34" charset="0"/>
                <a:cs typeface="Segoe UI" panose="020B0502040204020203" pitchFamily="34" charset="0"/>
              </a:rPr>
              <a:t>Azalmış uyku ihtiyacı</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effectLst/>
                <a:latin typeface="Segoe UI" panose="020B0502040204020203" pitchFamily="34" charset="0"/>
                <a:ea typeface="Calibri" panose="020F0502020204030204" pitchFamily="34" charset="0"/>
                <a:cs typeface="Segoe UI" panose="020B0502040204020203" pitchFamily="34" charset="0"/>
              </a:rPr>
              <a:t>Riskli davranışlar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effectLst/>
                <a:latin typeface="Segoe UI" panose="020B0502040204020203" pitchFamily="34" charset="0"/>
                <a:ea typeface="Calibri" panose="020F0502020204030204" pitchFamily="34" charset="0"/>
                <a:cs typeface="Segoe UI" panose="020B0502040204020203" pitchFamily="34" charset="0"/>
              </a:rPr>
              <a:t>Aşırı özgüven (görkemli inançlar)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Depresif Dönem Belirtileri:</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effectLst/>
                <a:latin typeface="Segoe UI" panose="020B0502040204020203" pitchFamily="34" charset="0"/>
                <a:ea typeface="Calibri" panose="020F0502020204030204" pitchFamily="34" charset="0"/>
                <a:cs typeface="Segoe UI" panose="020B0502040204020203" pitchFamily="34" charset="0"/>
              </a:rPr>
              <a:t>Yoğun üzüntü</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effectLst/>
                <a:latin typeface="Segoe UI" panose="020B0502040204020203" pitchFamily="34" charset="0"/>
                <a:ea typeface="Calibri" panose="020F0502020204030204" pitchFamily="34" charset="0"/>
                <a:cs typeface="Segoe UI" panose="020B0502040204020203" pitchFamily="34" charset="0"/>
              </a:rPr>
              <a:t>İlgi veya zevk kaybı</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effectLst/>
                <a:latin typeface="Segoe UI" panose="020B0502040204020203" pitchFamily="34" charset="0"/>
                <a:ea typeface="Calibri" panose="020F0502020204030204" pitchFamily="34" charset="0"/>
                <a:cs typeface="Segoe UI" panose="020B0502040204020203" pitchFamily="34" charset="0"/>
              </a:rPr>
              <a:t>İştah ve kilo değişiklikleri</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effectLst/>
                <a:latin typeface="Segoe UI" panose="020B0502040204020203" pitchFamily="34" charset="0"/>
                <a:ea typeface="Calibri" panose="020F0502020204030204" pitchFamily="34" charset="0"/>
                <a:cs typeface="Segoe UI" panose="020B0502040204020203" pitchFamily="34" charset="0"/>
              </a:rPr>
              <a:t>Uyku sorunları</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effectLst/>
                <a:latin typeface="Segoe UI" panose="020B0502040204020203" pitchFamily="34" charset="0"/>
                <a:ea typeface="Calibri" panose="020F0502020204030204" pitchFamily="34" charset="0"/>
                <a:cs typeface="Segoe UI" panose="020B0502040204020203" pitchFamily="34" charset="0"/>
              </a:rPr>
              <a:t>Yorgunluk</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effectLst/>
                <a:latin typeface="Segoe UI" panose="020B0502040204020203" pitchFamily="34" charset="0"/>
                <a:ea typeface="Calibri" panose="020F0502020204030204" pitchFamily="34" charset="0"/>
                <a:cs typeface="Segoe UI" panose="020B0502040204020203" pitchFamily="34" charset="0"/>
              </a:rPr>
              <a:t>Suçluluk veya değersizlik duyguları</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effectLst/>
                <a:latin typeface="Segoe UI" panose="020B0502040204020203" pitchFamily="34" charset="0"/>
                <a:ea typeface="Calibri" panose="020F0502020204030204" pitchFamily="34" charset="0"/>
                <a:cs typeface="Segoe UI" panose="020B0502040204020203" pitchFamily="34" charset="0"/>
              </a:rPr>
              <a:t>Konsantrasyon zorluğu</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dirty="0">
                <a:effectLst/>
                <a:latin typeface="Segoe UI" panose="020B0502040204020203" pitchFamily="34" charset="0"/>
                <a:ea typeface="Calibri" panose="020F0502020204030204" pitchFamily="34" charset="0"/>
                <a:cs typeface="Segoe UI" panose="020B0502040204020203" pitchFamily="34" charset="0"/>
              </a:rPr>
              <a:t>Ölüm veya intihar düşünceleri</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err="1">
                <a:effectLst/>
                <a:latin typeface="Segoe UI" panose="020B0502040204020203" pitchFamily="34" charset="0"/>
                <a:ea typeface="Calibri" panose="020F0502020204030204" pitchFamily="34" charset="0"/>
                <a:cs typeface="Segoe UI" panose="020B0502040204020203" pitchFamily="34" charset="0"/>
              </a:rPr>
              <a:t>Bipolar</a:t>
            </a:r>
            <a:r>
              <a:rPr lang="tr-TR" sz="1800" dirty="0">
                <a:effectLst/>
                <a:latin typeface="Segoe UI" panose="020B0502040204020203" pitchFamily="34" charset="0"/>
                <a:ea typeface="Calibri" panose="020F0502020204030204" pitchFamily="34" charset="0"/>
                <a:cs typeface="Segoe UI" panose="020B0502040204020203" pitchFamily="34" charset="0"/>
              </a:rPr>
              <a:t> Bozukluğu olan herkesin hem </a:t>
            </a:r>
            <a:r>
              <a:rPr lang="tr-TR" sz="1800" dirty="0" err="1">
                <a:effectLst/>
                <a:latin typeface="Segoe UI" panose="020B0502040204020203" pitchFamily="34" charset="0"/>
                <a:ea typeface="Calibri" panose="020F0502020204030204" pitchFamily="34" charset="0"/>
                <a:cs typeface="Segoe UI" panose="020B0502040204020203" pitchFamily="34" charset="0"/>
              </a:rPr>
              <a:t>manik</a:t>
            </a:r>
            <a:r>
              <a:rPr lang="tr-TR" sz="1800" dirty="0">
                <a:effectLst/>
                <a:latin typeface="Segoe UI" panose="020B0502040204020203" pitchFamily="34" charset="0"/>
                <a:ea typeface="Calibri" panose="020F0502020204030204" pitchFamily="34" charset="0"/>
                <a:cs typeface="Segoe UI" panose="020B0502040204020203" pitchFamily="34" charset="0"/>
              </a:rPr>
              <a:t> hem de depresif dönemler yaşamayabileceğini unutmamak önemlidir. Örneğin, bazıları ağırlıklı olarak depresif dönemler yaşarken diğerleri karmaşık semptomlarla karışık dönemler geçirebilir.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31</a:t>
            </a:fld>
            <a:endParaRPr lang="en-US"/>
          </a:p>
        </p:txBody>
      </p:sp>
    </p:spTree>
    <p:extLst>
      <p:ext uri="{BB962C8B-B14F-4D97-AF65-F5344CB8AC3E}">
        <p14:creationId xmlns:p14="http://schemas.microsoft.com/office/powerpoint/2010/main" val="3400845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32</a:t>
            </a:fld>
            <a:endParaRPr lang="en-US"/>
          </a:p>
        </p:txBody>
      </p:sp>
    </p:spTree>
    <p:extLst>
      <p:ext uri="{BB962C8B-B14F-4D97-AF65-F5344CB8AC3E}">
        <p14:creationId xmlns:p14="http://schemas.microsoft.com/office/powerpoint/2010/main" val="34733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Bipolar</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Bozukluk, yaşam boyu süren bir durum olabilir fakat etkin tedavi yöntemleriyle başarılı bir şekilde yönetilebilir.</a:t>
            </a:r>
            <a:r>
              <a:rPr lang="tr-TR" sz="1800" dirty="0">
                <a:effectLst/>
                <a:latin typeface="Segoe UI" panose="020B0502040204020203" pitchFamily="34" charset="0"/>
                <a:ea typeface="Calibri" panose="020F0502020204030204" pitchFamily="34" charset="0"/>
                <a:cs typeface="Segoe UI" panose="020B0502040204020203" pitchFamily="34" charset="0"/>
              </a:rPr>
              <a:t> Genellikle birkaç farklı tedavi yönteminin bir araya getirilmesi en etkili sonuçları verir.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İlaç Tedavisi:</a:t>
            </a:r>
            <a:r>
              <a:rPr lang="tr-TR" sz="1800" dirty="0">
                <a:effectLst/>
                <a:latin typeface="Segoe UI" panose="020B0502040204020203" pitchFamily="34" charset="0"/>
                <a:ea typeface="Calibri" panose="020F0502020204030204" pitchFamily="34" charset="0"/>
                <a:cs typeface="Segoe UI" panose="020B0502040204020203" pitchFamily="34" charset="0"/>
              </a:rPr>
              <a:t> Duygu durum dengeleyiciler (örneğin, lityum ve </a:t>
            </a:r>
            <a:r>
              <a:rPr lang="tr-TR" sz="1800" dirty="0" err="1">
                <a:effectLst/>
                <a:latin typeface="Segoe UI" panose="020B0502040204020203" pitchFamily="34" charset="0"/>
                <a:ea typeface="Calibri" panose="020F0502020204030204" pitchFamily="34" charset="0"/>
                <a:cs typeface="Segoe UI" panose="020B0502040204020203" pitchFamily="34" charset="0"/>
              </a:rPr>
              <a:t>valproat</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antipsikotik</a:t>
            </a:r>
            <a:r>
              <a:rPr lang="tr-TR" sz="1800" dirty="0">
                <a:effectLst/>
                <a:latin typeface="Segoe UI" panose="020B0502040204020203" pitchFamily="34" charset="0"/>
                <a:ea typeface="Calibri" panose="020F0502020204030204" pitchFamily="34" charset="0"/>
                <a:cs typeface="Segoe UI" panose="020B0502040204020203" pitchFamily="34" charset="0"/>
              </a:rPr>
              <a:t> ilaçlar ve </a:t>
            </a:r>
            <a:r>
              <a:rPr lang="tr-TR" sz="1800" dirty="0" err="1">
                <a:effectLst/>
                <a:latin typeface="Segoe UI" panose="020B0502040204020203" pitchFamily="34" charset="0"/>
                <a:ea typeface="Calibri" panose="020F0502020204030204" pitchFamily="34" charset="0"/>
                <a:cs typeface="Segoe UI" panose="020B0502040204020203" pitchFamily="34" charset="0"/>
              </a:rPr>
              <a:t>antidepresanlar</a:t>
            </a:r>
            <a:r>
              <a:rPr lang="tr-TR" sz="1800" dirty="0">
                <a:effectLst/>
                <a:latin typeface="Segoe UI" panose="020B0502040204020203" pitchFamily="34" charset="0"/>
                <a:ea typeface="Calibri" panose="020F0502020204030204" pitchFamily="34" charset="0"/>
                <a:cs typeface="Segoe UI" panose="020B0502040204020203" pitchFamily="34" charset="0"/>
              </a:rPr>
              <a:t>, duygu durum dalgalanmalarını kontrol altına almak için sıklıkla reçete edilir.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Psikoterapi:</a:t>
            </a:r>
            <a:r>
              <a:rPr lang="tr-TR" sz="1800" dirty="0">
                <a:effectLst/>
                <a:latin typeface="Segoe UI" panose="020B0502040204020203" pitchFamily="34" charset="0"/>
                <a:ea typeface="Calibri" panose="020F0502020204030204" pitchFamily="34" charset="0"/>
                <a:cs typeface="Segoe UI" panose="020B0502040204020203" pitchFamily="34" charset="0"/>
              </a:rPr>
              <a:t> Bilişsel Davranışçı Terapi ve Kişiler Arası ve Sosyal Ritim Terapisi gibi psikoterapi yöntemleri, bireylerin semptomları anlamalarına ve başa çıkma stratejileri geliştirmelerine yardımcı olabilir.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Yaşam Tarzı Değişiklikleri:</a:t>
            </a:r>
            <a:r>
              <a:rPr lang="tr-TR" sz="1800" dirty="0">
                <a:effectLst/>
                <a:latin typeface="Segoe UI" panose="020B0502040204020203" pitchFamily="34" charset="0"/>
                <a:ea typeface="Calibri" panose="020F0502020204030204" pitchFamily="34" charset="0"/>
                <a:cs typeface="Segoe UI" panose="020B0502040204020203" pitchFamily="34" charset="0"/>
              </a:rPr>
              <a:t> Düzenli uyku, stres yönetimi ve dengeli bir yaşam tarzı, duygu durum dalgalanmalarını dengelemeye yardımcı olabilir.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Sosyal Destek:</a:t>
            </a:r>
            <a:r>
              <a:rPr lang="tr-TR" sz="1800" dirty="0">
                <a:effectLst/>
                <a:latin typeface="Segoe UI" panose="020B0502040204020203" pitchFamily="34" charset="0"/>
                <a:ea typeface="Calibri" panose="020F0502020204030204" pitchFamily="34" charset="0"/>
                <a:cs typeface="Segoe UI" panose="020B0502040204020203" pitchFamily="34" charset="0"/>
              </a:rPr>
              <a:t> Destek grupları, aile üyelerinin tedaviye dâhil edilmesi ve sağlık hizmeti sağlayıcılarıyla açık iletişim, etkin yönetim için kritik öneme sahiptir.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Acil Durumlar:</a:t>
            </a:r>
            <a:r>
              <a:rPr lang="tr-TR" sz="1800" dirty="0">
                <a:effectLst/>
                <a:latin typeface="Segoe UI" panose="020B0502040204020203" pitchFamily="34" charset="0"/>
                <a:ea typeface="Calibri" panose="020F0502020204030204" pitchFamily="34" charset="0"/>
                <a:cs typeface="Segoe UI" panose="020B0502040204020203" pitchFamily="34" charset="0"/>
              </a:rPr>
              <a:t> Özellikle </a:t>
            </a:r>
            <a:r>
              <a:rPr lang="tr-TR" sz="1800" dirty="0" err="1">
                <a:effectLst/>
                <a:latin typeface="Segoe UI" panose="020B0502040204020203" pitchFamily="34" charset="0"/>
                <a:ea typeface="Calibri" panose="020F0502020204030204" pitchFamily="34" charset="0"/>
                <a:cs typeface="Segoe UI" panose="020B0502040204020203" pitchFamily="34" charset="0"/>
              </a:rPr>
              <a:t>manik</a:t>
            </a:r>
            <a:r>
              <a:rPr lang="tr-TR" sz="1800" dirty="0">
                <a:effectLst/>
                <a:latin typeface="Segoe UI" panose="020B0502040204020203" pitchFamily="34" charset="0"/>
                <a:ea typeface="Calibri" panose="020F0502020204030204" pitchFamily="34" charset="0"/>
                <a:cs typeface="Segoe UI" panose="020B0502040204020203" pitchFamily="34" charset="0"/>
              </a:rPr>
              <a:t> veya depresif ataklar sırasında, bireyin güvenliği için hastaneye yatış gerekebilir.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33</a:t>
            </a:fld>
            <a:endParaRPr lang="en-US"/>
          </a:p>
        </p:txBody>
      </p:sp>
    </p:spTree>
    <p:extLst>
      <p:ext uri="{BB962C8B-B14F-4D97-AF65-F5344CB8AC3E}">
        <p14:creationId xmlns:p14="http://schemas.microsoft.com/office/powerpoint/2010/main" val="4180875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err="1">
                <a:effectLst/>
                <a:latin typeface="Segoe UI" panose="020B0502040204020203" pitchFamily="34" charset="0"/>
                <a:ea typeface="Calibri" panose="020F0502020204030204" pitchFamily="34" charset="0"/>
                <a:cs typeface="Segoe UI" panose="020B0502040204020203" pitchFamily="34" charset="0"/>
              </a:rPr>
              <a:t>Bipolar</a:t>
            </a:r>
            <a:r>
              <a:rPr lang="tr-TR" sz="1800" dirty="0">
                <a:effectLst/>
                <a:latin typeface="Segoe UI" panose="020B0502040204020203" pitchFamily="34" charset="0"/>
                <a:ea typeface="Calibri" panose="020F0502020204030204" pitchFamily="34" charset="0"/>
                <a:cs typeface="Segoe UI" panose="020B0502040204020203" pitchFamily="34" charset="0"/>
              </a:rPr>
              <a:t> Bozuklukla yaşamak zor olabilir. Bu durumu yaşayan bireyler sıklıkla damgalanma ve yanlış anlamalarla karşılaşabilirler. Ruh sağlığı profesyonelleri olarak yapabileceğiniz şeyler şunlar olabilir: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Bilgi Edinme:</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Bipolar</a:t>
            </a:r>
            <a:r>
              <a:rPr lang="tr-TR" sz="1800" dirty="0">
                <a:effectLst/>
                <a:latin typeface="Segoe UI" panose="020B0502040204020203" pitchFamily="34" charset="0"/>
                <a:ea typeface="Calibri" panose="020F0502020204030204" pitchFamily="34" charset="0"/>
                <a:cs typeface="Segoe UI" panose="020B0502040204020203" pitchFamily="34" charset="0"/>
              </a:rPr>
              <a:t> Bozukluk hakkında detaylı bilgi edinmek, damgalamayı ve yanlış anlamaları azaltabilir.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Açık İletişim:</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Bipolar</a:t>
            </a:r>
            <a:r>
              <a:rPr lang="tr-TR" sz="1800" dirty="0">
                <a:effectLst/>
                <a:latin typeface="Segoe UI" panose="020B0502040204020203" pitchFamily="34" charset="0"/>
                <a:ea typeface="Calibri" panose="020F0502020204030204" pitchFamily="34" charset="0"/>
                <a:cs typeface="Segoe UI" panose="020B0502040204020203" pitchFamily="34" charset="0"/>
              </a:rPr>
              <a:t> Bozukluğu olan bireylerle açık ve dürüst iletişim kurmalarını teşvik edin.</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Empati ve Sabır:</a:t>
            </a:r>
            <a:r>
              <a:rPr lang="tr-TR" sz="1800" dirty="0">
                <a:effectLst/>
                <a:latin typeface="Segoe UI" panose="020B0502040204020203" pitchFamily="34" charset="0"/>
                <a:ea typeface="Calibri" panose="020F0502020204030204" pitchFamily="34" charset="0"/>
                <a:cs typeface="Segoe UI" panose="020B0502040204020203" pitchFamily="34" charset="0"/>
              </a:rPr>
              <a:t> Duygu durum dalgalanmaları yaşayan bireylere karşı anlayışlı ve sabırlı olun.</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Tedavi Teşviki:</a:t>
            </a:r>
            <a:r>
              <a:rPr lang="tr-TR" sz="1800" dirty="0">
                <a:effectLst/>
                <a:latin typeface="Segoe UI" panose="020B0502040204020203" pitchFamily="34" charset="0"/>
                <a:ea typeface="Calibri" panose="020F0502020204030204" pitchFamily="34" charset="0"/>
                <a:cs typeface="Segoe UI" panose="020B0502040204020203" pitchFamily="34" charset="0"/>
              </a:rPr>
              <a:t> Bireyleri, ilaç ve terapi dâhil olmak üzere tedavi arayışına ve tedaviye devam etmeye teşvik edin.</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Kriz Planlaması:</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Manik</a:t>
            </a:r>
            <a:r>
              <a:rPr lang="tr-TR" sz="1800" dirty="0">
                <a:effectLst/>
                <a:latin typeface="Segoe UI" panose="020B0502040204020203" pitchFamily="34" charset="0"/>
                <a:ea typeface="Calibri" panose="020F0502020204030204" pitchFamily="34" charset="0"/>
                <a:cs typeface="Segoe UI" panose="020B0502040204020203" pitchFamily="34" charset="0"/>
              </a:rPr>
              <a:t> veya depresif dönemler sırasında ne yapılacağını belirleyen bir kriz planı oluşturun.</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err="1">
                <a:effectLst/>
                <a:latin typeface="Segoe UI" panose="020B0502040204020203" pitchFamily="34" charset="0"/>
                <a:ea typeface="Calibri" panose="020F0502020204030204" pitchFamily="34" charset="0"/>
                <a:cs typeface="Segoe UI" panose="020B0502040204020203" pitchFamily="34" charset="0"/>
              </a:rPr>
              <a:t>Bipolar</a:t>
            </a:r>
            <a:r>
              <a:rPr lang="tr-TR" sz="1800" dirty="0">
                <a:effectLst/>
                <a:latin typeface="Segoe UI" panose="020B0502040204020203" pitchFamily="34" charset="0"/>
                <a:ea typeface="Calibri" panose="020F0502020204030204" pitchFamily="34" charset="0"/>
                <a:cs typeface="Segoe UI" panose="020B0502040204020203" pitchFamily="34" charset="0"/>
              </a:rPr>
              <a:t> Bozukluk, karmaşık ve zorlu bir ruh sağlığı sorunudur ancak bu durumu yaşayan bireyler, uygun tedavi ve destekle tatmin edici bir yaşam sürebilirler. Farkındalığı ve desteği teşvik ederek, bu bireylerin ve ailelerinin yaşam kalitesini artırmalarına yardımcı olabilirsiniz</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r>
              <a:rPr lang="tr-TR"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Hilty</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ve ark., 2006)</a:t>
            </a:r>
            <a:r>
              <a:rPr lang="tr-TR" sz="1800" dirty="0">
                <a:effectLst/>
                <a:latin typeface="Segoe UI" panose="020B0502040204020203" pitchFamily="34" charset="0"/>
                <a:ea typeface="Calibri" panose="020F0502020204030204" pitchFamily="34" charset="0"/>
                <a:cs typeface="Segoe UI" panose="020B0502040204020203" pitchFamily="34" charset="0"/>
              </a:rPr>
              <a:t>.</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l">
              <a:lnSpc>
                <a:spcPct val="107000"/>
              </a:lnSpc>
              <a:spcAft>
                <a:spcPts val="800"/>
              </a:spcAft>
            </a:pPr>
            <a:br>
              <a:rPr lang="tr-TR" sz="1800" dirty="0">
                <a:effectLst/>
                <a:latin typeface="Segoe UI" panose="020B0502040204020203" pitchFamily="34" charset="0"/>
                <a:ea typeface="Calibri" panose="020F0502020204030204" pitchFamily="34" charset="0"/>
              </a:rPr>
            </a:b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34</a:t>
            </a:fld>
            <a:endParaRPr lang="en-US"/>
          </a:p>
        </p:txBody>
      </p:sp>
    </p:spTree>
    <p:extLst>
      <p:ext uri="{BB962C8B-B14F-4D97-AF65-F5344CB8AC3E}">
        <p14:creationId xmlns:p14="http://schemas.microsoft.com/office/powerpoint/2010/main" val="2677731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err="1">
                <a:effectLst/>
                <a:latin typeface="Segoe UI" panose="020B0502040204020203" pitchFamily="34" charset="0"/>
                <a:ea typeface="Calibri" panose="020F0502020204030204" pitchFamily="34" charset="0"/>
                <a:cs typeface="Segoe UI" panose="020B0502040204020203" pitchFamily="34" charset="0"/>
              </a:rPr>
              <a:t>Bipolar</a:t>
            </a:r>
            <a:r>
              <a:rPr lang="tr-TR" sz="1800" dirty="0">
                <a:effectLst/>
                <a:latin typeface="Segoe UI" panose="020B0502040204020203" pitchFamily="34" charset="0"/>
                <a:ea typeface="Calibri" panose="020F0502020204030204" pitchFamily="34" charset="0"/>
                <a:cs typeface="Segoe UI" panose="020B0502040204020203" pitchFamily="34" charset="0"/>
              </a:rPr>
              <a:t> Bozukluk ataklarla devam eden bir bozukluktur. Bu durumun biyolojik kökeninin güçlü olduğunu bilmek önemlidir. Eğer kişide sürekli ataklar varsa ve kişi bu ataklar arasındaki süreçte neredeyse normal ise meslek elemanları </a:t>
            </a:r>
            <a:r>
              <a:rPr lang="tr-TR" sz="1800" dirty="0" err="1">
                <a:effectLst/>
                <a:latin typeface="Segoe UI" panose="020B0502040204020203" pitchFamily="34" charset="0"/>
                <a:ea typeface="Calibri" panose="020F0502020204030204" pitchFamily="34" charset="0"/>
                <a:cs typeface="Segoe UI" panose="020B0502040204020203" pitchFamily="34" charset="0"/>
              </a:rPr>
              <a:t>Bipolar</a:t>
            </a:r>
            <a:r>
              <a:rPr lang="tr-TR" sz="1800" dirty="0">
                <a:effectLst/>
                <a:latin typeface="Segoe UI" panose="020B0502040204020203" pitchFamily="34" charset="0"/>
                <a:ea typeface="Calibri" panose="020F0502020204030204" pitchFamily="34" charset="0"/>
                <a:cs typeface="Segoe UI" panose="020B0502040204020203" pitchFamily="34" charset="0"/>
              </a:rPr>
              <a:t> Bozukluk düşünmeli ve uygun yönlendirmeyi sağlamalıdır. Bazen bu dalgalanmalar kişilik bozuklukları ile karışır. Fakat belirtilerin şiddeti ve işlevselliğe olan etkisi göz önüne alınarak değerlendirme yapılmalıdır.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35</a:t>
            </a:fld>
            <a:endParaRPr lang="en-US"/>
          </a:p>
        </p:txBody>
      </p:sp>
    </p:spTree>
    <p:extLst>
      <p:ext uri="{BB962C8B-B14F-4D97-AF65-F5344CB8AC3E}">
        <p14:creationId xmlns:p14="http://schemas.microsoft.com/office/powerpoint/2010/main" val="313529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bozukluklarının oluşumu; genetik, biyolojik, psikolojik ve çevresel faktörlerin birleşiminden kaynaklanır.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Genetik Faktörler:</a:t>
            </a:r>
            <a:r>
              <a:rPr lang="tr-TR" sz="1800" dirty="0">
                <a:effectLst/>
                <a:latin typeface="Segoe UI" panose="020B0502040204020203" pitchFamily="34" charset="0"/>
                <a:ea typeface="Calibri" panose="020F0502020204030204" pitchFamily="34" charset="0"/>
                <a:cs typeface="Segoe UI" panose="020B0502040204020203" pitchFamily="34" charset="0"/>
              </a:rPr>
              <a:t> Aile geçmişi,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bozukluklarına yatkınlıkta önemli bir rol oynar.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Biyolojik Faktörler:</a:t>
            </a:r>
            <a:r>
              <a:rPr lang="tr-TR" sz="1800" dirty="0">
                <a:effectLst/>
                <a:latin typeface="Segoe UI" panose="020B0502040204020203" pitchFamily="34" charset="0"/>
                <a:ea typeface="Calibri" panose="020F0502020204030204" pitchFamily="34" charset="0"/>
                <a:cs typeface="Segoe UI" panose="020B0502040204020203" pitchFamily="34" charset="0"/>
              </a:rPr>
              <a:t> Beyindeki </a:t>
            </a:r>
            <a:r>
              <a:rPr lang="tr-TR" sz="1800" dirty="0" err="1">
                <a:effectLst/>
                <a:latin typeface="Segoe UI" panose="020B0502040204020203" pitchFamily="34" charset="0"/>
                <a:ea typeface="Calibri" panose="020F0502020204030204" pitchFamily="34" charset="0"/>
                <a:cs typeface="Segoe UI" panose="020B0502040204020203" pitchFamily="34" charset="0"/>
              </a:rPr>
              <a:t>nörotransmiter</a:t>
            </a:r>
            <a:r>
              <a:rPr lang="tr-TR" sz="1800" dirty="0">
                <a:effectLst/>
                <a:latin typeface="Segoe UI" panose="020B0502040204020203" pitchFamily="34" charset="0"/>
                <a:ea typeface="Calibri" panose="020F0502020204030204" pitchFamily="34" charset="0"/>
                <a:cs typeface="Segoe UI" panose="020B0502040204020203" pitchFamily="34" charset="0"/>
              </a:rPr>
              <a:t> (sinir hücreleri arasındaki kimyasal iletişimciler) dengesizlikleri,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bozukluklarını tetikleyebilir.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Çevresel Faktörler:</a:t>
            </a:r>
            <a:r>
              <a:rPr lang="tr-TR" sz="1800" dirty="0">
                <a:effectLst/>
                <a:latin typeface="Segoe UI" panose="020B0502040204020203" pitchFamily="34" charset="0"/>
                <a:ea typeface="Calibri" panose="020F0502020204030204" pitchFamily="34" charset="0"/>
                <a:cs typeface="Segoe UI" panose="020B0502040204020203" pitchFamily="34" charset="0"/>
              </a:rPr>
              <a:t> Erken yaşam deneyimleri, travma ve kronik stres, riski artırabilir.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Kişilik ve Mizaç:</a:t>
            </a:r>
            <a:r>
              <a:rPr lang="tr-TR" sz="1800" dirty="0">
                <a:effectLst/>
                <a:latin typeface="Segoe UI" panose="020B0502040204020203" pitchFamily="34" charset="0"/>
                <a:ea typeface="Calibri" panose="020F0502020204030204" pitchFamily="34" charset="0"/>
                <a:cs typeface="Segoe UI" panose="020B0502040204020203" pitchFamily="34" charset="0"/>
              </a:rPr>
              <a:t> Aşırı hassas veya mükemmeliyetçi kişilik özellikleri,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bozukluklarına yatkınlığı artırabilir.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Yaşam Değişiklikleri:</a:t>
            </a:r>
            <a:r>
              <a:rPr lang="tr-TR" sz="1800" dirty="0">
                <a:effectLst/>
                <a:latin typeface="Segoe UI" panose="020B0502040204020203" pitchFamily="34" charset="0"/>
                <a:ea typeface="Calibri" panose="020F0502020204030204" pitchFamily="34" charset="0"/>
                <a:cs typeface="Segoe UI" panose="020B0502040204020203" pitchFamily="34" charset="0"/>
              </a:rPr>
              <a:t> Boşanma, iş kaybı veya bir yakınının ölümü gibi büyük yaşam değişiklikleri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bozukluklarını tetikleyebilir.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Bu faktörlerin her biri, bireyin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bozukluğu geliştirme riskini farklı şekillerde etkileyebilir. Dolayısıyla çok yönlü bir yaklaşımın benimsenmesi önemlidir.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9</a:t>
            </a:fld>
            <a:endParaRPr lang="en-US"/>
          </a:p>
        </p:txBody>
      </p:sp>
    </p:spTree>
    <p:extLst>
      <p:ext uri="{BB962C8B-B14F-4D97-AF65-F5344CB8AC3E}">
        <p14:creationId xmlns:p14="http://schemas.microsoft.com/office/powerpoint/2010/main" val="690693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rPr>
              <a:t>Travma (örselenme) ve buna bağlı bozukluklar, dünya çapında sayısız yetişkini etkileyen karmaşık ve yaygın sorunlardır. </a:t>
            </a:r>
            <a:r>
              <a:rPr lang="tr-TR" sz="1800" dirty="0" err="1">
                <a:effectLst/>
                <a:latin typeface="Segoe UI" panose="020B0502040204020203" pitchFamily="34" charset="0"/>
                <a:ea typeface="Calibri" panose="020F0502020204030204" pitchFamily="34" charset="0"/>
              </a:rPr>
              <a:t>Travmatik</a:t>
            </a:r>
            <a:r>
              <a:rPr lang="tr-TR" sz="1800" dirty="0">
                <a:effectLst/>
                <a:latin typeface="Segoe UI" panose="020B0502040204020203" pitchFamily="34" charset="0"/>
                <a:ea typeface="Calibri" panose="020F0502020204030204" pitchFamily="34" charset="0"/>
              </a:rPr>
              <a:t> deneyimlerin bireyin zihinsel, duygusal ve fiziksel sağlığı üzerinde derin ve kalıcı etkileri olabilir. Bu metinde, travmaya bağlı bozuklukların türleri, nedenleri, belirtileri, tedavi seçenekleri ve travma yaşamış kişilere destek vermenin ve anlayış göstermenin önemi de dâhil olmak üzere çeşitli konulara değinilecektir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36</a:t>
            </a:fld>
            <a:endParaRPr lang="en-US"/>
          </a:p>
        </p:txBody>
      </p:sp>
    </p:spTree>
    <p:extLst>
      <p:ext uri="{BB962C8B-B14F-4D97-AF65-F5344CB8AC3E}">
        <p14:creationId xmlns:p14="http://schemas.microsoft.com/office/powerpoint/2010/main" val="655931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Travmatik</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olaylara karşı verilen tepkiler, şok edici, üzücü veya zararlı bir olay veya olaylar dizisine verilen psikolojik ve duygusal tepkiler olarak tanımlanabilir.</a:t>
            </a:r>
            <a:r>
              <a:rPr lang="tr-TR" sz="1800" b="1"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Travmatik</a:t>
            </a:r>
            <a:r>
              <a:rPr lang="tr-TR" sz="1800" dirty="0">
                <a:effectLst/>
                <a:latin typeface="Segoe UI" panose="020B0502040204020203" pitchFamily="34" charset="0"/>
                <a:ea typeface="Calibri" panose="020F0502020204030204" pitchFamily="34" charset="0"/>
                <a:cs typeface="Segoe UI" panose="020B0502040204020203" pitchFamily="34" charset="0"/>
              </a:rPr>
              <a:t> deneyimler, doğası ve şiddeti bakımından büyük farklılıklar gösterebilir ve çeşitli alt gruplarda incelenebilir. </a:t>
            </a:r>
            <a:r>
              <a:rPr lang="tr-TR" sz="1800" dirty="0" err="1">
                <a:effectLst/>
                <a:latin typeface="Segoe UI" panose="020B0502040204020203" pitchFamily="34" charset="0"/>
                <a:ea typeface="Calibri" panose="020F0502020204030204" pitchFamily="34" charset="0"/>
                <a:cs typeface="Segoe UI" panose="020B0502040204020203" pitchFamily="34" charset="0"/>
              </a:rPr>
              <a:t>Travmatik</a:t>
            </a:r>
            <a:r>
              <a:rPr lang="tr-TR" sz="1800" dirty="0">
                <a:effectLst/>
                <a:latin typeface="Segoe UI" panose="020B0502040204020203" pitchFamily="34" charset="0"/>
                <a:ea typeface="Calibri" panose="020F0502020204030204" pitchFamily="34" charset="0"/>
                <a:cs typeface="Segoe UI" panose="020B0502040204020203" pitchFamily="34" charset="0"/>
              </a:rPr>
              <a:t> deneyimler; fiziksel travma (kazalar, yaralanmalar veya saldırılar), duygusal travma (sevilen birinin kaybı, ihanet veya duygusal istismar), psikolojik travma (şiddete, doğal afetlere veya savaşa tanık olmak veya bunları deneyimlemek) olarak sınıflandırılabilir. Travma, bir dizi duygusal, bilişsel ve fiziksel tepkiye yol açabilir.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Bu tepkiler, kronik ve yıkıcı hâle geldiğinde travma ile ilişkili bozukluklar olarak sınıflandırılabilir. Travma ile ilişkili çeşitli bozukluklar vardır. Travma Sonrası Stres Bozukluğu (TSSB) </a:t>
            </a:r>
            <a:r>
              <a:rPr lang="tr-TR" sz="1800" dirty="0" err="1">
                <a:effectLst/>
                <a:latin typeface="Segoe UI" panose="020B0502040204020203" pitchFamily="34" charset="0"/>
                <a:ea typeface="Calibri" panose="020F0502020204030204" pitchFamily="34" charset="0"/>
                <a:cs typeface="Segoe UI" panose="020B0502040204020203" pitchFamily="34" charset="0"/>
              </a:rPr>
              <a:t>travmatik</a:t>
            </a:r>
            <a:r>
              <a:rPr lang="tr-TR" sz="1800" dirty="0">
                <a:effectLst/>
                <a:latin typeface="Segoe UI" panose="020B0502040204020203" pitchFamily="34" charset="0"/>
                <a:ea typeface="Calibri" panose="020F0502020204030204" pitchFamily="34" charset="0"/>
                <a:cs typeface="Segoe UI" panose="020B0502040204020203" pitchFamily="34" charset="0"/>
              </a:rPr>
              <a:t> bir olaya maruz kaldıktan sonra gelişebilir. Belirtiler arasında </a:t>
            </a:r>
            <a:r>
              <a:rPr lang="tr-TR" sz="1800" dirty="0" err="1">
                <a:effectLst/>
                <a:latin typeface="Segoe UI" panose="020B0502040204020203" pitchFamily="34" charset="0"/>
                <a:ea typeface="Calibri" panose="020F0502020204030204" pitchFamily="34" charset="0"/>
                <a:cs typeface="Segoe UI" panose="020B0502040204020203" pitchFamily="34" charset="0"/>
              </a:rPr>
              <a:t>travmatik</a:t>
            </a:r>
            <a:r>
              <a:rPr lang="tr-TR" sz="1800" dirty="0">
                <a:effectLst/>
                <a:latin typeface="Segoe UI" panose="020B0502040204020203" pitchFamily="34" charset="0"/>
                <a:ea typeface="Calibri" panose="020F0502020204030204" pitchFamily="34" charset="0"/>
                <a:cs typeface="Segoe UI" panose="020B0502040204020203" pitchFamily="34" charset="0"/>
              </a:rPr>
              <a:t> olayın ani hatırlatıcıları, kabuslar, aşırı tetikte olma, hatırlatıcılardan kaçınma ve duygusal bazı belirtiler yer alabilir. Akut Stres Bozukluğu, </a:t>
            </a:r>
            <a:r>
              <a:rPr lang="tr-TR" sz="1800" dirty="0" err="1">
                <a:effectLst/>
                <a:latin typeface="Segoe UI" panose="020B0502040204020203" pitchFamily="34" charset="0"/>
                <a:ea typeface="Calibri" panose="020F0502020204030204" pitchFamily="34" charset="0"/>
                <a:cs typeface="Segoe UI" panose="020B0502040204020203" pitchFamily="34" charset="0"/>
              </a:rPr>
              <a:t>TSSB'ye</a:t>
            </a:r>
            <a:r>
              <a:rPr lang="tr-TR" sz="1800" dirty="0">
                <a:effectLst/>
                <a:latin typeface="Segoe UI" panose="020B0502040204020203" pitchFamily="34" charset="0"/>
                <a:ea typeface="Calibri" panose="020F0502020204030204" pitchFamily="34" charset="0"/>
                <a:cs typeface="Segoe UI" panose="020B0502040204020203" pitchFamily="34" charset="0"/>
              </a:rPr>
              <a:t> benzer ancak </a:t>
            </a:r>
            <a:r>
              <a:rPr lang="tr-TR" sz="1800" dirty="0" err="1">
                <a:effectLst/>
                <a:latin typeface="Segoe UI" panose="020B0502040204020203" pitchFamily="34" charset="0"/>
                <a:ea typeface="Calibri" panose="020F0502020204030204" pitchFamily="34" charset="0"/>
                <a:cs typeface="Segoe UI" panose="020B0502040204020203" pitchFamily="34" charset="0"/>
              </a:rPr>
              <a:t>travmatik</a:t>
            </a:r>
            <a:r>
              <a:rPr lang="tr-TR" sz="1800" dirty="0">
                <a:effectLst/>
                <a:latin typeface="Segoe UI" panose="020B0502040204020203" pitchFamily="34" charset="0"/>
                <a:ea typeface="Calibri" panose="020F0502020204030204" pitchFamily="34" charset="0"/>
                <a:cs typeface="Segoe UI" panose="020B0502040204020203" pitchFamily="34" charset="0"/>
              </a:rPr>
              <a:t> bir olaydan sonraki ilk birkaç hafta içinde ortaya çıkar ve tipik olarak daha kısa sürer.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Uyum Bozuklukları ise tetikleyici bir olayın, yaşam değişikliklerine uyum sağlamada önemli zorlukları tetikleyerek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depresyon ve davranış bozuklukları gibi semptomlara yol açması olarak tanımlanabilir.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37</a:t>
            </a:fld>
            <a:endParaRPr lang="en-US"/>
          </a:p>
        </p:txBody>
      </p:sp>
    </p:spTree>
    <p:extLst>
      <p:ext uri="{BB962C8B-B14F-4D97-AF65-F5344CB8AC3E}">
        <p14:creationId xmlns:p14="http://schemas.microsoft.com/office/powerpoint/2010/main" val="897986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Travma ile ilişkili bozukluklar, çok çeşitli deneyimlerden kaynaklanabilir ve etkileri son derece bireyseldir. Tek bir nedeni olmamakla birlikte, bazı yaygın risk faktörleri sayılabilir. Travma ile ilişkili bozukluklarda temel risk faktörü </a:t>
            </a:r>
            <a:r>
              <a:rPr lang="tr-TR" sz="1800" dirty="0" err="1">
                <a:effectLst/>
                <a:latin typeface="Segoe UI" panose="020B0502040204020203" pitchFamily="34" charset="0"/>
                <a:ea typeface="Calibri" panose="020F0502020204030204" pitchFamily="34" charset="0"/>
                <a:cs typeface="Segoe UI" panose="020B0502040204020203" pitchFamily="34" charset="0"/>
              </a:rPr>
              <a:t>travmatik</a:t>
            </a:r>
            <a:r>
              <a:rPr lang="tr-TR" sz="1800" dirty="0">
                <a:effectLst/>
                <a:latin typeface="Segoe UI" panose="020B0502040204020203" pitchFamily="34" charset="0"/>
                <a:ea typeface="Calibri" panose="020F0502020204030204" pitchFamily="34" charset="0"/>
                <a:cs typeface="Segoe UI" panose="020B0502040204020203" pitchFamily="34" charset="0"/>
              </a:rPr>
              <a:t> olaya maruz kalmaktır. Çocukluk döneminde yaşanan ihmal, istismar veya ebeveyn kaybı gibi travmalar ruh sağlığı üzerinde kalıcı bir etkiye sahip olabilir. Aynı zamanda kişide daha öncesinde bir psikopatoloji varlığı, bazı kişilik özellikleri ve </a:t>
            </a:r>
            <a:r>
              <a:rPr lang="tr-TR" sz="1800" dirty="0" err="1">
                <a:effectLst/>
                <a:latin typeface="Segoe UI" panose="020B0502040204020203" pitchFamily="34" charset="0"/>
                <a:ea typeface="Calibri" panose="020F0502020204030204" pitchFamily="34" charset="0"/>
                <a:cs typeface="Segoe UI" panose="020B0502040204020203" pitchFamily="34" charset="0"/>
              </a:rPr>
              <a:t>travmatik</a:t>
            </a:r>
            <a:r>
              <a:rPr lang="tr-TR" sz="1800" dirty="0">
                <a:effectLst/>
                <a:latin typeface="Segoe UI" panose="020B0502040204020203" pitchFamily="34" charset="0"/>
                <a:ea typeface="Calibri" panose="020F0502020204030204" pitchFamily="34" charset="0"/>
                <a:cs typeface="Segoe UI" panose="020B0502040204020203" pitchFamily="34" charset="0"/>
              </a:rPr>
              <a:t> deneyimin ciddiyeti ve tekrarlayıcı olması travma ile ilişkili bozukluklar geliştirme riskini arttırır. Travma ile ilişkili bozuklukların gelişiminde, beyinde </a:t>
            </a:r>
            <a:r>
              <a:rPr lang="tr-TR" sz="1800" dirty="0" err="1">
                <a:effectLst/>
                <a:latin typeface="Segoe UI" panose="020B0502040204020203" pitchFamily="34" charset="0"/>
                <a:ea typeface="Calibri" panose="020F0502020204030204" pitchFamily="34" charset="0"/>
                <a:cs typeface="Segoe UI" panose="020B0502040204020203" pitchFamily="34" charset="0"/>
              </a:rPr>
              <a:t>travmatik</a:t>
            </a:r>
            <a:r>
              <a:rPr lang="tr-TR" sz="1800" dirty="0">
                <a:effectLst/>
                <a:latin typeface="Segoe UI" panose="020B0502040204020203" pitchFamily="34" charset="0"/>
                <a:ea typeface="Calibri" panose="020F0502020204030204" pitchFamily="34" charset="0"/>
                <a:cs typeface="Segoe UI" panose="020B0502040204020203" pitchFamily="34" charset="0"/>
              </a:rPr>
              <a:t> olaylara verilen duygusal yanıtları düzenleyen merkezlerin daha aktif olduğu ve bunları düzenleyen ön beyin bölgelerinin aktivitesinde yetersizlik olduğu bilinmektedir.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Bunun yanında stres mekanizmaları ile ilişkili bazı genlerin de travma ile ilişkili bozuklukların gelişme riskini artırdığı bilinmektedir.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38</a:t>
            </a:fld>
            <a:endParaRPr lang="en-US"/>
          </a:p>
        </p:txBody>
      </p:sp>
    </p:spTree>
    <p:extLst>
      <p:ext uri="{BB962C8B-B14F-4D97-AF65-F5344CB8AC3E}">
        <p14:creationId xmlns:p14="http://schemas.microsoft.com/office/powerpoint/2010/main" val="40168924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Travma ve ilgili bozukluklar çeşitli şekillerde ortaya çıkabilir. Belirtiler </a:t>
            </a:r>
            <a:r>
              <a:rPr lang="tr-TR" sz="1800" dirty="0" err="1">
                <a:effectLst/>
                <a:latin typeface="Segoe UI" panose="020B0502040204020203" pitchFamily="34" charset="0"/>
                <a:ea typeface="Calibri" panose="020F0502020204030204" pitchFamily="34" charset="0"/>
                <a:cs typeface="Segoe UI" panose="020B0502040204020203" pitchFamily="34" charset="0"/>
              </a:rPr>
              <a:t>travmatik</a:t>
            </a:r>
            <a:r>
              <a:rPr lang="tr-TR" sz="1800" dirty="0">
                <a:effectLst/>
                <a:latin typeface="Segoe UI" panose="020B0502040204020203" pitchFamily="34" charset="0"/>
                <a:ea typeface="Calibri" panose="020F0502020204030204" pitchFamily="34" charset="0"/>
                <a:cs typeface="Segoe UI" panose="020B0502040204020203" pitchFamily="34" charset="0"/>
              </a:rPr>
              <a:t> olaydan hemen sonra ortaya çıkabileceği gibi yıllar sonra da gelişebilir. Yaygın semptomlar şunları içerir: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Müdahaleci Düşünceler:</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Travmatik</a:t>
            </a:r>
            <a:r>
              <a:rPr lang="tr-TR" sz="1800" dirty="0">
                <a:effectLst/>
                <a:latin typeface="Segoe UI" panose="020B0502040204020203" pitchFamily="34" charset="0"/>
                <a:ea typeface="Calibri" panose="020F0502020204030204" pitchFamily="34" charset="0"/>
                <a:cs typeface="Segoe UI" panose="020B0502040204020203" pitchFamily="34" charset="0"/>
              </a:rPr>
              <a:t> olayla ilgili ani anılar, kabuslar veya sıkıntı verici anılar.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Kaçınma:</a:t>
            </a:r>
            <a:r>
              <a:rPr lang="tr-TR" sz="1800" dirty="0">
                <a:effectLst/>
                <a:latin typeface="Segoe UI" panose="020B0502040204020203" pitchFamily="34" charset="0"/>
                <a:ea typeface="Calibri" panose="020F0502020204030204" pitchFamily="34" charset="0"/>
                <a:cs typeface="Segoe UI" panose="020B0502040204020203" pitchFamily="34" charset="0"/>
              </a:rPr>
              <a:t> Yerler, insanlar veya konuşmalar gibi travmayı hatırlatan şeylerden kaçınma çabaları.</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Aşırı </a:t>
            </a:r>
            <a:r>
              <a:rPr lang="tr-TR" sz="1800" b="1" dirty="0" err="1">
                <a:effectLst/>
                <a:latin typeface="Segoe UI" panose="020B0502040204020203" pitchFamily="34" charset="0"/>
                <a:ea typeface="Calibri" panose="020F0502020204030204" pitchFamily="34" charset="0"/>
                <a:cs typeface="Segoe UI" panose="020B0502040204020203" pitchFamily="34" charset="0"/>
              </a:rPr>
              <a:t>Uyarılmışlık</a:t>
            </a:r>
            <a:r>
              <a:rPr lang="tr-TR" sz="1800" b="1" dirty="0">
                <a:effectLst/>
                <a:latin typeface="Segoe UI" panose="020B0502040204020203" pitchFamily="34" charset="0"/>
                <a:ea typeface="Calibri" panose="020F0502020204030204" pitchFamily="34" charset="0"/>
                <a:cs typeface="Segoe UI" panose="020B0502040204020203" pitchFamily="34" charset="0"/>
              </a:rPr>
              <a:t>:</a:t>
            </a:r>
            <a:r>
              <a:rPr lang="tr-TR" sz="1800" dirty="0">
                <a:effectLst/>
                <a:latin typeface="Segoe UI" panose="020B0502040204020203" pitchFamily="34" charset="0"/>
                <a:ea typeface="Calibri" panose="020F0502020204030204" pitchFamily="34" charset="0"/>
                <a:cs typeface="Segoe UI" panose="020B0502040204020203" pitchFamily="34" charset="0"/>
              </a:rPr>
              <a:t> Sürekli gergin, sinirli hissetmek veya uyumakta zorluk çekmek.</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Duygusal Rahatsızlıklar:</a:t>
            </a:r>
            <a:r>
              <a:rPr lang="tr-TR" sz="1800" dirty="0">
                <a:effectLst/>
                <a:latin typeface="Segoe UI" panose="020B0502040204020203" pitchFamily="34" charset="0"/>
                <a:ea typeface="Calibri" panose="020F0502020204030204" pitchFamily="34" charset="0"/>
                <a:cs typeface="Segoe UI" panose="020B0502040204020203" pitchFamily="34" charset="0"/>
              </a:rPr>
              <a:t> Belirtiler; depresyon,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suçluluk, öfke veya utancı içerebilir.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err="1">
                <a:effectLst/>
                <a:latin typeface="Segoe UI" panose="020B0502040204020203" pitchFamily="34" charset="0"/>
                <a:ea typeface="Calibri" panose="020F0502020204030204" pitchFamily="34" charset="0"/>
                <a:cs typeface="Segoe UI" panose="020B0502040204020203" pitchFamily="34" charset="0"/>
              </a:rPr>
              <a:t>Dissosiyasyon</a:t>
            </a:r>
            <a:r>
              <a:rPr lang="tr-TR" sz="1800" b="1" dirty="0">
                <a:effectLst/>
                <a:latin typeface="Segoe UI" panose="020B0502040204020203" pitchFamily="34" charset="0"/>
                <a:ea typeface="Calibri" panose="020F0502020204030204" pitchFamily="34" charset="0"/>
                <a:cs typeface="Segoe UI" panose="020B0502040204020203" pitchFamily="34" charset="0"/>
              </a:rPr>
              <a:t>:</a:t>
            </a:r>
            <a:r>
              <a:rPr lang="tr-TR" sz="1800" dirty="0">
                <a:effectLst/>
                <a:latin typeface="Segoe UI" panose="020B0502040204020203" pitchFamily="34" charset="0"/>
                <a:ea typeface="Calibri" panose="020F0502020204030204" pitchFamily="34" charset="0"/>
                <a:cs typeface="Segoe UI" panose="020B0502040204020203" pitchFamily="34" charset="0"/>
              </a:rPr>
              <a:t> Kişinin kendisinden veya çevresinden kopmuş hissetmesi.</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Fiziksel Belirtiler:</a:t>
            </a:r>
            <a:r>
              <a:rPr lang="tr-TR" sz="1800" dirty="0">
                <a:effectLst/>
                <a:latin typeface="Segoe UI" panose="020B0502040204020203" pitchFamily="34" charset="0"/>
                <a:ea typeface="Calibri" panose="020F0502020204030204" pitchFamily="34" charset="0"/>
                <a:cs typeface="Segoe UI" panose="020B0502040204020203" pitchFamily="34" charset="0"/>
              </a:rPr>
              <a:t> Travma fiziksel olarak baş ağrısı, mide bağırsak sistemi ile ilgili sorunlar ve zayıflamış bağışıklık sistemi şeklinde kendini gösterebilir.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39</a:t>
            </a:fld>
            <a:endParaRPr lang="en-US"/>
          </a:p>
        </p:txBody>
      </p:sp>
    </p:spTree>
    <p:extLst>
      <p:ext uri="{BB962C8B-B14F-4D97-AF65-F5344CB8AC3E}">
        <p14:creationId xmlns:p14="http://schemas.microsoft.com/office/powerpoint/2010/main" val="3213780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Travma ve ilgili bozukluklar için etkili tedavi seçenekleri mevcuttur ve bu tedaviler bireyin yaşam kalitesini önemli ölçüde yükseltebilir. Tedavi yaklaşımları, spesifik tanıya ve bireyin ihtiyaçlarına göre farklılık gösterebilir.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Psikoterapi:</a:t>
            </a:r>
            <a:r>
              <a:rPr lang="tr-TR" sz="1800" dirty="0">
                <a:effectLst/>
                <a:latin typeface="Segoe UI" panose="020B0502040204020203" pitchFamily="34" charset="0"/>
                <a:ea typeface="Calibri" panose="020F0502020204030204" pitchFamily="34" charset="0"/>
                <a:cs typeface="Segoe UI" panose="020B0502040204020203" pitchFamily="34" charset="0"/>
              </a:rPr>
              <a:t> Bilişsel Davranışçı Terapi ve Göz Hareketleriyle Duyarsızlaştırma ve Yeniden İşleme (EMDR) gibi travma odaklı terapiler, travma semptomlarını etkili bir şekilde ele alabilir.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İlaç Tedavisi:</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Antidepresanlar</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önleyici ilaçlar ve duygu durum dengeleyiciler, semptomların yönetilmesinde kullanılabilir.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Grup Terapisi ve Akran Desteği:</a:t>
            </a:r>
            <a:r>
              <a:rPr lang="tr-TR" sz="1800" dirty="0">
                <a:effectLst/>
                <a:latin typeface="Segoe UI" panose="020B0502040204020203" pitchFamily="34" charset="0"/>
                <a:ea typeface="Calibri" panose="020F0502020204030204" pitchFamily="34" charset="0"/>
                <a:cs typeface="Segoe UI" panose="020B0502040204020203" pitchFamily="34" charset="0"/>
              </a:rPr>
              <a:t> Bu yaklaşımlar, bireylere topluluk duygusu ve paylaşılan deneyimler sağlayabilir.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Diğer Yöntemler: </a:t>
            </a:r>
            <a:r>
              <a:rPr lang="tr-TR" sz="1800" dirty="0">
                <a:effectLst/>
                <a:latin typeface="Segoe UI" panose="020B0502040204020203" pitchFamily="34" charset="0"/>
                <a:ea typeface="Calibri" panose="020F0502020204030204" pitchFamily="34" charset="0"/>
                <a:cs typeface="Segoe UI" panose="020B0502040204020203" pitchFamily="34" charset="0"/>
              </a:rPr>
              <a:t>Psikolojik ilk yardım ve travma odaklı bakım da etkili yönetim stratejileri arasında yer alır.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40</a:t>
            </a:fld>
            <a:endParaRPr lang="en-US"/>
          </a:p>
        </p:txBody>
      </p:sp>
    </p:spTree>
    <p:extLst>
      <p:ext uri="{BB962C8B-B14F-4D97-AF65-F5344CB8AC3E}">
        <p14:creationId xmlns:p14="http://schemas.microsoft.com/office/powerpoint/2010/main" val="887671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Travma ve ilgili bozukluklar, bireyleri karmaşık ve zorlu yollarla etkileyebilir. Bu durumu daha iyi anlamak ve etkili bir destek sağlamak için şunları yapabiliriz:</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Bilgi Edinme:</a:t>
            </a:r>
            <a:r>
              <a:rPr lang="tr-TR" sz="1800" dirty="0">
                <a:effectLst/>
                <a:latin typeface="Segoe UI" panose="020B0502040204020203" pitchFamily="34" charset="0"/>
                <a:ea typeface="Calibri" panose="020F0502020204030204" pitchFamily="34" charset="0"/>
                <a:cs typeface="Segoe UI" panose="020B0502040204020203" pitchFamily="34" charset="0"/>
              </a:rPr>
              <a:t> Travma ve ilgili bozukluklar hakkında ayrıntılı bilgi, daha </a:t>
            </a:r>
            <a:r>
              <a:rPr lang="tr-TR" sz="1800" dirty="0" err="1">
                <a:effectLst/>
                <a:latin typeface="Segoe UI" panose="020B0502040204020203" pitchFamily="34" charset="0"/>
                <a:ea typeface="Calibri" panose="020F0502020204030204" pitchFamily="34" charset="0"/>
                <a:cs typeface="Segoe UI" panose="020B0502040204020203" pitchFamily="34" charset="0"/>
              </a:rPr>
              <a:t>empatik</a:t>
            </a:r>
            <a:r>
              <a:rPr lang="tr-TR" sz="1800" dirty="0">
                <a:effectLst/>
                <a:latin typeface="Segoe UI" panose="020B0502040204020203" pitchFamily="34" charset="0"/>
                <a:ea typeface="Calibri" panose="020F0502020204030204" pitchFamily="34" charset="0"/>
                <a:cs typeface="Segoe UI" panose="020B0502040204020203" pitchFamily="34" charset="0"/>
              </a:rPr>
              <a:t> ve bilgili bir yaklaşım için kritik öneme sahiptir.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Destek ve Anlayış: </a:t>
            </a:r>
            <a:r>
              <a:rPr lang="tr-TR" sz="1800" dirty="0">
                <a:effectLst/>
                <a:latin typeface="Segoe UI" panose="020B0502040204020203" pitchFamily="34" charset="0"/>
                <a:ea typeface="Calibri" panose="020F0502020204030204" pitchFamily="34" charset="0"/>
                <a:cs typeface="Segoe UI" panose="020B0502040204020203" pitchFamily="34" charset="0"/>
              </a:rPr>
              <a:t>Travma yaşayan bireyler için anlayışlı ve destekleyici bir ortam yaratmak, onların iyileşme sürecini hızlandırabilir.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Kaynakları Tanıtma:</a:t>
            </a:r>
            <a:r>
              <a:rPr lang="tr-TR" sz="1800" dirty="0">
                <a:effectLst/>
                <a:latin typeface="Segoe UI" panose="020B0502040204020203" pitchFamily="34" charset="0"/>
                <a:ea typeface="Calibri" panose="020F0502020204030204" pitchFamily="34" charset="0"/>
                <a:cs typeface="Segoe UI" panose="020B0502040204020203" pitchFamily="34" charset="0"/>
              </a:rPr>
              <a:t> Mevcut tedavi seçenekleri ve destek kaynakları hakkında bilgi sağlamak, bireylerin ihtiyaç duyduğu yardımı bulmalarına yardımcı olabilir.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Travma ve ilgili bozuklukların etkin bir şekilde yönetilmesi, bireylerin iyileşmeleri ve refahlarını yeniden kazanmaları için çok önemlidir. Farkındalığı ve desteği teşvik ederek, bu bireylerin yaşam kalitesini artırmalarına yardımcı olabiliriz </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a:t>
            </a:r>
            <a:r>
              <a:rPr lang="tr-TR"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Reynolds</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ve ark., 2016)</a:t>
            </a:r>
            <a:r>
              <a:rPr lang="tr-TR" sz="1800" dirty="0">
                <a:effectLst/>
                <a:latin typeface="Segoe UI" panose="020B0502040204020203" pitchFamily="34" charset="0"/>
                <a:ea typeface="Calibri" panose="020F0502020204030204" pitchFamily="34" charset="0"/>
                <a:cs typeface="Segoe UI" panose="020B0502040204020203" pitchFamily="34" charset="0"/>
              </a:rPr>
              <a:t>.</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41</a:t>
            </a:fld>
            <a:endParaRPr lang="en-US"/>
          </a:p>
        </p:txBody>
      </p:sp>
    </p:spTree>
    <p:extLst>
      <p:ext uri="{BB962C8B-B14F-4D97-AF65-F5344CB8AC3E}">
        <p14:creationId xmlns:p14="http://schemas.microsoft.com/office/powerpoint/2010/main" val="3840433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Travma ile ilişkili bozuklukların belirtileri başka bozukluklarla karışabilir. Burada özellikle kaçınma, yeniden </a:t>
            </a:r>
            <a:r>
              <a:rPr lang="tr-TR" sz="1800" b="1" dirty="0" err="1">
                <a:solidFill>
                  <a:srgbClr val="2F5496"/>
                </a:solidFill>
                <a:effectLst/>
                <a:latin typeface="Segoe UI" panose="020B0502040204020203" pitchFamily="34" charset="0"/>
                <a:ea typeface="Calibri" panose="020F0502020204030204" pitchFamily="34" charset="0"/>
                <a:cs typeface="Segoe UI" panose="020B0502040204020203" pitchFamily="34" charset="0"/>
              </a:rPr>
              <a:t>yaşantılama</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(deneyimleme) belirtilerini fark etmek ve travma öyküsünü alabilmek önemlidir.</a:t>
            </a:r>
            <a:r>
              <a:rPr lang="tr-TR" sz="1800"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Belirtilerin ani başlaması, hep belirli bir tema üstünden gitmesi şüphe oluşturabilir. Meslek elemanları, travma öyküsünü net alamasa da koruma altına alınmış çocuklarda ve bakım verenlerinde bu tanıları düşünmelidir.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42</a:t>
            </a:fld>
            <a:endParaRPr lang="en-US"/>
          </a:p>
        </p:txBody>
      </p:sp>
    </p:spTree>
    <p:extLst>
      <p:ext uri="{BB962C8B-B14F-4D97-AF65-F5344CB8AC3E}">
        <p14:creationId xmlns:p14="http://schemas.microsoft.com/office/powerpoint/2010/main" val="955008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43</a:t>
            </a:fld>
            <a:endParaRPr lang="en-US"/>
          </a:p>
        </p:txBody>
      </p:sp>
    </p:spTree>
    <p:extLst>
      <p:ext uri="{BB962C8B-B14F-4D97-AF65-F5344CB8AC3E}">
        <p14:creationId xmlns:p14="http://schemas.microsoft.com/office/powerpoint/2010/main" val="34960827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4000"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44</a:t>
            </a:fld>
            <a:endParaRPr lang="en-US"/>
          </a:p>
        </p:txBody>
      </p:sp>
    </p:spTree>
    <p:extLst>
      <p:ext uri="{BB962C8B-B14F-4D97-AF65-F5344CB8AC3E}">
        <p14:creationId xmlns:p14="http://schemas.microsoft.com/office/powerpoint/2010/main" val="3716747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err="1">
                <a:effectLst/>
                <a:latin typeface="Segoe UI" panose="020B0502040204020203" pitchFamily="34" charset="0"/>
                <a:ea typeface="Calibri" panose="020F0502020204030204" pitchFamily="34" charset="0"/>
                <a:cs typeface="Segoe UI" panose="020B0502040204020203" pitchFamily="34" charset="0"/>
              </a:rPr>
              <a:t>OKB'nin</a:t>
            </a:r>
            <a:r>
              <a:rPr lang="tr-TR" sz="1800" dirty="0">
                <a:effectLst/>
                <a:latin typeface="Segoe UI" panose="020B0502040204020203" pitchFamily="34" charset="0"/>
                <a:ea typeface="Calibri" panose="020F0502020204030204" pitchFamily="34" charset="0"/>
                <a:cs typeface="Segoe UI" panose="020B0502040204020203" pitchFamily="34" charset="0"/>
              </a:rPr>
              <a:t> temel özellikleri şunlardır: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Takıntılar (obsesyonlar):</a:t>
            </a:r>
            <a:r>
              <a:rPr lang="tr-TR" sz="1800" dirty="0">
                <a:effectLst/>
                <a:latin typeface="Segoe UI" panose="020B0502040204020203" pitchFamily="34" charset="0"/>
                <a:ea typeface="Calibri" panose="020F0502020204030204" pitchFamily="34" charset="0"/>
                <a:cs typeface="Segoe UI" panose="020B0502040204020203" pitchFamily="34" charset="0"/>
              </a:rPr>
              <a:t> Kişinin zihnine giren, önemli ölçüde endişe ve rahatsızlığa neden olan kalıcı ve sıkıntı verici düşünceler, dürtüler veya zihinsel görüntüler.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err="1">
                <a:effectLst/>
                <a:latin typeface="Segoe UI" panose="020B0502040204020203" pitchFamily="34" charset="0"/>
                <a:ea typeface="Calibri" panose="020F0502020204030204" pitchFamily="34" charset="0"/>
                <a:cs typeface="Segoe UI" panose="020B0502040204020203" pitchFamily="34" charset="0"/>
              </a:rPr>
              <a:t>Kompulsiyonlar</a:t>
            </a:r>
            <a:r>
              <a:rPr lang="tr-TR" sz="1800" b="1" dirty="0">
                <a:effectLst/>
                <a:latin typeface="Segoe UI" panose="020B0502040204020203" pitchFamily="34" charset="0"/>
                <a:ea typeface="Calibri" panose="020F0502020204030204" pitchFamily="34" charset="0"/>
                <a:cs typeface="Segoe UI" panose="020B0502040204020203" pitchFamily="34" charset="0"/>
              </a:rPr>
              <a:t>:</a:t>
            </a:r>
            <a:r>
              <a:rPr lang="tr-TR" sz="1800" dirty="0">
                <a:effectLst/>
                <a:latin typeface="Segoe UI" panose="020B0502040204020203" pitchFamily="34" charset="0"/>
                <a:ea typeface="Calibri" panose="020F0502020204030204" pitchFamily="34" charset="0"/>
                <a:cs typeface="Segoe UI" panose="020B0502040204020203" pitchFamily="34" charset="0"/>
              </a:rPr>
              <a:t> Obsesyonların neden olduğu sıkıntıyı azaltmak veya önlemek için tekrarlanan davranışlar veya zihinsel eylemlerdir. Bu zorlamalar, genellikle aşırıdır ve herhangi bir gerçekçi sonuca bağlı değildir.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Zaman alır:</a:t>
            </a:r>
            <a:r>
              <a:rPr lang="tr-TR" sz="1800" dirty="0">
                <a:effectLst/>
                <a:latin typeface="Segoe UI" panose="020B0502040204020203" pitchFamily="34" charset="0"/>
                <a:ea typeface="Calibri" panose="020F0502020204030204" pitchFamily="34" charset="0"/>
                <a:cs typeface="Segoe UI" panose="020B0502040204020203" pitchFamily="34" charset="0"/>
              </a:rPr>
              <a:t> OKB ile ilişkili obsesyonlar ve </a:t>
            </a:r>
            <a:r>
              <a:rPr lang="tr-TR" sz="1800" dirty="0" err="1">
                <a:effectLst/>
                <a:latin typeface="Segoe UI" panose="020B0502040204020203" pitchFamily="34" charset="0"/>
                <a:ea typeface="Calibri" panose="020F0502020204030204" pitchFamily="34" charset="0"/>
                <a:cs typeface="Segoe UI" panose="020B0502040204020203" pitchFamily="34" charset="0"/>
              </a:rPr>
              <a:t>kompulsiyonlar</a:t>
            </a:r>
            <a:r>
              <a:rPr lang="tr-TR" sz="1800" dirty="0">
                <a:effectLst/>
                <a:latin typeface="Segoe UI" panose="020B0502040204020203" pitchFamily="34" charset="0"/>
                <a:ea typeface="Calibri" panose="020F0502020204030204" pitchFamily="34" charset="0"/>
                <a:cs typeface="Segoe UI" panose="020B0502040204020203" pitchFamily="34" charset="0"/>
              </a:rPr>
              <a:t>, her gün önemli miktarda zaman alır ve bireylerin diğer faaliyetlere odaklanmasını zorlaştırabilir.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İşlevsellikte bozulma:</a:t>
            </a:r>
            <a:r>
              <a:rPr lang="tr-TR" sz="1800" dirty="0">
                <a:effectLst/>
                <a:latin typeface="Segoe UI" panose="020B0502040204020203" pitchFamily="34" charset="0"/>
                <a:ea typeface="Calibri" panose="020F0502020204030204" pitchFamily="34" charset="0"/>
                <a:cs typeface="Segoe UI" panose="020B0502040204020203" pitchFamily="34" charset="0"/>
              </a:rPr>
              <a:t> OKB, obsesyon ve </a:t>
            </a:r>
            <a:r>
              <a:rPr lang="tr-TR" sz="1800" dirty="0" err="1">
                <a:effectLst/>
                <a:latin typeface="Segoe UI" panose="020B0502040204020203" pitchFamily="34" charset="0"/>
                <a:ea typeface="Calibri" panose="020F0502020204030204" pitchFamily="34" charset="0"/>
                <a:cs typeface="Segoe UI" panose="020B0502040204020203" pitchFamily="34" charset="0"/>
              </a:rPr>
              <a:t>kompulsiyonlara</a:t>
            </a:r>
            <a:r>
              <a:rPr lang="tr-TR" sz="1800" dirty="0">
                <a:effectLst/>
                <a:latin typeface="Segoe UI" panose="020B0502040204020203" pitchFamily="34" charset="0"/>
                <a:ea typeface="Calibri" panose="020F0502020204030204" pitchFamily="34" charset="0"/>
                <a:cs typeface="Segoe UI" panose="020B0502040204020203" pitchFamily="34" charset="0"/>
              </a:rPr>
              <a:t> ayrılan zaman ve enerji nedeniyle sosyal, mesleki ve kişiler arası işlevsellikte bozulmaya yol açabilir.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45</a:t>
            </a:fld>
            <a:endParaRPr lang="en-US"/>
          </a:p>
        </p:txBody>
      </p:sp>
    </p:spTree>
    <p:extLst>
      <p:ext uri="{BB962C8B-B14F-4D97-AF65-F5344CB8AC3E}">
        <p14:creationId xmlns:p14="http://schemas.microsoft.com/office/powerpoint/2010/main" val="3281554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bozuklukları, fiziksel, duygusal ve bilişsel belirtilerle kendini gösterebilir. Her türün kendine özgü semptomları olmakla birlikte genellikle kontrol edilemeyen aşırı endişe, bu bozuklukların ortak bir özelliğidir.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Fiziksel Belirtiler:</a:t>
            </a:r>
            <a:r>
              <a:rPr lang="tr-TR" sz="1800" dirty="0">
                <a:effectLst/>
                <a:latin typeface="Segoe UI" panose="020B0502040204020203" pitchFamily="34" charset="0"/>
                <a:ea typeface="Calibri" panose="020F0502020204030204" pitchFamily="34" charset="0"/>
                <a:cs typeface="Segoe UI" panose="020B0502040204020203" pitchFamily="34" charset="0"/>
              </a:rPr>
              <a:t> Kalp çarpıntısı, terleme, titreme ve mide-bağırsak rahatsızlıkları gibi.</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Duygusal ve Bilişsel Belirtiler:</a:t>
            </a:r>
            <a:r>
              <a:rPr lang="tr-TR" sz="1800" dirty="0">
                <a:effectLst/>
                <a:latin typeface="Segoe UI" panose="020B0502040204020203" pitchFamily="34" charset="0"/>
                <a:ea typeface="Calibri" panose="020F0502020204030204" pitchFamily="34" charset="0"/>
                <a:cs typeface="Segoe UI" panose="020B0502040204020203" pitchFamily="34" charset="0"/>
              </a:rPr>
              <a:t> Kontrol edilemeyen endişe, konsantrasyon güçlüğü, uyku sorunları ve günlük işlevleri etkileyen dikkat eksikliği.</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Kaçınma Davranışları:</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tetikleyen durumlar ve yerlerden kaçınma, izolasyon ve günlük aktivitelerin sınırlanması.</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Performans gerektiren durumlardan kaçma, sürekli huzursuz ve hareket hâlinde olma, utanma, kısık sesle konuşma, toplum önünde yemek yiyememe, ataklar geldiğinde işlerini bırakma, fobi hissettiği alandan uzak durma, terleme, titreme, kalp çarpıntısı, kaygıyı rahatlatmak için yöntemler geliştirme bu kişilerde görülebilen davranışlardandır.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10</a:t>
            </a:fld>
            <a:endParaRPr lang="en-US"/>
          </a:p>
        </p:txBody>
      </p:sp>
    </p:spTree>
    <p:extLst>
      <p:ext uri="{BB962C8B-B14F-4D97-AF65-F5344CB8AC3E}">
        <p14:creationId xmlns:p14="http://schemas.microsoft.com/office/powerpoint/2010/main" val="41618267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err="1">
                <a:effectLst/>
                <a:latin typeface="Segoe UI" panose="020B0502040204020203" pitchFamily="34" charset="0"/>
                <a:ea typeface="Calibri" panose="020F0502020204030204" pitchFamily="34" charset="0"/>
                <a:cs typeface="Segoe UI" panose="020B0502040204020203" pitchFamily="34" charset="0"/>
              </a:rPr>
              <a:t>OKB'nin</a:t>
            </a:r>
            <a:r>
              <a:rPr lang="tr-TR" sz="1800" dirty="0">
                <a:effectLst/>
                <a:latin typeface="Segoe UI" panose="020B0502040204020203" pitchFamily="34" charset="0"/>
                <a:ea typeface="Calibri" panose="020F0502020204030204" pitchFamily="34" charset="0"/>
                <a:cs typeface="Segoe UI" panose="020B0502040204020203" pitchFamily="34" charset="0"/>
              </a:rPr>
              <a:t> kesin nedeni henüz net değildir fakat genetik, </a:t>
            </a:r>
            <a:r>
              <a:rPr lang="tr-TR" sz="1800" dirty="0" err="1">
                <a:effectLst/>
                <a:latin typeface="Segoe UI" panose="020B0502040204020203" pitchFamily="34" charset="0"/>
                <a:ea typeface="Calibri" panose="020F0502020204030204" pitchFamily="34" charset="0"/>
                <a:cs typeface="Segoe UI" panose="020B0502040204020203" pitchFamily="34" charset="0"/>
              </a:rPr>
              <a:t>nörobiyolojik</a:t>
            </a:r>
            <a:r>
              <a:rPr lang="tr-TR" sz="1800" dirty="0">
                <a:effectLst/>
                <a:latin typeface="Segoe UI" panose="020B0502040204020203" pitchFamily="34" charset="0"/>
                <a:ea typeface="Calibri" panose="020F0502020204030204" pitchFamily="34" charset="0"/>
                <a:cs typeface="Segoe UI" panose="020B0502040204020203" pitchFamily="34" charset="0"/>
              </a:rPr>
              <a:t> ve çevresel faktörlerin birleşimi etkili olabilir. Örneğin, aile geçmişi OKB riskini artırabilir. </a:t>
            </a:r>
            <a:r>
              <a:rPr lang="tr-TR" sz="1800" dirty="0" err="1">
                <a:effectLst/>
                <a:latin typeface="Segoe UI" panose="020B0502040204020203" pitchFamily="34" charset="0"/>
                <a:ea typeface="Calibri" panose="020F0502020204030204" pitchFamily="34" charset="0"/>
                <a:cs typeface="Segoe UI" panose="020B0502040204020203" pitchFamily="34" charset="0"/>
              </a:rPr>
              <a:t>Serotonin</a:t>
            </a:r>
            <a:r>
              <a:rPr lang="tr-TR" sz="1800" dirty="0">
                <a:effectLst/>
                <a:latin typeface="Segoe UI" panose="020B0502040204020203" pitchFamily="34" charset="0"/>
                <a:ea typeface="Calibri" panose="020F0502020204030204" pitchFamily="34" charset="0"/>
                <a:cs typeface="Segoe UI" panose="020B0502040204020203" pitchFamily="34" charset="0"/>
              </a:rPr>
              <a:t> gibi </a:t>
            </a:r>
            <a:r>
              <a:rPr lang="tr-TR" sz="1800" dirty="0" err="1">
                <a:effectLst/>
                <a:latin typeface="Segoe UI" panose="020B0502040204020203" pitchFamily="34" charset="0"/>
                <a:ea typeface="Calibri" panose="020F0502020204030204" pitchFamily="34" charset="0"/>
                <a:cs typeface="Segoe UI" panose="020B0502040204020203" pitchFamily="34" charset="0"/>
              </a:rPr>
              <a:t>nörotransmiterlerin</a:t>
            </a:r>
            <a:r>
              <a:rPr lang="tr-TR" sz="1800" dirty="0">
                <a:effectLst/>
                <a:latin typeface="Segoe UI" panose="020B0502040204020203" pitchFamily="34" charset="0"/>
                <a:ea typeface="Calibri" panose="020F0502020204030204" pitchFamily="34" charset="0"/>
                <a:cs typeface="Segoe UI" panose="020B0502040204020203" pitchFamily="34" charset="0"/>
              </a:rPr>
              <a:t> dengesizliği ve beyindeki belirli alanların, özellikle de </a:t>
            </a:r>
            <a:r>
              <a:rPr lang="tr-TR" sz="1800" dirty="0" err="1">
                <a:effectLst/>
                <a:latin typeface="Segoe UI" panose="020B0502040204020203" pitchFamily="34" charset="0"/>
                <a:ea typeface="Calibri" panose="020F0502020204030204" pitchFamily="34" charset="0"/>
                <a:cs typeface="Segoe UI" panose="020B0502040204020203" pitchFamily="34" charset="0"/>
              </a:rPr>
              <a:t>orbitofrontal</a:t>
            </a:r>
            <a:r>
              <a:rPr lang="tr-TR" sz="1800" dirty="0">
                <a:effectLst/>
                <a:latin typeface="Segoe UI" panose="020B0502040204020203" pitchFamily="34" charset="0"/>
                <a:ea typeface="Calibri" panose="020F0502020204030204" pitchFamily="34" charset="0"/>
                <a:cs typeface="Segoe UI" panose="020B0502040204020203" pitchFamily="34" charset="0"/>
              </a:rPr>
              <a:t> korteks olarak bilinen ön beyin bölgesinin anormallikleri rol oynayabilir. Ayrıca </a:t>
            </a:r>
            <a:r>
              <a:rPr lang="tr-TR" sz="1800" dirty="0" err="1">
                <a:effectLst/>
                <a:latin typeface="Segoe UI" panose="020B0502040204020203" pitchFamily="34" charset="0"/>
                <a:ea typeface="Calibri" panose="020F0502020204030204" pitchFamily="34" charset="0"/>
                <a:cs typeface="Segoe UI" panose="020B0502040204020203" pitchFamily="34" charset="0"/>
              </a:rPr>
              <a:t>travmatik</a:t>
            </a:r>
            <a:r>
              <a:rPr lang="tr-TR" sz="1800" dirty="0">
                <a:effectLst/>
                <a:latin typeface="Segoe UI" panose="020B0502040204020203" pitchFamily="34" charset="0"/>
                <a:ea typeface="Calibri" panose="020F0502020204030204" pitchFamily="34" charset="0"/>
                <a:cs typeface="Segoe UI" panose="020B0502040204020203" pitchFamily="34" charset="0"/>
              </a:rPr>
              <a:t> yaşantılar ve yüksek stres seviyeleri, OKB semptomlarını tetikleyebilir veya şiddetlendirebilir.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46</a:t>
            </a:fld>
            <a:endParaRPr lang="en-US"/>
          </a:p>
        </p:txBody>
      </p:sp>
    </p:spTree>
    <p:extLst>
      <p:ext uri="{BB962C8B-B14F-4D97-AF65-F5344CB8AC3E}">
        <p14:creationId xmlns:p14="http://schemas.microsoft.com/office/powerpoint/2010/main" val="3855024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OKB belirtileri genellikle, günlük yaşamı olumsuz etkiler ve sıkıntıya neden olur.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a:effectLst/>
                <a:latin typeface="Segoe UI" panose="020B0502040204020203" pitchFamily="34" charset="0"/>
                <a:ea typeface="Calibri" panose="020F0502020204030204" pitchFamily="34" charset="0"/>
                <a:cs typeface="Segoe UI" panose="020B0502040204020203" pitchFamily="34" charset="0"/>
              </a:rPr>
              <a:t>Obsesyonlar (Takıntılar):</a:t>
            </a:r>
            <a:r>
              <a:rPr lang="tr-TR" sz="1800" dirty="0">
                <a:effectLst/>
                <a:latin typeface="Segoe UI" panose="020B0502040204020203" pitchFamily="34" charset="0"/>
                <a:ea typeface="Calibri" panose="020F0502020204030204" pitchFamily="34" charset="0"/>
                <a:cs typeface="Segoe UI" panose="020B0502040204020203" pitchFamily="34" charset="0"/>
              </a:rPr>
              <a:t> Rahatsız edici düşünceler, dürtüler veya görüntüler, genellikle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veya sıkıntıya yol açar.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err="1">
                <a:effectLst/>
                <a:latin typeface="Segoe UI" panose="020B0502040204020203" pitchFamily="34" charset="0"/>
                <a:ea typeface="Calibri" panose="020F0502020204030204" pitchFamily="34" charset="0"/>
                <a:cs typeface="Segoe UI" panose="020B0502040204020203" pitchFamily="34" charset="0"/>
              </a:rPr>
              <a:t>Kompulsiyonlar</a:t>
            </a:r>
            <a:r>
              <a:rPr lang="tr-TR" sz="1800" b="1" dirty="0">
                <a:effectLst/>
                <a:latin typeface="Segoe UI" panose="020B0502040204020203" pitchFamily="34" charset="0"/>
                <a:ea typeface="Calibri" panose="020F0502020204030204" pitchFamily="34" charset="0"/>
                <a:cs typeface="Segoe UI" panose="020B0502040204020203" pitchFamily="34" charset="0"/>
              </a:rPr>
              <a:t> (</a:t>
            </a:r>
            <a:r>
              <a:rPr lang="tr-TR" sz="1800" b="1" dirty="0" err="1">
                <a:effectLst/>
                <a:latin typeface="Segoe UI" panose="020B0502040204020203" pitchFamily="34" charset="0"/>
                <a:ea typeface="Calibri" panose="020F0502020204030204" pitchFamily="34" charset="0"/>
                <a:cs typeface="Segoe UI" panose="020B0502040204020203" pitchFamily="34" charset="0"/>
              </a:rPr>
              <a:t>Zorlantılar</a:t>
            </a:r>
            <a:r>
              <a:rPr lang="tr-TR" sz="1800" b="1" dirty="0">
                <a:effectLst/>
                <a:latin typeface="Segoe UI" panose="020B0502040204020203" pitchFamily="34" charset="0"/>
                <a:ea typeface="Calibri" panose="020F0502020204030204" pitchFamily="34" charset="0"/>
                <a:cs typeface="Segoe UI" panose="020B0502040204020203" pitchFamily="34" charset="0"/>
              </a:rPr>
              <a:t>):</a:t>
            </a:r>
            <a:r>
              <a:rPr lang="tr-TR" sz="1800" dirty="0">
                <a:effectLst/>
                <a:latin typeface="Segoe UI" panose="020B0502040204020203" pitchFamily="34" charset="0"/>
                <a:ea typeface="Calibri" panose="020F0502020204030204" pitchFamily="34" charset="0"/>
                <a:cs typeface="Segoe UI" panose="020B0502040204020203" pitchFamily="34" charset="0"/>
              </a:rPr>
              <a:t> Obsesyonların yarattığı sıkıntıyı hafifletmek için yapılan tekrarlayıcı davranışlar veya zihinsel eylemler.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Bu belirtiler, kişinin günlük işlevselliğini bozabilir ve bazı durumlarda suçluluk veya utanç duygularına yol açabilir </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a:t>
            </a:r>
            <a:r>
              <a:rPr lang="tr-TR"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Coluccia</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ve ark., 2016)</a:t>
            </a:r>
            <a:r>
              <a:rPr lang="tr-TR" sz="1800" dirty="0">
                <a:effectLst/>
                <a:latin typeface="Segoe UI" panose="020B0502040204020203" pitchFamily="34" charset="0"/>
                <a:ea typeface="Calibri" panose="020F0502020204030204" pitchFamily="34" charset="0"/>
                <a:cs typeface="Segoe UI" panose="020B0502040204020203" pitchFamily="34" charset="0"/>
              </a:rPr>
              <a:t>.</a:t>
            </a:r>
          </a:p>
          <a:p>
            <a:pPr algn="just">
              <a:lnSpc>
                <a:spcPct val="115000"/>
              </a:lnSpc>
            </a:pPr>
            <a:endParaRPr lang="tr-TR" sz="1800" dirty="0">
              <a:effectLst/>
              <a:latin typeface="Segoe UI" panose="020B0502040204020203" pitchFamily="34" charset="0"/>
              <a:ea typeface="Calibri" panose="020F0502020204030204" pitchFamily="34" charset="0"/>
              <a:cs typeface="Segoe UI" panose="020B0502040204020203" pitchFamily="34" charset="0"/>
            </a:endParaRPr>
          </a:p>
          <a:p>
            <a:pPr algn="just">
              <a:lnSpc>
                <a:spcPct val="115000"/>
              </a:lnSpc>
            </a:pPr>
            <a:r>
              <a:rPr lang="tr-TR" sz="1800" dirty="0" err="1">
                <a:effectLst/>
                <a:latin typeface="Segoe UI" panose="020B0502040204020203" pitchFamily="34" charset="0"/>
                <a:ea typeface="Calibri" panose="020F0502020204030204" pitchFamily="34" charset="0"/>
                <a:cs typeface="Segoe UI" panose="020B0502040204020203" pitchFamily="34" charset="0"/>
              </a:rPr>
              <a:t>OKB'nin</a:t>
            </a:r>
            <a:r>
              <a:rPr lang="tr-TR" sz="1800" dirty="0">
                <a:effectLst/>
                <a:latin typeface="Segoe UI" panose="020B0502040204020203" pitchFamily="34" charset="0"/>
                <a:ea typeface="Calibri" panose="020F0502020204030204" pitchFamily="34" charset="0"/>
                <a:cs typeface="Segoe UI" panose="020B0502040204020203" pitchFamily="34" charset="0"/>
              </a:rPr>
              <a:t> semptomları bireyden bireye değişiklik gösterebilir. Ancak bazı yaygın obsesyon (takıntı) ve </a:t>
            </a:r>
            <a:r>
              <a:rPr lang="tr-TR" sz="1800" dirty="0" err="1">
                <a:effectLst/>
                <a:latin typeface="Segoe UI" panose="020B0502040204020203" pitchFamily="34" charset="0"/>
                <a:ea typeface="Calibri" panose="020F0502020204030204" pitchFamily="34" charset="0"/>
                <a:cs typeface="Segoe UI" panose="020B0502040204020203" pitchFamily="34" charset="0"/>
              </a:rPr>
              <a:t>kompulsiyon</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zorlantı</a:t>
            </a:r>
            <a:r>
              <a:rPr lang="tr-TR" sz="1800" dirty="0">
                <a:effectLst/>
                <a:latin typeface="Segoe UI" panose="020B0502040204020203" pitchFamily="34" charset="0"/>
                <a:ea typeface="Calibri" panose="020F0502020204030204" pitchFamily="34" charset="0"/>
                <a:cs typeface="Segoe UI" panose="020B0502040204020203" pitchFamily="34" charset="0"/>
              </a:rPr>
              <a:t>) türleri vardır. Yaygın görülenleri şunlardır: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Bulaş Obsesyonları ve Temizlik </a:t>
            </a:r>
            <a:r>
              <a:rPr lang="tr-TR" sz="1800" dirty="0" err="1">
                <a:effectLst/>
                <a:latin typeface="Segoe UI" panose="020B0502040204020203" pitchFamily="34" charset="0"/>
                <a:ea typeface="Calibri" panose="020F0502020204030204" pitchFamily="34" charset="0"/>
                <a:cs typeface="Segoe UI" panose="020B0502040204020203" pitchFamily="34" charset="0"/>
              </a:rPr>
              <a:t>Kompulsiyonları</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a:effectLst/>
                <a:latin typeface="Segoe UI" panose="020B0502040204020203" pitchFamily="34" charset="0"/>
                <a:ea typeface="Calibri" panose="020F0502020204030204" pitchFamily="34" charset="0"/>
                <a:cs typeface="Segoe UI" panose="020B0502040204020203" pitchFamily="34" charset="0"/>
              </a:rPr>
              <a:t>Obsesyon (Takıntı):</a:t>
            </a:r>
            <a:r>
              <a:rPr lang="tr-TR" sz="1800" dirty="0">
                <a:effectLst/>
                <a:latin typeface="Segoe UI" panose="020B0502040204020203" pitchFamily="34" charset="0"/>
                <a:ea typeface="Calibri" panose="020F0502020204030204" pitchFamily="34" charset="0"/>
                <a:cs typeface="Segoe UI" panose="020B0502040204020203" pitchFamily="34" charset="0"/>
              </a:rPr>
              <a:t> Mikroplar veya kirlenme konusunda aşırı endişe.</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err="1">
                <a:effectLst/>
                <a:latin typeface="Segoe UI" panose="020B0502040204020203" pitchFamily="34" charset="0"/>
                <a:ea typeface="Calibri" panose="020F0502020204030204" pitchFamily="34" charset="0"/>
                <a:cs typeface="Segoe UI" panose="020B0502040204020203" pitchFamily="34" charset="0"/>
              </a:rPr>
              <a:t>Kompulsiyon</a:t>
            </a:r>
            <a:r>
              <a:rPr lang="tr-TR" sz="1800" b="1" dirty="0">
                <a:effectLst/>
                <a:latin typeface="Segoe UI" panose="020B0502040204020203" pitchFamily="34" charset="0"/>
                <a:ea typeface="Calibri" panose="020F0502020204030204" pitchFamily="34" charset="0"/>
                <a:cs typeface="Segoe UI" panose="020B0502040204020203" pitchFamily="34" charset="0"/>
              </a:rPr>
              <a:t> (</a:t>
            </a:r>
            <a:r>
              <a:rPr lang="tr-TR" sz="1800" b="1" dirty="0" err="1">
                <a:effectLst/>
                <a:latin typeface="Segoe UI" panose="020B0502040204020203" pitchFamily="34" charset="0"/>
                <a:ea typeface="Calibri" panose="020F0502020204030204" pitchFamily="34" charset="0"/>
                <a:cs typeface="Segoe UI" panose="020B0502040204020203" pitchFamily="34" charset="0"/>
              </a:rPr>
              <a:t>Zorlantı</a:t>
            </a:r>
            <a:r>
              <a:rPr lang="tr-TR" sz="1800" b="1" dirty="0">
                <a:effectLst/>
                <a:latin typeface="Segoe UI" panose="020B0502040204020203" pitchFamily="34" charset="0"/>
                <a:ea typeface="Calibri" panose="020F0502020204030204" pitchFamily="34" charset="0"/>
                <a:cs typeface="Segoe UI" panose="020B0502040204020203" pitchFamily="34" charset="0"/>
              </a:rPr>
              <a:t>):</a:t>
            </a:r>
            <a:r>
              <a:rPr lang="tr-TR" sz="1800" dirty="0">
                <a:effectLst/>
                <a:latin typeface="Segoe UI" panose="020B0502040204020203" pitchFamily="34" charset="0"/>
                <a:ea typeface="Calibri" panose="020F0502020204030204" pitchFamily="34" charset="0"/>
                <a:cs typeface="Segoe UI" panose="020B0502040204020203" pitchFamily="34" charset="0"/>
              </a:rPr>
              <a:t> Aşırı el yıkama veya temizlik yapma.</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Şüphe Obsesyonları ve Kontrol </a:t>
            </a:r>
            <a:r>
              <a:rPr lang="tr-TR" sz="1800" dirty="0" err="1">
                <a:effectLst/>
                <a:latin typeface="Segoe UI" panose="020B0502040204020203" pitchFamily="34" charset="0"/>
                <a:ea typeface="Calibri" panose="020F0502020204030204" pitchFamily="34" charset="0"/>
                <a:cs typeface="Segoe UI" panose="020B0502040204020203" pitchFamily="34" charset="0"/>
              </a:rPr>
              <a:t>Kompulsiyonları</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a:effectLst/>
                <a:latin typeface="Segoe UI" panose="020B0502040204020203" pitchFamily="34" charset="0"/>
                <a:ea typeface="Calibri" panose="020F0502020204030204" pitchFamily="34" charset="0"/>
                <a:cs typeface="Segoe UI" panose="020B0502040204020203" pitchFamily="34" charset="0"/>
              </a:rPr>
              <a:t>Obsesyon:</a:t>
            </a:r>
            <a:r>
              <a:rPr lang="tr-TR" sz="1800" dirty="0">
                <a:effectLst/>
                <a:latin typeface="Segoe UI" panose="020B0502040204020203" pitchFamily="34" charset="0"/>
                <a:ea typeface="Calibri" panose="020F0502020204030204" pitchFamily="34" charset="0"/>
                <a:cs typeface="Segoe UI" panose="020B0502040204020203" pitchFamily="34" charset="0"/>
              </a:rPr>
              <a:t> Zarar veya tehlike konusunda sürekli endişe.</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err="1">
                <a:effectLst/>
                <a:latin typeface="Segoe UI" panose="020B0502040204020203" pitchFamily="34" charset="0"/>
                <a:ea typeface="Calibri" panose="020F0502020204030204" pitchFamily="34" charset="0"/>
                <a:cs typeface="Segoe UI" panose="020B0502040204020203" pitchFamily="34" charset="0"/>
              </a:rPr>
              <a:t>Kompulsiyon</a:t>
            </a:r>
            <a:r>
              <a:rPr lang="tr-TR" sz="1800" b="1" dirty="0">
                <a:effectLst/>
                <a:latin typeface="Segoe UI" panose="020B0502040204020203" pitchFamily="34" charset="0"/>
                <a:ea typeface="Calibri" panose="020F0502020204030204" pitchFamily="34" charset="0"/>
                <a:cs typeface="Segoe UI" panose="020B0502040204020203" pitchFamily="34" charset="0"/>
              </a:rPr>
              <a:t>:</a:t>
            </a:r>
            <a:r>
              <a:rPr lang="tr-TR" sz="1800" dirty="0">
                <a:effectLst/>
                <a:latin typeface="Segoe UI" panose="020B0502040204020203" pitchFamily="34" charset="0"/>
                <a:ea typeface="Calibri" panose="020F0502020204030204" pitchFamily="34" charset="0"/>
                <a:cs typeface="Segoe UI" panose="020B0502040204020203" pitchFamily="34" charset="0"/>
              </a:rPr>
              <a:t> Kilitler, aletler veya cihazlar gibi şeyleri tekrar tekrar kontrol etme.</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Simetri ve Düzen Obsesyonları ve </a:t>
            </a:r>
            <a:r>
              <a:rPr lang="tr-TR" sz="1800" dirty="0" err="1">
                <a:effectLst/>
                <a:latin typeface="Segoe UI" panose="020B0502040204020203" pitchFamily="34" charset="0"/>
                <a:ea typeface="Calibri" panose="020F0502020204030204" pitchFamily="34" charset="0"/>
                <a:cs typeface="Segoe UI" panose="020B0502040204020203" pitchFamily="34" charset="0"/>
              </a:rPr>
              <a:t>Kompulsiyonları</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a:effectLst/>
                <a:latin typeface="Segoe UI" panose="020B0502040204020203" pitchFamily="34" charset="0"/>
                <a:ea typeface="Calibri" panose="020F0502020204030204" pitchFamily="34" charset="0"/>
                <a:cs typeface="Segoe UI" panose="020B0502040204020203" pitchFamily="34" charset="0"/>
              </a:rPr>
              <a:t>Obsesyon:</a:t>
            </a:r>
            <a:r>
              <a:rPr lang="tr-TR" sz="1800" dirty="0">
                <a:effectLst/>
                <a:latin typeface="Segoe UI" panose="020B0502040204020203" pitchFamily="34" charset="0"/>
                <a:ea typeface="Calibri" panose="020F0502020204030204" pitchFamily="34" charset="0"/>
                <a:cs typeface="Segoe UI" panose="020B0502040204020203" pitchFamily="34" charset="0"/>
              </a:rPr>
              <a:t> Düzen ve simetriye aşırı odaklanma.</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err="1">
                <a:effectLst/>
                <a:latin typeface="Segoe UI" panose="020B0502040204020203" pitchFamily="34" charset="0"/>
                <a:ea typeface="Calibri" panose="020F0502020204030204" pitchFamily="34" charset="0"/>
                <a:cs typeface="Segoe UI" panose="020B0502040204020203" pitchFamily="34" charset="0"/>
              </a:rPr>
              <a:t>Kompulsiyon</a:t>
            </a:r>
            <a:r>
              <a:rPr lang="tr-TR" sz="1800" b="1" dirty="0">
                <a:effectLst/>
                <a:latin typeface="Segoe UI" panose="020B0502040204020203" pitchFamily="34" charset="0"/>
                <a:ea typeface="Calibri" panose="020F0502020204030204" pitchFamily="34" charset="0"/>
                <a:cs typeface="Segoe UI" panose="020B0502040204020203" pitchFamily="34" charset="0"/>
              </a:rPr>
              <a:t>:</a:t>
            </a:r>
            <a:r>
              <a:rPr lang="tr-TR" sz="1800" dirty="0">
                <a:effectLst/>
                <a:latin typeface="Segoe UI" panose="020B0502040204020203" pitchFamily="34" charset="0"/>
                <a:ea typeface="Calibri" panose="020F0502020204030204" pitchFamily="34" charset="0"/>
                <a:cs typeface="Segoe UI" panose="020B0502040204020203" pitchFamily="34" charset="0"/>
              </a:rPr>
              <a:t> Nesneleri sürekli düzenleme, sayma veya organize etme.</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Müdahaleci Düşünceler ve Zihinsel Ritüeller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a:effectLst/>
                <a:latin typeface="Segoe UI" panose="020B0502040204020203" pitchFamily="34" charset="0"/>
                <a:ea typeface="Calibri" panose="020F0502020204030204" pitchFamily="34" charset="0"/>
                <a:cs typeface="Segoe UI" panose="020B0502040204020203" pitchFamily="34" charset="0"/>
              </a:rPr>
              <a:t>Obsesyon:</a:t>
            </a:r>
            <a:r>
              <a:rPr lang="tr-TR" sz="1800" dirty="0">
                <a:effectLst/>
                <a:latin typeface="Segoe UI" panose="020B0502040204020203" pitchFamily="34" charset="0"/>
                <a:ea typeface="Calibri" panose="020F0502020204030204" pitchFamily="34" charset="0"/>
                <a:cs typeface="Segoe UI" panose="020B0502040204020203" pitchFamily="34" charset="0"/>
              </a:rPr>
              <a:t> Rahatsız edici düşünceler veya zihinsel görüntüler.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err="1">
                <a:effectLst/>
                <a:latin typeface="Segoe UI" panose="020B0502040204020203" pitchFamily="34" charset="0"/>
                <a:ea typeface="Calibri" panose="020F0502020204030204" pitchFamily="34" charset="0"/>
                <a:cs typeface="Segoe UI" panose="020B0502040204020203" pitchFamily="34" charset="0"/>
              </a:rPr>
              <a:t>Kompulsiyon</a:t>
            </a:r>
            <a:r>
              <a:rPr lang="tr-TR" sz="1800" b="1" dirty="0">
                <a:effectLst/>
                <a:latin typeface="Segoe UI" panose="020B0502040204020203" pitchFamily="34" charset="0"/>
                <a:ea typeface="Calibri" panose="020F0502020204030204" pitchFamily="34" charset="0"/>
                <a:cs typeface="Segoe UI" panose="020B0502040204020203" pitchFamily="34" charset="0"/>
              </a:rPr>
              <a:t>:</a:t>
            </a:r>
            <a:r>
              <a:rPr lang="tr-TR" sz="1800" dirty="0">
                <a:effectLst/>
                <a:latin typeface="Segoe UI" panose="020B0502040204020203" pitchFamily="34" charset="0"/>
                <a:ea typeface="Calibri" panose="020F0502020204030204" pitchFamily="34" charset="0"/>
                <a:cs typeface="Segoe UI" panose="020B0502040204020203" pitchFamily="34" charset="0"/>
              </a:rPr>
              <a:t> Bu tür düşünceleri veya görüntüleri nötralize etmek için dua etme veya zihinde cümleleri tekrar etme gibi zihinsel ritüeller.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İstifçilik Obsesyonları ve </a:t>
            </a:r>
            <a:r>
              <a:rPr lang="tr-TR" sz="1800" dirty="0" err="1">
                <a:effectLst/>
                <a:latin typeface="Segoe UI" panose="020B0502040204020203" pitchFamily="34" charset="0"/>
                <a:ea typeface="Calibri" panose="020F0502020204030204" pitchFamily="34" charset="0"/>
                <a:cs typeface="Segoe UI" panose="020B0502040204020203" pitchFamily="34" charset="0"/>
              </a:rPr>
              <a:t>Kompulsiyonları</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a:effectLst/>
                <a:latin typeface="Segoe UI" panose="020B0502040204020203" pitchFamily="34" charset="0"/>
                <a:ea typeface="Calibri" panose="020F0502020204030204" pitchFamily="34" charset="0"/>
                <a:cs typeface="Segoe UI" panose="020B0502040204020203" pitchFamily="34" charset="0"/>
              </a:rPr>
              <a:t>Obsesyon:</a:t>
            </a:r>
            <a:r>
              <a:rPr lang="tr-TR" sz="1800" dirty="0">
                <a:effectLst/>
                <a:latin typeface="Segoe UI" panose="020B0502040204020203" pitchFamily="34" charset="0"/>
                <a:ea typeface="Calibri" panose="020F0502020204030204" pitchFamily="34" charset="0"/>
                <a:cs typeface="Segoe UI" panose="020B0502040204020203" pitchFamily="34" charset="0"/>
              </a:rPr>
              <a:t> Eşyaları kaybetme korkusu veya nesnelerin manevi bir değeri olduğuna inanma.</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err="1">
                <a:effectLst/>
                <a:latin typeface="Segoe UI" panose="020B0502040204020203" pitchFamily="34" charset="0"/>
                <a:ea typeface="Calibri" panose="020F0502020204030204" pitchFamily="34" charset="0"/>
                <a:cs typeface="Segoe UI" panose="020B0502040204020203" pitchFamily="34" charset="0"/>
              </a:rPr>
              <a:t>Kompulsiyon</a:t>
            </a:r>
            <a:r>
              <a:rPr lang="tr-TR" sz="1800" b="1" dirty="0">
                <a:effectLst/>
                <a:latin typeface="Segoe UI" panose="020B0502040204020203" pitchFamily="34" charset="0"/>
                <a:ea typeface="Calibri" panose="020F0502020204030204" pitchFamily="34" charset="0"/>
                <a:cs typeface="Segoe UI" panose="020B0502040204020203" pitchFamily="34" charset="0"/>
              </a:rPr>
              <a:t>: </a:t>
            </a:r>
            <a:r>
              <a:rPr lang="tr-TR" sz="1800" dirty="0">
                <a:effectLst/>
                <a:latin typeface="Segoe UI" panose="020B0502040204020203" pitchFamily="34" charset="0"/>
                <a:ea typeface="Calibri" panose="020F0502020204030204" pitchFamily="34" charset="0"/>
                <a:cs typeface="Segoe UI" panose="020B0502040204020203" pitchFamily="34" charset="0"/>
              </a:rPr>
              <a:t>Aşırı toplama ve istifleme.</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Bu semptomlar ve davranışlar, </a:t>
            </a:r>
            <a:r>
              <a:rPr lang="tr-TR" sz="1800" dirty="0" err="1">
                <a:effectLst/>
                <a:latin typeface="Segoe UI" panose="020B0502040204020203" pitchFamily="34" charset="0"/>
                <a:ea typeface="Calibri" panose="020F0502020204030204" pitchFamily="34" charset="0"/>
                <a:cs typeface="Segoe UI" panose="020B0502040204020203" pitchFamily="34" charset="0"/>
              </a:rPr>
              <a:t>OKB'nin</a:t>
            </a:r>
            <a:r>
              <a:rPr lang="tr-TR" sz="1800" dirty="0">
                <a:effectLst/>
                <a:latin typeface="Segoe UI" panose="020B0502040204020203" pitchFamily="34" charset="0"/>
                <a:ea typeface="Calibri" panose="020F0502020204030204" pitchFamily="34" charset="0"/>
                <a:cs typeface="Segoe UI" panose="020B0502040204020203" pitchFamily="34" charset="0"/>
              </a:rPr>
              <a:t> karmaşık ve çok yönlü bir bozukluk olduğunu göstermektedir.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Etkili bir tedavi ve yönetim stratejisi için bu tür obsesyon ve </a:t>
            </a:r>
            <a:r>
              <a:rPr lang="tr-TR" sz="1800" dirty="0" err="1">
                <a:effectLst/>
                <a:latin typeface="Segoe UI" panose="020B0502040204020203" pitchFamily="34" charset="0"/>
                <a:ea typeface="Calibri" panose="020F0502020204030204" pitchFamily="34" charset="0"/>
                <a:cs typeface="Segoe UI" panose="020B0502040204020203" pitchFamily="34" charset="0"/>
              </a:rPr>
              <a:t>kompulsiyonların</a:t>
            </a:r>
            <a:r>
              <a:rPr lang="tr-TR" sz="1800" dirty="0">
                <a:effectLst/>
                <a:latin typeface="Segoe UI" panose="020B0502040204020203" pitchFamily="34" charset="0"/>
                <a:ea typeface="Calibri" panose="020F0502020204030204" pitchFamily="34" charset="0"/>
                <a:cs typeface="Segoe UI" panose="020B0502040204020203" pitchFamily="34" charset="0"/>
              </a:rPr>
              <a:t> tam olarak anlaşılması önemlidir.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47</a:t>
            </a:fld>
            <a:endParaRPr lang="en-US"/>
          </a:p>
        </p:txBody>
      </p:sp>
    </p:spTree>
    <p:extLst>
      <p:ext uri="{BB962C8B-B14F-4D97-AF65-F5344CB8AC3E}">
        <p14:creationId xmlns:p14="http://schemas.microsoft.com/office/powerpoint/2010/main" val="4932638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48</a:t>
            </a:fld>
            <a:endParaRPr lang="en-US"/>
          </a:p>
        </p:txBody>
      </p:sp>
    </p:spTree>
    <p:extLst>
      <p:ext uri="{BB962C8B-B14F-4D97-AF65-F5344CB8AC3E}">
        <p14:creationId xmlns:p14="http://schemas.microsoft.com/office/powerpoint/2010/main" val="13527596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49</a:t>
            </a:fld>
            <a:endParaRPr lang="en-US"/>
          </a:p>
        </p:txBody>
      </p:sp>
    </p:spTree>
    <p:extLst>
      <p:ext uri="{BB962C8B-B14F-4D97-AF65-F5344CB8AC3E}">
        <p14:creationId xmlns:p14="http://schemas.microsoft.com/office/powerpoint/2010/main" val="41726456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15000"/>
              </a:lnSpc>
            </a:pPr>
            <a:r>
              <a:rPr lang="tr-TR" sz="1800" dirty="0">
                <a:effectLst/>
                <a:latin typeface="Segoe UI" panose="020B0502040204020203" pitchFamily="34" charset="0"/>
                <a:ea typeface="Times New Roman" panose="02020603050405020304" pitchFamily="18" charset="0"/>
                <a:cs typeface="Segoe UI" panose="020B0502040204020203" pitchFamily="34" charset="0"/>
              </a:rPr>
              <a:t>OKB, tedavi edilebilir bir durumdur ve uygun tedavi ile birçok kişi, semptomlarında önemli rahatlama yaşayabilir.</a:t>
            </a:r>
            <a:endParaRPr lang="tr-TR" sz="1800" dirty="0">
              <a:effectLst/>
              <a:latin typeface="Times New Roman" panose="02020603050405020304" pitchFamily="18" charset="0"/>
              <a:ea typeface="Times New Roman" panose="02020603050405020304" pitchFamily="18" charset="0"/>
            </a:endParaRPr>
          </a:p>
          <a:p>
            <a:pPr marL="342900" lvl="0" indent="-342900">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Times New Roman" panose="02020603050405020304" pitchFamily="18" charset="0"/>
                <a:cs typeface="Segoe UI" panose="020B0502040204020203" pitchFamily="34" charset="0"/>
              </a:rPr>
              <a:t>Psikoterapi:</a:t>
            </a:r>
            <a:r>
              <a:rPr lang="tr-TR" sz="1800" dirty="0">
                <a:effectLst/>
                <a:latin typeface="Segoe UI" panose="020B0502040204020203" pitchFamily="34" charset="0"/>
                <a:ea typeface="Times New Roman" panose="02020603050405020304" pitchFamily="18" charset="0"/>
                <a:cs typeface="Segoe UI" panose="020B0502040204020203" pitchFamily="34" charset="0"/>
              </a:rPr>
              <a:t> Maruz Kalma ve Tepki Önleme (ERP) ile Bilişsel Davranışçı Terapi, </a:t>
            </a:r>
            <a:r>
              <a:rPr lang="tr-TR" sz="1800" dirty="0" err="1">
                <a:effectLst/>
                <a:latin typeface="Segoe UI" panose="020B0502040204020203" pitchFamily="34" charset="0"/>
                <a:ea typeface="Times New Roman" panose="02020603050405020304" pitchFamily="18" charset="0"/>
                <a:cs typeface="Segoe UI" panose="020B0502040204020203" pitchFamily="34" charset="0"/>
              </a:rPr>
              <a:t>OKB'nin</a:t>
            </a:r>
            <a:r>
              <a:rPr lang="tr-TR" sz="1800" dirty="0">
                <a:effectLst/>
                <a:latin typeface="Segoe UI" panose="020B0502040204020203" pitchFamily="34" charset="0"/>
                <a:ea typeface="Times New Roman" panose="02020603050405020304" pitchFamily="18" charset="0"/>
                <a:cs typeface="Segoe UI" panose="020B0502040204020203" pitchFamily="34" charset="0"/>
              </a:rPr>
              <a:t> etkili tedavilerindendir. Bu yaklaşımlar, bireylerin korkularıyla yüzleşmelerini ve </a:t>
            </a:r>
            <a:r>
              <a:rPr lang="tr-TR" sz="1800" dirty="0" err="1">
                <a:effectLst/>
                <a:latin typeface="Segoe UI" panose="020B0502040204020203" pitchFamily="34" charset="0"/>
                <a:ea typeface="Times New Roman" panose="02020603050405020304" pitchFamily="18" charset="0"/>
                <a:cs typeface="Segoe UI" panose="020B0502040204020203" pitchFamily="34" charset="0"/>
              </a:rPr>
              <a:t>kompulsiyonları</a:t>
            </a:r>
            <a:r>
              <a:rPr lang="tr-TR" sz="1800" dirty="0">
                <a:effectLst/>
                <a:latin typeface="Segoe UI" panose="020B0502040204020203" pitchFamily="34" charset="0"/>
                <a:ea typeface="Times New Roman" panose="02020603050405020304" pitchFamily="18" charset="0"/>
                <a:cs typeface="Segoe UI" panose="020B0502040204020203" pitchFamily="34" charset="0"/>
              </a:rPr>
              <a:t> azaltmalarını sağlar.</a:t>
            </a: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Times New Roman" panose="02020603050405020304" pitchFamily="18" charset="0"/>
                <a:cs typeface="Segoe UI" panose="020B0502040204020203" pitchFamily="34" charset="0"/>
              </a:rPr>
              <a:t>İlaç Tedavisi:</a:t>
            </a:r>
            <a:r>
              <a:rPr lang="tr-TR" sz="1800" dirty="0">
                <a:effectLst/>
                <a:latin typeface="Segoe UI" panose="020B0502040204020203" pitchFamily="34" charset="0"/>
                <a:ea typeface="Times New Roman" panose="02020603050405020304" pitchFamily="18" charset="0"/>
                <a:cs typeface="Segoe UI" panose="020B0502040204020203" pitchFamily="34" charset="0"/>
              </a:rPr>
              <a:t> Seçici </a:t>
            </a:r>
            <a:r>
              <a:rPr lang="tr-TR" sz="1800" dirty="0" err="1">
                <a:effectLst/>
                <a:latin typeface="Segoe UI" panose="020B0502040204020203" pitchFamily="34" charset="0"/>
                <a:ea typeface="Times New Roman" panose="02020603050405020304" pitchFamily="18" charset="0"/>
                <a:cs typeface="Segoe UI" panose="020B0502040204020203" pitchFamily="34" charset="0"/>
              </a:rPr>
              <a:t>serotonin</a:t>
            </a:r>
            <a:r>
              <a:rPr lang="tr-TR" sz="1800" dirty="0">
                <a:effectLst/>
                <a:latin typeface="Segoe UI" panose="020B0502040204020203" pitchFamily="34" charset="0"/>
                <a:ea typeface="Times New Roman" panose="02020603050405020304" pitchFamily="18" charset="0"/>
                <a:cs typeface="Segoe UI" panose="020B0502040204020203" pitchFamily="34" charset="0"/>
              </a:rPr>
              <a:t> geri alım inhibitörleri, OKB semptomlarını hafifletmek için sıkça reçete edilir.</a:t>
            </a: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Times New Roman" panose="02020603050405020304" pitchFamily="18" charset="0"/>
                <a:cs typeface="Segoe UI" panose="020B0502040204020203" pitchFamily="34" charset="0"/>
              </a:rPr>
              <a:t>Yaşam Tarzı Değişiklikleri:</a:t>
            </a:r>
            <a:r>
              <a:rPr lang="tr-TR" sz="1800" dirty="0">
                <a:effectLst/>
                <a:latin typeface="Segoe UI" panose="020B0502040204020203" pitchFamily="34" charset="0"/>
                <a:ea typeface="Times New Roman" panose="02020603050405020304" pitchFamily="18" charset="0"/>
                <a:cs typeface="Segoe UI" panose="020B0502040204020203" pitchFamily="34" charset="0"/>
              </a:rPr>
              <a:t> Stres yönetimi, düzenli egzersiz ve dengeli beslenme semptomların kontrolüne yardımcı olabilir.</a:t>
            </a: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Times New Roman" panose="02020603050405020304" pitchFamily="18" charset="0"/>
                <a:cs typeface="Segoe UI" panose="020B0502040204020203" pitchFamily="34" charset="0"/>
              </a:rPr>
              <a:t>Aile ve Topluluk Desteği:</a:t>
            </a:r>
            <a:r>
              <a:rPr lang="tr-TR" sz="1800" dirty="0">
                <a:effectLst/>
                <a:latin typeface="Segoe UI" panose="020B0502040204020203" pitchFamily="34" charset="0"/>
                <a:ea typeface="Times New Roman" panose="02020603050405020304" pitchFamily="18" charset="0"/>
                <a:cs typeface="Segoe UI" panose="020B0502040204020203" pitchFamily="34" charset="0"/>
              </a:rPr>
              <a:t> Aile üyelerinin tedavi sürecine dâhil olması ve destek gruplarına katılım, bireylere moral ve anlayış sağlar.</a:t>
            </a: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tr-TR" sz="1800" dirty="0">
                <a:effectLst/>
                <a:latin typeface="Segoe UI" panose="020B0502040204020203" pitchFamily="34" charset="0"/>
                <a:ea typeface="Times New Roman" panose="02020603050405020304" pitchFamily="18" charset="0"/>
                <a:cs typeface="Segoe UI" panose="020B0502040204020203" pitchFamily="34" charset="0"/>
              </a:rPr>
              <a:t> </a:t>
            </a:r>
            <a:endParaRPr lang="tr-TR" sz="1800" dirty="0">
              <a:effectLst/>
              <a:latin typeface="Times New Roman" panose="02020603050405020304" pitchFamily="18" charset="0"/>
              <a:ea typeface="Times New Roman" panose="02020603050405020304" pitchFamily="18" charset="0"/>
            </a:endParaRPr>
          </a:p>
          <a:p>
            <a:pPr>
              <a:lnSpc>
                <a:spcPct val="115000"/>
              </a:lnSpc>
            </a:pPr>
            <a:r>
              <a:rPr lang="tr-TR" sz="1800" dirty="0" err="1">
                <a:effectLst/>
                <a:latin typeface="Segoe UI" panose="020B0502040204020203" pitchFamily="34" charset="0"/>
                <a:ea typeface="Times New Roman" panose="02020603050405020304" pitchFamily="18" charset="0"/>
                <a:cs typeface="Segoe UI" panose="020B0502040204020203" pitchFamily="34" charset="0"/>
              </a:rPr>
              <a:t>OKB'nin</a:t>
            </a:r>
            <a:r>
              <a:rPr lang="tr-TR" sz="1800" dirty="0">
                <a:effectLst/>
                <a:latin typeface="Segoe UI" panose="020B0502040204020203" pitchFamily="34" charset="0"/>
                <a:ea typeface="Times New Roman" panose="02020603050405020304" pitchFamily="18" charset="0"/>
                <a:cs typeface="Segoe UI" panose="020B0502040204020203" pitchFamily="34" charset="0"/>
              </a:rPr>
              <a:t> karmaşık bir bozukluk olduğunu unutmamak önemlidir. Ancak bu durumu yaşayan bireyler, doğru tedavi ve destek ile tatmin edici ve işlevsel bir yaşam sürebilirler.</a:t>
            </a:r>
            <a:endParaRPr lang="tr-TR" sz="1800" dirty="0">
              <a:effectLst/>
              <a:latin typeface="Times New Roman" panose="02020603050405020304" pitchFamily="18" charset="0"/>
              <a:ea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50</a:t>
            </a:fld>
            <a:endParaRPr lang="en-US"/>
          </a:p>
        </p:txBody>
      </p:sp>
    </p:spTree>
    <p:extLst>
      <p:ext uri="{BB962C8B-B14F-4D97-AF65-F5344CB8AC3E}">
        <p14:creationId xmlns:p14="http://schemas.microsoft.com/office/powerpoint/2010/main" val="1592154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OKB, kişide genelde rahatsızlık oluşturur. Kişiler, takıntıların abartılı olduğunu çoğu zaman bilir fakat baş edemez. Meslek elemanları, kişiyi anlamaya çalışmalı, belirtileri </a:t>
            </a:r>
            <a:r>
              <a:rPr lang="tr-TR" sz="1800" dirty="0" err="1">
                <a:effectLst/>
                <a:latin typeface="Segoe UI" panose="020B0502040204020203" pitchFamily="34" charset="0"/>
                <a:ea typeface="Calibri" panose="020F0502020204030204" pitchFamily="34" charset="0"/>
                <a:cs typeface="Segoe UI" panose="020B0502040204020203" pitchFamily="34" charset="0"/>
              </a:rPr>
              <a:t>normalize</a:t>
            </a:r>
            <a:r>
              <a:rPr lang="tr-TR" sz="1800" dirty="0">
                <a:effectLst/>
                <a:latin typeface="Segoe UI" panose="020B0502040204020203" pitchFamily="34" charset="0"/>
                <a:ea typeface="Calibri" panose="020F0502020204030204" pitchFamily="34" charset="0"/>
                <a:cs typeface="Segoe UI" panose="020B0502040204020203" pitchFamily="34" charset="0"/>
              </a:rPr>
              <a:t> etmeli ve kişinin baş etme mekanizmaları ile güçlü yönlerini desteklemelidir. Daha önceden var olan ve kişinin baş edebildiği takıntıları örneklemek ve benzer yöntemleri kullanmak önerilir.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51</a:t>
            </a:fld>
            <a:endParaRPr lang="en-US"/>
          </a:p>
        </p:txBody>
      </p:sp>
    </p:spTree>
    <p:extLst>
      <p:ext uri="{BB962C8B-B14F-4D97-AF65-F5344CB8AC3E}">
        <p14:creationId xmlns:p14="http://schemas.microsoft.com/office/powerpoint/2010/main" val="36026631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 bozuklukların fiziksel, duygusal ve psikolojik ciddi sonuçları olabilir. Bu başlık altında, yetişkinlerde yeme bozukluklarının türleri, nedenleri, semptomları ve tedavi seçenekleri anlatılacaktır.</a:t>
            </a: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52</a:t>
            </a:fld>
            <a:endParaRPr lang="en-US"/>
          </a:p>
        </p:txBody>
      </p:sp>
    </p:spTree>
    <p:extLst>
      <p:ext uri="{BB962C8B-B14F-4D97-AF65-F5344CB8AC3E}">
        <p14:creationId xmlns:p14="http://schemas.microsoft.com/office/powerpoint/2010/main" val="3732786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Yeme bozuklukları, sağlıksız yeme alışkanlıkları ve bozulmuş beden algısı etrafında döner. En sık rastlanan türleri </a:t>
            </a:r>
            <a:r>
              <a:rPr lang="tr-TR" sz="1800" dirty="0" err="1">
                <a:effectLst/>
                <a:latin typeface="Segoe UI" panose="020B0502040204020203" pitchFamily="34" charset="0"/>
                <a:ea typeface="Calibri" panose="020F0502020204030204" pitchFamily="34" charset="0"/>
                <a:cs typeface="Segoe UI" panose="020B0502040204020203" pitchFamily="34" charset="0"/>
              </a:rPr>
              <a:t>Anoreksiya</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Nervoza</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Bulimiya</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Nervoza</a:t>
            </a:r>
            <a:r>
              <a:rPr lang="tr-TR" sz="1800" dirty="0">
                <a:effectLst/>
                <a:latin typeface="Segoe UI" panose="020B0502040204020203" pitchFamily="34" charset="0"/>
                <a:ea typeface="Calibri" panose="020F0502020204030204" pitchFamily="34" charset="0"/>
                <a:cs typeface="Segoe UI" panose="020B0502040204020203" pitchFamily="34" charset="0"/>
              </a:rPr>
              <a:t> ve Tıkınırcasına Yeme Bozukluğudur.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err="1">
                <a:effectLst/>
                <a:latin typeface="Segoe UI" panose="020B0502040204020203" pitchFamily="34" charset="0"/>
                <a:ea typeface="Calibri" panose="020F0502020204030204" pitchFamily="34" charset="0"/>
                <a:cs typeface="Segoe UI" panose="020B0502040204020203" pitchFamily="34" charset="0"/>
              </a:rPr>
              <a:t>Anoreksiya</a:t>
            </a:r>
            <a:r>
              <a:rPr lang="tr-TR" sz="1800" b="1" dirty="0">
                <a:effectLst/>
                <a:latin typeface="Segoe UI" panose="020B0502040204020203" pitchFamily="34" charset="0"/>
                <a:ea typeface="Calibri" panose="020F0502020204030204" pitchFamily="34" charset="0"/>
                <a:cs typeface="Segoe UI" panose="020B0502040204020203" pitchFamily="34" charset="0"/>
              </a:rPr>
              <a:t> </a:t>
            </a:r>
            <a:r>
              <a:rPr lang="tr-TR" sz="1800" b="1" dirty="0" err="1">
                <a:effectLst/>
                <a:latin typeface="Segoe UI" panose="020B0502040204020203" pitchFamily="34" charset="0"/>
                <a:ea typeface="Calibri" panose="020F0502020204030204" pitchFamily="34" charset="0"/>
                <a:cs typeface="Segoe UI" panose="020B0502040204020203" pitchFamily="34" charset="0"/>
              </a:rPr>
              <a:t>Nervoza</a:t>
            </a:r>
            <a:r>
              <a:rPr lang="tr-TR" sz="1800" b="1" dirty="0">
                <a:effectLst/>
                <a:latin typeface="Segoe UI" panose="020B0502040204020203" pitchFamily="34" charset="0"/>
                <a:ea typeface="Calibri" panose="020F0502020204030204" pitchFamily="34" charset="0"/>
                <a:cs typeface="Segoe UI" panose="020B0502040204020203" pitchFamily="34" charset="0"/>
              </a:rPr>
              <a:t>:</a:t>
            </a:r>
            <a:r>
              <a:rPr lang="tr-TR" sz="1800" dirty="0">
                <a:effectLst/>
                <a:latin typeface="Segoe UI" panose="020B0502040204020203" pitchFamily="34" charset="0"/>
                <a:ea typeface="Calibri" panose="020F0502020204030204" pitchFamily="34" charset="0"/>
                <a:cs typeface="Segoe UI" panose="020B0502040204020203" pitchFamily="34" charset="0"/>
              </a:rPr>
              <a:t> Aşırı kilo alma korkusu, yeme kısıtlaması ve bozulmuş beden algısı ile karakterizedir. Bireyler, gerçekte zayıf oldukları hâlde kendilerini kilolu olarak algılar.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err="1">
                <a:effectLst/>
                <a:latin typeface="Segoe UI" panose="020B0502040204020203" pitchFamily="34" charset="0"/>
                <a:ea typeface="Calibri" panose="020F0502020204030204" pitchFamily="34" charset="0"/>
                <a:cs typeface="Segoe UI" panose="020B0502040204020203" pitchFamily="34" charset="0"/>
              </a:rPr>
              <a:t>Bulimiya</a:t>
            </a:r>
            <a:r>
              <a:rPr lang="tr-TR" sz="1800" b="1" dirty="0">
                <a:effectLst/>
                <a:latin typeface="Segoe UI" panose="020B0502040204020203" pitchFamily="34" charset="0"/>
                <a:ea typeface="Calibri" panose="020F0502020204030204" pitchFamily="34" charset="0"/>
                <a:cs typeface="Segoe UI" panose="020B0502040204020203" pitchFamily="34" charset="0"/>
              </a:rPr>
              <a:t> </a:t>
            </a:r>
            <a:r>
              <a:rPr lang="tr-TR" sz="1800" b="1" dirty="0" err="1">
                <a:effectLst/>
                <a:latin typeface="Segoe UI" panose="020B0502040204020203" pitchFamily="34" charset="0"/>
                <a:ea typeface="Calibri" panose="020F0502020204030204" pitchFamily="34" charset="0"/>
                <a:cs typeface="Segoe UI" panose="020B0502040204020203" pitchFamily="34" charset="0"/>
              </a:rPr>
              <a:t>Nervoza</a:t>
            </a:r>
            <a:r>
              <a:rPr lang="tr-TR" sz="1800" b="1" dirty="0">
                <a:effectLst/>
                <a:latin typeface="Segoe UI" panose="020B0502040204020203" pitchFamily="34" charset="0"/>
                <a:ea typeface="Calibri" panose="020F0502020204030204" pitchFamily="34" charset="0"/>
                <a:cs typeface="Segoe UI" panose="020B0502040204020203" pitchFamily="34" charset="0"/>
              </a:rPr>
              <a:t>:</a:t>
            </a:r>
            <a:r>
              <a:rPr lang="tr-TR" sz="1800" dirty="0">
                <a:effectLst/>
                <a:latin typeface="Segoe UI" panose="020B0502040204020203" pitchFamily="34" charset="0"/>
                <a:ea typeface="Calibri" panose="020F0502020204030204" pitchFamily="34" charset="0"/>
                <a:cs typeface="Segoe UI" panose="020B0502040204020203" pitchFamily="34" charset="0"/>
              </a:rPr>
              <a:t> Aşırı yeme atakları ve sonrasında kusma, müshil kullanımı veya aşırı egzersiz gibi "arındırma" davranışları görülür.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Tıkınırcasına Yeme Bozukluğu:</a:t>
            </a:r>
            <a:r>
              <a:rPr lang="tr-TR" sz="1800" dirty="0">
                <a:effectLst/>
                <a:latin typeface="Segoe UI" panose="020B0502040204020203" pitchFamily="34" charset="0"/>
                <a:ea typeface="Calibri" panose="020F0502020204030204" pitchFamily="34" charset="0"/>
                <a:cs typeface="Segoe UI" panose="020B0502040204020203" pitchFamily="34" charset="0"/>
              </a:rPr>
              <a:t> Kontrol kaybı ile karakterize aşırı yeme atakları yaşanır fakat kusma gibi arındırma davranışları yoktur.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sz="4000"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53</a:t>
            </a:fld>
            <a:endParaRPr lang="en-US"/>
          </a:p>
        </p:txBody>
      </p:sp>
    </p:spTree>
    <p:extLst>
      <p:ext uri="{BB962C8B-B14F-4D97-AF65-F5344CB8AC3E}">
        <p14:creationId xmlns:p14="http://schemas.microsoft.com/office/powerpoint/2010/main" val="1999087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Yeme bozukluklarının nedenleri, çok faktörlüdür ve genetik, psikolojik, çevresel ve toplumsal faktörlerin bir kombinasyonunu içerir. Çoğu bozuklukta olduğu gibi genetik faktörler yeme bozukluklarında rol oynar. Aile öyküsü, yeme bozukluklarının gelişiminde rol oynayabilir ve genetik bir yatkınlık olduğunu düşündürür. Düşük benlik saygısı, mükemmeliyetçilik ve vücut memnuniyetsizliği yeme bozukluklarıyla ilişkili yaygın psikolojik özelliklerdir. Ayrıca genellikle medya ve reklamlar aracılığıyla tasvir edilen toplumsal güzellik standartları; beden memnuniyetsizliği ve yeme bozukluğunun gelişimine katkıda bulunabilir.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54</a:t>
            </a:fld>
            <a:endParaRPr lang="en-US"/>
          </a:p>
        </p:txBody>
      </p:sp>
    </p:spTree>
    <p:extLst>
      <p:ext uri="{BB962C8B-B14F-4D97-AF65-F5344CB8AC3E}">
        <p14:creationId xmlns:p14="http://schemas.microsoft.com/office/powerpoint/2010/main" val="7320781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Yeme bozuklukları, çeşitli şekillerde ortaya çıkabilir ve semptomlar spesifik bozukluğa bağlı olarak değişebilir. Genel olarak görülebilecek belirtiler aşağıda sıralanmıştır: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Aşırı Kilo Kaybı:</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Anoreksiya</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nervoza</a:t>
            </a:r>
            <a:r>
              <a:rPr lang="tr-TR" sz="1800" dirty="0">
                <a:effectLst/>
                <a:latin typeface="Segoe UI" panose="020B0502040204020203" pitchFamily="34" charset="0"/>
                <a:ea typeface="Calibri" panose="020F0502020204030204" pitchFamily="34" charset="0"/>
                <a:cs typeface="Segoe UI" panose="020B0502040204020203" pitchFamily="34" charset="0"/>
              </a:rPr>
              <a:t>, genellikle ciddi kilo kaybına yol açar.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Tıkınırcasına Yeme:</a:t>
            </a:r>
            <a:r>
              <a:rPr lang="tr-TR" sz="1800" dirty="0">
                <a:effectLst/>
                <a:latin typeface="Segoe UI" panose="020B0502040204020203" pitchFamily="34" charset="0"/>
                <a:ea typeface="Calibri" panose="020F0502020204030204" pitchFamily="34" charset="0"/>
                <a:cs typeface="Segoe UI" panose="020B0502040204020203" pitchFamily="34" charset="0"/>
              </a:rPr>
              <a:t> Bu ataklar, hızlı kilo alımına ve </a:t>
            </a:r>
            <a:r>
              <a:rPr lang="tr-TR" sz="1800" dirty="0" err="1">
                <a:effectLst/>
                <a:latin typeface="Segoe UI" panose="020B0502040204020203" pitchFamily="34" charset="0"/>
                <a:ea typeface="Calibri" panose="020F0502020204030204" pitchFamily="34" charset="0"/>
                <a:cs typeface="Segoe UI" panose="020B0502040204020203" pitchFamily="34" charset="0"/>
              </a:rPr>
              <a:t>obeziteye</a:t>
            </a:r>
            <a:r>
              <a:rPr lang="tr-TR" sz="1800" dirty="0">
                <a:effectLst/>
                <a:latin typeface="Segoe UI" panose="020B0502040204020203" pitchFamily="34" charset="0"/>
                <a:ea typeface="Calibri" panose="020F0502020204030204" pitchFamily="34" charset="0"/>
                <a:cs typeface="Segoe UI" panose="020B0502040204020203" pitchFamily="34" charset="0"/>
              </a:rPr>
              <a:t> neden olabilir.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Arındırma Davranışları:</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Bulimiyalı</a:t>
            </a:r>
            <a:r>
              <a:rPr lang="tr-TR" sz="1800" dirty="0">
                <a:effectLst/>
                <a:latin typeface="Segoe UI" panose="020B0502040204020203" pitchFamily="34" charset="0"/>
                <a:ea typeface="Calibri" panose="020F0502020204030204" pitchFamily="34" charset="0"/>
                <a:cs typeface="Segoe UI" panose="020B0502040204020203" pitchFamily="34" charset="0"/>
              </a:rPr>
              <a:t> bireyler, genellikle kusma veya müshil kullanma yöntemlerini kullanır.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Yemek Ritüelleri:</a:t>
            </a:r>
            <a:r>
              <a:rPr lang="tr-TR" sz="1800" dirty="0">
                <a:effectLst/>
                <a:latin typeface="Segoe UI" panose="020B0502040204020203" pitchFamily="34" charset="0"/>
                <a:ea typeface="Calibri" panose="020F0502020204030204" pitchFamily="34" charset="0"/>
                <a:cs typeface="Segoe UI" panose="020B0502040204020203" pitchFamily="34" charset="0"/>
              </a:rPr>
              <a:t> Gizli yeme veya yiyecekleri küçük parçalara ayırma.</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Vücut İmajı Takıntısı:</a:t>
            </a:r>
            <a:r>
              <a:rPr lang="tr-TR" sz="1800" dirty="0">
                <a:effectLst/>
                <a:latin typeface="Segoe UI" panose="020B0502040204020203" pitchFamily="34" charset="0"/>
                <a:ea typeface="Calibri" panose="020F0502020204030204" pitchFamily="34" charset="0"/>
                <a:cs typeface="Segoe UI" panose="020B0502040204020203" pitchFamily="34" charset="0"/>
              </a:rPr>
              <a:t> Beden ağırlığı ve şekli ile aşırı meşguliyet.</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Sosyal Çekilme:</a:t>
            </a:r>
            <a:r>
              <a:rPr lang="tr-TR" sz="1800" dirty="0">
                <a:effectLst/>
                <a:latin typeface="Segoe UI" panose="020B0502040204020203" pitchFamily="34" charset="0"/>
                <a:ea typeface="Calibri" panose="020F0502020204030204" pitchFamily="34" charset="0"/>
                <a:cs typeface="Segoe UI" panose="020B0502040204020203" pitchFamily="34" charset="0"/>
              </a:rPr>
              <a:t> İzolasyon ve sosyal aktivitelerden kaçınma.</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55</a:t>
            </a:fld>
            <a:endParaRPr lang="en-US"/>
          </a:p>
        </p:txBody>
      </p:sp>
    </p:spTree>
    <p:extLst>
      <p:ext uri="{BB962C8B-B14F-4D97-AF65-F5344CB8AC3E}">
        <p14:creationId xmlns:p14="http://schemas.microsoft.com/office/powerpoint/2010/main" val="1121286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bozuklukları için çeşitli etkili tedavi seçenekleri mevcuttur. Bu tedaviler bireyin yaşam kalitesini önemli ölçüde iyileştirebilir.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Psikoterapi:</a:t>
            </a:r>
            <a:r>
              <a:rPr lang="tr-TR" sz="1800" dirty="0">
                <a:effectLst/>
                <a:latin typeface="Segoe UI" panose="020B0502040204020203" pitchFamily="34" charset="0"/>
                <a:ea typeface="Calibri" panose="020F0502020204030204" pitchFamily="34" charset="0"/>
                <a:cs typeface="Segoe UI" panose="020B0502040204020203" pitchFamily="34" charset="0"/>
              </a:rPr>
              <a:t> Bilişsel Davranışçı Terapi (BDT) en sık kullanılan yöntemlerden biridir. Maruz Bırakma Terapisi ve Kabul ve Kararlılık Terapisi de etkili olabilir.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İlaç Tedavisi:</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Serotonin</a:t>
            </a:r>
            <a:r>
              <a:rPr lang="tr-TR" sz="1800" dirty="0">
                <a:effectLst/>
                <a:latin typeface="Segoe UI" panose="020B0502040204020203" pitchFamily="34" charset="0"/>
                <a:ea typeface="Calibri" panose="020F0502020204030204" pitchFamily="34" charset="0"/>
                <a:cs typeface="Segoe UI" panose="020B0502040204020203" pitchFamily="34" charset="0"/>
              </a:rPr>
              <a:t> geri alımını engelleyen ilaçlar (</a:t>
            </a:r>
            <a:r>
              <a:rPr lang="tr-TR" sz="1800" dirty="0" err="1">
                <a:effectLst/>
                <a:latin typeface="Segoe UI" panose="020B0502040204020203" pitchFamily="34" charset="0"/>
                <a:ea typeface="Calibri" panose="020F0502020204030204" pitchFamily="34" charset="0"/>
                <a:cs typeface="Segoe UI" panose="020B0502040204020203" pitchFamily="34" charset="0"/>
              </a:rPr>
              <a:t>SSRI'lar</a:t>
            </a:r>
            <a:r>
              <a:rPr lang="tr-TR" sz="1800" dirty="0">
                <a:effectLst/>
                <a:latin typeface="Segoe UI" panose="020B0502040204020203" pitchFamily="34" charset="0"/>
                <a:ea typeface="Calibri" panose="020F0502020204030204" pitchFamily="34" charset="0"/>
                <a:cs typeface="Segoe UI" panose="020B0502040204020203" pitchFamily="34" charset="0"/>
              </a:rPr>
              <a:t>) ve </a:t>
            </a:r>
            <a:r>
              <a:rPr lang="tr-TR" sz="1800" dirty="0" err="1">
                <a:effectLst/>
                <a:latin typeface="Segoe UI" panose="020B0502040204020203" pitchFamily="34" charset="0"/>
                <a:ea typeface="Calibri" panose="020F0502020204030204" pitchFamily="34" charset="0"/>
                <a:cs typeface="Segoe UI" panose="020B0502040204020203" pitchFamily="34" charset="0"/>
              </a:rPr>
              <a:t>benzodiazepinler</a:t>
            </a:r>
            <a:r>
              <a:rPr lang="tr-TR" sz="1800" dirty="0">
                <a:effectLst/>
                <a:latin typeface="Segoe UI" panose="020B0502040204020203" pitchFamily="34" charset="0"/>
                <a:ea typeface="Calibri" panose="020F0502020204030204" pitchFamily="34" charset="0"/>
                <a:cs typeface="Segoe UI" panose="020B0502040204020203" pitchFamily="34" charset="0"/>
              </a:rPr>
              <a:t> (kaygı azaltan ilaçlar) gibi ilaçlar semptomları hafifletebilir.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Yaşam Tarzı Değişiklikleri:</a:t>
            </a:r>
            <a:r>
              <a:rPr lang="tr-TR" sz="1800" dirty="0">
                <a:effectLst/>
                <a:latin typeface="Segoe UI" panose="020B0502040204020203" pitchFamily="34" charset="0"/>
                <a:ea typeface="Calibri" panose="020F0502020204030204" pitchFamily="34" charset="0"/>
                <a:cs typeface="Segoe UI" panose="020B0502040204020203" pitchFamily="34" charset="0"/>
              </a:rPr>
              <a:t> Düzenli egzersiz, gevşeme teknikleri, dengeli beslenme ve yeterli uyku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belirtilerini yönetmeye yardımcı olabilir.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Grup Temelli Müdahaleler:</a:t>
            </a:r>
            <a:r>
              <a:rPr lang="tr-TR" sz="1800" dirty="0">
                <a:effectLst/>
                <a:latin typeface="Segoe UI" panose="020B0502040204020203" pitchFamily="34" charset="0"/>
                <a:ea typeface="Calibri" panose="020F0502020204030204" pitchFamily="34" charset="0"/>
                <a:cs typeface="Segoe UI" panose="020B0502040204020203" pitchFamily="34" charset="0"/>
              </a:rPr>
              <a:t> Destek grupları ve grup terapileri, bireylere, topluluk duygusu ve deneyim paylayışımı sağlayabilir.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Farkındalık Temelli Müdahaleler:</a:t>
            </a:r>
            <a:r>
              <a:rPr lang="tr-TR" sz="1800" dirty="0">
                <a:effectLst/>
                <a:latin typeface="Segoe UI" panose="020B0502040204020203" pitchFamily="34" charset="0"/>
                <a:ea typeface="Calibri" panose="020F0502020204030204" pitchFamily="34" charset="0"/>
                <a:cs typeface="Segoe UI" panose="020B0502040204020203" pitchFamily="34" charset="0"/>
              </a:rPr>
              <a:t> Öz farkındalık (</a:t>
            </a:r>
            <a:r>
              <a:rPr lang="tr-TR" sz="1800" dirty="0" err="1">
                <a:effectLst/>
                <a:latin typeface="Segoe UI" panose="020B0502040204020203" pitchFamily="34" charset="0"/>
                <a:ea typeface="Calibri" panose="020F0502020204030204" pitchFamily="34" charset="0"/>
                <a:cs typeface="Segoe UI" panose="020B0502040204020203" pitchFamily="34" charset="0"/>
              </a:rPr>
              <a:t>mindfulness</a:t>
            </a:r>
            <a:r>
              <a:rPr lang="tr-TR" sz="1800" dirty="0">
                <a:effectLst/>
                <a:latin typeface="Segoe UI" panose="020B0502040204020203" pitchFamily="34" charset="0"/>
                <a:ea typeface="Calibri" panose="020F0502020204030204" pitchFamily="34" charset="0"/>
                <a:cs typeface="Segoe UI" panose="020B0502040204020203" pitchFamily="34" charset="0"/>
              </a:rPr>
              <a:t>) uygulamaları,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tetikleyicilerine karşı tepkiselliği azaltabilir.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Tedavi yaklaşımı,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bozukluğunun türüne ve şiddetine göre kişiye özel olarak planlanmalıdır. İlaç ve psikoterapinin bir arada kullanılması genellikle daha etkili sonuçlar doğurur.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11</a:t>
            </a:fld>
            <a:endParaRPr lang="en-US"/>
          </a:p>
        </p:txBody>
      </p:sp>
    </p:spTree>
    <p:extLst>
      <p:ext uri="{BB962C8B-B14F-4D97-AF65-F5344CB8AC3E}">
        <p14:creationId xmlns:p14="http://schemas.microsoft.com/office/powerpoint/2010/main" val="22729827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56</a:t>
            </a:fld>
            <a:endParaRPr lang="en-US"/>
          </a:p>
        </p:txBody>
      </p:sp>
    </p:spTree>
    <p:extLst>
      <p:ext uri="{BB962C8B-B14F-4D97-AF65-F5344CB8AC3E}">
        <p14:creationId xmlns:p14="http://schemas.microsoft.com/office/powerpoint/2010/main" val="37201849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57</a:t>
            </a:fld>
            <a:endParaRPr lang="en-US"/>
          </a:p>
        </p:txBody>
      </p:sp>
    </p:spTree>
    <p:extLst>
      <p:ext uri="{BB962C8B-B14F-4D97-AF65-F5344CB8AC3E}">
        <p14:creationId xmlns:p14="http://schemas.microsoft.com/office/powerpoint/2010/main" val="29918492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Yeme bozuklukları tedavi edilebilir ve uygun tedavi ile birçok kişi önemli iyileşmeler gösterebilir.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Bireysel Terapi:</a:t>
            </a:r>
            <a:r>
              <a:rPr lang="tr-TR" sz="1800" dirty="0">
                <a:effectLst/>
                <a:latin typeface="Segoe UI" panose="020B0502040204020203" pitchFamily="34" charset="0"/>
                <a:ea typeface="Calibri" panose="020F0502020204030204" pitchFamily="34" charset="0"/>
                <a:cs typeface="Segoe UI" panose="020B0502040204020203" pitchFamily="34" charset="0"/>
              </a:rPr>
              <a:t> Bilişsel Davranışçı Terapi, yeme bozuklukları için etkili bir tedavi yöntemidir.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Tıbbi İzleme:</a:t>
            </a:r>
            <a:r>
              <a:rPr lang="tr-TR" sz="1800" dirty="0">
                <a:effectLst/>
                <a:latin typeface="Segoe UI" panose="020B0502040204020203" pitchFamily="34" charset="0"/>
                <a:ea typeface="Calibri" panose="020F0502020204030204" pitchFamily="34" charset="0"/>
                <a:cs typeface="Segoe UI" panose="020B0502040204020203" pitchFamily="34" charset="0"/>
              </a:rPr>
              <a:t> Ciddi fiziksel komplikasyonlar için tıbbi tedavi gerekebilir.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Diyet Düzenlemesi:</a:t>
            </a:r>
            <a:r>
              <a:rPr lang="tr-TR" sz="1800" dirty="0">
                <a:effectLst/>
                <a:latin typeface="Segoe UI" panose="020B0502040204020203" pitchFamily="34" charset="0"/>
                <a:ea typeface="Calibri" panose="020F0502020204030204" pitchFamily="34" charset="0"/>
                <a:cs typeface="Segoe UI" panose="020B0502040204020203" pitchFamily="34" charset="0"/>
              </a:rPr>
              <a:t> Sağlıklı beslenme alışkanlıkları geliştirmek için diyet takibi yapılabilir.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İlaç Tedavisi: </a:t>
            </a:r>
            <a:r>
              <a:rPr lang="tr-TR" sz="1800" dirty="0">
                <a:effectLst/>
                <a:latin typeface="Segoe UI" panose="020B0502040204020203" pitchFamily="34" charset="0"/>
                <a:ea typeface="Calibri" panose="020F0502020204030204" pitchFamily="34" charset="0"/>
                <a:cs typeface="Segoe UI" panose="020B0502040204020203" pitchFamily="34" charset="0"/>
              </a:rPr>
              <a:t>Depresyon veya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gibi eşlik eden durumlar için ilaç reçete edilebilir.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Aile ve Topluluk Desteği:</a:t>
            </a:r>
            <a:r>
              <a:rPr lang="tr-TR" sz="1800" dirty="0">
                <a:effectLst/>
                <a:latin typeface="Segoe UI" panose="020B0502040204020203" pitchFamily="34" charset="0"/>
                <a:ea typeface="Calibri" panose="020F0502020204030204" pitchFamily="34" charset="0"/>
                <a:cs typeface="Segoe UI" panose="020B0502040204020203" pitchFamily="34" charset="0"/>
              </a:rPr>
              <a:t> Aile üyelerinin tedaviye dâhil olması ve destek gruplarına katılım, moral ve anlayış sağlar.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Yeme bozuklukları, karmaşık ve çok yönlüdür ancak, doğru tedavi ve destekle bu durumu yaşayan bireyler tatmin edici ve sağlıklı bir yaşam sürebilirler. Farkındalık ve destek teşvik edilerek, yeme bozukluğu olan bireylerin ve ailelerinin yaşadığı zorlukların üstesinden gelmelerine yardımcı olunabilir </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a:t>
            </a:r>
            <a:r>
              <a:rPr lang="tr-TR"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Costandache</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ve ark., 2023)</a:t>
            </a:r>
            <a:r>
              <a:rPr lang="tr-TR" sz="1800" dirty="0">
                <a:effectLst/>
                <a:latin typeface="Segoe UI" panose="020B0502040204020203" pitchFamily="34" charset="0"/>
                <a:ea typeface="Calibri" panose="020F0502020204030204" pitchFamily="34" charset="0"/>
                <a:cs typeface="Segoe UI" panose="020B0502040204020203" pitchFamily="34" charset="0"/>
              </a:rPr>
              <a:t>.</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58</a:t>
            </a:fld>
            <a:endParaRPr lang="en-US"/>
          </a:p>
        </p:txBody>
      </p:sp>
    </p:spTree>
    <p:extLst>
      <p:ext uri="{BB962C8B-B14F-4D97-AF65-F5344CB8AC3E}">
        <p14:creationId xmlns:p14="http://schemas.microsoft.com/office/powerpoint/2010/main" val="8749351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Yeme bozuklukları, ciddi bozukluklardır ve hayatı bazen tehdit edebilirler. Çağımızda sık görülmektedir. Bu bozukluklardan şüphelenmek önemlidir. Belirtilerin varlığından şüphelenildiği takdirde, kişiyi hemen yönlendirmek gerekir. Çünkü hızlıca tedavi edilmediği takdirde yaşamı tehdit edebilir. Bunun yanında bu kişilerin düşünceleri, bazen çok katı olabilir. Dinlemeye çalışmak, belirtilerle anlamaya çalışmak önemlidir.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59</a:t>
            </a:fld>
            <a:endParaRPr lang="en-US"/>
          </a:p>
        </p:txBody>
      </p:sp>
    </p:spTree>
    <p:extLst>
      <p:ext uri="{BB962C8B-B14F-4D97-AF65-F5344CB8AC3E}">
        <p14:creationId xmlns:p14="http://schemas.microsoft.com/office/powerpoint/2010/main" val="30506214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Kişilik bozukluğu, insanların yaşam boyu kendilerini, sorunlara neden olacak şekilde gördükleri ve başkalarına tepki verme örüntüsüne sahip oldukları bir ruh sağlığı durumudur. Kişiler arası ilişkileri, duygusal düzenlemeyi ve genel işleyişi önemli ölçüde etkilerler. Bu kısımda, yetişkinler arasındaki kişilik bozukluklarına odaklanılacaktır.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60</a:t>
            </a:fld>
            <a:endParaRPr lang="en-US"/>
          </a:p>
        </p:txBody>
      </p:sp>
    </p:spTree>
    <p:extLst>
      <p:ext uri="{BB962C8B-B14F-4D97-AF65-F5344CB8AC3E}">
        <p14:creationId xmlns:p14="http://schemas.microsoft.com/office/powerpoint/2010/main" val="24433832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DSM-5, kişilik bozukluklarının sınıflandırılması için birincil referans olarak hizmet vermektedir. DSM-5, kişilik bozukluklarını üç kümeye ayırır: A, B, C. Her biri farklı özellikler ve davranış kalıpları ile karakterize edilir.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A Kümesi</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err="1">
                <a:effectLst/>
                <a:latin typeface="Segoe UI" panose="020B0502040204020203" pitchFamily="34" charset="0"/>
                <a:ea typeface="Calibri" panose="020F0502020204030204" pitchFamily="34" charset="0"/>
                <a:cs typeface="Segoe UI" panose="020B0502040204020203" pitchFamily="34" charset="0"/>
              </a:rPr>
              <a:t>Paranoid</a:t>
            </a:r>
            <a:r>
              <a:rPr lang="tr-TR" sz="1800" b="1" dirty="0">
                <a:effectLst/>
                <a:latin typeface="Segoe UI" panose="020B0502040204020203" pitchFamily="34" charset="0"/>
                <a:ea typeface="Calibri" panose="020F0502020204030204" pitchFamily="34" charset="0"/>
                <a:cs typeface="Segoe UI" panose="020B0502040204020203" pitchFamily="34" charset="0"/>
              </a:rPr>
              <a:t> Kişilik Bozukluğu: </a:t>
            </a:r>
            <a:r>
              <a:rPr lang="tr-TR" sz="1800" dirty="0" err="1">
                <a:effectLst/>
                <a:latin typeface="Segoe UI" panose="020B0502040204020203" pitchFamily="34" charset="0"/>
                <a:ea typeface="Calibri" panose="020F0502020204030204" pitchFamily="34" charset="0"/>
                <a:cs typeface="Segoe UI" panose="020B0502040204020203" pitchFamily="34" charset="0"/>
              </a:rPr>
              <a:t>Paranoid</a:t>
            </a:r>
            <a:r>
              <a:rPr lang="tr-TR" sz="1800" dirty="0">
                <a:effectLst/>
                <a:latin typeface="Segoe UI" panose="020B0502040204020203" pitchFamily="34" charset="0"/>
                <a:ea typeface="Calibri" panose="020F0502020204030204" pitchFamily="34" charset="0"/>
                <a:cs typeface="Segoe UI" panose="020B0502040204020203" pitchFamily="34" charset="0"/>
              </a:rPr>
              <a:t> Kişilik Bozukluğu olan bireyler, bu duygular için hiçbir gerekçe olmasa bile başkalarına karşı güvensizlik ve şüphe duygularının yaygın olması ile karakterize edilir. Algılanan tehditlere karşı genellikle aşırı duyarlıdırlar.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err="1">
                <a:effectLst/>
                <a:latin typeface="Segoe UI" panose="020B0502040204020203" pitchFamily="34" charset="0"/>
                <a:ea typeface="Calibri" panose="020F0502020204030204" pitchFamily="34" charset="0"/>
                <a:cs typeface="Segoe UI" panose="020B0502040204020203" pitchFamily="34" charset="0"/>
              </a:rPr>
              <a:t>Şizoid</a:t>
            </a:r>
            <a:r>
              <a:rPr lang="tr-TR" sz="1800" b="1" dirty="0">
                <a:effectLst/>
                <a:latin typeface="Segoe UI" panose="020B0502040204020203" pitchFamily="34" charset="0"/>
                <a:ea typeface="Calibri" panose="020F0502020204030204" pitchFamily="34" charset="0"/>
                <a:cs typeface="Segoe UI" panose="020B0502040204020203" pitchFamily="34" charset="0"/>
              </a:rPr>
              <a:t> Kişilik Bozukluğu:</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Şizoid</a:t>
            </a:r>
            <a:r>
              <a:rPr lang="tr-TR" sz="1800" dirty="0">
                <a:effectLst/>
                <a:latin typeface="Segoe UI" panose="020B0502040204020203" pitchFamily="34" charset="0"/>
                <a:ea typeface="Calibri" panose="020F0502020204030204" pitchFamily="34" charset="0"/>
                <a:cs typeface="Segoe UI" panose="020B0502040204020203" pitchFamily="34" charset="0"/>
              </a:rPr>
              <a:t> Kişilik Bozukluğu olan bireyler, kalıcı bir sosyal kopukluk ve duygusal soğukluk örüntüsü sergilerler. Yalnız oldukları aktiviteleri tercih ederler ve sınırlı duygusal ifadeye sahiptirler.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err="1">
                <a:effectLst/>
                <a:latin typeface="Segoe UI" panose="020B0502040204020203" pitchFamily="34" charset="0"/>
                <a:ea typeface="Calibri" panose="020F0502020204030204" pitchFamily="34" charset="0"/>
                <a:cs typeface="Segoe UI" panose="020B0502040204020203" pitchFamily="34" charset="0"/>
              </a:rPr>
              <a:t>Şizotipal</a:t>
            </a:r>
            <a:r>
              <a:rPr lang="tr-TR" sz="1800" b="1" dirty="0">
                <a:effectLst/>
                <a:latin typeface="Segoe UI" panose="020B0502040204020203" pitchFamily="34" charset="0"/>
                <a:ea typeface="Calibri" panose="020F0502020204030204" pitchFamily="34" charset="0"/>
                <a:cs typeface="Segoe UI" panose="020B0502040204020203" pitchFamily="34" charset="0"/>
              </a:rPr>
              <a:t> Kişilik Bozukluğu:</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Şizotipal</a:t>
            </a:r>
            <a:r>
              <a:rPr lang="tr-TR" sz="1800" dirty="0">
                <a:effectLst/>
                <a:latin typeface="Segoe UI" panose="020B0502040204020203" pitchFamily="34" charset="0"/>
                <a:ea typeface="Calibri" panose="020F0502020204030204" pitchFamily="34" charset="0"/>
                <a:cs typeface="Segoe UI" panose="020B0502040204020203" pitchFamily="34" charset="0"/>
              </a:rPr>
              <a:t> Kişilik Bozukluğu; tuhaf davranışlar, alışılmadık inançlar veya büyülü düşünme ve garip konuşma özellikleri gösterir. Bu bozukluğa sahip bireyler, yakın ilişkilerde rahatsızlık yaşayabilir.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457200"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B Kümesi</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err="1">
                <a:effectLst/>
                <a:latin typeface="Segoe UI" panose="020B0502040204020203" pitchFamily="34" charset="0"/>
                <a:ea typeface="Calibri" panose="020F0502020204030204" pitchFamily="34" charset="0"/>
                <a:cs typeface="Segoe UI" panose="020B0502040204020203" pitchFamily="34" charset="0"/>
              </a:rPr>
              <a:t>Antisosyal</a:t>
            </a:r>
            <a:r>
              <a:rPr lang="tr-TR" sz="1800" b="1" dirty="0">
                <a:effectLst/>
                <a:latin typeface="Segoe UI" panose="020B0502040204020203" pitchFamily="34" charset="0"/>
                <a:ea typeface="Calibri" panose="020F0502020204030204" pitchFamily="34" charset="0"/>
                <a:cs typeface="Segoe UI" panose="020B0502040204020203" pitchFamily="34" charset="0"/>
              </a:rPr>
              <a:t> Kişilik Bozukluğu:</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Antisosyal</a:t>
            </a:r>
            <a:r>
              <a:rPr lang="tr-TR" sz="1800" dirty="0">
                <a:effectLst/>
                <a:latin typeface="Segoe UI" panose="020B0502040204020203" pitchFamily="34" charset="0"/>
                <a:ea typeface="Calibri" panose="020F0502020204030204" pitchFamily="34" charset="0"/>
                <a:cs typeface="Segoe UI" panose="020B0502040204020203" pitchFamily="34" charset="0"/>
              </a:rPr>
              <a:t> Kişilik Bozukluğu, başkalarının haklarını göz ardı etme, empati eksikliği, </a:t>
            </a:r>
            <a:r>
              <a:rPr lang="tr-TR" sz="1800" dirty="0" err="1">
                <a:effectLst/>
                <a:latin typeface="Segoe UI" panose="020B0502040204020203" pitchFamily="34" charset="0"/>
                <a:ea typeface="Calibri" panose="020F0502020204030204" pitchFamily="34" charset="0"/>
                <a:cs typeface="Segoe UI" panose="020B0502040204020203" pitchFamily="34" charset="0"/>
              </a:rPr>
              <a:t>dürtüsel</a:t>
            </a:r>
            <a:r>
              <a:rPr lang="tr-TR" sz="1800" dirty="0">
                <a:effectLst/>
                <a:latin typeface="Segoe UI" panose="020B0502040204020203" pitchFamily="34" charset="0"/>
                <a:ea typeface="Calibri" panose="020F0502020204030204" pitchFamily="34" charset="0"/>
                <a:cs typeface="Segoe UI" panose="020B0502040204020203" pitchFamily="34" charset="0"/>
              </a:rPr>
              <a:t> ve genellikle yasadışı davranışlarda bulunma geçmişi ile karakterizedir. Bu bozukluğa sahip bireylerde, aldatma ve manipülasyon örüntüsü olabilir.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err="1">
                <a:effectLst/>
                <a:latin typeface="Segoe UI" panose="020B0502040204020203" pitchFamily="34" charset="0"/>
                <a:ea typeface="Calibri" panose="020F0502020204030204" pitchFamily="34" charset="0"/>
                <a:cs typeface="Segoe UI" panose="020B0502040204020203" pitchFamily="34" charset="0"/>
              </a:rPr>
              <a:t>Borderline</a:t>
            </a:r>
            <a:r>
              <a:rPr lang="tr-TR" sz="1800" b="1" dirty="0">
                <a:effectLst/>
                <a:latin typeface="Segoe UI" panose="020B0502040204020203" pitchFamily="34" charset="0"/>
                <a:ea typeface="Calibri" panose="020F0502020204030204" pitchFamily="34" charset="0"/>
                <a:cs typeface="Segoe UI" panose="020B0502040204020203" pitchFamily="34" charset="0"/>
              </a:rPr>
              <a:t> Kişilik Bozukluğu:</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Borderline</a:t>
            </a:r>
            <a:r>
              <a:rPr lang="tr-TR" sz="1800" dirty="0">
                <a:effectLst/>
                <a:latin typeface="Segoe UI" panose="020B0502040204020203" pitchFamily="34" charset="0"/>
                <a:ea typeface="Calibri" panose="020F0502020204030204" pitchFamily="34" charset="0"/>
                <a:cs typeface="Segoe UI" panose="020B0502040204020203" pitchFamily="34" charset="0"/>
              </a:rPr>
              <a:t> Kişilik Bozukluğu; dengesiz ilişkiler, yoğun ruh hâli değişimleri, </a:t>
            </a:r>
            <a:r>
              <a:rPr lang="tr-TR" sz="1800" dirty="0" err="1">
                <a:effectLst/>
                <a:latin typeface="Segoe UI" panose="020B0502040204020203" pitchFamily="34" charset="0"/>
                <a:ea typeface="Calibri" panose="020F0502020204030204" pitchFamily="34" charset="0"/>
                <a:cs typeface="Segoe UI" panose="020B0502040204020203" pitchFamily="34" charset="0"/>
              </a:rPr>
              <a:t>dürtüsellik</a:t>
            </a:r>
            <a:r>
              <a:rPr lang="tr-TR" sz="1800" dirty="0">
                <a:effectLst/>
                <a:latin typeface="Segoe UI" panose="020B0502040204020203" pitchFamily="34" charset="0"/>
                <a:ea typeface="Calibri" panose="020F0502020204030204" pitchFamily="34" charset="0"/>
                <a:cs typeface="Segoe UI" panose="020B0502040204020203" pitchFamily="34" charset="0"/>
              </a:rPr>
              <a:t> ve yaygın bir terk edilme korkusu ile kendini gösterir. Kendine zarar verme ve intihar davranışları da mevcut olabilir.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err="1">
                <a:effectLst/>
                <a:latin typeface="Segoe UI" panose="020B0502040204020203" pitchFamily="34" charset="0"/>
                <a:ea typeface="Calibri" panose="020F0502020204030204" pitchFamily="34" charset="0"/>
                <a:cs typeface="Segoe UI" panose="020B0502040204020203" pitchFamily="34" charset="0"/>
              </a:rPr>
              <a:t>Histriyonik</a:t>
            </a:r>
            <a:r>
              <a:rPr lang="tr-TR" sz="1800" b="1" dirty="0">
                <a:effectLst/>
                <a:latin typeface="Segoe UI" panose="020B0502040204020203" pitchFamily="34" charset="0"/>
                <a:ea typeface="Calibri" panose="020F0502020204030204" pitchFamily="34" charset="0"/>
                <a:cs typeface="Segoe UI" panose="020B0502040204020203" pitchFamily="34" charset="0"/>
              </a:rPr>
              <a:t> Kişilik Bozukluğu: </a:t>
            </a:r>
            <a:r>
              <a:rPr lang="tr-TR" sz="1800" dirty="0" err="1">
                <a:effectLst/>
                <a:latin typeface="Segoe UI" panose="020B0502040204020203" pitchFamily="34" charset="0"/>
                <a:ea typeface="Calibri" panose="020F0502020204030204" pitchFamily="34" charset="0"/>
                <a:cs typeface="Segoe UI" panose="020B0502040204020203" pitchFamily="34" charset="0"/>
              </a:rPr>
              <a:t>Histriyonik</a:t>
            </a:r>
            <a:r>
              <a:rPr lang="tr-TR" sz="1800" dirty="0">
                <a:effectLst/>
                <a:latin typeface="Segoe UI" panose="020B0502040204020203" pitchFamily="34" charset="0"/>
                <a:ea typeface="Calibri" panose="020F0502020204030204" pitchFamily="34" charset="0"/>
                <a:cs typeface="Segoe UI" panose="020B0502040204020203" pitchFamily="34" charset="0"/>
              </a:rPr>
              <a:t> Kişilik Bozukluğu; aşırı dikkat çekme davranışı, sığ duygular ve ilgi odağı olma konusunda güçlü bir arzu ile karakterizedir. Bu bozukluğa sahip bireyler başkaları tarafından kolayca etkilenebilir.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err="1">
                <a:effectLst/>
                <a:latin typeface="Segoe UI" panose="020B0502040204020203" pitchFamily="34" charset="0"/>
                <a:ea typeface="Calibri" panose="020F0502020204030204" pitchFamily="34" charset="0"/>
                <a:cs typeface="Segoe UI" panose="020B0502040204020203" pitchFamily="34" charset="0"/>
              </a:rPr>
              <a:t>Narsisistik</a:t>
            </a:r>
            <a:r>
              <a:rPr lang="tr-TR" sz="1800" b="1" dirty="0">
                <a:effectLst/>
                <a:latin typeface="Segoe UI" panose="020B0502040204020203" pitchFamily="34" charset="0"/>
                <a:ea typeface="Calibri" panose="020F0502020204030204" pitchFamily="34" charset="0"/>
                <a:cs typeface="Segoe UI" panose="020B0502040204020203" pitchFamily="34" charset="0"/>
              </a:rPr>
              <a:t> Kişilik Bozukluğu:</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Narsisistik</a:t>
            </a:r>
            <a:r>
              <a:rPr lang="tr-TR" sz="1800" dirty="0">
                <a:effectLst/>
                <a:latin typeface="Segoe UI" panose="020B0502040204020203" pitchFamily="34" charset="0"/>
                <a:ea typeface="Calibri" panose="020F0502020204030204" pitchFamily="34" charset="0"/>
                <a:cs typeface="Segoe UI" panose="020B0502040204020203" pitchFamily="34" charset="0"/>
              </a:rPr>
              <a:t> Kişilik Bozukluğu olan bireylerde; şişirilmiş bir kendini beğenmişlik duygusu, aşırı hayranlık ihtiyacı ve başkalarına karşı empati eksikliği vardır. Genellikle, kibirli ve kendini beğenmiş davranışlar sergilerler.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C Kümesi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Kaçıngan Kişilik Bozukluğu: </a:t>
            </a:r>
            <a:r>
              <a:rPr lang="tr-TR" sz="1800" dirty="0">
                <a:effectLst/>
                <a:latin typeface="Segoe UI" panose="020B0502040204020203" pitchFamily="34" charset="0"/>
                <a:ea typeface="Calibri" panose="020F0502020204030204" pitchFamily="34" charset="0"/>
                <a:cs typeface="Segoe UI" panose="020B0502040204020203" pitchFamily="34" charset="0"/>
              </a:rPr>
              <a:t>Kaçıngan Kişilik Bozukluğu olan bireyler, eleştiriye karşı son derece hassastır ve reddedilme korkusunu yaygın olarak yaşarlar. Utanma veya aşağılanma korkusu nedeniyle sosyal durumlardan kaçınma eğilimindedirler.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Bağımlı Kişilik Bozukluğu: </a:t>
            </a:r>
            <a:r>
              <a:rPr lang="tr-TR" sz="1800" dirty="0">
                <a:effectLst/>
                <a:latin typeface="Segoe UI" panose="020B0502040204020203" pitchFamily="34" charset="0"/>
                <a:ea typeface="Calibri" panose="020F0502020204030204" pitchFamily="34" charset="0"/>
                <a:cs typeface="Segoe UI" panose="020B0502040204020203" pitchFamily="34" charset="0"/>
              </a:rPr>
              <a:t>Bağımlı Kişilik Bozukluğu, başkalarının kendileriyle ilgilenmesine aşırı ihtiyaç duyma ile karakterize edilir. Bu bozukluğa sahip bireyler genellikle, bağımsız karar vermekte zorlanır ve görevleri başlatmakta güçlük çekerler.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Obsesif-</a:t>
            </a:r>
            <a:r>
              <a:rPr lang="tr-TR" sz="1800" b="1" dirty="0" err="1">
                <a:effectLst/>
                <a:latin typeface="Segoe UI" panose="020B0502040204020203" pitchFamily="34" charset="0"/>
                <a:ea typeface="Calibri" panose="020F0502020204030204" pitchFamily="34" charset="0"/>
                <a:cs typeface="Segoe UI" panose="020B0502040204020203" pitchFamily="34" charset="0"/>
              </a:rPr>
              <a:t>Kompulsif</a:t>
            </a:r>
            <a:r>
              <a:rPr lang="tr-TR" sz="1800" b="1" dirty="0">
                <a:effectLst/>
                <a:latin typeface="Segoe UI" panose="020B0502040204020203" pitchFamily="34" charset="0"/>
                <a:ea typeface="Calibri" panose="020F0502020204030204" pitchFamily="34" charset="0"/>
                <a:cs typeface="Segoe UI" panose="020B0502040204020203" pitchFamily="34" charset="0"/>
              </a:rPr>
              <a:t> Kişilik Bozukluğu:</a:t>
            </a:r>
            <a:r>
              <a:rPr lang="tr-TR" sz="1800" dirty="0">
                <a:effectLst/>
                <a:latin typeface="Segoe UI" panose="020B0502040204020203" pitchFamily="34" charset="0"/>
                <a:ea typeface="Calibri" panose="020F0502020204030204" pitchFamily="34" charset="0"/>
                <a:cs typeface="Segoe UI" panose="020B0502040204020203" pitchFamily="34" charset="0"/>
              </a:rPr>
              <a:t> Obsesif-</a:t>
            </a:r>
            <a:r>
              <a:rPr lang="tr-TR" sz="1800" dirty="0" err="1">
                <a:effectLst/>
                <a:latin typeface="Segoe UI" panose="020B0502040204020203" pitchFamily="34" charset="0"/>
                <a:ea typeface="Calibri" panose="020F0502020204030204" pitchFamily="34" charset="0"/>
                <a:cs typeface="Segoe UI" panose="020B0502040204020203" pitchFamily="34" charset="0"/>
              </a:rPr>
              <a:t>Kompulsif</a:t>
            </a:r>
            <a:r>
              <a:rPr lang="tr-TR" sz="1800" dirty="0">
                <a:effectLst/>
                <a:latin typeface="Segoe UI" panose="020B0502040204020203" pitchFamily="34" charset="0"/>
                <a:ea typeface="Calibri" panose="020F0502020204030204" pitchFamily="34" charset="0"/>
                <a:cs typeface="Segoe UI" panose="020B0502040204020203" pitchFamily="34" charset="0"/>
              </a:rPr>
              <a:t> Kişilik Bozukluğu, Obsesif-</a:t>
            </a:r>
            <a:r>
              <a:rPr lang="tr-TR" sz="1800" dirty="0" err="1">
                <a:effectLst/>
                <a:latin typeface="Segoe UI" panose="020B0502040204020203" pitchFamily="34" charset="0"/>
                <a:ea typeface="Calibri" panose="020F0502020204030204" pitchFamily="34" charset="0"/>
                <a:cs typeface="Segoe UI" panose="020B0502040204020203" pitchFamily="34" charset="0"/>
              </a:rPr>
              <a:t>Kompulsif</a:t>
            </a:r>
            <a:r>
              <a:rPr lang="tr-TR" sz="1800" dirty="0">
                <a:effectLst/>
                <a:latin typeface="Segoe UI" panose="020B0502040204020203" pitchFamily="34" charset="0"/>
                <a:ea typeface="Calibri" panose="020F0502020204030204" pitchFamily="34" charset="0"/>
                <a:cs typeface="Segoe UI" panose="020B0502040204020203" pitchFamily="34" charset="0"/>
              </a:rPr>
              <a:t> Bozukluktan (OKB) farklıdır. Mükemmeliyetçilik, düzenlilikle meşgul olma ve kurallara ve rutinlere esnek olmayan bir bağlılık gösterir. Bu bozukluğa sahip bireyler, işlerine ve üretkenliklerine aşırı derecede bağlı olabilirler.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61</a:t>
            </a:fld>
            <a:endParaRPr lang="en-US"/>
          </a:p>
        </p:txBody>
      </p:sp>
    </p:spTree>
    <p:extLst>
      <p:ext uri="{BB962C8B-B14F-4D97-AF65-F5344CB8AC3E}">
        <p14:creationId xmlns:p14="http://schemas.microsoft.com/office/powerpoint/2010/main" val="3643770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Kişilik bozukluklarının etiyolojisi karmaşık ve çok faktörlüdür. Genetik, çevresel ve psikolojik faktörlerin bir araya gelmesiyle oluşur.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Genetik Faktörler:</a:t>
            </a:r>
            <a:r>
              <a:rPr lang="tr-TR" sz="1800" dirty="0">
                <a:effectLst/>
                <a:latin typeface="Segoe UI" panose="020B0502040204020203" pitchFamily="34" charset="0"/>
                <a:ea typeface="Calibri" panose="020F0502020204030204" pitchFamily="34" charset="0"/>
                <a:cs typeface="Segoe UI" panose="020B0502040204020203" pitchFamily="34" charset="0"/>
              </a:rPr>
              <a:t> İkiz ve aile çalışmaları, özellikle </a:t>
            </a:r>
            <a:r>
              <a:rPr lang="tr-TR" sz="1800" dirty="0" err="1">
                <a:effectLst/>
                <a:latin typeface="Segoe UI" panose="020B0502040204020203" pitchFamily="34" charset="0"/>
                <a:ea typeface="Calibri" panose="020F0502020204030204" pitchFamily="34" charset="0"/>
                <a:cs typeface="Segoe UI" panose="020B0502040204020203" pitchFamily="34" charset="0"/>
              </a:rPr>
              <a:t>borderline</a:t>
            </a:r>
            <a:r>
              <a:rPr lang="tr-TR" sz="1800" dirty="0">
                <a:effectLst/>
                <a:latin typeface="Segoe UI" panose="020B0502040204020203" pitchFamily="34" charset="0"/>
                <a:ea typeface="Calibri" panose="020F0502020204030204" pitchFamily="34" charset="0"/>
                <a:cs typeface="Segoe UI" panose="020B0502040204020203" pitchFamily="34" charset="0"/>
              </a:rPr>
              <a:t> kişilik bozukluğu gibi bozukluklarda genetik bir yatkınlık olduğunu göstermektedir.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Çevresel Faktörler:</a:t>
            </a:r>
            <a:r>
              <a:rPr lang="tr-TR" sz="1800" dirty="0">
                <a:effectLst/>
                <a:latin typeface="Segoe UI" panose="020B0502040204020203" pitchFamily="34" charset="0"/>
                <a:ea typeface="Calibri" panose="020F0502020204030204" pitchFamily="34" charset="0"/>
                <a:cs typeface="Segoe UI" panose="020B0502040204020203" pitchFamily="34" charset="0"/>
              </a:rPr>
              <a:t> İhmal, istismar ve tutarsız ebeveynlik gibi çocukluk deneyimleri, kişilik bozukluklarının gelişiminde önemli rol oynar.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Beyin Yapısı ve İşlevi:</a:t>
            </a:r>
            <a:r>
              <a:rPr lang="tr-TR" sz="1800" dirty="0">
                <a:effectLst/>
                <a:latin typeface="Segoe UI" panose="020B0502040204020203" pitchFamily="34" charset="0"/>
                <a:ea typeface="Calibri" panose="020F0502020204030204" pitchFamily="34" charset="0"/>
                <a:cs typeface="Segoe UI" panose="020B0502040204020203" pitchFamily="34" charset="0"/>
              </a:rPr>
              <a:t> Beyindeki anormallikler, özellikle </a:t>
            </a:r>
            <a:r>
              <a:rPr lang="tr-TR" sz="1800" dirty="0" err="1">
                <a:effectLst/>
                <a:latin typeface="Segoe UI" panose="020B0502040204020203" pitchFamily="34" charset="0"/>
                <a:ea typeface="Calibri" panose="020F0502020204030204" pitchFamily="34" charset="0"/>
                <a:cs typeface="Segoe UI" panose="020B0502040204020203" pitchFamily="34" charset="0"/>
              </a:rPr>
              <a:t>dürtüsellikle</a:t>
            </a:r>
            <a:r>
              <a:rPr lang="tr-TR" sz="1800" dirty="0">
                <a:effectLst/>
                <a:latin typeface="Segoe UI" panose="020B0502040204020203" pitchFamily="34" charset="0"/>
                <a:ea typeface="Calibri" panose="020F0502020204030204" pitchFamily="34" charset="0"/>
                <a:cs typeface="Segoe UI" panose="020B0502040204020203" pitchFamily="34" charset="0"/>
              </a:rPr>
              <a:t> ilişkili merkezler, kişilik bozukluklarıyla bağlantılı olabilir.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Psikolojik Faktörler:</a:t>
            </a:r>
            <a:r>
              <a:rPr lang="tr-TR" sz="1800" dirty="0">
                <a:effectLst/>
                <a:latin typeface="Segoe UI" panose="020B0502040204020203" pitchFamily="34" charset="0"/>
                <a:ea typeface="Calibri" panose="020F0502020204030204" pitchFamily="34" charset="0"/>
                <a:cs typeface="Segoe UI" panose="020B0502040204020203" pitchFamily="34" charset="0"/>
              </a:rPr>
              <a:t> Uyumsuz başa çıkma ve savunma mekanizmaları, bilişsel çarpıtmalar da etiyolojide rol oynar.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62</a:t>
            </a:fld>
            <a:endParaRPr lang="en-US"/>
          </a:p>
        </p:txBody>
      </p:sp>
    </p:spTree>
    <p:extLst>
      <p:ext uri="{BB962C8B-B14F-4D97-AF65-F5344CB8AC3E}">
        <p14:creationId xmlns:p14="http://schemas.microsoft.com/office/powerpoint/2010/main" val="6632184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DSM-5, her kişilik bozukluğu için belirli tanı kriterleri sunar. Değerlendirme genellikle şunları içerir: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a:effectLst/>
                <a:latin typeface="Segoe UI" panose="020B0502040204020203" pitchFamily="34" charset="0"/>
                <a:ea typeface="Calibri" panose="020F0502020204030204" pitchFamily="34" charset="0"/>
                <a:cs typeface="Segoe UI" panose="020B0502040204020203" pitchFamily="34" charset="0"/>
              </a:rPr>
              <a:t>Klinik Görüşmeler:</a:t>
            </a:r>
            <a:r>
              <a:rPr lang="tr-TR" sz="1800" dirty="0">
                <a:effectLst/>
                <a:latin typeface="Segoe UI" panose="020B0502040204020203" pitchFamily="34" charset="0"/>
                <a:ea typeface="Calibri" panose="020F0502020204030204" pitchFamily="34" charset="0"/>
                <a:cs typeface="Segoe UI" panose="020B0502040204020203" pitchFamily="34" charset="0"/>
              </a:rPr>
              <a:t> Yapılandırılmış ve yarı yapılandırılmış görüşmeler.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a:effectLst/>
                <a:latin typeface="Segoe UI" panose="020B0502040204020203" pitchFamily="34" charset="0"/>
                <a:ea typeface="Calibri" panose="020F0502020204030204" pitchFamily="34" charset="0"/>
                <a:cs typeface="Segoe UI" panose="020B0502040204020203" pitchFamily="34" charset="0"/>
              </a:rPr>
              <a:t>Psikolojik Testler:</a:t>
            </a:r>
            <a:r>
              <a:rPr lang="tr-TR" sz="1800" dirty="0">
                <a:effectLst/>
                <a:latin typeface="Segoe UI" panose="020B0502040204020203" pitchFamily="34" charset="0"/>
                <a:ea typeface="Calibri" panose="020F0502020204030204" pitchFamily="34" charset="0"/>
                <a:cs typeface="Segoe UI" panose="020B0502040204020203" pitchFamily="34" charset="0"/>
              </a:rPr>
              <a:t> MMPI ve MCMI gibi ruh ağlığı envanterleri.</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a:effectLst/>
                <a:latin typeface="Segoe UI" panose="020B0502040204020203" pitchFamily="34" charset="0"/>
                <a:ea typeface="Calibri" panose="020F0502020204030204" pitchFamily="34" charset="0"/>
                <a:cs typeface="Segoe UI" panose="020B0502040204020203" pitchFamily="34" charset="0"/>
              </a:rPr>
              <a:t>Gözlem:</a:t>
            </a:r>
            <a:r>
              <a:rPr lang="tr-TR" sz="1800" dirty="0">
                <a:effectLst/>
                <a:latin typeface="Segoe UI" panose="020B0502040204020203" pitchFamily="34" charset="0"/>
                <a:ea typeface="Calibri" panose="020F0502020204030204" pitchFamily="34" charset="0"/>
                <a:cs typeface="Segoe UI" panose="020B0502040204020203" pitchFamily="34" charset="0"/>
              </a:rPr>
              <a:t> Davranışların ve kişiler arası etkileşimlerin gözlemlenmesi.</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a:effectLst/>
                <a:latin typeface="Segoe UI" panose="020B0502040204020203" pitchFamily="34" charset="0"/>
                <a:ea typeface="Calibri" panose="020F0502020204030204" pitchFamily="34" charset="0"/>
                <a:cs typeface="Segoe UI" panose="020B0502040204020203" pitchFamily="34" charset="0"/>
              </a:rPr>
              <a:t>Detaylı Öykü:</a:t>
            </a:r>
            <a:r>
              <a:rPr lang="tr-TR" sz="1800" dirty="0">
                <a:effectLst/>
                <a:latin typeface="Segoe UI" panose="020B0502040204020203" pitchFamily="34" charset="0"/>
                <a:ea typeface="Calibri" panose="020F0502020204030204" pitchFamily="34" charset="0"/>
                <a:cs typeface="Segoe UI" panose="020B0502040204020203" pitchFamily="34" charset="0"/>
              </a:rPr>
              <a:t> Aile ve arkadaşlar gibi çevre unsurlarından alınan bilgiler.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63</a:t>
            </a:fld>
            <a:endParaRPr lang="en-US"/>
          </a:p>
        </p:txBody>
      </p:sp>
    </p:spTree>
    <p:extLst>
      <p:ext uri="{BB962C8B-B14F-4D97-AF65-F5344CB8AC3E}">
        <p14:creationId xmlns:p14="http://schemas.microsoft.com/office/powerpoint/2010/main" val="30103028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Kişilik bozukluklarının tedavisi genellikle uzun vadeli ve karmaşıktır.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Psikoterapi:</a:t>
            </a:r>
            <a:r>
              <a:rPr lang="tr-TR" sz="1800" dirty="0">
                <a:effectLst/>
                <a:latin typeface="Segoe UI" panose="020B0502040204020203" pitchFamily="34" charset="0"/>
                <a:ea typeface="Calibri" panose="020F0502020204030204" pitchFamily="34" charset="0"/>
                <a:cs typeface="Segoe UI" panose="020B0502040204020203" pitchFamily="34" charset="0"/>
              </a:rPr>
              <a:t> Diyalektik Davranış Terapisi (DDT) ve Bilişsel Davranışçı Terapi en etkili psikoterapi yöntemleridir.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İlaç Tedavisi:</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Antidepresanlar</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anksiyolitikler</a:t>
            </a:r>
            <a:r>
              <a:rPr lang="tr-TR" sz="1800" dirty="0">
                <a:effectLst/>
                <a:latin typeface="Segoe UI" panose="020B0502040204020203" pitchFamily="34" charset="0"/>
                <a:ea typeface="Calibri" panose="020F0502020204030204" pitchFamily="34" charset="0"/>
                <a:cs typeface="Segoe UI" panose="020B0502040204020203" pitchFamily="34" charset="0"/>
              </a:rPr>
              <a:t> ve diğer ilaçlar semptomları yönetmekte kullanılabilir.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Grup Terapisi:</a:t>
            </a:r>
            <a:r>
              <a:rPr lang="tr-TR" sz="1800" dirty="0">
                <a:effectLst/>
                <a:latin typeface="Segoe UI" panose="020B0502040204020203" pitchFamily="34" charset="0"/>
                <a:ea typeface="Calibri" panose="020F0502020204030204" pitchFamily="34" charset="0"/>
                <a:cs typeface="Segoe UI" panose="020B0502040204020203" pitchFamily="34" charset="0"/>
              </a:rPr>
              <a:t> Kişiler arası becerilerin öğrenilmesi ve uygulanması için faydalıdır.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64</a:t>
            </a:fld>
            <a:endParaRPr lang="en-US"/>
          </a:p>
        </p:txBody>
      </p:sp>
    </p:spTree>
    <p:extLst>
      <p:ext uri="{BB962C8B-B14F-4D97-AF65-F5344CB8AC3E}">
        <p14:creationId xmlns:p14="http://schemas.microsoft.com/office/powerpoint/2010/main" val="29021384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Kişilik bozuklukları, psikoloji ve psikiyatri alanında karmaşık ve çok yönlü bir konudur. Doğru teşhis ve kişiye özel tedavi yaklaşımları, bu bozukluklara sahip bireylerin yaşam kalitesini artırabilir. </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Herkese uyan tek bir çözüm olmamakla birlikte devam eden araştırmalar ve klinik gelişmeler umut vericidir</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a:t>
            </a:r>
            <a:r>
              <a:rPr lang="tr-TR"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Penders</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ve ark., 2020)</a:t>
            </a:r>
            <a:r>
              <a:rPr lang="tr-TR" sz="1800" dirty="0">
                <a:effectLst/>
                <a:latin typeface="Segoe UI" panose="020B0502040204020203" pitchFamily="34" charset="0"/>
                <a:ea typeface="Calibri" panose="020F0502020204030204" pitchFamily="34" charset="0"/>
                <a:cs typeface="Segoe UI" panose="020B0502040204020203" pitchFamily="34" charset="0"/>
              </a:rPr>
              <a:t>. Meslek elemanları, kişilik bozukluklarının </a:t>
            </a:r>
            <a:r>
              <a:rPr lang="tr-TR" sz="1800" dirty="0" err="1">
                <a:effectLst/>
                <a:latin typeface="Segoe UI" panose="020B0502040204020203" pitchFamily="34" charset="0"/>
                <a:ea typeface="Calibri" panose="020F0502020204030204" pitchFamily="34" charset="0"/>
                <a:cs typeface="Segoe UI" panose="020B0502040204020203" pitchFamily="34" charset="0"/>
              </a:rPr>
              <a:t>etiketleyici</a:t>
            </a:r>
            <a:r>
              <a:rPr lang="tr-TR" sz="1800" dirty="0">
                <a:effectLst/>
                <a:latin typeface="Segoe UI" panose="020B0502040204020203" pitchFamily="34" charset="0"/>
                <a:ea typeface="Calibri" panose="020F0502020204030204" pitchFamily="34" charset="0"/>
                <a:cs typeface="Segoe UI" panose="020B0502040204020203" pitchFamily="34" charset="0"/>
              </a:rPr>
              <a:t> yönünden uzak durmalı, hâlihazırda toplumda çoğu kişi tarafından ötelenen bu kişilere kucak açmalı ve destekleyici bir tarz benimsemelidir.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65</a:t>
            </a:fld>
            <a:endParaRPr lang="en-US"/>
          </a:p>
        </p:txBody>
      </p:sp>
    </p:spTree>
    <p:extLst>
      <p:ext uri="{BB962C8B-B14F-4D97-AF65-F5344CB8AC3E}">
        <p14:creationId xmlns:p14="http://schemas.microsoft.com/office/powerpoint/2010/main" val="199673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Yetişkinlerde görülen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bozuklukları, uygun görüşme, destek ve tedavi gerektiren karmaşık ve çok yönlü durumlardır. Çeşitli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bozukluklarını tanımak, nedenlerini ve semptomlarını anlamak ve mevcut tedavi seçeneklerini araştırmak bireyler, aileler ve bir bütün olarak toplum için çok önemlidir. Bu önemli ruh sağlığı sorununa ışık tutularak, bu sorundan etkilenenlerin tatmin edici bir yaşam sürmeleri için ihtiyaç duydukları yardım ve kaynakları bulabilecekleri, daha </a:t>
            </a:r>
            <a:r>
              <a:rPr lang="tr-TR" sz="1800" dirty="0" err="1">
                <a:effectLst/>
                <a:latin typeface="Segoe UI" panose="020B0502040204020203" pitchFamily="34" charset="0"/>
                <a:ea typeface="Calibri" panose="020F0502020204030204" pitchFamily="34" charset="0"/>
                <a:cs typeface="Segoe UI" panose="020B0502040204020203" pitchFamily="34" charset="0"/>
              </a:rPr>
              <a:t>empatik</a:t>
            </a:r>
            <a:r>
              <a:rPr lang="tr-TR" sz="1800" dirty="0">
                <a:effectLst/>
                <a:latin typeface="Segoe UI" panose="020B0502040204020203" pitchFamily="34" charset="0"/>
                <a:ea typeface="Calibri" panose="020F0502020204030204" pitchFamily="34" charset="0"/>
                <a:cs typeface="Segoe UI" panose="020B0502040204020203" pitchFamily="34" charset="0"/>
              </a:rPr>
              <a:t> ve bilgili bir ortam yaratmak için çalışılabilir. Bu kişilerin hislerine değer vermek, onları dinlemek, belirtileri normalleştirmek ve netleştirmek önemlidir. Kişinin daha önce kullandığı ve işe yarayan yöntemler desteklenebilir fakat kaygıyı pekiştiren yöntemler ise bu durum vurgulanmalıdır. Bunun yanında uygun destekle çoğu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bozukluğunun iyileştiği söylenmelidir </a:t>
            </a:r>
            <a:r>
              <a:rPr lang="tr-TR" sz="1800" dirty="0">
                <a:effectLst/>
                <a:latin typeface="Segoe UI" panose="020B0502040204020203" pitchFamily="34" charset="0"/>
                <a:ea typeface="Times New Roman" panose="02020603050405020304" pitchFamily="18" charset="0"/>
                <a:cs typeface="Segoe UI" panose="020B0502040204020203" pitchFamily="34" charset="0"/>
              </a:rPr>
              <a:t>(</a:t>
            </a:r>
            <a:r>
              <a:rPr lang="tr-TR" sz="1800" dirty="0" err="1">
                <a:effectLst/>
                <a:latin typeface="Segoe UI" panose="020B0502040204020203" pitchFamily="34" charset="0"/>
                <a:ea typeface="Times New Roman" panose="02020603050405020304" pitchFamily="18" charset="0"/>
                <a:cs typeface="Segoe UI" panose="020B0502040204020203" pitchFamily="34" charset="0"/>
              </a:rPr>
              <a:t>Szuhany</a:t>
            </a:r>
            <a:r>
              <a:rPr lang="tr-TR" sz="1800" dirty="0">
                <a:effectLst/>
                <a:latin typeface="Segoe UI" panose="020B0502040204020203" pitchFamily="34" charset="0"/>
                <a:ea typeface="Times New Roman" panose="02020603050405020304" pitchFamily="18" charset="0"/>
                <a:cs typeface="Segoe UI" panose="020B0502040204020203" pitchFamily="34" charset="0"/>
              </a:rPr>
              <a:t> ve </a:t>
            </a:r>
            <a:r>
              <a:rPr lang="tr-TR" sz="1800" dirty="0" err="1">
                <a:effectLst/>
                <a:latin typeface="Segoe UI" panose="020B0502040204020203" pitchFamily="34" charset="0"/>
                <a:ea typeface="Times New Roman" panose="02020603050405020304" pitchFamily="18" charset="0"/>
                <a:cs typeface="Segoe UI" panose="020B0502040204020203" pitchFamily="34" charset="0"/>
              </a:rPr>
              <a:t>Simon</a:t>
            </a:r>
            <a:r>
              <a:rPr lang="tr-TR" sz="1800" dirty="0">
                <a:effectLst/>
                <a:latin typeface="Segoe UI" panose="020B0502040204020203" pitchFamily="34" charset="0"/>
                <a:ea typeface="Times New Roman" panose="02020603050405020304" pitchFamily="18" charset="0"/>
                <a:cs typeface="Segoe UI" panose="020B0502040204020203" pitchFamily="34" charset="0"/>
              </a:rPr>
              <a:t>, 2022)</a:t>
            </a:r>
            <a:r>
              <a:rPr lang="tr-TR" sz="1800" dirty="0">
                <a:effectLst/>
                <a:latin typeface="Segoe UI" panose="020B0502040204020203" pitchFamily="34" charset="0"/>
                <a:ea typeface="Calibri" panose="020F0502020204030204" pitchFamily="34" charset="0"/>
                <a:cs typeface="Segoe UI" panose="020B0502040204020203" pitchFamily="34" charset="0"/>
              </a:rPr>
              <a:t>.</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12</a:t>
            </a:fld>
            <a:endParaRPr lang="en-US"/>
          </a:p>
        </p:txBody>
      </p:sp>
    </p:spTree>
    <p:extLst>
      <p:ext uri="{BB962C8B-B14F-4D97-AF65-F5344CB8AC3E}">
        <p14:creationId xmlns:p14="http://schemas.microsoft.com/office/powerpoint/2010/main" val="28735498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66</a:t>
            </a:fld>
            <a:endParaRPr lang="en-US"/>
          </a:p>
        </p:txBody>
      </p:sp>
    </p:spTree>
    <p:extLst>
      <p:ext uri="{BB962C8B-B14F-4D97-AF65-F5344CB8AC3E}">
        <p14:creationId xmlns:p14="http://schemas.microsoft.com/office/powerpoint/2010/main" val="825613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lvl="0" indent="-342900" algn="just">
              <a:lnSpc>
                <a:spcPct val="115000"/>
              </a:lnSpc>
              <a:buClr>
                <a:srgbClr val="0070C0"/>
              </a:buClr>
              <a:buSzPts val="1200"/>
              <a:buFont typeface="Courier New" panose="02070309020205020404" pitchFamily="49" charset="0"/>
              <a:buChar char="o"/>
            </a:pP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67</a:t>
            </a:fld>
            <a:endParaRPr lang="en-US"/>
          </a:p>
        </p:txBody>
      </p:sp>
    </p:spTree>
    <p:extLst>
      <p:ext uri="{BB962C8B-B14F-4D97-AF65-F5344CB8AC3E}">
        <p14:creationId xmlns:p14="http://schemas.microsoft.com/office/powerpoint/2010/main" val="21448174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lvl="0" indent="-342900" algn="just">
              <a:lnSpc>
                <a:spcPct val="115000"/>
              </a:lnSpc>
              <a:buClr>
                <a:srgbClr val="0070C0"/>
              </a:buClr>
              <a:buSzPts val="1200"/>
              <a:buFont typeface="Courier New" panose="02070309020205020404" pitchFamily="49" charset="0"/>
              <a:buChar char="o"/>
            </a:pP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68</a:t>
            </a:fld>
            <a:endParaRPr lang="en-US"/>
          </a:p>
        </p:txBody>
      </p:sp>
    </p:spTree>
    <p:extLst>
      <p:ext uri="{BB962C8B-B14F-4D97-AF65-F5344CB8AC3E}">
        <p14:creationId xmlns:p14="http://schemas.microsoft.com/office/powerpoint/2010/main" val="1341681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lvl="0" indent="-342900" algn="just">
              <a:lnSpc>
                <a:spcPct val="115000"/>
              </a:lnSpc>
              <a:buClr>
                <a:srgbClr val="0070C0"/>
              </a:buClr>
              <a:buSzPts val="1200"/>
              <a:buFont typeface="Courier New" panose="02070309020205020404" pitchFamily="49" charset="0"/>
              <a:buChar char="o"/>
            </a:pP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69</a:t>
            </a:fld>
            <a:endParaRPr lang="en-US"/>
          </a:p>
        </p:txBody>
      </p:sp>
    </p:spTree>
    <p:extLst>
      <p:ext uri="{BB962C8B-B14F-4D97-AF65-F5344CB8AC3E}">
        <p14:creationId xmlns:p14="http://schemas.microsoft.com/office/powerpoint/2010/main" val="39340417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lvl="0" indent="-342900" algn="just">
              <a:lnSpc>
                <a:spcPct val="115000"/>
              </a:lnSpc>
              <a:buClr>
                <a:srgbClr val="0070C0"/>
              </a:buClr>
              <a:buSzPts val="1200"/>
              <a:buFont typeface="Courier New" panose="02070309020205020404" pitchFamily="49" charset="0"/>
              <a:buChar char="o"/>
            </a:pP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70</a:t>
            </a:fld>
            <a:endParaRPr lang="en-US"/>
          </a:p>
        </p:txBody>
      </p:sp>
    </p:spTree>
    <p:extLst>
      <p:ext uri="{BB962C8B-B14F-4D97-AF65-F5344CB8AC3E}">
        <p14:creationId xmlns:p14="http://schemas.microsoft.com/office/powerpoint/2010/main" val="9816604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lvl="0" indent="-342900" algn="just">
              <a:lnSpc>
                <a:spcPct val="115000"/>
              </a:lnSpc>
              <a:buClr>
                <a:srgbClr val="0070C0"/>
              </a:buClr>
              <a:buSzPts val="1200"/>
              <a:buFont typeface="Courier New" panose="02070309020205020404" pitchFamily="49" charset="0"/>
              <a:buChar char="o"/>
            </a:pP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71</a:t>
            </a:fld>
            <a:endParaRPr lang="en-US"/>
          </a:p>
        </p:txBody>
      </p:sp>
    </p:spTree>
    <p:extLst>
      <p:ext uri="{BB962C8B-B14F-4D97-AF65-F5344CB8AC3E}">
        <p14:creationId xmlns:p14="http://schemas.microsoft.com/office/powerpoint/2010/main" val="26463708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lvl="0" indent="-342900" algn="just">
              <a:lnSpc>
                <a:spcPct val="115000"/>
              </a:lnSpc>
              <a:buClr>
                <a:srgbClr val="0070C0"/>
              </a:buClr>
              <a:buSzPts val="1200"/>
              <a:buFont typeface="Courier New" panose="02070309020205020404" pitchFamily="49" charset="0"/>
              <a:buChar char="o"/>
            </a:pP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72</a:t>
            </a:fld>
            <a:endParaRPr lang="en-US"/>
          </a:p>
        </p:txBody>
      </p:sp>
    </p:spTree>
    <p:extLst>
      <p:ext uri="{BB962C8B-B14F-4D97-AF65-F5344CB8AC3E}">
        <p14:creationId xmlns:p14="http://schemas.microsoft.com/office/powerpoint/2010/main" val="29046768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lvl="0" indent="-342900" algn="just">
              <a:lnSpc>
                <a:spcPct val="115000"/>
              </a:lnSpc>
              <a:buClr>
                <a:srgbClr val="0070C0"/>
              </a:buClr>
              <a:buSzPts val="1200"/>
              <a:buFont typeface="Courier New" panose="02070309020205020404" pitchFamily="49" charset="0"/>
              <a:buChar char="o"/>
            </a:pP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73</a:t>
            </a:fld>
            <a:endParaRPr lang="en-US"/>
          </a:p>
        </p:txBody>
      </p:sp>
    </p:spTree>
    <p:extLst>
      <p:ext uri="{BB962C8B-B14F-4D97-AF65-F5344CB8AC3E}">
        <p14:creationId xmlns:p14="http://schemas.microsoft.com/office/powerpoint/2010/main" val="1497781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dirty="0">
                <a:effectLst/>
                <a:latin typeface="Segoe UI" panose="020B0502040204020203" pitchFamily="34" charset="0"/>
                <a:ea typeface="Calibri" panose="020F0502020204030204" pitchFamily="34" charset="0"/>
              </a:rPr>
              <a:t>Majör Depresif Bozukluk (MDB), dünya çapında milyonlarca yetişkini etkileyen yaygın ve işlevselliği etkileyen bir psikiyatrik bozukluktur. Ara sıra yaşanan üzüntü veya kederden farklı olarak MDB, kalıcı ve derin umutsuzluk, üzüntü ve bir zamanlar zevk alınan faaliyetlere karşı ilgi veya zevk kaybı duygularıyla karakterizedir. Bu kısımda, yetişkinlerde görülen Majör Depresif Bozukluğun nedenleri, belirtileri, tedavi seçenekleri, bireyler ve toplum üzerindeki etkisi anlatılacaktır.</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13</a:t>
            </a:fld>
            <a:endParaRPr lang="en-US"/>
          </a:p>
        </p:txBody>
      </p:sp>
    </p:spTree>
    <p:extLst>
      <p:ext uri="{BB962C8B-B14F-4D97-AF65-F5344CB8AC3E}">
        <p14:creationId xmlns:p14="http://schemas.microsoft.com/office/powerpoint/2010/main" val="1007980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Majör Depresif Bozukluk, sadece geçici bir üzüntü ya da moral bozukluğu değil bireyin duygusal, bilişsel ve fiziksel işlevselliğini ciddi şekilde etkileyen karmaşık ve süregelen bir durumdur.</a:t>
            </a: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Majör Depresif Bozukluk hem bireyler hem de bir bütün olarak toplum üzerinde derin bir etkiye sahiptir.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err="1">
                <a:effectLst/>
                <a:latin typeface="Segoe UI" panose="020B0502040204020203" pitchFamily="34" charset="0"/>
                <a:ea typeface="Calibri" panose="020F0502020204030204" pitchFamily="34" charset="0"/>
                <a:cs typeface="Segoe UI" panose="020B0502040204020203" pitchFamily="34" charset="0"/>
              </a:rPr>
              <a:t>MDB'li</a:t>
            </a:r>
            <a:r>
              <a:rPr lang="tr-TR" sz="1800" dirty="0">
                <a:effectLst/>
                <a:latin typeface="Segoe UI" panose="020B0502040204020203" pitchFamily="34" charset="0"/>
                <a:ea typeface="Calibri" panose="020F0502020204030204" pitchFamily="34" charset="0"/>
                <a:cs typeface="Segoe UI" panose="020B0502040204020203" pitchFamily="34" charset="0"/>
              </a:rPr>
              <a:t> bireyler genellikle yaşam kalitelerinin düşmesine yol açabilecek çökkün duygu durum yaşarlar. İlişkiler, iş ve günlük işlevsellik olumsuz etkilenebilir. Depresyonda intihar riski artmaktadır, bu sebeple depresyon, artmış ölüm riski ile ilişkilidir. Depresyonda aynı zamanda kalp hastalığı ve diyabet riski de artmaktadır. Bu nedenle depresyon, artmış hastalık ve ölüm riski ile ilişkilidir. Depresyon, üretkenlik kaybı, sağlık masrafları ve bakım verenler ile aileler üzerindeki baskı gibi nedenlerle topluma önemli bir ekonomik yük getirir. Depresyondaki bireyler sosyal faaliyetlerden geri çekilebilir, bu da izolasyon hissine ve destek sisteminin azalmasına yol açabilir. MDB genellikle </a:t>
            </a:r>
            <a:r>
              <a:rPr lang="tr-TR" sz="1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1800" dirty="0">
                <a:effectLst/>
                <a:latin typeface="Segoe UI" panose="020B0502040204020203" pitchFamily="34" charset="0"/>
                <a:ea typeface="Calibri" panose="020F0502020204030204" pitchFamily="34" charset="0"/>
                <a:cs typeface="Segoe UI" panose="020B0502040204020203" pitchFamily="34" charset="0"/>
              </a:rPr>
              <a:t> bozuklukları veya madde kullanım bozuklukları gibi diğer ruh sağlığı sorunlarıyla birlikte görülür ve bu durum, tedavinin karmaşıklığını artırır.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14</a:t>
            </a:fld>
            <a:endParaRPr lang="en-US"/>
          </a:p>
        </p:txBody>
      </p:sp>
    </p:spTree>
    <p:extLst>
      <p:ext uri="{BB962C8B-B14F-4D97-AF65-F5344CB8AC3E}">
        <p14:creationId xmlns:p14="http://schemas.microsoft.com/office/powerpoint/2010/main" val="756991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Majör Depresif Bozukluk, çok faktörlü bir durumdur ve bu faktörler kişiden kişiye değişkenlik gösterebilir.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Aşağıda, bu bozukluğun gelişimine katkıda bulunabilecek ana faktörler özetlenmiştir: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Biyolojik Faktörler:</a:t>
            </a:r>
            <a:r>
              <a:rPr lang="tr-TR" sz="1800" dirty="0">
                <a:effectLst/>
                <a:latin typeface="Segoe UI" panose="020B0502040204020203" pitchFamily="34" charset="0"/>
                <a:ea typeface="Calibri" panose="020F0502020204030204" pitchFamily="34" charset="0"/>
                <a:cs typeface="Segoe UI" panose="020B0502040204020203" pitchFamily="34" charset="0"/>
              </a:rPr>
              <a:t> Beyinde, sinir hücreleri arasındaki iletişimi sağlayan </a:t>
            </a:r>
            <a:r>
              <a:rPr lang="tr-TR" sz="1800" dirty="0" err="1">
                <a:effectLst/>
                <a:latin typeface="Segoe UI" panose="020B0502040204020203" pitchFamily="34" charset="0"/>
                <a:ea typeface="Calibri" panose="020F0502020204030204" pitchFamily="34" charset="0"/>
                <a:cs typeface="Segoe UI" panose="020B0502040204020203" pitchFamily="34" charset="0"/>
              </a:rPr>
              <a:t>nörotransmiterlerin</a:t>
            </a:r>
            <a:r>
              <a:rPr lang="tr-TR" sz="1800" dirty="0">
                <a:effectLst/>
                <a:latin typeface="Segoe UI" panose="020B0502040204020203" pitchFamily="34" charset="0"/>
                <a:ea typeface="Calibri" panose="020F0502020204030204" pitchFamily="34" charset="0"/>
                <a:cs typeface="Segoe UI" panose="020B0502040204020203" pitchFamily="34" charset="0"/>
              </a:rPr>
              <a:t> dengesizliği. Özellikle </a:t>
            </a:r>
            <a:r>
              <a:rPr lang="tr-TR" sz="1800" dirty="0" err="1">
                <a:effectLst/>
                <a:latin typeface="Segoe UI" panose="020B0502040204020203" pitchFamily="34" charset="0"/>
                <a:ea typeface="Calibri" panose="020F0502020204030204" pitchFamily="34" charset="0"/>
                <a:cs typeface="Segoe UI" panose="020B0502040204020203" pitchFamily="34" charset="0"/>
              </a:rPr>
              <a:t>serotonin</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norepinefrin</a:t>
            </a:r>
            <a:r>
              <a:rPr lang="tr-TR" sz="1800" dirty="0">
                <a:effectLst/>
                <a:latin typeface="Segoe UI" panose="020B0502040204020203" pitchFamily="34" charset="0"/>
                <a:ea typeface="Calibri" panose="020F0502020204030204" pitchFamily="34" charset="0"/>
                <a:cs typeface="Segoe UI" panose="020B0502040204020203" pitchFamily="34" charset="0"/>
              </a:rPr>
              <a:t> ve </a:t>
            </a:r>
            <a:r>
              <a:rPr lang="tr-TR" sz="1800" dirty="0" err="1">
                <a:effectLst/>
                <a:latin typeface="Segoe UI" panose="020B0502040204020203" pitchFamily="34" charset="0"/>
                <a:ea typeface="Calibri" panose="020F0502020204030204" pitchFamily="34" charset="0"/>
                <a:cs typeface="Segoe UI" panose="020B0502040204020203" pitchFamily="34" charset="0"/>
              </a:rPr>
              <a:t>dopamin</a:t>
            </a:r>
            <a:r>
              <a:rPr lang="tr-TR" sz="1800" dirty="0">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MDB'nin</a:t>
            </a:r>
            <a:r>
              <a:rPr lang="tr-TR" sz="1800" dirty="0">
                <a:effectLst/>
                <a:latin typeface="Segoe UI" panose="020B0502040204020203" pitchFamily="34" charset="0"/>
                <a:ea typeface="Calibri" panose="020F0502020204030204" pitchFamily="34" charset="0"/>
                <a:cs typeface="Segoe UI" panose="020B0502040204020203" pitchFamily="34" charset="0"/>
              </a:rPr>
              <a:t> gelişiminde önemli bir rol oynar.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Genetik Faktörler:</a:t>
            </a:r>
            <a:r>
              <a:rPr lang="tr-TR" sz="1800" dirty="0">
                <a:effectLst/>
                <a:latin typeface="Segoe UI" panose="020B0502040204020203" pitchFamily="34" charset="0"/>
                <a:ea typeface="Calibri" panose="020F0502020204030204" pitchFamily="34" charset="0"/>
                <a:cs typeface="Segoe UI" panose="020B0502040204020203" pitchFamily="34" charset="0"/>
              </a:rPr>
              <a:t> Aile geçmişinde depresyon öyküsü olması MDB riskini artırabilir. Belirli genlerin de bu bozukluğun ortaya çıkışında etkili olduğu bilinmektedir.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Psikolojik Faktörler:</a:t>
            </a:r>
            <a:r>
              <a:rPr lang="tr-TR" sz="1800" dirty="0">
                <a:effectLst/>
                <a:latin typeface="Segoe UI" panose="020B0502040204020203" pitchFamily="34" charset="0"/>
                <a:ea typeface="Calibri" panose="020F0502020204030204" pitchFamily="34" charset="0"/>
                <a:cs typeface="Segoe UI" panose="020B0502040204020203" pitchFamily="34" charset="0"/>
              </a:rPr>
              <a:t> Karamsar bir bakış açısı, düşük benlik saygısı veya çocukluk dönemi travmaları gibi psikolojik özellikler </a:t>
            </a:r>
            <a:r>
              <a:rPr lang="tr-TR" sz="1800" dirty="0" err="1">
                <a:effectLst/>
                <a:latin typeface="Segoe UI" panose="020B0502040204020203" pitchFamily="34" charset="0"/>
                <a:ea typeface="Calibri" panose="020F0502020204030204" pitchFamily="34" charset="0"/>
                <a:cs typeface="Segoe UI" panose="020B0502040204020203" pitchFamily="34" charset="0"/>
              </a:rPr>
              <a:t>MDB'ye</a:t>
            </a:r>
            <a:r>
              <a:rPr lang="tr-TR" sz="1800" dirty="0">
                <a:effectLst/>
                <a:latin typeface="Segoe UI" panose="020B0502040204020203" pitchFamily="34" charset="0"/>
                <a:ea typeface="Calibri" panose="020F0502020204030204" pitchFamily="34" charset="0"/>
                <a:cs typeface="Segoe UI" panose="020B0502040204020203" pitchFamily="34" charset="0"/>
              </a:rPr>
              <a:t> karşı savunmasızlığı artırabilir.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Stresli Yaşam Olayları:</a:t>
            </a:r>
            <a:r>
              <a:rPr lang="tr-TR" sz="1800" dirty="0">
                <a:effectLst/>
                <a:latin typeface="Segoe UI" panose="020B0502040204020203" pitchFamily="34" charset="0"/>
                <a:ea typeface="Calibri" panose="020F0502020204030204" pitchFamily="34" charset="0"/>
                <a:cs typeface="Segoe UI" panose="020B0502040204020203" pitchFamily="34" charset="0"/>
              </a:rPr>
              <a:t> Sevilen birinin kaybı, travma, ekonomik zorluklar veya ilişki sorunları gibi stresli yaşam olayları </a:t>
            </a:r>
            <a:r>
              <a:rPr lang="tr-TR" sz="1800" dirty="0" err="1">
                <a:effectLst/>
                <a:latin typeface="Segoe UI" panose="020B0502040204020203" pitchFamily="34" charset="0"/>
                <a:ea typeface="Calibri" panose="020F0502020204030204" pitchFamily="34" charset="0"/>
                <a:cs typeface="Segoe UI" panose="020B0502040204020203" pitchFamily="34" charset="0"/>
              </a:rPr>
              <a:t>MDB'yi</a:t>
            </a:r>
            <a:r>
              <a:rPr lang="tr-TR" sz="1800" dirty="0">
                <a:effectLst/>
                <a:latin typeface="Segoe UI" panose="020B0502040204020203" pitchFamily="34" charset="0"/>
                <a:ea typeface="Calibri" panose="020F0502020204030204" pitchFamily="34" charset="0"/>
                <a:cs typeface="Segoe UI" panose="020B0502040204020203" pitchFamily="34" charset="0"/>
              </a:rPr>
              <a:t> tetikleyebilir veya mevcut durumu şiddetlendirebilir.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Kronik Stres:</a:t>
            </a:r>
            <a:r>
              <a:rPr lang="tr-TR" sz="1800" dirty="0">
                <a:effectLst/>
                <a:latin typeface="Segoe UI" panose="020B0502040204020203" pitchFamily="34" charset="0"/>
                <a:ea typeface="Calibri" panose="020F0502020204030204" pitchFamily="34" charset="0"/>
                <a:cs typeface="Segoe UI" panose="020B0502040204020203" pitchFamily="34" charset="0"/>
              </a:rPr>
              <a:t> Uzun süreli stres, depresyon riskini artırabilir.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Tıbbi Durumlar:</a:t>
            </a:r>
            <a:r>
              <a:rPr lang="tr-TR" sz="1800" dirty="0">
                <a:effectLst/>
                <a:latin typeface="Segoe UI" panose="020B0502040204020203" pitchFamily="34" charset="0"/>
                <a:ea typeface="Calibri" panose="020F0502020204030204" pitchFamily="34" charset="0"/>
                <a:cs typeface="Segoe UI" panose="020B0502040204020203" pitchFamily="34" charset="0"/>
              </a:rPr>
              <a:t> Kronik hastalıklar, ağrı ve diğer medikal durumlar da depresyona yol açabilir. Özellikle kronik bir hastalıkla başa çıkmanın duygusal yükü oldukça ağır olabilir.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1800" b="1" dirty="0">
                <a:effectLst/>
                <a:latin typeface="Segoe UI" panose="020B0502040204020203" pitchFamily="34" charset="0"/>
                <a:ea typeface="Calibri" panose="020F0502020204030204" pitchFamily="34" charset="0"/>
                <a:cs typeface="Segoe UI" panose="020B0502040204020203" pitchFamily="34" charset="0"/>
              </a:rPr>
              <a:t>İlaç ve Madde Kullanımı:</a:t>
            </a:r>
            <a:r>
              <a:rPr lang="tr-TR" sz="1800" dirty="0">
                <a:effectLst/>
                <a:latin typeface="Segoe UI" panose="020B0502040204020203" pitchFamily="34" charset="0"/>
                <a:ea typeface="Calibri" panose="020F0502020204030204" pitchFamily="34" charset="0"/>
                <a:cs typeface="Segoe UI" panose="020B0502040204020203" pitchFamily="34" charset="0"/>
              </a:rPr>
              <a:t> Bazı ilaçların yan etkileri depresif semptomlara yol açabilir. Ayrıca alkol ve uyuşturucu bağımlılığı da MDB ile sıklıkla ilişkilendirilir.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Bu faktörlerin farkında olmak, erken tanı ve etkili tedavi planlaması için önemlidir.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15</a:t>
            </a:fld>
            <a:endParaRPr lang="en-US"/>
          </a:p>
        </p:txBody>
      </p:sp>
    </p:spTree>
    <p:extLst>
      <p:ext uri="{BB962C8B-B14F-4D97-AF65-F5344CB8AC3E}">
        <p14:creationId xmlns:p14="http://schemas.microsoft.com/office/powerpoint/2010/main" val="1714076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593669"/>
            <a:ext cx="9144000" cy="2099174"/>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93296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4998BE05-26EE-4317-8E9C-A14BC78C4955}" type="datetime1">
              <a:rPr lang="en-US" smtClean="0"/>
              <a:t>1/9/2024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25474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286A7B64-38EE-4BC0-8C96-2EE8E5F9BFBF}" type="datetime1">
              <a:rPr lang="en-US" smtClean="0"/>
              <a:t>1/9/2024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3910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338899E2-C4CD-4E61-8678-88A48A15ACEE}" type="datetime1">
              <a:rPr lang="en-US" smtClean="0"/>
              <a:t>1/9/2024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49236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C08E1B3B-61AE-43C7-A790-3EF0C5024C15}" type="datetime1">
              <a:rPr lang="en-US" smtClean="0"/>
              <a:t>1/9/2024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07062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0F67F780-201F-4C0A-9452-C74603DFAE91}" type="datetime1">
              <a:rPr lang="en-US" smtClean="0"/>
              <a:t>1/9/2024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53556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1E3B1217-D502-44AE-9111-CF015E359853}" type="datetime1">
              <a:rPr lang="en-US" smtClean="0"/>
              <a:t>1/9/2024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23013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381CCC89-CCED-4923-B711-67622A45B9B0}" type="datetime1">
              <a:rPr lang="en-US" smtClean="0"/>
              <a:t>1/9/2024</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134049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2D103DC3-C501-4BEC-B4D3-EF7D11871978}" type="datetime1">
              <a:rPr lang="en-US" smtClean="0"/>
              <a:t>1/9/2024</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79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C4885EC-8441-4BC1-8EB3-BC4D2154698C}" type="datetime1">
              <a:rPr lang="en-US" smtClean="0"/>
              <a:t>1/9/2024</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44818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3281F92-4766-42AA-B436-C0851C0A3EA6}" type="datetime1">
              <a:rPr lang="en-US" smtClean="0"/>
              <a:t>1/9/2024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1376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08A78373-9967-4B9F-B82C-DDCB4525692C}" type="datetime1">
              <a:rPr lang="en-US" smtClean="0"/>
              <a:t>1/9/2024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60498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1537229"/>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3023159"/>
            <a:ext cx="10515600" cy="2851892"/>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F172E-40A5-4940-86B8-F0D3BBA4B1FB}" type="datetime1">
              <a:rPr lang="en-US" smtClean="0"/>
              <a:t>1/9/2024</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68271-D1D7-4240-9CAF-7A57D75CD8A1}" type="slidenum">
              <a:rPr lang="en-US" smtClean="0"/>
              <a:t>‹#›</a:t>
            </a:fld>
            <a:endParaRPr lang="en-US"/>
          </a:p>
        </p:txBody>
      </p:sp>
      <p:pic>
        <p:nvPicPr>
          <p:cNvPr id="11" name="Picture 10">
            <a:extLst>
              <a:ext uri="{FF2B5EF4-FFF2-40B4-BE49-F238E27FC236}">
                <a16:creationId xmlns:a16="http://schemas.microsoft.com/office/drawing/2014/main" id="{C5C8AEEE-D2E4-67F0-B988-44C1162E2B81}"/>
              </a:ext>
            </a:extLst>
          </p:cNvPr>
          <p:cNvPicPr>
            <a:picLocks noChangeAspect="1"/>
          </p:cNvPicPr>
          <p:nvPr userDrawn="1"/>
        </p:nvPicPr>
        <p:blipFill>
          <a:blip r:embed="rId14"/>
          <a:stretch>
            <a:fillRect/>
          </a:stretch>
        </p:blipFill>
        <p:spPr>
          <a:xfrm>
            <a:off x="10126859" y="6004398"/>
            <a:ext cx="1228103" cy="596167"/>
          </a:xfrm>
          <a:prstGeom prst="rect">
            <a:avLst/>
          </a:prstGeom>
        </p:spPr>
      </p:pic>
      <p:pic>
        <p:nvPicPr>
          <p:cNvPr id="18" name="Picture 17">
            <a:extLst>
              <a:ext uri="{FF2B5EF4-FFF2-40B4-BE49-F238E27FC236}">
                <a16:creationId xmlns:a16="http://schemas.microsoft.com/office/drawing/2014/main" id="{3C69A47D-8685-0547-C5CA-BF525E1723AB}"/>
              </a:ext>
            </a:extLst>
          </p:cNvPr>
          <p:cNvPicPr>
            <a:picLocks noChangeAspect="1"/>
          </p:cNvPicPr>
          <p:nvPr userDrawn="1"/>
        </p:nvPicPr>
        <p:blipFill>
          <a:blip r:embed="rId15"/>
          <a:stretch>
            <a:fillRect/>
          </a:stretch>
        </p:blipFill>
        <p:spPr>
          <a:xfrm>
            <a:off x="5609772" y="6252720"/>
            <a:ext cx="965200" cy="203200"/>
          </a:xfrm>
          <a:prstGeom prst="rect">
            <a:avLst/>
          </a:prstGeom>
        </p:spPr>
      </p:pic>
      <p:pic>
        <p:nvPicPr>
          <p:cNvPr id="21" name="Picture 20" descr="Icon&#10;&#10;Description automatically generated">
            <a:extLst>
              <a:ext uri="{FF2B5EF4-FFF2-40B4-BE49-F238E27FC236}">
                <a16:creationId xmlns:a16="http://schemas.microsoft.com/office/drawing/2014/main" id="{A93BB0D2-B936-48A5-D908-6EF16490F31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27754" y="235881"/>
            <a:ext cx="2736493" cy="1058455"/>
          </a:xfrm>
          <a:prstGeom prst="rect">
            <a:avLst/>
          </a:prstGeom>
        </p:spPr>
      </p:pic>
      <p:pic>
        <p:nvPicPr>
          <p:cNvPr id="9" name="Picture 8">
            <a:extLst>
              <a:ext uri="{FF2B5EF4-FFF2-40B4-BE49-F238E27FC236}">
                <a16:creationId xmlns:a16="http://schemas.microsoft.com/office/drawing/2014/main" id="{98B2B68E-DA3F-A7E6-AD1D-FD7561DA2A8E}"/>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839992" y="5733756"/>
            <a:ext cx="1069284" cy="1069284"/>
          </a:xfrm>
          <a:prstGeom prst="rect">
            <a:avLst/>
          </a:prstGeom>
        </p:spPr>
      </p:pic>
    </p:spTree>
    <p:extLst>
      <p:ext uri="{BB962C8B-B14F-4D97-AF65-F5344CB8AC3E}">
        <p14:creationId xmlns:p14="http://schemas.microsoft.com/office/powerpoint/2010/main" val="326385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2385560"/>
            <a:ext cx="9144000" cy="1078952"/>
          </a:xfrm>
          <a:solidFill>
            <a:srgbClr val="FFC000"/>
          </a:solidFill>
        </p:spPr>
        <p:txBody>
          <a:bodyPr/>
          <a:lstStyle/>
          <a:p>
            <a:r>
              <a:rPr lang="tr-TR" sz="5400" dirty="0"/>
              <a:t>YETİŞKİN RUH SAĞLIĞI</a:t>
            </a:r>
          </a:p>
        </p:txBody>
      </p:sp>
      <p:sp>
        <p:nvSpPr>
          <p:cNvPr id="7" name="Subtitle 6"/>
          <p:cNvSpPr>
            <a:spLocks noGrp="1"/>
          </p:cNvSpPr>
          <p:nvPr>
            <p:ph type="subTitle" idx="1"/>
          </p:nvPr>
        </p:nvSpPr>
        <p:spPr/>
        <p:txBody>
          <a:bodyPr>
            <a:normAutofit/>
          </a:bodyPr>
          <a:lstStyle/>
          <a:p>
            <a:r>
              <a:rPr lang="en-US" b="1" i="0" u="none" strike="noStrike" dirty="0" err="1">
                <a:solidFill>
                  <a:srgbClr val="000000"/>
                </a:solidFill>
                <a:effectLst/>
              </a:rPr>
              <a:t>Anahtar</a:t>
            </a:r>
            <a:r>
              <a:rPr lang="en-US" b="1" i="0" u="none" strike="noStrike" dirty="0">
                <a:solidFill>
                  <a:srgbClr val="000000"/>
                </a:solidFill>
                <a:effectLst/>
              </a:rPr>
              <a:t> </a:t>
            </a:r>
            <a:r>
              <a:rPr lang="en-US" b="1" i="0" u="none" strike="noStrike" dirty="0" err="1">
                <a:solidFill>
                  <a:srgbClr val="000000"/>
                </a:solidFill>
                <a:effectLst/>
              </a:rPr>
              <a:t>Sözcükler</a:t>
            </a:r>
            <a:r>
              <a:rPr lang="en-US" b="1" i="0" u="none" strike="noStrike" dirty="0">
                <a:solidFill>
                  <a:srgbClr val="000000"/>
                </a:solidFill>
                <a:effectLst/>
              </a:rPr>
              <a:t>: </a:t>
            </a:r>
          </a:p>
          <a:p>
            <a:r>
              <a:rPr lang="en-US" dirty="0">
                <a:solidFill>
                  <a:srgbClr val="000000"/>
                </a:solidFill>
              </a:rPr>
              <a:t>Y</a:t>
            </a:r>
            <a:r>
              <a:rPr lang="tr-TR" b="0" i="0" u="none" strike="noStrike" dirty="0">
                <a:solidFill>
                  <a:srgbClr val="000000"/>
                </a:solidFill>
                <a:effectLst/>
              </a:rPr>
              <a:t>etişkin, ruh sağlığı, psikoloji, erişkin</a:t>
            </a:r>
            <a:endParaRPr lang="tr-TR" sz="3200" dirty="0"/>
          </a:p>
        </p:txBody>
      </p:sp>
      <p:sp>
        <p:nvSpPr>
          <p:cNvPr id="2" name="Slide Number Placeholder 1">
            <a:extLst>
              <a:ext uri="{FF2B5EF4-FFF2-40B4-BE49-F238E27FC236}">
                <a16:creationId xmlns:a16="http://schemas.microsoft.com/office/drawing/2014/main" id="{2699FAFF-0999-0C2C-23B5-0991D2929E52}"/>
              </a:ext>
            </a:extLst>
          </p:cNvPr>
          <p:cNvSpPr>
            <a:spLocks noGrp="1"/>
          </p:cNvSpPr>
          <p:nvPr>
            <p:ph type="sldNum" sz="quarter" idx="12"/>
          </p:nvPr>
        </p:nvSpPr>
        <p:spPr/>
        <p:txBody>
          <a:bodyPr/>
          <a:lstStyle/>
          <a:p>
            <a:fld id="{0BE68271-D1D7-4240-9CAF-7A57D75CD8A1}" type="slidenum">
              <a:rPr lang="en-US" smtClean="0"/>
              <a:t>1</a:t>
            </a:fld>
            <a:endParaRPr lang="en-US"/>
          </a:p>
        </p:txBody>
      </p:sp>
    </p:spTree>
    <p:extLst>
      <p:ext uri="{BB962C8B-B14F-4D97-AF65-F5344CB8AC3E}">
        <p14:creationId xmlns:p14="http://schemas.microsoft.com/office/powerpoint/2010/main" val="282263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733687" y="1146728"/>
            <a:ext cx="10515600" cy="1797439"/>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ANKSİYETE BOZUKLUKLARI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en-US" sz="2800" b="1" kern="1400" spc="-50" dirty="0">
                <a:solidFill>
                  <a:srgbClr val="002060"/>
                </a:solidFill>
                <a:latin typeface="Segoe UI" panose="020B0502040204020203" pitchFamily="34" charset="0"/>
                <a:cs typeface="Segoe UI" panose="020B0502040204020203" pitchFamily="34" charset="0"/>
              </a:rPr>
              <a:t>B</a:t>
            </a:r>
            <a:r>
              <a:rPr lang="tr-TR" sz="2800" b="1" kern="1400" spc="-50" dirty="0">
                <a:solidFill>
                  <a:srgbClr val="002060"/>
                </a:solidFill>
                <a:latin typeface="Segoe UI" panose="020B0502040204020203" pitchFamily="34" charset="0"/>
                <a:cs typeface="Segoe UI" panose="020B0502040204020203" pitchFamily="34" charset="0"/>
              </a:rPr>
              <a:t>elirtiler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733687" y="2839149"/>
            <a:ext cx="10724626" cy="1709879"/>
          </a:xfrm>
        </p:spPr>
        <p:txBody>
          <a:bodyPr>
            <a:noAutofit/>
          </a:bodyPr>
          <a:lstStyle/>
          <a:p>
            <a:r>
              <a:rPr lang="tr-TR" sz="2400" dirty="0">
                <a:effectLst/>
                <a:latin typeface="Segoe UI" panose="020B0502040204020203" pitchFamily="34" charset="0"/>
                <a:ea typeface="Calibri" panose="020F0502020204030204" pitchFamily="34" charset="0"/>
                <a:cs typeface="Segoe UI" panose="020B0502040204020203" pitchFamily="34" charset="0"/>
              </a:rPr>
              <a:t>Fiziksel Belirtiler</a:t>
            </a:r>
          </a:p>
          <a:p>
            <a:r>
              <a:rPr lang="tr-TR" sz="2400" dirty="0">
                <a:effectLst/>
                <a:latin typeface="Segoe UI" panose="020B0502040204020203" pitchFamily="34" charset="0"/>
                <a:ea typeface="Calibri" panose="020F0502020204030204" pitchFamily="34" charset="0"/>
                <a:cs typeface="Segoe UI" panose="020B0502040204020203" pitchFamily="34" charset="0"/>
              </a:rPr>
              <a:t>Duygusal ve Bilişsel Belirtiler</a:t>
            </a:r>
          </a:p>
          <a:p>
            <a:r>
              <a:rPr lang="tr-TR" sz="2400" dirty="0">
                <a:effectLst/>
                <a:latin typeface="Segoe UI" panose="020B0502040204020203" pitchFamily="34" charset="0"/>
                <a:ea typeface="Calibri" panose="020F0502020204030204" pitchFamily="34" charset="0"/>
                <a:cs typeface="Segoe UI" panose="020B0502040204020203" pitchFamily="34" charset="0"/>
              </a:rPr>
              <a:t>Kaçınma Davranışları</a:t>
            </a:r>
          </a:p>
        </p:txBody>
      </p:sp>
      <p:sp>
        <p:nvSpPr>
          <p:cNvPr id="4" name="Slide Number Placeholder 3">
            <a:extLst>
              <a:ext uri="{FF2B5EF4-FFF2-40B4-BE49-F238E27FC236}">
                <a16:creationId xmlns:a16="http://schemas.microsoft.com/office/drawing/2014/main" id="{B6C7AA47-73F4-23D0-0163-8549AC287CBD}"/>
              </a:ext>
            </a:extLst>
          </p:cNvPr>
          <p:cNvSpPr>
            <a:spLocks noGrp="1"/>
          </p:cNvSpPr>
          <p:nvPr>
            <p:ph type="sldNum" sz="quarter" idx="12"/>
          </p:nvPr>
        </p:nvSpPr>
        <p:spPr/>
        <p:txBody>
          <a:bodyPr/>
          <a:lstStyle/>
          <a:p>
            <a:fld id="{0BE68271-D1D7-4240-9CAF-7A57D75CD8A1}" type="slidenum">
              <a:rPr lang="en-US" smtClean="0"/>
              <a:t>10</a:t>
            </a:fld>
            <a:endParaRPr lang="en-US"/>
          </a:p>
        </p:txBody>
      </p:sp>
    </p:spTree>
    <p:extLst>
      <p:ext uri="{BB962C8B-B14F-4D97-AF65-F5344CB8AC3E}">
        <p14:creationId xmlns:p14="http://schemas.microsoft.com/office/powerpoint/2010/main" val="2304516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9174" y="1166824"/>
            <a:ext cx="10515600" cy="1807487"/>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ANKSİYETE BOZUKLUKLARI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Tedavi Seçenekleri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3103599"/>
            <a:ext cx="10724626" cy="3123462"/>
          </a:xfrm>
        </p:spPr>
        <p:txBody>
          <a:bodyPr>
            <a:noAutofit/>
          </a:bodyPr>
          <a:lstStyle/>
          <a:p>
            <a:r>
              <a:rPr lang="tr-TR" sz="2400" dirty="0">
                <a:latin typeface="Segoe UI" panose="020B0502040204020203" pitchFamily="34" charset="0"/>
                <a:cs typeface="Segoe UI" panose="020B0502040204020203" pitchFamily="34" charset="0"/>
              </a:rPr>
              <a:t>Psikoterapi</a:t>
            </a:r>
          </a:p>
          <a:p>
            <a:r>
              <a:rPr lang="tr-TR" sz="2400" dirty="0">
                <a:latin typeface="Segoe UI" panose="020B0502040204020203" pitchFamily="34" charset="0"/>
                <a:cs typeface="Segoe UI" panose="020B0502040204020203" pitchFamily="34" charset="0"/>
              </a:rPr>
              <a:t>İlaç Tedavisi</a:t>
            </a:r>
          </a:p>
          <a:p>
            <a:r>
              <a:rPr lang="tr-TR" sz="2400" dirty="0">
                <a:latin typeface="Segoe UI" panose="020B0502040204020203" pitchFamily="34" charset="0"/>
                <a:cs typeface="Segoe UI" panose="020B0502040204020203" pitchFamily="34" charset="0"/>
              </a:rPr>
              <a:t>Yaşam Tarzı Değişiklikleri</a:t>
            </a:r>
          </a:p>
          <a:p>
            <a:r>
              <a:rPr lang="tr-TR" sz="2400" dirty="0">
                <a:latin typeface="Segoe UI" panose="020B0502040204020203" pitchFamily="34" charset="0"/>
                <a:cs typeface="Segoe UI" panose="020B0502040204020203" pitchFamily="34" charset="0"/>
              </a:rPr>
              <a:t>Grup Temelli Müdahaleler</a:t>
            </a:r>
          </a:p>
          <a:p>
            <a:r>
              <a:rPr lang="tr-TR" sz="2400" dirty="0">
                <a:latin typeface="Segoe UI" panose="020B0502040204020203" pitchFamily="34" charset="0"/>
                <a:cs typeface="Segoe UI" panose="020B0502040204020203" pitchFamily="34" charset="0"/>
              </a:rPr>
              <a:t>Farkındalık Temelli Müdahaleler</a:t>
            </a:r>
          </a:p>
        </p:txBody>
      </p:sp>
      <p:sp>
        <p:nvSpPr>
          <p:cNvPr id="4" name="Slide Number Placeholder 3">
            <a:extLst>
              <a:ext uri="{FF2B5EF4-FFF2-40B4-BE49-F238E27FC236}">
                <a16:creationId xmlns:a16="http://schemas.microsoft.com/office/drawing/2014/main" id="{E30C94B1-6438-F04F-58DF-5A42C21CB830}"/>
              </a:ext>
            </a:extLst>
          </p:cNvPr>
          <p:cNvSpPr>
            <a:spLocks noGrp="1"/>
          </p:cNvSpPr>
          <p:nvPr>
            <p:ph type="sldNum" sz="quarter" idx="12"/>
          </p:nvPr>
        </p:nvSpPr>
        <p:spPr/>
        <p:txBody>
          <a:bodyPr/>
          <a:lstStyle/>
          <a:p>
            <a:fld id="{0BE68271-D1D7-4240-9CAF-7A57D75CD8A1}" type="slidenum">
              <a:rPr lang="en-US" smtClean="0"/>
              <a:t>11</a:t>
            </a:fld>
            <a:endParaRPr lang="en-US"/>
          </a:p>
        </p:txBody>
      </p:sp>
    </p:spTree>
    <p:extLst>
      <p:ext uri="{BB962C8B-B14F-4D97-AF65-F5344CB8AC3E}">
        <p14:creationId xmlns:p14="http://schemas.microsoft.com/office/powerpoint/2010/main" val="1184693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9174" y="1136680"/>
            <a:ext cx="10515600" cy="1817536"/>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ANKSİYETE BOZUKLUKLARI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Meslek Elemanları İçin Öneriler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2882217"/>
            <a:ext cx="10724626" cy="3123462"/>
          </a:xfrm>
        </p:spPr>
        <p:txBody>
          <a:bodyPr>
            <a:noAutofit/>
          </a:bodyPr>
          <a:lstStyle/>
          <a:p>
            <a:r>
              <a:rPr lang="tr-TR" sz="2400" dirty="0">
                <a:latin typeface="Segoe UI" panose="020B0502040204020203" pitchFamily="34" charset="0"/>
                <a:cs typeface="Segoe UI" panose="020B0502040204020203" pitchFamily="34" charset="0"/>
              </a:rPr>
              <a:t>Karmaşık ve çok yönlü</a:t>
            </a:r>
          </a:p>
          <a:p>
            <a:r>
              <a:rPr lang="tr-TR" sz="2400" dirty="0">
                <a:latin typeface="Segoe UI" panose="020B0502040204020203" pitchFamily="34" charset="0"/>
                <a:cs typeface="Segoe UI" panose="020B0502040204020203" pitchFamily="34" charset="0"/>
              </a:rPr>
              <a:t>Bütüncül değerlendirme</a:t>
            </a:r>
          </a:p>
          <a:p>
            <a:r>
              <a:rPr lang="tr-TR" sz="2400" dirty="0">
                <a:latin typeface="Segoe UI" panose="020B0502040204020203" pitchFamily="34" charset="0"/>
                <a:cs typeface="Segoe UI" panose="020B0502040204020203" pitchFamily="34" charset="0"/>
              </a:rPr>
              <a:t>Yaşam kalitesi</a:t>
            </a:r>
          </a:p>
          <a:p>
            <a:r>
              <a:rPr lang="tr-TR" sz="2400" dirty="0" err="1">
                <a:latin typeface="Segoe UI" panose="020B0502040204020203" pitchFamily="34" charset="0"/>
                <a:cs typeface="Segoe UI" panose="020B0502040204020203" pitchFamily="34" charset="0"/>
              </a:rPr>
              <a:t>Empatik</a:t>
            </a:r>
            <a:r>
              <a:rPr lang="tr-TR" sz="2400" dirty="0">
                <a:latin typeface="Segoe UI" panose="020B0502040204020203" pitchFamily="34" charset="0"/>
                <a:cs typeface="Segoe UI" panose="020B0502040204020203" pitchFamily="34" charset="0"/>
              </a:rPr>
              <a:t> görüşme</a:t>
            </a:r>
          </a:p>
          <a:p>
            <a:r>
              <a:rPr lang="tr-TR" sz="2400" dirty="0">
                <a:latin typeface="Segoe UI" panose="020B0502040204020203" pitchFamily="34" charset="0"/>
                <a:cs typeface="Segoe UI" panose="020B0502040204020203" pitchFamily="34" charset="0"/>
              </a:rPr>
              <a:t>Geçmiş öyküsü</a:t>
            </a:r>
          </a:p>
          <a:p>
            <a:r>
              <a:rPr lang="tr-TR" sz="2400" dirty="0" err="1">
                <a:latin typeface="Segoe UI" panose="020B0502040204020203" pitchFamily="34" charset="0"/>
                <a:cs typeface="Segoe UI" panose="020B0502040204020203" pitchFamily="34" charset="0"/>
              </a:rPr>
              <a:t>Psikoeğitim</a:t>
            </a:r>
            <a:endParaRPr lang="tr-TR" sz="2400" dirty="0">
              <a:latin typeface="Segoe UI" panose="020B0502040204020203" pitchFamily="34" charset="0"/>
              <a:cs typeface="Segoe UI" panose="020B0502040204020203" pitchFamily="34" charset="0"/>
            </a:endParaRPr>
          </a:p>
          <a:p>
            <a:endParaRPr lang="tr-TR" sz="20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BB4688D7-70F2-A5D2-3F85-4F40B782F5A1}"/>
              </a:ext>
            </a:extLst>
          </p:cNvPr>
          <p:cNvSpPr>
            <a:spLocks noGrp="1"/>
          </p:cNvSpPr>
          <p:nvPr>
            <p:ph type="sldNum" sz="quarter" idx="12"/>
          </p:nvPr>
        </p:nvSpPr>
        <p:spPr/>
        <p:txBody>
          <a:bodyPr/>
          <a:lstStyle/>
          <a:p>
            <a:fld id="{0BE68271-D1D7-4240-9CAF-7A57D75CD8A1}" type="slidenum">
              <a:rPr lang="en-US" smtClean="0"/>
              <a:t>12</a:t>
            </a:fld>
            <a:endParaRPr lang="en-US"/>
          </a:p>
        </p:txBody>
      </p:sp>
    </p:spTree>
    <p:extLst>
      <p:ext uri="{BB962C8B-B14F-4D97-AF65-F5344CB8AC3E}">
        <p14:creationId xmlns:p14="http://schemas.microsoft.com/office/powerpoint/2010/main" val="2348612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9174" y="1525714"/>
            <a:ext cx="10515600" cy="744576"/>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MAJÖR DEPRESİF BOZUKLUK</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733687" y="2490332"/>
            <a:ext cx="10724626" cy="3123462"/>
          </a:xfrm>
        </p:spPr>
        <p:txBody>
          <a:bodyPr/>
          <a:lstStyle/>
          <a:p>
            <a:pPr algn="just"/>
            <a:r>
              <a:rPr lang="tr-TR" dirty="0">
                <a:latin typeface="Segoe UI" panose="020B0502040204020203" pitchFamily="34" charset="0"/>
                <a:cs typeface="Segoe UI" panose="020B0502040204020203" pitchFamily="34" charset="0"/>
              </a:rPr>
              <a:t>Majör Depresif Bozukluk (MDB), dünya çapında milyonlarca yetişkini etkileyen yaygın ve işlevselliği etkileyen bir psikiyatrik bozukluktur.</a:t>
            </a:r>
          </a:p>
          <a:p>
            <a:pPr algn="just"/>
            <a:r>
              <a:rPr lang="tr-TR" dirty="0">
                <a:latin typeface="Segoe UI" panose="020B0502040204020203" pitchFamily="34" charset="0"/>
                <a:cs typeface="Segoe UI" panose="020B0502040204020203" pitchFamily="34" charset="0"/>
              </a:rPr>
              <a:t>Ara sıra yaşanan üzüntüden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ve</a:t>
            </a:r>
            <a:r>
              <a:rPr lang="tr-TR" dirty="0">
                <a:latin typeface="Segoe UI" panose="020B0502040204020203" pitchFamily="34" charset="0"/>
                <a:cs typeface="Segoe UI" panose="020B0502040204020203" pitchFamily="34" charset="0"/>
              </a:rPr>
              <a:t> kederden farklı</a:t>
            </a:r>
            <a:r>
              <a:rPr lang="en-US" dirty="0" err="1">
                <a:latin typeface="Segoe UI" panose="020B0502040204020203" pitchFamily="34" charset="0"/>
                <a:cs typeface="Segoe UI" panose="020B0502040204020203" pitchFamily="34" charset="0"/>
              </a:rPr>
              <a:t>dır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a:p>
            <a:pPr algn="just"/>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AAE37C9-36BF-5556-B164-B01EF42A21B3}"/>
              </a:ext>
            </a:extLst>
          </p:cNvPr>
          <p:cNvSpPr>
            <a:spLocks noGrp="1"/>
          </p:cNvSpPr>
          <p:nvPr>
            <p:ph type="sldNum" sz="quarter" idx="12"/>
          </p:nvPr>
        </p:nvSpPr>
        <p:spPr/>
        <p:txBody>
          <a:bodyPr/>
          <a:lstStyle/>
          <a:p>
            <a:fld id="{0BE68271-D1D7-4240-9CAF-7A57D75CD8A1}" type="slidenum">
              <a:rPr lang="en-US" smtClean="0"/>
              <a:t>13</a:t>
            </a:fld>
            <a:endParaRPr lang="en-US"/>
          </a:p>
        </p:txBody>
      </p:sp>
    </p:spTree>
    <p:extLst>
      <p:ext uri="{BB962C8B-B14F-4D97-AF65-F5344CB8AC3E}">
        <p14:creationId xmlns:p14="http://schemas.microsoft.com/office/powerpoint/2010/main" val="1222095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9174" y="1135021"/>
            <a:ext cx="10515600" cy="1819195"/>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MAJÖR DEPRESİF BOZUKLUK</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Tanım</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2751589"/>
            <a:ext cx="10724626" cy="3123462"/>
          </a:xfrm>
        </p:spPr>
        <p:txBody>
          <a:bodyPr>
            <a:noAutofit/>
          </a:bodyPr>
          <a:lstStyle/>
          <a:p>
            <a:pPr algn="just"/>
            <a:r>
              <a:rPr lang="tr-TR" sz="2000" dirty="0">
                <a:latin typeface="Segoe UI" panose="020B0502040204020203" pitchFamily="34" charset="0"/>
                <a:cs typeface="Segoe UI" panose="020B0502040204020203" pitchFamily="34" charset="0"/>
              </a:rPr>
              <a:t>Majör Depresif Bozukluk, sadece geçici bir üzüntü ya da moral bozukluğu değil bireyin duygusal, bilişsel ve fiziksel işlevselliğini ciddi şekilde etkileyen karmaşık ve süregelen bir durum</a:t>
            </a:r>
          </a:p>
          <a:p>
            <a:pPr lvl="1"/>
            <a:r>
              <a:rPr lang="tr-TR" sz="2000" dirty="0">
                <a:latin typeface="Segoe UI" panose="020B0502040204020203" pitchFamily="34" charset="0"/>
                <a:cs typeface="Segoe UI" panose="020B0502040204020203" pitchFamily="34" charset="0"/>
              </a:rPr>
              <a:t>Yaşam kalitesi ↓</a:t>
            </a:r>
          </a:p>
          <a:p>
            <a:pPr lvl="1"/>
            <a:r>
              <a:rPr lang="tr-TR" sz="2000" dirty="0">
                <a:latin typeface="Segoe UI" panose="020B0502040204020203" pitchFamily="34" charset="0"/>
                <a:cs typeface="Segoe UI" panose="020B0502040204020203" pitchFamily="34" charset="0"/>
              </a:rPr>
              <a:t>İşlevsellik ↓</a:t>
            </a:r>
          </a:p>
          <a:p>
            <a:pPr lvl="1"/>
            <a:r>
              <a:rPr lang="tr-TR" sz="2000" dirty="0">
                <a:latin typeface="Segoe UI" panose="020B0502040204020203" pitchFamily="34" charset="0"/>
                <a:cs typeface="Segoe UI" panose="020B0502040204020203" pitchFamily="34" charset="0"/>
              </a:rPr>
              <a:t>Ölüm riski ↑</a:t>
            </a:r>
          </a:p>
          <a:p>
            <a:pPr lvl="1"/>
            <a:r>
              <a:rPr lang="tr-TR" sz="2000" dirty="0">
                <a:latin typeface="Segoe UI" panose="020B0502040204020203" pitchFamily="34" charset="0"/>
                <a:cs typeface="Segoe UI" panose="020B0502040204020203" pitchFamily="34" charset="0"/>
              </a:rPr>
              <a:t>Sosyal izolasyon</a:t>
            </a:r>
          </a:p>
          <a:p>
            <a:pPr lvl="1"/>
            <a:r>
              <a:rPr lang="tr-TR" sz="2000" dirty="0">
                <a:latin typeface="Segoe UI" panose="020B0502040204020203" pitchFamily="34" charset="0"/>
                <a:cs typeface="Segoe UI" panose="020B0502040204020203" pitchFamily="34" charset="0"/>
              </a:rPr>
              <a:t>Madde kullanımı </a:t>
            </a:r>
          </a:p>
          <a:p>
            <a:pPr lvl="1"/>
            <a:r>
              <a:rPr lang="tr-TR" sz="2000" dirty="0">
                <a:latin typeface="Segoe UI" panose="020B0502040204020203" pitchFamily="34" charset="0"/>
                <a:cs typeface="Segoe UI" panose="020B0502040204020203" pitchFamily="34" charset="0"/>
              </a:rPr>
              <a:t>Eşlik eden diğer ruhsal hastalıklar</a:t>
            </a:r>
          </a:p>
          <a:p>
            <a:endParaRPr lang="tr-TR" sz="20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3716AD72-D16E-B5B9-DD9F-278AEB0B5F46}"/>
              </a:ext>
            </a:extLst>
          </p:cNvPr>
          <p:cNvSpPr>
            <a:spLocks noGrp="1"/>
          </p:cNvSpPr>
          <p:nvPr>
            <p:ph type="sldNum" sz="quarter" idx="12"/>
          </p:nvPr>
        </p:nvSpPr>
        <p:spPr/>
        <p:txBody>
          <a:bodyPr/>
          <a:lstStyle/>
          <a:p>
            <a:fld id="{0BE68271-D1D7-4240-9CAF-7A57D75CD8A1}" type="slidenum">
              <a:rPr lang="en-US" smtClean="0"/>
              <a:t>14</a:t>
            </a:fld>
            <a:endParaRPr lang="en-US"/>
          </a:p>
        </p:txBody>
      </p:sp>
    </p:spTree>
    <p:extLst>
      <p:ext uri="{BB962C8B-B14F-4D97-AF65-F5344CB8AC3E}">
        <p14:creationId xmlns:p14="http://schemas.microsoft.com/office/powerpoint/2010/main" val="150063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9174" y="1317550"/>
            <a:ext cx="10515600" cy="1536182"/>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MAJÖR DEPRESİF BOZUKLUK</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Nedenler ve Risk Faktörleri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3043310"/>
            <a:ext cx="10724626" cy="3123462"/>
          </a:xfrm>
        </p:spPr>
        <p:txBody>
          <a:bodyPr numCol="2">
            <a:noAutofit/>
          </a:bodyPr>
          <a:lstStyle/>
          <a:p>
            <a:r>
              <a:rPr lang="tr-TR" sz="2400" dirty="0">
                <a:latin typeface="Segoe UI" panose="020B0502040204020203" pitchFamily="34" charset="0"/>
                <a:cs typeface="Segoe UI" panose="020B0502040204020203" pitchFamily="34" charset="0"/>
              </a:rPr>
              <a:t>Biyolojik Faktörler</a:t>
            </a:r>
          </a:p>
          <a:p>
            <a:r>
              <a:rPr lang="tr-TR" sz="2400" dirty="0">
                <a:latin typeface="Segoe UI" panose="020B0502040204020203" pitchFamily="34" charset="0"/>
                <a:cs typeface="Segoe UI" panose="020B0502040204020203" pitchFamily="34" charset="0"/>
              </a:rPr>
              <a:t>Genetik Faktörler</a:t>
            </a:r>
          </a:p>
          <a:p>
            <a:r>
              <a:rPr lang="tr-TR" sz="2400" dirty="0">
                <a:latin typeface="Segoe UI" panose="020B0502040204020203" pitchFamily="34" charset="0"/>
                <a:cs typeface="Segoe UI" panose="020B0502040204020203" pitchFamily="34" charset="0"/>
              </a:rPr>
              <a:t>Psikolojik Faktörler</a:t>
            </a:r>
          </a:p>
          <a:p>
            <a:r>
              <a:rPr lang="tr-TR" sz="2400" dirty="0">
                <a:latin typeface="Segoe UI" panose="020B0502040204020203" pitchFamily="34" charset="0"/>
                <a:cs typeface="Segoe UI" panose="020B0502040204020203" pitchFamily="34" charset="0"/>
              </a:rPr>
              <a:t>Stresli Yaşam Olayları</a:t>
            </a:r>
          </a:p>
          <a:p>
            <a:endParaRPr lang="tr-TR" sz="2400" dirty="0">
              <a:latin typeface="Segoe UI" panose="020B0502040204020203" pitchFamily="34" charset="0"/>
              <a:cs typeface="Segoe UI" panose="020B0502040204020203" pitchFamily="34" charset="0"/>
            </a:endParaRPr>
          </a:p>
          <a:p>
            <a:endParaRPr lang="tr-TR" sz="2400" dirty="0">
              <a:latin typeface="Segoe UI" panose="020B0502040204020203" pitchFamily="34" charset="0"/>
              <a:cs typeface="Segoe UI" panose="020B0502040204020203" pitchFamily="34" charset="0"/>
            </a:endParaRPr>
          </a:p>
          <a:p>
            <a:r>
              <a:rPr lang="tr-TR" sz="2400" dirty="0">
                <a:latin typeface="Segoe UI" panose="020B0502040204020203" pitchFamily="34" charset="0"/>
                <a:cs typeface="Segoe UI" panose="020B0502040204020203" pitchFamily="34" charset="0"/>
              </a:rPr>
              <a:t>Kronik Stres</a:t>
            </a:r>
          </a:p>
          <a:p>
            <a:r>
              <a:rPr lang="tr-TR" sz="2400" dirty="0">
                <a:latin typeface="Segoe UI" panose="020B0502040204020203" pitchFamily="34" charset="0"/>
                <a:cs typeface="Segoe UI" panose="020B0502040204020203" pitchFamily="34" charset="0"/>
              </a:rPr>
              <a:t>Tıbbi Durumlar</a:t>
            </a:r>
          </a:p>
          <a:p>
            <a:r>
              <a:rPr lang="tr-TR" sz="2400" dirty="0">
                <a:latin typeface="Segoe UI" panose="020B0502040204020203" pitchFamily="34" charset="0"/>
                <a:cs typeface="Segoe UI" panose="020B0502040204020203" pitchFamily="34" charset="0"/>
              </a:rPr>
              <a:t>İlaç ve Madde Kullanımı</a:t>
            </a:r>
          </a:p>
          <a:p>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47137D35-581D-8ECC-DF06-0A3DF2F023FD}"/>
              </a:ext>
            </a:extLst>
          </p:cNvPr>
          <p:cNvSpPr>
            <a:spLocks noGrp="1"/>
          </p:cNvSpPr>
          <p:nvPr>
            <p:ph type="sldNum" sz="quarter" idx="12"/>
          </p:nvPr>
        </p:nvSpPr>
        <p:spPr/>
        <p:txBody>
          <a:bodyPr/>
          <a:lstStyle/>
          <a:p>
            <a:fld id="{0BE68271-D1D7-4240-9CAF-7A57D75CD8A1}" type="slidenum">
              <a:rPr lang="en-US" smtClean="0"/>
              <a:t>15</a:t>
            </a:fld>
            <a:endParaRPr lang="en-US"/>
          </a:p>
        </p:txBody>
      </p:sp>
    </p:spTree>
    <p:extLst>
      <p:ext uri="{BB962C8B-B14F-4D97-AF65-F5344CB8AC3E}">
        <p14:creationId xmlns:p14="http://schemas.microsoft.com/office/powerpoint/2010/main" val="1097286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1707004"/>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MAJÖR DEPRESİF BOZUKLUK</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3200" b="1" kern="1400" spc="-50" dirty="0">
                <a:solidFill>
                  <a:srgbClr val="002060"/>
                </a:solidFill>
                <a:latin typeface="Segoe UI" panose="020B0502040204020203" pitchFamily="34" charset="0"/>
                <a:cs typeface="Segoe UI" panose="020B0502040204020203" pitchFamily="34" charset="0"/>
              </a:rPr>
              <a:t>Belirtiler</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53642" y="3539249"/>
            <a:ext cx="11107023" cy="2603345"/>
          </a:xfrm>
        </p:spPr>
        <p:txBody>
          <a:bodyPr numCol="2">
            <a:noAutofit/>
          </a:bodyPr>
          <a:lstStyle/>
          <a:p>
            <a:pPr>
              <a:buFont typeface="Wingdings" panose="05000000000000000000" pitchFamily="2" charset="2"/>
              <a:buChar char="ü"/>
            </a:pPr>
            <a:r>
              <a:rPr lang="tr-TR" sz="1800" dirty="0">
                <a:latin typeface="Segoe UI" panose="020B0502040204020203" pitchFamily="34" charset="0"/>
                <a:cs typeface="Segoe UI" panose="020B0502040204020203" pitchFamily="34" charset="0"/>
              </a:rPr>
              <a:t>Çökkün Duygu Durum</a:t>
            </a:r>
          </a:p>
          <a:p>
            <a:pPr>
              <a:buFont typeface="Wingdings" panose="05000000000000000000" pitchFamily="2" charset="2"/>
              <a:buChar char="ü"/>
            </a:pPr>
            <a:r>
              <a:rPr lang="tr-TR" sz="1800" dirty="0">
                <a:latin typeface="Segoe UI" panose="020B0502040204020203" pitchFamily="34" charset="0"/>
                <a:cs typeface="Segoe UI" panose="020B0502040204020203" pitchFamily="34" charset="0"/>
              </a:rPr>
              <a:t>İlgi veya İstek Kaybı</a:t>
            </a:r>
          </a:p>
          <a:p>
            <a:r>
              <a:rPr lang="tr-TR" sz="1800" dirty="0">
                <a:latin typeface="Segoe UI" panose="020B0502040204020203" pitchFamily="34" charset="0"/>
                <a:cs typeface="Segoe UI" panose="020B0502040204020203" pitchFamily="34" charset="0"/>
              </a:rPr>
              <a:t>Ek Belirtiler</a:t>
            </a:r>
          </a:p>
          <a:p>
            <a:pPr marL="342900" lvl="1" indent="-342900" algn="just">
              <a:lnSpc>
                <a:spcPct val="100000"/>
              </a:lnSpc>
              <a:spcBef>
                <a:spcPts val="0"/>
              </a:spcBef>
              <a:buFont typeface="Courier New" panose="02070309020205020404" pitchFamily="49" charset="0"/>
              <a:buChar char="o"/>
            </a:pPr>
            <a:r>
              <a:rPr lang="tr-TR" sz="1800" dirty="0">
                <a:effectLst/>
                <a:latin typeface="Segoe UI" panose="020B0502040204020203" pitchFamily="34" charset="0"/>
                <a:ea typeface="Calibri" panose="020F0502020204030204" pitchFamily="34" charset="0"/>
                <a:cs typeface="Segoe UI" panose="020B0502040204020203" pitchFamily="34" charset="0"/>
              </a:rPr>
              <a:t>İştah değişiklikleri</a:t>
            </a:r>
          </a:p>
          <a:p>
            <a:pPr marL="342900" lvl="1" indent="-342900" algn="just">
              <a:lnSpc>
                <a:spcPct val="100000"/>
              </a:lnSpc>
              <a:spcBef>
                <a:spcPts val="0"/>
              </a:spcBef>
              <a:buFont typeface="Courier New" panose="02070309020205020404" pitchFamily="49" charset="0"/>
              <a:buChar char="o"/>
            </a:pPr>
            <a:r>
              <a:rPr lang="tr-TR" sz="1800" dirty="0">
                <a:effectLst/>
                <a:latin typeface="Segoe UI" panose="020B0502040204020203" pitchFamily="34" charset="0"/>
                <a:ea typeface="Calibri" panose="020F0502020204030204" pitchFamily="34" charset="0"/>
                <a:cs typeface="Segoe UI" panose="020B0502040204020203" pitchFamily="34" charset="0"/>
              </a:rPr>
              <a:t>Uyku bozuklukları (uykusuzluk veya aşırı uyuma)</a:t>
            </a:r>
          </a:p>
          <a:p>
            <a:pPr marL="342900" lvl="1" indent="-342900" algn="just">
              <a:lnSpc>
                <a:spcPct val="100000"/>
              </a:lnSpc>
              <a:spcBef>
                <a:spcPts val="0"/>
              </a:spcBef>
              <a:buFont typeface="Courier New" panose="02070309020205020404" pitchFamily="49" charset="0"/>
              <a:buChar char="o"/>
            </a:pPr>
            <a:r>
              <a:rPr lang="tr-TR" sz="1800" dirty="0">
                <a:effectLst/>
                <a:latin typeface="Segoe UI" panose="020B0502040204020203" pitchFamily="34" charset="0"/>
                <a:ea typeface="Calibri" panose="020F0502020204030204" pitchFamily="34" charset="0"/>
                <a:cs typeface="Segoe UI" panose="020B0502040204020203" pitchFamily="34" charset="0"/>
              </a:rPr>
              <a:t>Yorgunluk veya enerji kaybı</a:t>
            </a:r>
          </a:p>
          <a:p>
            <a:pPr marL="342900" lvl="1" indent="-342900" algn="just">
              <a:lnSpc>
                <a:spcPct val="100000"/>
              </a:lnSpc>
              <a:spcBef>
                <a:spcPts val="0"/>
              </a:spcBef>
              <a:buFont typeface="Courier New" panose="02070309020205020404" pitchFamily="49" charset="0"/>
              <a:buChar char="o"/>
            </a:pPr>
            <a:endParaRPr lang="tr-TR" sz="1800" dirty="0">
              <a:effectLst/>
              <a:latin typeface="Segoe UI" panose="020B0502040204020203" pitchFamily="34" charset="0"/>
              <a:ea typeface="Calibri" panose="020F0502020204030204" pitchFamily="34" charset="0"/>
              <a:cs typeface="Segoe UI" panose="020B0502040204020203" pitchFamily="34" charset="0"/>
            </a:endParaRPr>
          </a:p>
          <a:p>
            <a:pPr marL="342900" lvl="1" indent="-342900" algn="just">
              <a:lnSpc>
                <a:spcPct val="100000"/>
              </a:lnSpc>
              <a:spcBef>
                <a:spcPts val="0"/>
              </a:spcBef>
              <a:buFont typeface="Courier New" panose="02070309020205020404" pitchFamily="49" charset="0"/>
              <a:buChar char="o"/>
            </a:pPr>
            <a:endParaRPr lang="tr-TR" sz="1800" dirty="0">
              <a:latin typeface="Segoe UI" panose="020B0502040204020203" pitchFamily="34" charset="0"/>
              <a:ea typeface="Calibri" panose="020F0502020204030204" pitchFamily="34" charset="0"/>
              <a:cs typeface="Segoe UI" panose="020B0502040204020203" pitchFamily="34" charset="0"/>
            </a:endParaRPr>
          </a:p>
          <a:p>
            <a:pPr marL="342900" lvl="1" indent="-342900" algn="just">
              <a:lnSpc>
                <a:spcPct val="100000"/>
              </a:lnSpc>
              <a:spcBef>
                <a:spcPts val="0"/>
              </a:spcBef>
              <a:buFont typeface="Courier New" panose="02070309020205020404" pitchFamily="49" charset="0"/>
              <a:buChar char="o"/>
            </a:pPr>
            <a:endParaRPr lang="tr-TR" sz="1800" dirty="0">
              <a:effectLst/>
              <a:latin typeface="Segoe UI" panose="020B0502040204020203" pitchFamily="34" charset="0"/>
              <a:ea typeface="Calibri" panose="020F0502020204030204" pitchFamily="34" charset="0"/>
              <a:cs typeface="Segoe UI" panose="020B0502040204020203" pitchFamily="34" charset="0"/>
            </a:endParaRPr>
          </a:p>
          <a:p>
            <a:pPr marL="342900" lvl="1" indent="-342900" algn="just">
              <a:lnSpc>
                <a:spcPct val="100000"/>
              </a:lnSpc>
              <a:spcBef>
                <a:spcPts val="0"/>
              </a:spcBef>
              <a:buFont typeface="Courier New" panose="02070309020205020404" pitchFamily="49" charset="0"/>
              <a:buChar char="o"/>
            </a:pPr>
            <a:endParaRPr lang="tr-TR" sz="1800" dirty="0">
              <a:latin typeface="Segoe UI" panose="020B0502040204020203" pitchFamily="34" charset="0"/>
              <a:ea typeface="Calibri" panose="020F0502020204030204" pitchFamily="34" charset="0"/>
              <a:cs typeface="Segoe UI" panose="020B0502040204020203" pitchFamily="34" charset="0"/>
            </a:endParaRPr>
          </a:p>
          <a:p>
            <a:pPr marL="342900" lvl="1" indent="-342900" algn="just">
              <a:lnSpc>
                <a:spcPct val="100000"/>
              </a:lnSpc>
              <a:spcBef>
                <a:spcPts val="0"/>
              </a:spcBef>
              <a:buFont typeface="Courier New" panose="02070309020205020404" pitchFamily="49" charset="0"/>
              <a:buChar char="o"/>
            </a:pPr>
            <a:endParaRPr lang="tr-TR" sz="1800" dirty="0">
              <a:effectLst/>
              <a:latin typeface="Segoe UI" panose="020B0502040204020203" pitchFamily="34" charset="0"/>
              <a:ea typeface="Calibri" panose="020F0502020204030204" pitchFamily="34" charset="0"/>
              <a:cs typeface="Segoe UI" panose="020B0502040204020203" pitchFamily="34" charset="0"/>
            </a:endParaRPr>
          </a:p>
          <a:p>
            <a:pPr marL="342900" lvl="1" indent="-342900" algn="just">
              <a:lnSpc>
                <a:spcPct val="100000"/>
              </a:lnSpc>
              <a:spcBef>
                <a:spcPts val="0"/>
              </a:spcBef>
              <a:buFont typeface="Courier New" panose="02070309020205020404" pitchFamily="49" charset="0"/>
              <a:buChar char="o"/>
            </a:pPr>
            <a:r>
              <a:rPr lang="tr-TR" sz="1800" dirty="0">
                <a:effectLst/>
                <a:latin typeface="Segoe UI" panose="020B0502040204020203" pitchFamily="34" charset="0"/>
                <a:ea typeface="Calibri" panose="020F0502020204030204" pitchFamily="34" charset="0"/>
                <a:cs typeface="Segoe UI" panose="020B0502040204020203" pitchFamily="34" charset="0"/>
              </a:rPr>
              <a:t>Değersizlik veya aşırı suçluluk duyguları</a:t>
            </a:r>
          </a:p>
          <a:p>
            <a:pPr marL="342900" lvl="1" indent="-342900" algn="just">
              <a:lnSpc>
                <a:spcPct val="100000"/>
              </a:lnSpc>
              <a:spcBef>
                <a:spcPts val="0"/>
              </a:spcBef>
              <a:buFont typeface="Courier New" panose="02070309020205020404" pitchFamily="49" charset="0"/>
              <a:buChar char="o"/>
            </a:pPr>
            <a:r>
              <a:rPr lang="tr-TR" sz="1800" dirty="0">
                <a:effectLst/>
                <a:latin typeface="Segoe UI" panose="020B0502040204020203" pitchFamily="34" charset="0"/>
                <a:ea typeface="Calibri" panose="020F0502020204030204" pitchFamily="34" charset="0"/>
                <a:cs typeface="Segoe UI" panose="020B0502040204020203" pitchFamily="34" charset="0"/>
              </a:rPr>
              <a:t>Konsantrasyon güçlüğü</a:t>
            </a:r>
          </a:p>
          <a:p>
            <a:pPr marL="342900" lvl="1" indent="-342900" algn="just">
              <a:lnSpc>
                <a:spcPct val="100000"/>
              </a:lnSpc>
              <a:spcBef>
                <a:spcPts val="0"/>
              </a:spcBef>
              <a:buFont typeface="Courier New" panose="02070309020205020404" pitchFamily="49" charset="0"/>
              <a:buChar char="o"/>
            </a:pPr>
            <a:r>
              <a:rPr lang="tr-TR" sz="1800" dirty="0">
                <a:effectLst/>
                <a:latin typeface="Segoe UI" panose="020B0502040204020203" pitchFamily="34" charset="0"/>
                <a:ea typeface="Calibri" panose="020F0502020204030204" pitchFamily="34" charset="0"/>
                <a:cs typeface="Segoe UI" panose="020B0502040204020203" pitchFamily="34" charset="0"/>
              </a:rPr>
              <a:t>Tekrarlayan ölüm veya intihar düşünceleri</a:t>
            </a:r>
          </a:p>
          <a:p>
            <a:pPr lvl="1"/>
            <a:endParaRPr lang="tr-TR" sz="1800" dirty="0">
              <a:latin typeface="Segoe UI" panose="020B0502040204020203" pitchFamily="34" charset="0"/>
              <a:cs typeface="Segoe UI" panose="020B0502040204020203" pitchFamily="34" charset="0"/>
            </a:endParaRPr>
          </a:p>
        </p:txBody>
      </p:sp>
      <p:sp>
        <p:nvSpPr>
          <p:cNvPr id="5" name="Metin kutusu 4">
            <a:extLst>
              <a:ext uri="{FF2B5EF4-FFF2-40B4-BE49-F238E27FC236}">
                <a16:creationId xmlns:a16="http://schemas.microsoft.com/office/drawing/2014/main" id="{92C7FAB2-2325-4DE4-96D3-3F686BB0D1CB}"/>
              </a:ext>
            </a:extLst>
          </p:cNvPr>
          <p:cNvSpPr txBox="1"/>
          <p:nvPr/>
        </p:nvSpPr>
        <p:spPr>
          <a:xfrm>
            <a:off x="653642" y="2970706"/>
            <a:ext cx="10979093" cy="400110"/>
          </a:xfrm>
          <a:prstGeom prst="rect">
            <a:avLst/>
          </a:prstGeom>
          <a:noFill/>
        </p:spPr>
        <p:txBody>
          <a:bodyPr wrap="square">
            <a:spAutoFit/>
          </a:bodyPr>
          <a:lstStyle/>
          <a:p>
            <a:r>
              <a:rPr lang="tr-TR" sz="2000" dirty="0">
                <a:latin typeface="Segoe UI" panose="020B0502040204020203" pitchFamily="34" charset="0"/>
                <a:cs typeface="Segoe UI" panose="020B0502040204020203" pitchFamily="34" charset="0"/>
              </a:rPr>
              <a:t>Şiddeti ve süresi değişebilir ancak tipik olarak semptomlar, en az iki hafta devam eder</a:t>
            </a:r>
            <a:r>
              <a:rPr lang="en-US" sz="2000" dirty="0">
                <a:latin typeface="Segoe UI" panose="020B0502040204020203" pitchFamily="34" charset="0"/>
                <a:cs typeface="Segoe UI" panose="020B0502040204020203" pitchFamily="34" charset="0"/>
              </a:rPr>
              <a:t>.</a:t>
            </a:r>
            <a:r>
              <a:rPr lang="tr-TR" sz="2000" dirty="0">
                <a:latin typeface="Segoe UI" panose="020B0502040204020203" pitchFamily="34" charset="0"/>
                <a:cs typeface="Segoe UI" panose="020B0502040204020203" pitchFamily="34" charset="0"/>
              </a:rPr>
              <a:t> </a:t>
            </a:r>
          </a:p>
        </p:txBody>
      </p:sp>
      <p:sp>
        <p:nvSpPr>
          <p:cNvPr id="4" name="Slide Number Placeholder 3">
            <a:extLst>
              <a:ext uri="{FF2B5EF4-FFF2-40B4-BE49-F238E27FC236}">
                <a16:creationId xmlns:a16="http://schemas.microsoft.com/office/drawing/2014/main" id="{474057A4-5B56-BBF6-5AE4-5AFCF51813D2}"/>
              </a:ext>
            </a:extLst>
          </p:cNvPr>
          <p:cNvSpPr>
            <a:spLocks noGrp="1"/>
          </p:cNvSpPr>
          <p:nvPr>
            <p:ph type="sldNum" sz="quarter" idx="12"/>
          </p:nvPr>
        </p:nvSpPr>
        <p:spPr/>
        <p:txBody>
          <a:bodyPr/>
          <a:lstStyle/>
          <a:p>
            <a:fld id="{0BE68271-D1D7-4240-9CAF-7A57D75CD8A1}" type="slidenum">
              <a:rPr lang="en-US" smtClean="0"/>
              <a:t>16</a:t>
            </a:fld>
            <a:endParaRPr lang="en-US"/>
          </a:p>
        </p:txBody>
      </p:sp>
    </p:spTree>
    <p:extLst>
      <p:ext uri="{BB962C8B-B14F-4D97-AF65-F5344CB8AC3E}">
        <p14:creationId xmlns:p14="http://schemas.microsoft.com/office/powerpoint/2010/main" val="906490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9174" y="1376624"/>
            <a:ext cx="10515600" cy="1457011"/>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MAJÖR DEPRESİF BOZUKLUK</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Vaka Örneği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2751589"/>
            <a:ext cx="10724626" cy="3123462"/>
          </a:xfrm>
        </p:spPr>
        <p:txBody>
          <a:bodyPr>
            <a:noAutofit/>
          </a:bodyPr>
          <a:lstStyle/>
          <a:p>
            <a:pPr algn="just"/>
            <a:r>
              <a:rPr lang="tr-TR" sz="2000" dirty="0">
                <a:latin typeface="Segoe UI" panose="020B0502040204020203" pitchFamily="34" charset="0"/>
                <a:cs typeface="Segoe UI" panose="020B0502040204020203" pitchFamily="34" charset="0"/>
              </a:rPr>
              <a:t>Ali, 38 yaşında, mühendis. Son birkaç aydır sürekli yaşadığı hüzün ve umutsuzluk hissi nedeniyle iş ve sosyal yaşamında önemli zorluklar yaşıyordu. Daha önce keyif aldığı aktivitelerden zevk alamaz hâle gelmişti. İştahı azalmış, kilo kaybetmişti ve uyku sorunları yaşıyordu. Kendini değersiz hissediyor ve geleceğiyle ilgili karamsar düşüncelere kapılıyordu. İş yerindeki performansı düşmüş ve arkadaşlarıyla ilişkileri zayıflamıştı. Ayrıca fiziksel semptomlar da yaşıyordu; sürekli yorgun hissediyordu ve vücudu ağrılarla doluydu.</a:t>
            </a:r>
          </a:p>
          <a:p>
            <a:pPr algn="just"/>
            <a:r>
              <a:rPr lang="tr-TR" sz="2000" dirty="0">
                <a:latin typeface="Segoe UI" panose="020B0502040204020203" pitchFamily="34" charset="0"/>
                <a:cs typeface="Segoe UI" panose="020B0502040204020203" pitchFamily="34" charset="0"/>
              </a:rPr>
              <a:t>Zaman zaman dünyayı yaşanmaz buluyor ve ölümü düşünüyordu. En önemlisi de bu belirtilere yol açacak bir sebep bulamıyordu. Aile hayatında problemler yaşıyor, eşi ile sık sık tartışıyordu. En ufak şeye sinirleniyor ve sakinleşmekte zorlanıyordu.</a:t>
            </a:r>
          </a:p>
          <a:p>
            <a:pPr algn="just"/>
            <a:endParaRPr lang="tr-TR" sz="20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979A2D9F-F6A1-0FCA-3514-FB7510F3CF3C}"/>
              </a:ext>
            </a:extLst>
          </p:cNvPr>
          <p:cNvSpPr>
            <a:spLocks noGrp="1"/>
          </p:cNvSpPr>
          <p:nvPr>
            <p:ph type="sldNum" sz="quarter" idx="12"/>
          </p:nvPr>
        </p:nvSpPr>
        <p:spPr/>
        <p:txBody>
          <a:bodyPr/>
          <a:lstStyle/>
          <a:p>
            <a:fld id="{0BE68271-D1D7-4240-9CAF-7A57D75CD8A1}" type="slidenum">
              <a:rPr lang="en-US" smtClean="0"/>
              <a:t>17</a:t>
            </a:fld>
            <a:endParaRPr lang="en-US"/>
          </a:p>
        </p:txBody>
      </p:sp>
    </p:spTree>
    <p:extLst>
      <p:ext uri="{BB962C8B-B14F-4D97-AF65-F5344CB8AC3E}">
        <p14:creationId xmlns:p14="http://schemas.microsoft.com/office/powerpoint/2010/main" val="2964347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0785" y="1231246"/>
            <a:ext cx="10515600" cy="1642582"/>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MAJÖR DEPRESİF BOZUKLUK</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Tedavi Seçenekleri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733687" y="2746519"/>
            <a:ext cx="10724626" cy="3123462"/>
          </a:xfrm>
        </p:spPr>
        <p:txBody>
          <a:bodyPr numCol="2">
            <a:noAutofit/>
          </a:bodyPr>
          <a:lstStyle/>
          <a:p>
            <a:r>
              <a:rPr lang="tr-TR" sz="2400" dirty="0">
                <a:latin typeface="Segoe UI" panose="020B0502040204020203" pitchFamily="34" charset="0"/>
                <a:cs typeface="Segoe UI" panose="020B0502040204020203" pitchFamily="34" charset="0"/>
              </a:rPr>
              <a:t>Psikoterapi Yöntemleri</a:t>
            </a:r>
          </a:p>
          <a:p>
            <a:pPr lvl="1"/>
            <a:r>
              <a:rPr lang="tr-TR" sz="2000" dirty="0">
                <a:latin typeface="Segoe UI" panose="020B0502040204020203" pitchFamily="34" charset="0"/>
                <a:cs typeface="Segoe UI" panose="020B0502040204020203" pitchFamily="34" charset="0"/>
              </a:rPr>
              <a:t>Bilişsel Davranışçı Terapi</a:t>
            </a:r>
          </a:p>
          <a:p>
            <a:pPr lvl="1"/>
            <a:r>
              <a:rPr lang="tr-TR" sz="2000" dirty="0">
                <a:latin typeface="Segoe UI" panose="020B0502040204020203" pitchFamily="34" charset="0"/>
                <a:cs typeface="Segoe UI" panose="020B0502040204020203" pitchFamily="34" charset="0"/>
              </a:rPr>
              <a:t>Kişiler Arası İlişkiler Terapisi</a:t>
            </a:r>
          </a:p>
          <a:p>
            <a:pPr lvl="1"/>
            <a:r>
              <a:rPr lang="tr-TR" sz="2000" dirty="0">
                <a:latin typeface="Segoe UI" panose="020B0502040204020203" pitchFamily="34" charset="0"/>
                <a:cs typeface="Segoe UI" panose="020B0502040204020203" pitchFamily="34" charset="0"/>
              </a:rPr>
              <a:t>Kabul ve Kararlılık Terapisi</a:t>
            </a:r>
          </a:p>
          <a:p>
            <a:r>
              <a:rPr lang="tr-TR" sz="2400" dirty="0">
                <a:latin typeface="Segoe UI" panose="020B0502040204020203" pitchFamily="34" charset="0"/>
                <a:cs typeface="Segoe UI" panose="020B0502040204020203" pitchFamily="34" charset="0"/>
              </a:rPr>
              <a:t>İlaç Tedavisi</a:t>
            </a:r>
          </a:p>
          <a:p>
            <a:pPr lvl="1"/>
            <a:r>
              <a:rPr lang="tr-TR" dirty="0" err="1">
                <a:latin typeface="Segoe UI" panose="020B0502040204020203" pitchFamily="34" charset="0"/>
                <a:cs typeface="Segoe UI" panose="020B0502040204020203" pitchFamily="34" charset="0"/>
              </a:rPr>
              <a:t>Serotonin</a:t>
            </a:r>
            <a:r>
              <a:rPr lang="tr-TR" dirty="0">
                <a:latin typeface="Segoe UI" panose="020B0502040204020203" pitchFamily="34" charset="0"/>
                <a:cs typeface="Segoe UI" panose="020B0502040204020203" pitchFamily="34" charset="0"/>
              </a:rPr>
              <a:t> Geri Alım İnhibitörleri </a:t>
            </a:r>
          </a:p>
          <a:p>
            <a:pPr lvl="1"/>
            <a:r>
              <a:rPr lang="tr-TR" dirty="0" err="1">
                <a:latin typeface="Segoe UI" panose="020B0502040204020203" pitchFamily="34" charset="0"/>
                <a:cs typeface="Segoe UI" panose="020B0502040204020203" pitchFamily="34" charset="0"/>
              </a:rPr>
              <a:t>Serotonin-Norepinefrin</a:t>
            </a:r>
            <a:r>
              <a:rPr lang="tr-TR" dirty="0">
                <a:latin typeface="Segoe UI" panose="020B0502040204020203" pitchFamily="34" charset="0"/>
                <a:cs typeface="Segoe UI" panose="020B0502040204020203" pitchFamily="34" charset="0"/>
              </a:rPr>
              <a:t> Geri Alım İnhibitörleri </a:t>
            </a:r>
          </a:p>
          <a:p>
            <a:r>
              <a:rPr lang="tr-TR" sz="2400" dirty="0" err="1">
                <a:latin typeface="Segoe UI" panose="020B0502040204020203" pitchFamily="34" charset="0"/>
                <a:cs typeface="Segoe UI" panose="020B0502040204020203" pitchFamily="34" charset="0"/>
              </a:rPr>
              <a:t>Elektrokonvülsif</a:t>
            </a:r>
            <a:r>
              <a:rPr lang="tr-TR" sz="2400" dirty="0">
                <a:latin typeface="Segoe UI" panose="020B0502040204020203" pitchFamily="34" charset="0"/>
                <a:cs typeface="Segoe UI" panose="020B0502040204020203" pitchFamily="34" charset="0"/>
              </a:rPr>
              <a:t> Terapi</a:t>
            </a:r>
          </a:p>
          <a:p>
            <a:r>
              <a:rPr lang="tr-TR" sz="2400" dirty="0">
                <a:latin typeface="Segoe UI" panose="020B0502040204020203" pitchFamily="34" charset="0"/>
                <a:cs typeface="Segoe UI" panose="020B0502040204020203" pitchFamily="34" charset="0"/>
              </a:rPr>
              <a:t>Yaşam Tarzı Değişiklikleri ve Destekleyici Yaklaşımlar</a:t>
            </a:r>
          </a:p>
        </p:txBody>
      </p:sp>
      <p:sp>
        <p:nvSpPr>
          <p:cNvPr id="4" name="Slide Number Placeholder 3">
            <a:extLst>
              <a:ext uri="{FF2B5EF4-FFF2-40B4-BE49-F238E27FC236}">
                <a16:creationId xmlns:a16="http://schemas.microsoft.com/office/drawing/2014/main" id="{6A682AF9-7341-29C2-9A40-7463CCF45030}"/>
              </a:ext>
            </a:extLst>
          </p:cNvPr>
          <p:cNvSpPr>
            <a:spLocks noGrp="1"/>
          </p:cNvSpPr>
          <p:nvPr>
            <p:ph type="sldNum" sz="quarter" idx="12"/>
          </p:nvPr>
        </p:nvSpPr>
        <p:spPr/>
        <p:txBody>
          <a:bodyPr/>
          <a:lstStyle/>
          <a:p>
            <a:fld id="{0BE68271-D1D7-4240-9CAF-7A57D75CD8A1}" type="slidenum">
              <a:rPr lang="en-US" smtClean="0"/>
              <a:t>18</a:t>
            </a:fld>
            <a:endParaRPr lang="en-US"/>
          </a:p>
        </p:txBody>
      </p:sp>
    </p:spTree>
    <p:extLst>
      <p:ext uri="{BB962C8B-B14F-4D97-AF65-F5344CB8AC3E}">
        <p14:creationId xmlns:p14="http://schemas.microsoft.com/office/powerpoint/2010/main" val="1721296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9174" y="1204014"/>
            <a:ext cx="10515600" cy="1921024"/>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MAJÖR DEPRESİF BOZUKLUK</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Meslek Elemanları İçin Öneriler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3125038"/>
            <a:ext cx="10724626" cy="3123462"/>
          </a:xfrm>
        </p:spPr>
        <p:txBody>
          <a:bodyPr>
            <a:noAutofit/>
          </a:bodyPr>
          <a:lstStyle/>
          <a:p>
            <a:r>
              <a:rPr lang="tr-TR" sz="2400" dirty="0">
                <a:latin typeface="Segoe UI" panose="020B0502040204020203" pitchFamily="34" charset="0"/>
                <a:cs typeface="Segoe UI" panose="020B0502040204020203" pitchFamily="34" charset="0"/>
              </a:rPr>
              <a:t>Biyolojik temelli, genetik yönü +</a:t>
            </a:r>
          </a:p>
          <a:p>
            <a:r>
              <a:rPr lang="tr-TR" sz="2400" dirty="0">
                <a:latin typeface="Segoe UI" panose="020B0502040204020203" pitchFamily="34" charset="0"/>
                <a:cs typeface="Segoe UI" panose="020B0502040204020203" pitchFamily="34" charset="0"/>
              </a:rPr>
              <a:t>Normal keyifsizlikten ayırt edilmeli</a:t>
            </a:r>
          </a:p>
          <a:p>
            <a:r>
              <a:rPr lang="tr-TR" sz="2400" dirty="0">
                <a:latin typeface="Segoe UI" panose="020B0502040204020203" pitchFamily="34" charset="0"/>
                <a:cs typeface="Segoe UI" panose="020B0502040204020203" pitchFamily="34" charset="0"/>
              </a:rPr>
              <a:t>İntihar riski !!</a:t>
            </a:r>
          </a:p>
        </p:txBody>
      </p:sp>
      <p:sp>
        <p:nvSpPr>
          <p:cNvPr id="4" name="Slide Number Placeholder 3">
            <a:extLst>
              <a:ext uri="{FF2B5EF4-FFF2-40B4-BE49-F238E27FC236}">
                <a16:creationId xmlns:a16="http://schemas.microsoft.com/office/drawing/2014/main" id="{C186FC8B-0A54-B5BC-CABF-0EB387B86005}"/>
              </a:ext>
            </a:extLst>
          </p:cNvPr>
          <p:cNvSpPr>
            <a:spLocks noGrp="1"/>
          </p:cNvSpPr>
          <p:nvPr>
            <p:ph type="sldNum" sz="quarter" idx="12"/>
          </p:nvPr>
        </p:nvSpPr>
        <p:spPr/>
        <p:txBody>
          <a:bodyPr/>
          <a:lstStyle/>
          <a:p>
            <a:fld id="{0BE68271-D1D7-4240-9CAF-7A57D75CD8A1}" type="slidenum">
              <a:rPr lang="en-US" smtClean="0"/>
              <a:t>19</a:t>
            </a:fld>
            <a:endParaRPr lang="en-US"/>
          </a:p>
        </p:txBody>
      </p:sp>
    </p:spTree>
    <p:extLst>
      <p:ext uri="{BB962C8B-B14F-4D97-AF65-F5344CB8AC3E}">
        <p14:creationId xmlns:p14="http://schemas.microsoft.com/office/powerpoint/2010/main" val="103313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3255-1694-60FF-C4F1-4575B29F03DB}"/>
              </a:ext>
            </a:extLst>
          </p:cNvPr>
          <p:cNvSpPr>
            <a:spLocks noGrp="1"/>
          </p:cNvSpPr>
          <p:nvPr>
            <p:ph type="title"/>
          </p:nvPr>
        </p:nvSpPr>
        <p:spPr>
          <a:xfrm>
            <a:off x="838200" y="1135295"/>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SUNUM PLANI</a:t>
            </a:r>
          </a:p>
        </p:txBody>
      </p:sp>
      <p:sp>
        <p:nvSpPr>
          <p:cNvPr id="3" name="Content Placeholder 2">
            <a:extLst>
              <a:ext uri="{FF2B5EF4-FFF2-40B4-BE49-F238E27FC236}">
                <a16:creationId xmlns:a16="http://schemas.microsoft.com/office/drawing/2014/main" id="{DEB7B2B5-600D-E25C-A419-B7CB973C982D}"/>
              </a:ext>
            </a:extLst>
          </p:cNvPr>
          <p:cNvSpPr>
            <a:spLocks noGrp="1"/>
          </p:cNvSpPr>
          <p:nvPr>
            <p:ph idx="1"/>
          </p:nvPr>
        </p:nvSpPr>
        <p:spPr>
          <a:xfrm>
            <a:off x="838200" y="2346570"/>
            <a:ext cx="10515600" cy="2851892"/>
          </a:xfrm>
        </p:spPr>
        <p:txBody>
          <a:bodyPr numCol="2">
            <a:normAutofit/>
          </a:bodyPr>
          <a:lstStyle/>
          <a:p>
            <a:pPr marL="342900" indent="-342900">
              <a:buFont typeface="+mj-lt"/>
              <a:buAutoNum type="arabicPeriod"/>
            </a:pPr>
            <a:r>
              <a:rPr lang="en-US" sz="2400" dirty="0" err="1">
                <a:effectLst/>
                <a:latin typeface="Segoe UI" panose="020B0502040204020203" pitchFamily="34" charset="0"/>
                <a:ea typeface="Calibri" panose="020F0502020204030204" pitchFamily="34" charset="0"/>
                <a:cs typeface="Segoe UI" panose="020B0502040204020203" pitchFamily="34" charset="0"/>
              </a:rPr>
              <a:t>Giriş</a:t>
            </a:r>
            <a:endParaRPr lang="tr-TR" sz="2400" dirty="0">
              <a:effectLst/>
              <a:latin typeface="Segoe UI" panose="020B0502040204020203" pitchFamily="34" charset="0"/>
              <a:ea typeface="Calibri" panose="020F0502020204030204" pitchFamily="34" charset="0"/>
              <a:cs typeface="Segoe UI" panose="020B0502040204020203" pitchFamily="34" charset="0"/>
            </a:endParaRPr>
          </a:p>
          <a:p>
            <a:pPr marL="342900" indent="-342900">
              <a:buFont typeface="+mj-lt"/>
              <a:buAutoNum type="arabicPeriod"/>
            </a:pPr>
            <a:r>
              <a:rPr lang="tr-TR" sz="2400" dirty="0">
                <a:latin typeface="Segoe UI" panose="020B0502040204020203" pitchFamily="34" charset="0"/>
                <a:cs typeface="Segoe UI" panose="020B0502040204020203" pitchFamily="34" charset="0"/>
              </a:rPr>
              <a:t>A</a:t>
            </a:r>
            <a:r>
              <a:rPr lang="en-US" sz="2400" dirty="0" err="1">
                <a:effectLst/>
                <a:latin typeface="Segoe UI" panose="020B0502040204020203" pitchFamily="34" charset="0"/>
                <a:ea typeface="Calibri" panose="020F0502020204030204" pitchFamily="34" charset="0"/>
                <a:cs typeface="Segoe UI" panose="020B0502040204020203" pitchFamily="34" charset="0"/>
              </a:rPr>
              <a:t>nksiyete</a:t>
            </a:r>
            <a:r>
              <a:rPr lang="en-US" sz="2400" dirty="0">
                <a:effectLst/>
                <a:latin typeface="Segoe UI" panose="020B0502040204020203" pitchFamily="34" charset="0"/>
                <a:ea typeface="Calibri" panose="020F0502020204030204" pitchFamily="34" charset="0"/>
                <a:cs typeface="Segoe UI" panose="020B0502040204020203" pitchFamily="34" charset="0"/>
              </a:rPr>
              <a:t> </a:t>
            </a:r>
            <a:r>
              <a:rPr lang="en-US" sz="2400" dirty="0" err="1">
                <a:effectLst/>
                <a:latin typeface="Segoe UI" panose="020B0502040204020203" pitchFamily="34" charset="0"/>
                <a:ea typeface="Calibri" panose="020F0502020204030204" pitchFamily="34" charset="0"/>
                <a:cs typeface="Segoe UI" panose="020B0502040204020203" pitchFamily="34" charset="0"/>
              </a:rPr>
              <a:t>Bozuklukları</a:t>
            </a:r>
            <a:endParaRPr lang="tr-TR" sz="2400" dirty="0">
              <a:effectLst/>
              <a:latin typeface="Segoe UI" panose="020B0502040204020203" pitchFamily="34" charset="0"/>
              <a:ea typeface="Calibri" panose="020F0502020204030204" pitchFamily="34" charset="0"/>
              <a:cs typeface="Segoe UI" panose="020B0502040204020203" pitchFamily="34" charset="0"/>
            </a:endParaRPr>
          </a:p>
          <a:p>
            <a:pPr marL="342900" indent="-342900">
              <a:buFont typeface="+mj-lt"/>
              <a:buAutoNum type="arabicPeriod"/>
            </a:pPr>
            <a:r>
              <a:rPr lang="tr-TR" sz="2400" dirty="0">
                <a:effectLst/>
                <a:latin typeface="Segoe UI" panose="020B0502040204020203" pitchFamily="34" charset="0"/>
                <a:ea typeface="Calibri" panose="020F0502020204030204" pitchFamily="34" charset="0"/>
                <a:cs typeface="Segoe UI" panose="020B0502040204020203" pitchFamily="34" charset="0"/>
              </a:rPr>
              <a:t>M</a:t>
            </a:r>
            <a:r>
              <a:rPr lang="en-US" sz="2400" dirty="0" err="1">
                <a:effectLst/>
                <a:latin typeface="Segoe UI" panose="020B0502040204020203" pitchFamily="34" charset="0"/>
                <a:ea typeface="Calibri" panose="020F0502020204030204" pitchFamily="34" charset="0"/>
                <a:cs typeface="Segoe UI" panose="020B0502040204020203" pitchFamily="34" charset="0"/>
              </a:rPr>
              <a:t>ajör</a:t>
            </a:r>
            <a:r>
              <a:rPr lang="en-US" sz="2400" dirty="0">
                <a:effectLst/>
                <a:latin typeface="Segoe UI" panose="020B0502040204020203" pitchFamily="34" charset="0"/>
                <a:ea typeface="Calibri" panose="020F0502020204030204" pitchFamily="34" charset="0"/>
                <a:cs typeface="Segoe UI" panose="020B0502040204020203" pitchFamily="34" charset="0"/>
              </a:rPr>
              <a:t> </a:t>
            </a:r>
            <a:r>
              <a:rPr lang="en-US" sz="2400" dirty="0" err="1">
                <a:effectLst/>
                <a:latin typeface="Segoe UI" panose="020B0502040204020203" pitchFamily="34" charset="0"/>
                <a:ea typeface="Calibri" panose="020F0502020204030204" pitchFamily="34" charset="0"/>
                <a:cs typeface="Segoe UI" panose="020B0502040204020203" pitchFamily="34" charset="0"/>
              </a:rPr>
              <a:t>Depresif</a:t>
            </a:r>
            <a:r>
              <a:rPr lang="en-US" sz="2400" dirty="0">
                <a:effectLst/>
                <a:latin typeface="Segoe UI" panose="020B0502040204020203" pitchFamily="34" charset="0"/>
                <a:ea typeface="Calibri" panose="020F0502020204030204" pitchFamily="34" charset="0"/>
                <a:cs typeface="Segoe UI" panose="020B0502040204020203" pitchFamily="34" charset="0"/>
              </a:rPr>
              <a:t> </a:t>
            </a:r>
            <a:r>
              <a:rPr lang="en-US" sz="2400" dirty="0" err="1">
                <a:effectLst/>
                <a:latin typeface="Segoe UI" panose="020B0502040204020203" pitchFamily="34" charset="0"/>
                <a:ea typeface="Calibri" panose="020F0502020204030204" pitchFamily="34" charset="0"/>
                <a:cs typeface="Segoe UI" panose="020B0502040204020203" pitchFamily="34" charset="0"/>
              </a:rPr>
              <a:t>Bozukluk</a:t>
            </a:r>
            <a:endParaRPr lang="tr-TR" sz="2400" dirty="0">
              <a:effectLst/>
              <a:latin typeface="Segoe UI" panose="020B0502040204020203" pitchFamily="34" charset="0"/>
              <a:ea typeface="Calibri" panose="020F0502020204030204" pitchFamily="34" charset="0"/>
              <a:cs typeface="Segoe UI" panose="020B0502040204020203" pitchFamily="34" charset="0"/>
            </a:endParaRPr>
          </a:p>
          <a:p>
            <a:pPr marL="342900" indent="-342900">
              <a:buFont typeface="+mj-lt"/>
              <a:buAutoNum type="arabicPeriod"/>
            </a:pPr>
            <a:r>
              <a:rPr lang="tr-TR" sz="2400" dirty="0">
                <a:latin typeface="Segoe UI" panose="020B0502040204020203" pitchFamily="34" charset="0"/>
                <a:ea typeface="Calibri" panose="020F0502020204030204" pitchFamily="34" charset="0"/>
                <a:cs typeface="Segoe UI" panose="020B0502040204020203" pitchFamily="34" charset="0"/>
              </a:rPr>
              <a:t>Şizofreni</a:t>
            </a:r>
          </a:p>
          <a:p>
            <a:pPr marL="342900" indent="-342900">
              <a:buFont typeface="+mj-lt"/>
              <a:buAutoNum type="arabicPeriod"/>
            </a:pPr>
            <a:r>
              <a:rPr lang="tr-TR" sz="2400" dirty="0">
                <a:latin typeface="Segoe UI" panose="020B0502040204020203" pitchFamily="34" charset="0"/>
                <a:ea typeface="Calibri" panose="020F0502020204030204" pitchFamily="34" charset="0"/>
                <a:cs typeface="Segoe UI" panose="020B0502040204020203" pitchFamily="34" charset="0"/>
              </a:rPr>
              <a:t>Bipolar Bozukluk</a:t>
            </a:r>
          </a:p>
          <a:p>
            <a:pPr marL="342900" indent="-342900">
              <a:buFont typeface="+mj-lt"/>
              <a:buAutoNum type="arabicPeriod"/>
            </a:pPr>
            <a:r>
              <a:rPr lang="tr-TR" sz="2400" dirty="0">
                <a:latin typeface="Segoe UI" panose="020B0502040204020203" pitchFamily="34" charset="0"/>
                <a:ea typeface="Calibri" panose="020F0502020204030204" pitchFamily="34" charset="0"/>
                <a:cs typeface="Segoe UI" panose="020B0502040204020203" pitchFamily="34" charset="0"/>
              </a:rPr>
              <a:t>Travma </a:t>
            </a:r>
            <a:r>
              <a:rPr lang="en-US" sz="2400" dirty="0">
                <a:latin typeface="Segoe UI" panose="020B0502040204020203" pitchFamily="34" charset="0"/>
                <a:ea typeface="Calibri" panose="020F0502020204030204" pitchFamily="34" charset="0"/>
                <a:cs typeface="Segoe UI" panose="020B0502040204020203" pitchFamily="34" charset="0"/>
              </a:rPr>
              <a:t>v</a:t>
            </a:r>
            <a:r>
              <a:rPr lang="tr-TR" sz="2400" dirty="0">
                <a:latin typeface="Segoe UI" panose="020B0502040204020203" pitchFamily="34" charset="0"/>
                <a:ea typeface="Calibri" panose="020F0502020204030204" pitchFamily="34" charset="0"/>
                <a:cs typeface="Segoe UI" panose="020B0502040204020203" pitchFamily="34" charset="0"/>
              </a:rPr>
              <a:t>e İlişkili Bozukluklar</a:t>
            </a:r>
          </a:p>
          <a:p>
            <a:pPr marL="342900" indent="-342900">
              <a:buFont typeface="+mj-lt"/>
              <a:buAutoNum type="arabicPeriod"/>
            </a:pPr>
            <a:r>
              <a:rPr lang="tr-TR" sz="2400" dirty="0">
                <a:latin typeface="Segoe UI" panose="020B0502040204020203" pitchFamily="34" charset="0"/>
                <a:cs typeface="Segoe UI" panose="020B0502040204020203" pitchFamily="34" charset="0"/>
              </a:rPr>
              <a:t>Obsesif Kompulsif Bozukluk</a:t>
            </a:r>
          </a:p>
          <a:p>
            <a:pPr marL="342900" indent="-342900">
              <a:buFont typeface="+mj-lt"/>
              <a:buAutoNum type="arabicPeriod"/>
            </a:pPr>
            <a:r>
              <a:rPr lang="tr-TR" sz="2400" dirty="0">
                <a:latin typeface="Segoe UI" panose="020B0502040204020203" pitchFamily="34" charset="0"/>
                <a:cs typeface="Segoe UI" panose="020B0502040204020203" pitchFamily="34" charset="0"/>
              </a:rPr>
              <a:t>Yeme Bozuklukları</a:t>
            </a:r>
          </a:p>
          <a:p>
            <a:pPr marL="342900" indent="-342900">
              <a:buFont typeface="+mj-lt"/>
              <a:buAutoNum type="arabicPeriod"/>
            </a:pPr>
            <a:r>
              <a:rPr lang="tr-TR" sz="2400" dirty="0">
                <a:latin typeface="Segoe UI" panose="020B0502040204020203" pitchFamily="34" charset="0"/>
                <a:cs typeface="Segoe UI" panose="020B0502040204020203" pitchFamily="34" charset="0"/>
              </a:rPr>
              <a:t>Kişilik Bozuklukları</a:t>
            </a:r>
          </a:p>
          <a:p>
            <a:pPr marL="342900" indent="-342900">
              <a:buFont typeface="+mj-lt"/>
              <a:buAutoNum type="arabicPeriod"/>
            </a:pPr>
            <a:r>
              <a:rPr lang="en-US" sz="2400" dirty="0">
                <a:latin typeface="Segoe UI" panose="020B0502040204020203" pitchFamily="34" charset="0"/>
                <a:cs typeface="Segoe UI" panose="020B0502040204020203" pitchFamily="34" charset="0"/>
              </a:rPr>
              <a:t> </a:t>
            </a:r>
            <a:r>
              <a:rPr lang="tr-TR" sz="2400" dirty="0">
                <a:latin typeface="Segoe UI" panose="020B0502040204020203" pitchFamily="34" charset="0"/>
                <a:cs typeface="Segoe UI" panose="020B0502040204020203" pitchFamily="34" charset="0"/>
              </a:rPr>
              <a:t>Neler Öğrendik</a:t>
            </a:r>
          </a:p>
          <a:p>
            <a:pPr marL="342900" indent="-342900">
              <a:buFont typeface="+mj-lt"/>
              <a:buAutoNum type="arabicPeriod"/>
            </a:pPr>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420C1578-F5CF-7459-DA82-F2042B3AAD2D}"/>
              </a:ext>
            </a:extLst>
          </p:cNvPr>
          <p:cNvSpPr>
            <a:spLocks noGrp="1"/>
          </p:cNvSpPr>
          <p:nvPr>
            <p:ph type="sldNum" sz="quarter" idx="12"/>
          </p:nvPr>
        </p:nvSpPr>
        <p:spPr/>
        <p:txBody>
          <a:bodyPr/>
          <a:lstStyle/>
          <a:p>
            <a:fld id="{0BE68271-D1D7-4240-9CAF-7A57D75CD8A1}" type="slidenum">
              <a:rPr lang="en-US" smtClean="0"/>
              <a:t>2</a:t>
            </a:fld>
            <a:endParaRPr lang="en-US"/>
          </a:p>
        </p:txBody>
      </p:sp>
    </p:spTree>
    <p:extLst>
      <p:ext uri="{BB962C8B-B14F-4D97-AF65-F5344CB8AC3E}">
        <p14:creationId xmlns:p14="http://schemas.microsoft.com/office/powerpoint/2010/main" val="92289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9174" y="1394076"/>
            <a:ext cx="10515600" cy="744576"/>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ŞİZOFRENİ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2219882"/>
            <a:ext cx="10724626" cy="3123462"/>
          </a:xfrm>
        </p:spPr>
        <p:txBody>
          <a:bodyPr/>
          <a:lstStyle/>
          <a:p>
            <a:r>
              <a:rPr lang="tr-TR" dirty="0">
                <a:latin typeface="Segoe UI" panose="020B0502040204020203" pitchFamily="34" charset="0"/>
                <a:cs typeface="Segoe UI" panose="020B0502040204020203" pitchFamily="34" charset="0"/>
              </a:rPr>
              <a:t>Sıklık yaklaşık %1</a:t>
            </a:r>
          </a:p>
          <a:p>
            <a:r>
              <a:rPr lang="tr-TR" dirty="0">
                <a:latin typeface="Segoe UI" panose="020B0502040204020203" pitchFamily="34" charset="0"/>
                <a:cs typeface="Segoe UI" panose="020B0502040204020203" pitchFamily="34" charset="0"/>
              </a:rPr>
              <a:t>Hem kişi hem yakınları damgalanma +</a:t>
            </a:r>
          </a:p>
          <a:p>
            <a:r>
              <a:rPr lang="tr-TR" dirty="0">
                <a:latin typeface="Segoe UI" panose="020B0502040204020203" pitchFamily="34" charset="0"/>
                <a:cs typeface="Segoe UI" panose="020B0502040204020203" pitchFamily="34" charset="0"/>
              </a:rPr>
              <a:t>Pozitif ve negatif belirtiler</a:t>
            </a:r>
          </a:p>
          <a:p>
            <a:r>
              <a:rPr lang="tr-TR" dirty="0">
                <a:latin typeface="Segoe UI" panose="020B0502040204020203" pitchFamily="34" charset="0"/>
                <a:cs typeface="Segoe UI" panose="020B0502040204020203" pitchFamily="34" charset="0"/>
              </a:rPr>
              <a:t>İşlevsellik ↓</a:t>
            </a:r>
          </a:p>
          <a:p>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2103D518-67C7-BEB1-AFF2-357B3816AB33}"/>
              </a:ext>
            </a:extLst>
          </p:cNvPr>
          <p:cNvSpPr>
            <a:spLocks noGrp="1"/>
          </p:cNvSpPr>
          <p:nvPr>
            <p:ph type="sldNum" sz="quarter" idx="12"/>
          </p:nvPr>
        </p:nvSpPr>
        <p:spPr/>
        <p:txBody>
          <a:bodyPr/>
          <a:lstStyle/>
          <a:p>
            <a:fld id="{0BE68271-D1D7-4240-9CAF-7A57D75CD8A1}" type="slidenum">
              <a:rPr lang="en-US" smtClean="0"/>
              <a:t>20</a:t>
            </a:fld>
            <a:endParaRPr lang="en-US"/>
          </a:p>
        </p:txBody>
      </p:sp>
    </p:spTree>
    <p:extLst>
      <p:ext uri="{BB962C8B-B14F-4D97-AF65-F5344CB8AC3E}">
        <p14:creationId xmlns:p14="http://schemas.microsoft.com/office/powerpoint/2010/main" val="4087190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9174" y="982949"/>
            <a:ext cx="10515600" cy="2038600"/>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ŞİZOFRENİ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Tanım</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2751589"/>
            <a:ext cx="10724626" cy="3123462"/>
          </a:xfrm>
        </p:spPr>
        <p:txBody>
          <a:bodyPr>
            <a:noAutofit/>
          </a:bodyPr>
          <a:lstStyle/>
          <a:p>
            <a:r>
              <a:rPr lang="tr-TR" sz="2400" dirty="0">
                <a:latin typeface="Segoe UI" panose="020B0502040204020203" pitchFamily="34" charset="0"/>
                <a:cs typeface="Segoe UI" panose="020B0502040204020203" pitchFamily="34" charset="0"/>
              </a:rPr>
              <a:t>Kronik ve ciddi bir ruh sağlığı bozukluk</a:t>
            </a:r>
          </a:p>
          <a:p>
            <a:r>
              <a:rPr lang="tr-TR" sz="2400" dirty="0">
                <a:latin typeface="Segoe UI" panose="020B0502040204020203" pitchFamily="34" charset="0"/>
                <a:cs typeface="Segoe UI" panose="020B0502040204020203" pitchFamily="34" charset="0"/>
              </a:rPr>
              <a:t>Düşünceleri, duygularını ve davranışları etkiler</a:t>
            </a:r>
          </a:p>
          <a:p>
            <a:r>
              <a:rPr lang="tr-TR" sz="2400" dirty="0">
                <a:latin typeface="Segoe UI" panose="020B0502040204020203" pitchFamily="34" charset="0"/>
                <a:cs typeface="Segoe UI" panose="020B0502040204020203" pitchFamily="34" charset="0"/>
              </a:rPr>
              <a:t>Kesin nedeni henüz belirlenememiş olsa da;</a:t>
            </a:r>
          </a:p>
          <a:p>
            <a:pPr lvl="1"/>
            <a:r>
              <a:rPr lang="tr-TR" sz="2000" dirty="0">
                <a:latin typeface="Segoe UI" panose="020B0502040204020203" pitchFamily="34" charset="0"/>
                <a:cs typeface="Segoe UI" panose="020B0502040204020203" pitchFamily="34" charset="0"/>
              </a:rPr>
              <a:t>Genetik</a:t>
            </a:r>
          </a:p>
          <a:p>
            <a:pPr lvl="1"/>
            <a:r>
              <a:rPr lang="tr-TR" sz="2000" dirty="0">
                <a:latin typeface="Segoe UI" panose="020B0502040204020203" pitchFamily="34" charset="0"/>
                <a:cs typeface="Segoe UI" panose="020B0502040204020203" pitchFamily="34" charset="0"/>
              </a:rPr>
              <a:t>Çevresel </a:t>
            </a:r>
          </a:p>
          <a:p>
            <a:pPr lvl="1"/>
            <a:r>
              <a:rPr lang="tr-TR" sz="2000" dirty="0" err="1">
                <a:latin typeface="Segoe UI" panose="020B0502040204020203" pitchFamily="34" charset="0"/>
                <a:cs typeface="Segoe UI" panose="020B0502040204020203" pitchFamily="34" charset="0"/>
              </a:rPr>
              <a:t>Nörogelişimsel</a:t>
            </a:r>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F874E990-8A7A-9907-596B-46EAA735BF60}"/>
              </a:ext>
            </a:extLst>
          </p:cNvPr>
          <p:cNvSpPr>
            <a:spLocks noGrp="1"/>
          </p:cNvSpPr>
          <p:nvPr>
            <p:ph type="sldNum" sz="quarter" idx="12"/>
          </p:nvPr>
        </p:nvSpPr>
        <p:spPr/>
        <p:txBody>
          <a:bodyPr/>
          <a:lstStyle/>
          <a:p>
            <a:fld id="{0BE68271-D1D7-4240-9CAF-7A57D75CD8A1}" type="slidenum">
              <a:rPr lang="en-US" smtClean="0"/>
              <a:t>21</a:t>
            </a:fld>
            <a:endParaRPr lang="en-US"/>
          </a:p>
        </p:txBody>
      </p:sp>
    </p:spTree>
    <p:extLst>
      <p:ext uri="{BB962C8B-B14F-4D97-AF65-F5344CB8AC3E}">
        <p14:creationId xmlns:p14="http://schemas.microsoft.com/office/powerpoint/2010/main" val="2171884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9174" y="1076390"/>
            <a:ext cx="10515600" cy="213908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ŞİZOFRENİ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Temel Özellikler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3123377"/>
            <a:ext cx="10724626" cy="3123462"/>
          </a:xfrm>
        </p:spPr>
        <p:txBody>
          <a:bodyPr>
            <a:noAutofit/>
          </a:bodyPr>
          <a:lstStyle/>
          <a:p>
            <a:r>
              <a:rPr lang="tr-TR" sz="2400" dirty="0">
                <a:latin typeface="Segoe UI" panose="020B0502040204020203" pitchFamily="34" charset="0"/>
                <a:cs typeface="Segoe UI" panose="020B0502040204020203" pitchFamily="34" charset="0"/>
              </a:rPr>
              <a:t>Pozitif Belirtiler</a:t>
            </a:r>
          </a:p>
          <a:p>
            <a:r>
              <a:rPr lang="tr-TR" sz="2400" dirty="0">
                <a:latin typeface="Segoe UI" panose="020B0502040204020203" pitchFamily="34" charset="0"/>
                <a:cs typeface="Segoe UI" panose="020B0502040204020203" pitchFamily="34" charset="0"/>
              </a:rPr>
              <a:t>Negatif Belirtiler</a:t>
            </a:r>
          </a:p>
          <a:p>
            <a:r>
              <a:rPr lang="tr-TR" sz="2400" dirty="0">
                <a:latin typeface="Segoe UI" panose="020B0502040204020203" pitchFamily="34" charset="0"/>
                <a:cs typeface="Segoe UI" panose="020B0502040204020203" pitchFamily="34" charset="0"/>
              </a:rPr>
              <a:t>Bilişsel Belirtiler</a:t>
            </a:r>
          </a:p>
          <a:p>
            <a:r>
              <a:rPr lang="tr-TR" sz="2400" dirty="0" err="1">
                <a:latin typeface="Segoe UI" panose="020B0502040204020203" pitchFamily="34" charset="0"/>
                <a:cs typeface="Segoe UI" panose="020B0502040204020203" pitchFamily="34" charset="0"/>
              </a:rPr>
              <a:t>İçgörüsüzlük</a:t>
            </a:r>
            <a:endParaRPr lang="tr-TR" sz="2400" dirty="0">
              <a:latin typeface="Segoe UI" panose="020B0502040204020203" pitchFamily="34" charset="0"/>
              <a:cs typeface="Segoe UI" panose="020B0502040204020203" pitchFamily="34" charset="0"/>
            </a:endParaRPr>
          </a:p>
          <a:p>
            <a:r>
              <a:rPr lang="tr-TR" sz="2400" dirty="0">
                <a:latin typeface="Segoe UI" panose="020B0502040204020203" pitchFamily="34" charset="0"/>
                <a:cs typeface="Segoe UI" panose="020B0502040204020203" pitchFamily="34" charset="0"/>
              </a:rPr>
              <a:t>Seyir ve Şiddet</a:t>
            </a:r>
          </a:p>
        </p:txBody>
      </p:sp>
      <p:sp>
        <p:nvSpPr>
          <p:cNvPr id="4" name="Slide Number Placeholder 3">
            <a:extLst>
              <a:ext uri="{FF2B5EF4-FFF2-40B4-BE49-F238E27FC236}">
                <a16:creationId xmlns:a16="http://schemas.microsoft.com/office/drawing/2014/main" id="{8B0C2A65-35E9-DF44-F3B4-99B1D0E8C277}"/>
              </a:ext>
            </a:extLst>
          </p:cNvPr>
          <p:cNvSpPr>
            <a:spLocks noGrp="1"/>
          </p:cNvSpPr>
          <p:nvPr>
            <p:ph type="sldNum" sz="quarter" idx="12"/>
          </p:nvPr>
        </p:nvSpPr>
        <p:spPr/>
        <p:txBody>
          <a:bodyPr/>
          <a:lstStyle/>
          <a:p>
            <a:fld id="{0BE68271-D1D7-4240-9CAF-7A57D75CD8A1}" type="slidenum">
              <a:rPr lang="en-US" smtClean="0"/>
              <a:t>22</a:t>
            </a:fld>
            <a:endParaRPr lang="en-US"/>
          </a:p>
        </p:txBody>
      </p:sp>
    </p:spTree>
    <p:extLst>
      <p:ext uri="{BB962C8B-B14F-4D97-AF65-F5344CB8AC3E}">
        <p14:creationId xmlns:p14="http://schemas.microsoft.com/office/powerpoint/2010/main" val="257662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9174" y="1083434"/>
            <a:ext cx="10515600" cy="1768640"/>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ŞİZOFRENİ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Nedenler ve Risk Faktörleri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2759980"/>
            <a:ext cx="10724626" cy="3123462"/>
          </a:xfrm>
        </p:spPr>
        <p:txBody>
          <a:bodyPr numCol="2">
            <a:noAutofit/>
          </a:bodyPr>
          <a:lstStyle/>
          <a:p>
            <a:r>
              <a:rPr lang="tr-TR" sz="2400" b="1" dirty="0">
                <a:latin typeface="Segoe UI" panose="020B0502040204020203" pitchFamily="34" charset="0"/>
                <a:cs typeface="Segoe UI" panose="020B0502040204020203" pitchFamily="34" charset="0"/>
              </a:rPr>
              <a:t>Genetik Faktörler</a:t>
            </a:r>
          </a:p>
          <a:p>
            <a:r>
              <a:rPr lang="tr-TR" sz="2400" dirty="0" err="1">
                <a:latin typeface="Segoe UI" panose="020B0502040204020203" pitchFamily="34" charset="0"/>
                <a:cs typeface="Segoe UI" panose="020B0502040204020203" pitchFamily="34" charset="0"/>
              </a:rPr>
              <a:t>Nörogelişimsel</a:t>
            </a:r>
            <a:r>
              <a:rPr lang="tr-TR" sz="2400" dirty="0">
                <a:latin typeface="Segoe UI" panose="020B0502040204020203" pitchFamily="34" charset="0"/>
                <a:cs typeface="Segoe UI" panose="020B0502040204020203" pitchFamily="34" charset="0"/>
              </a:rPr>
              <a:t> Faktörler</a:t>
            </a:r>
          </a:p>
          <a:p>
            <a:r>
              <a:rPr lang="tr-TR" sz="2400" dirty="0">
                <a:latin typeface="Segoe UI" panose="020B0502040204020203" pitchFamily="34" charset="0"/>
                <a:cs typeface="Segoe UI" panose="020B0502040204020203" pitchFamily="34" charset="0"/>
              </a:rPr>
              <a:t>Çevresel Faktörler</a:t>
            </a:r>
          </a:p>
          <a:p>
            <a:r>
              <a:rPr lang="tr-TR" sz="2400" dirty="0" err="1">
                <a:latin typeface="Segoe UI" panose="020B0502040204020203" pitchFamily="34" charset="0"/>
                <a:cs typeface="Segoe UI" panose="020B0502040204020203" pitchFamily="34" charset="0"/>
              </a:rPr>
              <a:t>Nörokimyasal</a:t>
            </a:r>
            <a:r>
              <a:rPr lang="tr-TR" sz="2400" dirty="0">
                <a:latin typeface="Segoe UI" panose="020B0502040204020203" pitchFamily="34" charset="0"/>
                <a:cs typeface="Segoe UI" panose="020B0502040204020203" pitchFamily="34" charset="0"/>
              </a:rPr>
              <a:t> Faktörler</a:t>
            </a:r>
          </a:p>
          <a:p>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1AA2E3A3-339B-7B39-21D5-DFBCCEC1AD62}"/>
              </a:ext>
            </a:extLst>
          </p:cNvPr>
          <p:cNvSpPr>
            <a:spLocks noGrp="1"/>
          </p:cNvSpPr>
          <p:nvPr>
            <p:ph type="sldNum" sz="quarter" idx="12"/>
          </p:nvPr>
        </p:nvSpPr>
        <p:spPr/>
        <p:txBody>
          <a:bodyPr/>
          <a:lstStyle/>
          <a:p>
            <a:fld id="{0BE68271-D1D7-4240-9CAF-7A57D75CD8A1}" type="slidenum">
              <a:rPr lang="en-US" smtClean="0"/>
              <a:t>23</a:t>
            </a:fld>
            <a:endParaRPr lang="en-US"/>
          </a:p>
        </p:txBody>
      </p:sp>
    </p:spTree>
    <p:extLst>
      <p:ext uri="{BB962C8B-B14F-4D97-AF65-F5344CB8AC3E}">
        <p14:creationId xmlns:p14="http://schemas.microsoft.com/office/powerpoint/2010/main" val="1181908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39658" y="1287405"/>
            <a:ext cx="10515600" cy="1767294"/>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ŞİZOFRENİ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Belirtiler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775231" y="3564472"/>
            <a:ext cx="11107023" cy="2217451"/>
          </a:xfrm>
        </p:spPr>
        <p:txBody>
          <a:bodyPr numCol="2">
            <a:noAutofit/>
          </a:bodyPr>
          <a:lstStyle/>
          <a:p>
            <a:pPr>
              <a:buFont typeface="Wingdings" panose="05000000000000000000" pitchFamily="2" charset="2"/>
              <a:buChar char="q"/>
            </a:pPr>
            <a:r>
              <a:rPr lang="tr-TR" sz="2400" dirty="0">
                <a:latin typeface="Segoe UI" panose="020B0502040204020203" pitchFamily="34" charset="0"/>
                <a:cs typeface="Segoe UI" panose="020B0502040204020203" pitchFamily="34" charset="0"/>
              </a:rPr>
              <a:t>Halüsinasyonlar</a:t>
            </a:r>
          </a:p>
          <a:p>
            <a:pPr>
              <a:buFont typeface="Wingdings" panose="05000000000000000000" pitchFamily="2" charset="2"/>
              <a:buChar char="q"/>
            </a:pPr>
            <a:r>
              <a:rPr lang="tr-TR" sz="2400" dirty="0">
                <a:latin typeface="Segoe UI" panose="020B0502040204020203" pitchFamily="34" charset="0"/>
                <a:cs typeface="Segoe UI" panose="020B0502040204020203" pitchFamily="34" charset="0"/>
              </a:rPr>
              <a:t>Sanrılar</a:t>
            </a:r>
          </a:p>
          <a:p>
            <a:pPr>
              <a:buFont typeface="Wingdings" panose="05000000000000000000" pitchFamily="2" charset="2"/>
              <a:buChar char="q"/>
            </a:pPr>
            <a:r>
              <a:rPr lang="tr-TR" sz="2400" dirty="0">
                <a:effectLst/>
                <a:latin typeface="Segoe UI" panose="020B0502040204020203" pitchFamily="34" charset="0"/>
                <a:ea typeface="Calibri" panose="020F0502020204030204" pitchFamily="34" charset="0"/>
                <a:cs typeface="Segoe UI" panose="020B0502040204020203" pitchFamily="34" charset="0"/>
              </a:rPr>
              <a:t>Karmaşık ve dağınık düşünme</a:t>
            </a:r>
          </a:p>
          <a:p>
            <a:pPr>
              <a:buFont typeface="Wingdings" panose="05000000000000000000" pitchFamily="2" charset="2"/>
              <a:buChar char="q"/>
            </a:pPr>
            <a:endParaRPr lang="tr-TR" sz="2400" dirty="0">
              <a:effectLst/>
              <a:latin typeface="Segoe UI" panose="020B0502040204020203" pitchFamily="34" charset="0"/>
              <a:ea typeface="Calibri" panose="020F0502020204030204" pitchFamily="34" charset="0"/>
              <a:cs typeface="Segoe UI" panose="020B0502040204020203" pitchFamily="34" charset="0"/>
            </a:endParaRPr>
          </a:p>
          <a:p>
            <a:pPr>
              <a:buFont typeface="Wingdings" panose="05000000000000000000" pitchFamily="2" charset="2"/>
              <a:buChar char="q"/>
            </a:pPr>
            <a:r>
              <a:rPr lang="tr-TR" sz="2400" dirty="0">
                <a:effectLst/>
                <a:latin typeface="Segoe UI" panose="020B0502040204020203" pitchFamily="34" charset="0"/>
                <a:ea typeface="Calibri" panose="020F0502020204030204" pitchFamily="34" charset="0"/>
                <a:cs typeface="Segoe UI" panose="020B0502040204020203" pitchFamily="34" charset="0"/>
              </a:rPr>
              <a:t>Dağınık davranışlar</a:t>
            </a:r>
          </a:p>
          <a:p>
            <a:pPr>
              <a:buFont typeface="Wingdings" panose="05000000000000000000" pitchFamily="2" charset="2"/>
              <a:buChar char="q"/>
            </a:pPr>
            <a:r>
              <a:rPr lang="tr-TR" sz="2400" dirty="0">
                <a:effectLst/>
                <a:latin typeface="Segoe UI" panose="020B0502040204020203" pitchFamily="34" charset="0"/>
                <a:ea typeface="Calibri" panose="020F0502020204030204" pitchFamily="34" charset="0"/>
                <a:cs typeface="Segoe UI" panose="020B0502040204020203" pitchFamily="34" charset="0"/>
              </a:rPr>
              <a:t>Duygusal problemler</a:t>
            </a:r>
          </a:p>
          <a:p>
            <a:pPr>
              <a:buFont typeface="Wingdings" panose="05000000000000000000" pitchFamily="2" charset="2"/>
              <a:buChar char="q"/>
            </a:pPr>
            <a:r>
              <a:rPr lang="tr-TR" sz="2400" dirty="0">
                <a:effectLst/>
                <a:latin typeface="Segoe UI" panose="020B0502040204020203" pitchFamily="34" charset="0"/>
                <a:ea typeface="Calibri" panose="020F0502020204030204" pitchFamily="34" charset="0"/>
                <a:cs typeface="Segoe UI" panose="020B0502040204020203" pitchFamily="34" charset="0"/>
              </a:rPr>
              <a:t>Bilişsel bozukluk</a:t>
            </a:r>
          </a:p>
          <a:p>
            <a:pPr lvl="1">
              <a:buFont typeface="Wingdings" panose="05000000000000000000" pitchFamily="2" charset="2"/>
              <a:buChar char="q"/>
            </a:pPr>
            <a:endParaRPr lang="tr-TR" sz="1800" dirty="0">
              <a:latin typeface="Segoe UI" panose="020B0502040204020203" pitchFamily="34" charset="0"/>
              <a:cs typeface="Segoe UI" panose="020B0502040204020203" pitchFamily="34" charset="0"/>
            </a:endParaRPr>
          </a:p>
        </p:txBody>
      </p:sp>
      <p:sp>
        <p:nvSpPr>
          <p:cNvPr id="5" name="Metin kutusu 4">
            <a:extLst>
              <a:ext uri="{FF2B5EF4-FFF2-40B4-BE49-F238E27FC236}">
                <a16:creationId xmlns:a16="http://schemas.microsoft.com/office/drawing/2014/main" id="{92C7FAB2-2325-4DE4-96D3-3F686BB0D1CB}"/>
              </a:ext>
            </a:extLst>
          </p:cNvPr>
          <p:cNvSpPr txBox="1"/>
          <p:nvPr/>
        </p:nvSpPr>
        <p:spPr>
          <a:xfrm>
            <a:off x="639658" y="2831864"/>
            <a:ext cx="11378171" cy="461665"/>
          </a:xfrm>
          <a:prstGeom prst="rect">
            <a:avLst/>
          </a:prstGeom>
          <a:noFill/>
        </p:spPr>
        <p:txBody>
          <a:bodyPr wrap="square">
            <a:spAutoFit/>
          </a:bodyPr>
          <a:lstStyle/>
          <a:p>
            <a:r>
              <a:rPr lang="tr-TR" sz="2400" dirty="0">
                <a:latin typeface="Segoe UI" panose="020B0502040204020203" pitchFamily="34" charset="0"/>
                <a:cs typeface="Segoe UI" panose="020B0502040204020203" pitchFamily="34" charset="0"/>
              </a:rPr>
              <a:t>Yoğunluk ve süre bakımından değişiklik gösterebilir, zaman içinde azalıp çoğalabilir. </a:t>
            </a:r>
          </a:p>
        </p:txBody>
      </p:sp>
      <p:sp>
        <p:nvSpPr>
          <p:cNvPr id="4" name="Slide Number Placeholder 3">
            <a:extLst>
              <a:ext uri="{FF2B5EF4-FFF2-40B4-BE49-F238E27FC236}">
                <a16:creationId xmlns:a16="http://schemas.microsoft.com/office/drawing/2014/main" id="{038A84C2-7839-1662-C161-9550C8D00395}"/>
              </a:ext>
            </a:extLst>
          </p:cNvPr>
          <p:cNvSpPr>
            <a:spLocks noGrp="1"/>
          </p:cNvSpPr>
          <p:nvPr>
            <p:ph type="sldNum" sz="quarter" idx="12"/>
          </p:nvPr>
        </p:nvSpPr>
        <p:spPr/>
        <p:txBody>
          <a:bodyPr/>
          <a:lstStyle/>
          <a:p>
            <a:fld id="{0BE68271-D1D7-4240-9CAF-7A57D75CD8A1}" type="slidenum">
              <a:rPr lang="en-US" smtClean="0"/>
              <a:t>24</a:t>
            </a:fld>
            <a:endParaRPr lang="en-US"/>
          </a:p>
        </p:txBody>
      </p:sp>
    </p:spTree>
    <p:extLst>
      <p:ext uri="{BB962C8B-B14F-4D97-AF65-F5344CB8AC3E}">
        <p14:creationId xmlns:p14="http://schemas.microsoft.com/office/powerpoint/2010/main" val="3229075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1747197"/>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ŞİZOFRENİ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Tedavi Seçenekleri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2987679"/>
            <a:ext cx="10724626" cy="3123462"/>
          </a:xfrm>
        </p:spPr>
        <p:txBody>
          <a:bodyPr numCol="2">
            <a:noAutofit/>
          </a:bodyPr>
          <a:lstStyle/>
          <a:p>
            <a:r>
              <a:rPr lang="tr-TR" sz="2000" b="1" dirty="0">
                <a:latin typeface="Segoe UI" panose="020B0502040204020203" pitchFamily="34" charset="0"/>
                <a:cs typeface="Segoe UI" panose="020B0502040204020203" pitchFamily="34" charset="0"/>
              </a:rPr>
              <a:t>İlaç Tedavisi</a:t>
            </a:r>
          </a:p>
          <a:p>
            <a:pPr lvl="1"/>
            <a:r>
              <a:rPr lang="tr-TR" sz="2000" b="1" dirty="0" err="1">
                <a:latin typeface="Segoe UI" panose="020B0502040204020203" pitchFamily="34" charset="0"/>
                <a:cs typeface="Segoe UI" panose="020B0502040204020203" pitchFamily="34" charset="0"/>
              </a:rPr>
              <a:t>Antipsikotikler</a:t>
            </a:r>
            <a:endParaRPr lang="tr-TR" sz="2000" b="1" dirty="0">
              <a:latin typeface="Segoe UI" panose="020B0502040204020203" pitchFamily="34" charset="0"/>
              <a:cs typeface="Segoe UI" panose="020B0502040204020203" pitchFamily="34" charset="0"/>
            </a:endParaRPr>
          </a:p>
          <a:p>
            <a:r>
              <a:rPr lang="tr-TR" sz="2000" dirty="0" err="1">
                <a:latin typeface="Segoe UI" panose="020B0502040204020203" pitchFamily="34" charset="0"/>
                <a:cs typeface="Segoe UI" panose="020B0502040204020203" pitchFamily="34" charset="0"/>
              </a:rPr>
              <a:t>Psikososyal</a:t>
            </a:r>
            <a:r>
              <a:rPr lang="tr-TR" sz="2000" dirty="0">
                <a:latin typeface="Segoe UI" panose="020B0502040204020203" pitchFamily="34" charset="0"/>
                <a:cs typeface="Segoe UI" panose="020B0502040204020203" pitchFamily="34" charset="0"/>
              </a:rPr>
              <a:t> Tedaviler</a:t>
            </a:r>
          </a:p>
          <a:p>
            <a:pPr lvl="1"/>
            <a:r>
              <a:rPr lang="tr-TR" sz="2000" dirty="0">
                <a:latin typeface="Segoe UI" panose="020B0502040204020203" pitchFamily="34" charset="0"/>
                <a:cs typeface="Segoe UI" panose="020B0502040204020203" pitchFamily="34" charset="0"/>
              </a:rPr>
              <a:t>Psikoterapiler</a:t>
            </a:r>
          </a:p>
          <a:p>
            <a:pPr lvl="1"/>
            <a:r>
              <a:rPr lang="tr-TR" sz="2000" dirty="0">
                <a:latin typeface="Segoe UI" panose="020B0502040204020203" pitchFamily="34" charset="0"/>
                <a:cs typeface="Segoe UI" panose="020B0502040204020203" pitchFamily="34" charset="0"/>
              </a:rPr>
              <a:t>Rehabilitasyon ve beceri eğitimi programları</a:t>
            </a:r>
          </a:p>
          <a:p>
            <a:pPr lvl="1"/>
            <a:r>
              <a:rPr lang="tr-TR" sz="2000" dirty="0">
                <a:latin typeface="Segoe UI" panose="020B0502040204020203" pitchFamily="34" charset="0"/>
                <a:cs typeface="Segoe UI" panose="020B0502040204020203" pitchFamily="34" charset="0"/>
              </a:rPr>
              <a:t>Aile üyelerinin tedaviye dahil edilmesi</a:t>
            </a:r>
          </a:p>
          <a:p>
            <a:r>
              <a:rPr lang="tr-TR" sz="2000" dirty="0">
                <a:latin typeface="Segoe UI" panose="020B0502040204020203" pitchFamily="34" charset="0"/>
                <a:cs typeface="Segoe UI" panose="020B0502040204020203" pitchFamily="34" charset="0"/>
              </a:rPr>
              <a:t>Hastaneye yatış</a:t>
            </a:r>
          </a:p>
        </p:txBody>
      </p:sp>
      <p:sp>
        <p:nvSpPr>
          <p:cNvPr id="4" name="Slide Number Placeholder 3">
            <a:extLst>
              <a:ext uri="{FF2B5EF4-FFF2-40B4-BE49-F238E27FC236}">
                <a16:creationId xmlns:a16="http://schemas.microsoft.com/office/drawing/2014/main" id="{4C0C831B-EAAD-179C-8858-53F3B8BCE896}"/>
              </a:ext>
            </a:extLst>
          </p:cNvPr>
          <p:cNvSpPr>
            <a:spLocks noGrp="1"/>
          </p:cNvSpPr>
          <p:nvPr>
            <p:ph type="sldNum" sz="quarter" idx="12"/>
          </p:nvPr>
        </p:nvSpPr>
        <p:spPr/>
        <p:txBody>
          <a:bodyPr/>
          <a:lstStyle/>
          <a:p>
            <a:fld id="{0BE68271-D1D7-4240-9CAF-7A57D75CD8A1}" type="slidenum">
              <a:rPr lang="en-US" smtClean="0"/>
              <a:t>25</a:t>
            </a:fld>
            <a:endParaRPr lang="en-US"/>
          </a:p>
        </p:txBody>
      </p:sp>
    </p:spTree>
    <p:extLst>
      <p:ext uri="{BB962C8B-B14F-4D97-AF65-F5344CB8AC3E}">
        <p14:creationId xmlns:p14="http://schemas.microsoft.com/office/powerpoint/2010/main" val="551373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1707004"/>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ŞİZOFRENİ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Tedavi Seçenekleri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727998" y="3788230"/>
            <a:ext cx="11115411" cy="2334896"/>
          </a:xfrm>
        </p:spPr>
        <p:txBody>
          <a:bodyPr numCol="2">
            <a:noAutofit/>
          </a:bodyPr>
          <a:lstStyle/>
          <a:p>
            <a:pPr>
              <a:buFont typeface="Wingdings" panose="05000000000000000000" pitchFamily="2" charset="2"/>
              <a:buChar char="ü"/>
            </a:pPr>
            <a:r>
              <a:rPr lang="tr-TR" sz="2000" dirty="0" err="1"/>
              <a:t>Psikoeğitim</a:t>
            </a:r>
            <a:endParaRPr lang="tr-TR" sz="2000" dirty="0"/>
          </a:p>
          <a:p>
            <a:pPr>
              <a:buFont typeface="Wingdings" panose="05000000000000000000" pitchFamily="2" charset="2"/>
              <a:buChar char="ü"/>
            </a:pPr>
            <a:r>
              <a:rPr lang="tr-TR" sz="2000" dirty="0"/>
              <a:t>Açık iletişim</a:t>
            </a:r>
          </a:p>
          <a:p>
            <a:pPr>
              <a:buFont typeface="Wingdings" panose="05000000000000000000" pitchFamily="2" charset="2"/>
              <a:buChar char="ü"/>
            </a:pPr>
            <a:r>
              <a:rPr lang="tr-TR" sz="2000" dirty="0">
                <a:effectLst/>
                <a:ea typeface="Calibri" panose="020F0502020204030204" pitchFamily="34" charset="0"/>
                <a:cs typeface="Times New Roman" panose="02020603050405020304" pitchFamily="18" charset="0"/>
              </a:rPr>
              <a:t>Empati ve sabır</a:t>
            </a:r>
            <a:endParaRPr lang="tr-TR" sz="2000" dirty="0">
              <a:ea typeface="Calibri" panose="020F0502020204030204" pitchFamily="34" charset="0"/>
              <a:cs typeface="Times New Roman" panose="02020603050405020304" pitchFamily="18" charset="0"/>
            </a:endParaRPr>
          </a:p>
          <a:p>
            <a:pPr>
              <a:buFont typeface="Wingdings" panose="05000000000000000000" pitchFamily="2" charset="2"/>
              <a:buChar char="ü"/>
            </a:pPr>
            <a:r>
              <a:rPr lang="tr-TR" sz="2000" dirty="0">
                <a:effectLst/>
                <a:ea typeface="Calibri" panose="020F0502020204030204" pitchFamily="34" charset="0"/>
                <a:cs typeface="Times New Roman" panose="02020603050405020304" pitchFamily="18" charset="0"/>
              </a:rPr>
              <a:t>Tedavi teşviki</a:t>
            </a:r>
          </a:p>
          <a:p>
            <a:pPr>
              <a:buFont typeface="Wingdings" panose="05000000000000000000" pitchFamily="2" charset="2"/>
              <a:buChar char="ü"/>
            </a:pPr>
            <a:r>
              <a:rPr lang="tr-TR" sz="2000" dirty="0">
                <a:ea typeface="Calibri" panose="020F0502020204030204" pitchFamily="34" charset="0"/>
                <a:cs typeface="Times New Roman" panose="02020603050405020304" pitchFamily="18" charset="0"/>
              </a:rPr>
              <a:t>Destekleyici ve yargısız ortam</a:t>
            </a:r>
            <a:endParaRPr lang="tr-TR" sz="2000" dirty="0">
              <a:effectLst/>
              <a:ea typeface="Calibri" panose="020F0502020204030204" pitchFamily="34" charset="0"/>
              <a:cs typeface="Times New Roman" panose="02020603050405020304" pitchFamily="18" charset="0"/>
            </a:endParaRPr>
          </a:p>
          <a:p>
            <a:pPr lvl="1"/>
            <a:endParaRPr lang="tr-TR" sz="1600" dirty="0"/>
          </a:p>
        </p:txBody>
      </p:sp>
      <p:sp>
        <p:nvSpPr>
          <p:cNvPr id="5" name="Metin kutusu 4">
            <a:extLst>
              <a:ext uri="{FF2B5EF4-FFF2-40B4-BE49-F238E27FC236}">
                <a16:creationId xmlns:a16="http://schemas.microsoft.com/office/drawing/2014/main" id="{92C7FAB2-2325-4DE4-96D3-3F686BB0D1CB}"/>
              </a:ext>
            </a:extLst>
          </p:cNvPr>
          <p:cNvSpPr txBox="1"/>
          <p:nvPr/>
        </p:nvSpPr>
        <p:spPr>
          <a:xfrm>
            <a:off x="727998" y="3123516"/>
            <a:ext cx="11155263" cy="461665"/>
          </a:xfrm>
          <a:prstGeom prst="rect">
            <a:avLst/>
          </a:prstGeom>
          <a:noFill/>
        </p:spPr>
        <p:txBody>
          <a:bodyPr wrap="square">
            <a:spAutoFit/>
          </a:bodyPr>
          <a:lstStyle/>
          <a:p>
            <a:r>
              <a:rPr lang="tr-TR" sz="2400" dirty="0"/>
              <a:t>Şizofreni hastası bireylere ve ailelerine destek, anlayış ve şefkat göstermek çok önemli !!</a:t>
            </a:r>
          </a:p>
        </p:txBody>
      </p:sp>
      <p:sp>
        <p:nvSpPr>
          <p:cNvPr id="4" name="Slide Number Placeholder 3">
            <a:extLst>
              <a:ext uri="{FF2B5EF4-FFF2-40B4-BE49-F238E27FC236}">
                <a16:creationId xmlns:a16="http://schemas.microsoft.com/office/drawing/2014/main" id="{9EBCB72C-8BEC-24D9-0454-BC07D83C94EF}"/>
              </a:ext>
            </a:extLst>
          </p:cNvPr>
          <p:cNvSpPr>
            <a:spLocks noGrp="1"/>
          </p:cNvSpPr>
          <p:nvPr>
            <p:ph type="sldNum" sz="quarter" idx="12"/>
          </p:nvPr>
        </p:nvSpPr>
        <p:spPr/>
        <p:txBody>
          <a:bodyPr/>
          <a:lstStyle/>
          <a:p>
            <a:fld id="{0BE68271-D1D7-4240-9CAF-7A57D75CD8A1}" type="slidenum">
              <a:rPr lang="en-US" smtClean="0"/>
              <a:t>26</a:t>
            </a:fld>
            <a:endParaRPr lang="en-US"/>
          </a:p>
        </p:txBody>
      </p:sp>
    </p:spTree>
    <p:extLst>
      <p:ext uri="{BB962C8B-B14F-4D97-AF65-F5344CB8AC3E}">
        <p14:creationId xmlns:p14="http://schemas.microsoft.com/office/powerpoint/2010/main" val="1333033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2051160"/>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ŞİZOFRENİ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Meslek Elemanları İçin Öneriler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53642" y="3415450"/>
            <a:ext cx="10724626" cy="3123462"/>
          </a:xfrm>
        </p:spPr>
        <p:txBody>
          <a:bodyPr>
            <a:noAutofit/>
          </a:bodyPr>
          <a:lstStyle/>
          <a:p>
            <a:r>
              <a:rPr lang="tr-TR" sz="2400" dirty="0"/>
              <a:t>Damgalamayı azaltma</a:t>
            </a:r>
          </a:p>
          <a:p>
            <a:r>
              <a:rPr lang="tr-TR" sz="2400" dirty="0"/>
              <a:t>İşlevselliğe yönelik müdahaleler</a:t>
            </a:r>
          </a:p>
          <a:p>
            <a:r>
              <a:rPr lang="tr-TR" sz="2400" dirty="0"/>
              <a:t>Uygun bilgilendirme ve yönlendirme</a:t>
            </a:r>
          </a:p>
        </p:txBody>
      </p:sp>
      <p:sp>
        <p:nvSpPr>
          <p:cNvPr id="4" name="Slide Number Placeholder 3">
            <a:extLst>
              <a:ext uri="{FF2B5EF4-FFF2-40B4-BE49-F238E27FC236}">
                <a16:creationId xmlns:a16="http://schemas.microsoft.com/office/drawing/2014/main" id="{416F22AD-8335-113C-BACD-D23C796AD900}"/>
              </a:ext>
            </a:extLst>
          </p:cNvPr>
          <p:cNvSpPr>
            <a:spLocks noGrp="1"/>
          </p:cNvSpPr>
          <p:nvPr>
            <p:ph type="sldNum" sz="quarter" idx="12"/>
          </p:nvPr>
        </p:nvSpPr>
        <p:spPr/>
        <p:txBody>
          <a:bodyPr/>
          <a:lstStyle/>
          <a:p>
            <a:fld id="{0BE68271-D1D7-4240-9CAF-7A57D75CD8A1}" type="slidenum">
              <a:rPr lang="en-US" smtClean="0"/>
              <a:t>27</a:t>
            </a:fld>
            <a:endParaRPr lang="en-US"/>
          </a:p>
        </p:txBody>
      </p:sp>
    </p:spTree>
    <p:extLst>
      <p:ext uri="{BB962C8B-B14F-4D97-AF65-F5344CB8AC3E}">
        <p14:creationId xmlns:p14="http://schemas.microsoft.com/office/powerpoint/2010/main" val="3624074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744576"/>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BİPOLAR BOZUKLUK</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2440082"/>
            <a:ext cx="10724626" cy="3123462"/>
          </a:xfrm>
        </p:spPr>
        <p:txBody>
          <a:bodyPr/>
          <a:lstStyle/>
          <a:p>
            <a:r>
              <a:rPr lang="tr-TR" dirty="0">
                <a:latin typeface="Segoe UI" panose="020B0502040204020203" pitchFamily="34" charset="0"/>
                <a:cs typeface="Segoe UI" panose="020B0502040204020203" pitchFamily="34" charset="0"/>
              </a:rPr>
              <a:t>Karmaşık ve zorlayıcı </a:t>
            </a:r>
          </a:p>
        </p:txBody>
      </p:sp>
      <p:sp>
        <p:nvSpPr>
          <p:cNvPr id="4" name="Ok: Yukarı Bükülü 3">
            <a:extLst>
              <a:ext uri="{FF2B5EF4-FFF2-40B4-BE49-F238E27FC236}">
                <a16:creationId xmlns:a16="http://schemas.microsoft.com/office/drawing/2014/main" id="{A7FEE79D-0A54-4AC2-847C-074EF91B2E7E}"/>
              </a:ext>
            </a:extLst>
          </p:cNvPr>
          <p:cNvSpPr/>
          <p:nvPr/>
        </p:nvSpPr>
        <p:spPr>
          <a:xfrm flipH="1">
            <a:off x="3717720" y="4805787"/>
            <a:ext cx="4387443" cy="103184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 name="Ok: Aşağı Bükülü 4">
            <a:extLst>
              <a:ext uri="{FF2B5EF4-FFF2-40B4-BE49-F238E27FC236}">
                <a16:creationId xmlns:a16="http://schemas.microsoft.com/office/drawing/2014/main" id="{7505FEFE-3E92-4ACD-9434-FD45CE100F77}"/>
              </a:ext>
            </a:extLst>
          </p:cNvPr>
          <p:cNvSpPr/>
          <p:nvPr/>
        </p:nvSpPr>
        <p:spPr>
          <a:xfrm>
            <a:off x="3910667" y="2911707"/>
            <a:ext cx="4370665" cy="124157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Metin kutusu 6">
            <a:extLst>
              <a:ext uri="{FF2B5EF4-FFF2-40B4-BE49-F238E27FC236}">
                <a16:creationId xmlns:a16="http://schemas.microsoft.com/office/drawing/2014/main" id="{5CCE13E4-E227-41A3-A1FD-C2FE4230E074}"/>
              </a:ext>
            </a:extLst>
          </p:cNvPr>
          <p:cNvSpPr txBox="1"/>
          <p:nvPr/>
        </p:nvSpPr>
        <p:spPr>
          <a:xfrm>
            <a:off x="2704392" y="4239383"/>
            <a:ext cx="2816604" cy="523220"/>
          </a:xfrm>
          <a:prstGeom prst="rect">
            <a:avLst/>
          </a:prstGeom>
          <a:noFill/>
        </p:spPr>
        <p:txBody>
          <a:bodyPr wrap="square">
            <a:spAutoFit/>
          </a:bodyPr>
          <a:lstStyle/>
          <a:p>
            <a:r>
              <a:rPr lang="tr-TR" sz="2800" dirty="0">
                <a:latin typeface="Segoe UI" panose="020B0502040204020203" pitchFamily="34" charset="0"/>
                <a:cs typeface="Segoe UI" panose="020B0502040204020203" pitchFamily="34" charset="0"/>
              </a:rPr>
              <a:t>Ağır depresyon</a:t>
            </a:r>
          </a:p>
        </p:txBody>
      </p:sp>
      <p:sp>
        <p:nvSpPr>
          <p:cNvPr id="9" name="Metin kutusu 8">
            <a:extLst>
              <a:ext uri="{FF2B5EF4-FFF2-40B4-BE49-F238E27FC236}">
                <a16:creationId xmlns:a16="http://schemas.microsoft.com/office/drawing/2014/main" id="{EB5A0995-A960-4990-BA58-58CA0E22BE5C}"/>
              </a:ext>
            </a:extLst>
          </p:cNvPr>
          <p:cNvSpPr txBox="1"/>
          <p:nvPr/>
        </p:nvSpPr>
        <p:spPr>
          <a:xfrm>
            <a:off x="7596212" y="4225181"/>
            <a:ext cx="1753299" cy="523220"/>
          </a:xfrm>
          <a:prstGeom prst="rect">
            <a:avLst/>
          </a:prstGeom>
          <a:noFill/>
        </p:spPr>
        <p:txBody>
          <a:bodyPr wrap="square">
            <a:spAutoFit/>
          </a:bodyPr>
          <a:lstStyle/>
          <a:p>
            <a:r>
              <a:rPr lang="tr-TR" sz="2800" dirty="0">
                <a:latin typeface="Segoe UI" panose="020B0502040204020203" pitchFamily="34" charset="0"/>
                <a:cs typeface="Segoe UI" panose="020B0502040204020203" pitchFamily="34" charset="0"/>
              </a:rPr>
              <a:t>Mani </a:t>
            </a:r>
          </a:p>
        </p:txBody>
      </p:sp>
      <p:sp>
        <p:nvSpPr>
          <p:cNvPr id="6" name="Slide Number Placeholder 5">
            <a:extLst>
              <a:ext uri="{FF2B5EF4-FFF2-40B4-BE49-F238E27FC236}">
                <a16:creationId xmlns:a16="http://schemas.microsoft.com/office/drawing/2014/main" id="{1841F839-EB42-1862-471F-1BB476AC0CAB}"/>
              </a:ext>
            </a:extLst>
          </p:cNvPr>
          <p:cNvSpPr>
            <a:spLocks noGrp="1"/>
          </p:cNvSpPr>
          <p:nvPr>
            <p:ph type="sldNum" sz="quarter" idx="12"/>
          </p:nvPr>
        </p:nvSpPr>
        <p:spPr/>
        <p:txBody>
          <a:bodyPr/>
          <a:lstStyle/>
          <a:p>
            <a:fld id="{0BE68271-D1D7-4240-9CAF-7A57D75CD8A1}" type="slidenum">
              <a:rPr lang="en-US" smtClean="0"/>
              <a:t>28</a:t>
            </a:fld>
            <a:endParaRPr lang="en-US"/>
          </a:p>
        </p:txBody>
      </p:sp>
    </p:spTree>
    <p:extLst>
      <p:ext uri="{BB962C8B-B14F-4D97-AF65-F5344CB8AC3E}">
        <p14:creationId xmlns:p14="http://schemas.microsoft.com/office/powerpoint/2010/main" val="1940997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9174" y="1126631"/>
            <a:ext cx="10515600" cy="213908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BİPOLAR BOZUKLUK</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Tanım</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3053040"/>
            <a:ext cx="10724626" cy="3123462"/>
          </a:xfrm>
        </p:spPr>
        <p:txBody>
          <a:bodyPr>
            <a:noAutofit/>
          </a:bodyPr>
          <a:lstStyle/>
          <a:p>
            <a:r>
              <a:rPr lang="tr-TR" sz="2400" dirty="0" err="1">
                <a:latin typeface="Segoe UI" panose="020B0502040204020203" pitchFamily="34" charset="0"/>
                <a:cs typeface="Segoe UI" panose="020B0502040204020203" pitchFamily="34" charset="0"/>
              </a:rPr>
              <a:t>Manik</a:t>
            </a:r>
            <a:r>
              <a:rPr lang="tr-TR" sz="2400" dirty="0">
                <a:latin typeface="Segoe UI" panose="020B0502040204020203" pitchFamily="34" charset="0"/>
                <a:cs typeface="Segoe UI" panose="020B0502040204020203" pitchFamily="34" charset="0"/>
              </a:rPr>
              <a:t> Dönemler</a:t>
            </a:r>
          </a:p>
          <a:p>
            <a:r>
              <a:rPr lang="tr-TR" sz="2400" dirty="0">
                <a:latin typeface="Segoe UI" panose="020B0502040204020203" pitchFamily="34" charset="0"/>
                <a:cs typeface="Segoe UI" panose="020B0502040204020203" pitchFamily="34" charset="0"/>
              </a:rPr>
              <a:t>Depresif Dönemler</a:t>
            </a:r>
          </a:p>
          <a:p>
            <a:r>
              <a:rPr lang="tr-TR" sz="2400" dirty="0">
                <a:latin typeface="Segoe UI" panose="020B0502040204020203" pitchFamily="34" charset="0"/>
                <a:cs typeface="Segoe UI" panose="020B0502040204020203" pitchFamily="34" charset="0"/>
              </a:rPr>
              <a:t>Alt tipler</a:t>
            </a:r>
          </a:p>
          <a:p>
            <a:pPr lvl="1"/>
            <a:r>
              <a:rPr lang="tr-TR" dirty="0" err="1">
                <a:latin typeface="Segoe UI" panose="020B0502040204020203" pitchFamily="34" charset="0"/>
                <a:cs typeface="Segoe UI" panose="020B0502040204020203" pitchFamily="34" charset="0"/>
              </a:rPr>
              <a:t>Bipolar</a:t>
            </a:r>
            <a:r>
              <a:rPr lang="tr-TR" dirty="0">
                <a:latin typeface="Segoe UI" panose="020B0502040204020203" pitchFamily="34" charset="0"/>
                <a:cs typeface="Segoe UI" panose="020B0502040204020203" pitchFamily="34" charset="0"/>
              </a:rPr>
              <a:t> Tip I</a:t>
            </a:r>
          </a:p>
          <a:p>
            <a:pPr lvl="1"/>
            <a:r>
              <a:rPr lang="tr-TR" dirty="0" err="1">
                <a:latin typeface="Segoe UI" panose="020B0502040204020203" pitchFamily="34" charset="0"/>
                <a:cs typeface="Segoe UI" panose="020B0502040204020203" pitchFamily="34" charset="0"/>
              </a:rPr>
              <a:t>Bipolar</a:t>
            </a:r>
            <a:r>
              <a:rPr lang="tr-TR" dirty="0">
                <a:latin typeface="Segoe UI" panose="020B0502040204020203" pitchFamily="34" charset="0"/>
                <a:cs typeface="Segoe UI" panose="020B0502040204020203" pitchFamily="34" charset="0"/>
              </a:rPr>
              <a:t> Tip II</a:t>
            </a:r>
          </a:p>
          <a:p>
            <a:pPr lvl="1"/>
            <a:r>
              <a:rPr lang="tr-TR" dirty="0" err="1">
                <a:latin typeface="Segoe UI" panose="020B0502040204020203" pitchFamily="34" charset="0"/>
                <a:cs typeface="Segoe UI" panose="020B0502040204020203" pitchFamily="34" charset="0"/>
              </a:rPr>
              <a:t>Siklotimik</a:t>
            </a:r>
            <a:r>
              <a:rPr lang="tr-TR" dirty="0">
                <a:latin typeface="Segoe UI" panose="020B0502040204020203" pitchFamily="34" charset="0"/>
                <a:cs typeface="Segoe UI" panose="020B0502040204020203" pitchFamily="34" charset="0"/>
              </a:rPr>
              <a:t> Bozukluk</a:t>
            </a:r>
          </a:p>
          <a:p>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2D296091-3FCB-1B0D-3D40-56128A90747E}"/>
              </a:ext>
            </a:extLst>
          </p:cNvPr>
          <p:cNvSpPr>
            <a:spLocks noGrp="1"/>
          </p:cNvSpPr>
          <p:nvPr>
            <p:ph type="sldNum" sz="quarter" idx="12"/>
          </p:nvPr>
        </p:nvSpPr>
        <p:spPr/>
        <p:txBody>
          <a:bodyPr/>
          <a:lstStyle/>
          <a:p>
            <a:fld id="{0BE68271-D1D7-4240-9CAF-7A57D75CD8A1}" type="slidenum">
              <a:rPr lang="en-US" smtClean="0"/>
              <a:t>29</a:t>
            </a:fld>
            <a:endParaRPr lang="en-US"/>
          </a:p>
        </p:txBody>
      </p:sp>
    </p:spTree>
    <p:extLst>
      <p:ext uri="{BB962C8B-B14F-4D97-AF65-F5344CB8AC3E}">
        <p14:creationId xmlns:p14="http://schemas.microsoft.com/office/powerpoint/2010/main" val="1530461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215682"/>
            <a:ext cx="10515600" cy="1325563"/>
          </a:xfrm>
        </p:spPr>
        <p:txBody>
          <a:bodyPr vert="horz" lIns="91440" tIns="45720" rIns="91440" bIns="45720" rtlCol="0" anchor="ctr">
            <a:normAutofit/>
          </a:bodyPr>
          <a:lstStyle/>
          <a:p>
            <a:r>
              <a:rPr lang="en-US" sz="3200" b="1" kern="1400" spc="-50" dirty="0">
                <a:solidFill>
                  <a:srgbClr val="002060"/>
                </a:solidFill>
                <a:latin typeface="Segoe UI" panose="020B0502040204020203" pitchFamily="34" charset="0"/>
                <a:cs typeface="Segoe UI" panose="020B0502040204020203" pitchFamily="34" charset="0"/>
              </a:rPr>
              <a:t>GİRİŞ</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370016"/>
            <a:ext cx="10515600" cy="2851892"/>
          </a:xfrm>
        </p:spPr>
        <p:txBody>
          <a:bodyPr>
            <a:normAutofit/>
          </a:bodyPr>
          <a:lstStyle/>
          <a:p>
            <a:r>
              <a:rPr lang="tr-TR" sz="2400" dirty="0">
                <a:effectLst/>
                <a:latin typeface="Segoe UI" panose="020B0502040204020203" pitchFamily="34" charset="0"/>
                <a:ea typeface="Calibri" panose="020F0502020204030204" pitchFamily="34" charset="0"/>
                <a:cs typeface="Segoe UI" panose="020B0502040204020203" pitchFamily="34" charset="0"/>
              </a:rPr>
              <a:t>Bu derste, yetişkinlerde sık görülen </a:t>
            </a:r>
            <a:r>
              <a:rPr lang="tr-TR" sz="2400" dirty="0">
                <a:latin typeface="Segoe UI" panose="020B0502040204020203" pitchFamily="34" charset="0"/>
                <a:ea typeface="Calibri" panose="020F0502020204030204" pitchFamily="34" charset="0"/>
                <a:cs typeface="Segoe UI" panose="020B0502040204020203" pitchFamily="34" charset="0"/>
              </a:rPr>
              <a:t>duygusal ve davranışsal zorlukları </a:t>
            </a:r>
          </a:p>
          <a:p>
            <a:r>
              <a:rPr lang="tr-TR" sz="2400" dirty="0">
                <a:latin typeface="Segoe UI" panose="020B0502040204020203" pitchFamily="34" charset="0"/>
                <a:ea typeface="Calibri" panose="020F0502020204030204" pitchFamily="34" charset="0"/>
                <a:cs typeface="Segoe UI" panose="020B0502040204020203" pitchFamily="34" charset="0"/>
              </a:rPr>
              <a:t>Tanıma</a:t>
            </a:r>
          </a:p>
          <a:p>
            <a:r>
              <a:rPr lang="tr-TR" sz="2400" dirty="0">
                <a:latin typeface="Segoe UI" panose="020B0502040204020203" pitchFamily="34" charset="0"/>
                <a:ea typeface="Calibri" panose="020F0502020204030204" pitchFamily="34" charset="0"/>
                <a:cs typeface="Segoe UI" panose="020B0502040204020203" pitchFamily="34" charset="0"/>
              </a:rPr>
              <a:t>Ayırıcı tanı</a:t>
            </a:r>
          </a:p>
          <a:p>
            <a:r>
              <a:rPr lang="tr-TR" sz="2400" dirty="0">
                <a:latin typeface="Segoe UI" panose="020B0502040204020203" pitchFamily="34" charset="0"/>
                <a:ea typeface="Calibri" panose="020F0502020204030204" pitchFamily="34" charset="0"/>
                <a:cs typeface="Segoe UI" panose="020B0502040204020203" pitchFamily="34" charset="0"/>
              </a:rPr>
              <a:t>Yönlendirme</a:t>
            </a:r>
          </a:p>
          <a:p>
            <a:pPr marL="0" indent="0">
              <a:buNone/>
            </a:pPr>
            <a:endParaRPr lang="tr-TR" sz="2400" b="1" dirty="0">
              <a:latin typeface="Segoe UI" panose="020B0502040204020203" pitchFamily="34" charset="0"/>
              <a:ea typeface="Calibri" panose="020F0502020204030204"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E6522EE3-07BA-191C-BD64-A75C2D10DD8C}"/>
              </a:ext>
            </a:extLst>
          </p:cNvPr>
          <p:cNvSpPr>
            <a:spLocks noGrp="1"/>
          </p:cNvSpPr>
          <p:nvPr>
            <p:ph type="sldNum" sz="quarter" idx="12"/>
          </p:nvPr>
        </p:nvSpPr>
        <p:spPr/>
        <p:txBody>
          <a:bodyPr/>
          <a:lstStyle/>
          <a:p>
            <a:fld id="{0BE68271-D1D7-4240-9CAF-7A57D75CD8A1}" type="slidenum">
              <a:rPr lang="en-US" smtClean="0"/>
              <a:t>3</a:t>
            </a:fld>
            <a:endParaRPr lang="en-US"/>
          </a:p>
        </p:txBody>
      </p:sp>
    </p:spTree>
    <p:extLst>
      <p:ext uri="{BB962C8B-B14F-4D97-AF65-F5344CB8AC3E}">
        <p14:creationId xmlns:p14="http://schemas.microsoft.com/office/powerpoint/2010/main" val="159079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9174" y="1457012"/>
            <a:ext cx="10515600" cy="1444934"/>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BİPOLAR BOZUKLUK</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Nedenler ve Risk Faktörleri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2992749"/>
            <a:ext cx="10724626" cy="1539058"/>
          </a:xfrm>
        </p:spPr>
        <p:txBody>
          <a:bodyPr numCol="2">
            <a:noAutofit/>
          </a:bodyPr>
          <a:lstStyle/>
          <a:p>
            <a:r>
              <a:rPr lang="tr-TR" sz="2400" dirty="0">
                <a:latin typeface="Segoe UI" panose="020B0502040204020203" pitchFamily="34" charset="0"/>
                <a:cs typeface="Segoe UI" panose="020B0502040204020203" pitchFamily="34" charset="0"/>
              </a:rPr>
              <a:t>Genetik Faktörler</a:t>
            </a:r>
          </a:p>
          <a:p>
            <a:r>
              <a:rPr lang="tr-TR" sz="2400" dirty="0" err="1">
                <a:latin typeface="Segoe UI" panose="020B0502040204020203" pitchFamily="34" charset="0"/>
                <a:cs typeface="Segoe UI" panose="020B0502040204020203" pitchFamily="34" charset="0"/>
              </a:rPr>
              <a:t>Nörobiyolojik</a:t>
            </a:r>
            <a:r>
              <a:rPr lang="tr-TR" sz="2400" dirty="0">
                <a:latin typeface="Segoe UI" panose="020B0502040204020203" pitchFamily="34" charset="0"/>
                <a:cs typeface="Segoe UI" panose="020B0502040204020203" pitchFamily="34" charset="0"/>
              </a:rPr>
              <a:t> Faktörler</a:t>
            </a:r>
          </a:p>
          <a:p>
            <a:r>
              <a:rPr lang="tr-TR" sz="2400" dirty="0">
                <a:latin typeface="Segoe UI" panose="020B0502040204020203" pitchFamily="34" charset="0"/>
                <a:cs typeface="Segoe UI" panose="020B0502040204020203" pitchFamily="34" charset="0"/>
              </a:rPr>
              <a:t>Çevresel Faktörler</a:t>
            </a:r>
          </a:p>
          <a:p>
            <a:pPr marL="0" indent="0">
              <a:buNone/>
            </a:pPr>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BD7E68FF-0846-D05F-4E5D-CE709C64EF5D}"/>
              </a:ext>
            </a:extLst>
          </p:cNvPr>
          <p:cNvSpPr>
            <a:spLocks noGrp="1"/>
          </p:cNvSpPr>
          <p:nvPr>
            <p:ph type="sldNum" sz="quarter" idx="12"/>
          </p:nvPr>
        </p:nvSpPr>
        <p:spPr/>
        <p:txBody>
          <a:bodyPr/>
          <a:lstStyle/>
          <a:p>
            <a:fld id="{0BE68271-D1D7-4240-9CAF-7A57D75CD8A1}" type="slidenum">
              <a:rPr lang="en-US" smtClean="0"/>
              <a:t>30</a:t>
            </a:fld>
            <a:endParaRPr lang="en-US"/>
          </a:p>
        </p:txBody>
      </p:sp>
    </p:spTree>
    <p:extLst>
      <p:ext uri="{BB962C8B-B14F-4D97-AF65-F5344CB8AC3E}">
        <p14:creationId xmlns:p14="http://schemas.microsoft.com/office/powerpoint/2010/main" val="2221535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1368" y="1135814"/>
            <a:ext cx="10515600" cy="2043614"/>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BİPOLAR BOZUKLUK</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Belirtiler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4" name="Metin Yer Tutucusu 3">
            <a:extLst>
              <a:ext uri="{FF2B5EF4-FFF2-40B4-BE49-F238E27FC236}">
                <a16:creationId xmlns:a16="http://schemas.microsoft.com/office/drawing/2014/main" id="{F562D5B5-C335-4040-A642-A59F150E5D7F}"/>
              </a:ext>
            </a:extLst>
          </p:cNvPr>
          <p:cNvSpPr>
            <a:spLocks noGrp="1"/>
          </p:cNvSpPr>
          <p:nvPr>
            <p:ph type="body" idx="1"/>
          </p:nvPr>
        </p:nvSpPr>
        <p:spPr>
          <a:xfrm>
            <a:off x="652434" y="2951264"/>
            <a:ext cx="5443566" cy="427840"/>
          </a:xfrm>
        </p:spPr>
        <p:txBody>
          <a:bodyPr/>
          <a:lstStyle/>
          <a:p>
            <a:r>
              <a:rPr lang="tr-TR" dirty="0" err="1">
                <a:latin typeface="Segoe UI" panose="020B0502040204020203" pitchFamily="34" charset="0"/>
                <a:cs typeface="Segoe UI" panose="020B0502040204020203" pitchFamily="34" charset="0"/>
              </a:rPr>
              <a:t>Manik</a:t>
            </a:r>
            <a:r>
              <a:rPr lang="tr-TR" dirty="0">
                <a:latin typeface="Segoe UI" panose="020B0502040204020203" pitchFamily="34" charset="0"/>
                <a:cs typeface="Segoe UI" panose="020B0502040204020203" pitchFamily="34" charset="0"/>
              </a:rPr>
              <a:t> Dönem Belirtileri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sz="half" idx="2"/>
          </p:nvPr>
        </p:nvSpPr>
        <p:spPr>
          <a:xfrm>
            <a:off x="662730" y="3464653"/>
            <a:ext cx="5334845" cy="2725009"/>
          </a:xfrm>
        </p:spPr>
        <p:txBody>
          <a:bodyPr numCol="2">
            <a:noAutofit/>
          </a:bodyPr>
          <a:lstStyle/>
          <a:p>
            <a:pPr marL="268288" lvl="1" indent="-268288"/>
            <a:r>
              <a:rPr lang="tr-TR" sz="2000" dirty="0">
                <a:latin typeface="Segoe UI" panose="020B0502040204020203" pitchFamily="34" charset="0"/>
                <a:cs typeface="Segoe UI" panose="020B0502040204020203" pitchFamily="34" charset="0"/>
              </a:rPr>
              <a:t>Yüksek enerji ve aktivite</a:t>
            </a:r>
          </a:p>
          <a:p>
            <a:pPr marL="268288" lvl="1" indent="-268288"/>
            <a:r>
              <a:rPr lang="tr-TR" sz="2000" dirty="0" err="1">
                <a:latin typeface="Segoe UI" panose="020B0502040204020203" pitchFamily="34" charset="0"/>
                <a:cs typeface="Segoe UI" panose="020B0502040204020203" pitchFamily="34" charset="0"/>
              </a:rPr>
              <a:t>Dürtüsellik</a:t>
            </a:r>
            <a:endParaRPr lang="tr-TR" sz="2000" dirty="0">
              <a:latin typeface="Segoe UI" panose="020B0502040204020203" pitchFamily="34" charset="0"/>
              <a:cs typeface="Segoe UI" panose="020B0502040204020203" pitchFamily="34" charset="0"/>
            </a:endParaRPr>
          </a:p>
          <a:p>
            <a:pPr marL="268288" lvl="1" indent="-268288"/>
            <a:r>
              <a:rPr lang="tr-TR" sz="2000" dirty="0">
                <a:latin typeface="Segoe UI" panose="020B0502040204020203" pitchFamily="34" charset="0"/>
                <a:cs typeface="Segoe UI" panose="020B0502040204020203" pitchFamily="34" charset="0"/>
              </a:rPr>
              <a:t>Hızlı düşünce ve konuşma</a:t>
            </a:r>
          </a:p>
          <a:p>
            <a:pPr marL="268288" lvl="1" indent="-268288"/>
            <a:endParaRPr lang="tr-TR" sz="2000" dirty="0">
              <a:latin typeface="Segoe UI" panose="020B0502040204020203" pitchFamily="34" charset="0"/>
              <a:cs typeface="Segoe UI" panose="020B0502040204020203" pitchFamily="34" charset="0"/>
            </a:endParaRPr>
          </a:p>
          <a:p>
            <a:pPr marL="268288" lvl="1" indent="-268288"/>
            <a:endParaRPr lang="tr-TR" sz="2000" dirty="0">
              <a:latin typeface="Segoe UI" panose="020B0502040204020203" pitchFamily="34" charset="0"/>
              <a:cs typeface="Segoe UI" panose="020B0502040204020203" pitchFamily="34" charset="0"/>
            </a:endParaRPr>
          </a:p>
          <a:p>
            <a:pPr marL="268288" lvl="1" indent="-268288"/>
            <a:endParaRPr lang="tr-TR" sz="2000" dirty="0">
              <a:latin typeface="Segoe UI" panose="020B0502040204020203" pitchFamily="34" charset="0"/>
              <a:cs typeface="Segoe UI" panose="020B0502040204020203" pitchFamily="34" charset="0"/>
            </a:endParaRPr>
          </a:p>
          <a:p>
            <a:pPr marL="268288" lvl="1" indent="-268288"/>
            <a:r>
              <a:rPr lang="tr-TR" sz="2000" dirty="0">
                <a:latin typeface="Segoe UI" panose="020B0502040204020203" pitchFamily="34" charset="0"/>
                <a:cs typeface="Segoe UI" panose="020B0502040204020203" pitchFamily="34" charset="0"/>
              </a:rPr>
              <a:t>Azalmış uyku ihtiyacı</a:t>
            </a:r>
          </a:p>
          <a:p>
            <a:pPr marL="268288" lvl="1" indent="-268288"/>
            <a:r>
              <a:rPr lang="tr-TR" sz="2000" dirty="0">
                <a:latin typeface="Segoe UI" panose="020B0502040204020203" pitchFamily="34" charset="0"/>
                <a:cs typeface="Segoe UI" panose="020B0502040204020203" pitchFamily="34" charset="0"/>
              </a:rPr>
              <a:t>Riskli davranışlar</a:t>
            </a:r>
          </a:p>
          <a:p>
            <a:pPr marL="268288" lvl="1" indent="-268288"/>
            <a:r>
              <a:rPr lang="tr-TR" sz="2000" dirty="0">
                <a:latin typeface="Segoe UI" panose="020B0502040204020203" pitchFamily="34" charset="0"/>
                <a:cs typeface="Segoe UI" panose="020B0502040204020203" pitchFamily="34" charset="0"/>
              </a:rPr>
              <a:t>Aşırı özgüven (görkemli inançlar)</a:t>
            </a:r>
          </a:p>
          <a:p>
            <a:pPr marL="268288" lvl="1" indent="-268288"/>
            <a:endParaRPr lang="tr-TR" sz="2000" dirty="0">
              <a:latin typeface="Segoe UI" panose="020B0502040204020203" pitchFamily="34" charset="0"/>
              <a:cs typeface="Segoe UI" panose="020B0502040204020203" pitchFamily="34" charset="0"/>
            </a:endParaRPr>
          </a:p>
        </p:txBody>
      </p:sp>
      <p:sp>
        <p:nvSpPr>
          <p:cNvPr id="6" name="Metin Yer Tutucusu 5">
            <a:extLst>
              <a:ext uri="{FF2B5EF4-FFF2-40B4-BE49-F238E27FC236}">
                <a16:creationId xmlns:a16="http://schemas.microsoft.com/office/drawing/2014/main" id="{063B50EA-4248-416A-96A9-A88829078D93}"/>
              </a:ext>
            </a:extLst>
          </p:cNvPr>
          <p:cNvSpPr>
            <a:spLocks noGrp="1"/>
          </p:cNvSpPr>
          <p:nvPr>
            <p:ph type="body" sz="quarter" idx="3"/>
          </p:nvPr>
        </p:nvSpPr>
        <p:spPr>
          <a:xfrm>
            <a:off x="6172199" y="2942875"/>
            <a:ext cx="5463330" cy="436229"/>
          </a:xfrm>
        </p:spPr>
        <p:txBody>
          <a:bodyPr/>
          <a:lstStyle/>
          <a:p>
            <a:r>
              <a:rPr lang="tr-TR" dirty="0">
                <a:latin typeface="Segoe UI" panose="020B0502040204020203" pitchFamily="34" charset="0"/>
                <a:cs typeface="Segoe UI" panose="020B0502040204020203" pitchFamily="34" charset="0"/>
              </a:rPr>
              <a:t>Depresif Dönem Belirtileri</a:t>
            </a:r>
          </a:p>
        </p:txBody>
      </p:sp>
      <p:sp>
        <p:nvSpPr>
          <p:cNvPr id="7" name="İçerik Yer Tutucusu 6">
            <a:extLst>
              <a:ext uri="{FF2B5EF4-FFF2-40B4-BE49-F238E27FC236}">
                <a16:creationId xmlns:a16="http://schemas.microsoft.com/office/drawing/2014/main" id="{37792FCF-D0E5-440D-8A10-D86431642582}"/>
              </a:ext>
            </a:extLst>
          </p:cNvPr>
          <p:cNvSpPr>
            <a:spLocks noGrp="1"/>
          </p:cNvSpPr>
          <p:nvPr>
            <p:ph sz="quarter" idx="4"/>
          </p:nvPr>
        </p:nvSpPr>
        <p:spPr>
          <a:xfrm>
            <a:off x="6172199" y="3422708"/>
            <a:ext cx="5706611" cy="2766954"/>
          </a:xfrm>
        </p:spPr>
        <p:txBody>
          <a:bodyPr numCol="2">
            <a:normAutofit/>
          </a:bodyPr>
          <a:lstStyle/>
          <a:p>
            <a:r>
              <a:rPr lang="tr-TR" sz="2000" dirty="0">
                <a:latin typeface="Segoe UI" panose="020B0502040204020203" pitchFamily="34" charset="0"/>
                <a:cs typeface="Segoe UI" panose="020B0502040204020203" pitchFamily="34" charset="0"/>
              </a:rPr>
              <a:t>Yoğun üzüntü</a:t>
            </a:r>
          </a:p>
          <a:p>
            <a:r>
              <a:rPr lang="tr-TR" sz="2000" dirty="0">
                <a:latin typeface="Segoe UI" panose="020B0502040204020203" pitchFamily="34" charset="0"/>
                <a:cs typeface="Segoe UI" panose="020B0502040204020203" pitchFamily="34" charset="0"/>
              </a:rPr>
              <a:t>İlgi veya zevk kaybı</a:t>
            </a:r>
          </a:p>
          <a:p>
            <a:r>
              <a:rPr lang="tr-TR" sz="2000" dirty="0">
                <a:latin typeface="Segoe UI" panose="020B0502040204020203" pitchFamily="34" charset="0"/>
                <a:cs typeface="Segoe UI" panose="020B0502040204020203" pitchFamily="34" charset="0"/>
              </a:rPr>
              <a:t>İştah ve kilo değişiklikleri</a:t>
            </a:r>
          </a:p>
          <a:p>
            <a:r>
              <a:rPr lang="tr-TR" sz="2000" dirty="0">
                <a:latin typeface="Segoe UI" panose="020B0502040204020203" pitchFamily="34" charset="0"/>
                <a:cs typeface="Segoe UI" panose="020B0502040204020203" pitchFamily="34" charset="0"/>
              </a:rPr>
              <a:t>Uyku sorunları</a:t>
            </a:r>
          </a:p>
          <a:p>
            <a:endParaRPr lang="tr-TR" sz="2000" dirty="0">
              <a:latin typeface="Segoe UI" panose="020B0502040204020203" pitchFamily="34" charset="0"/>
              <a:cs typeface="Segoe UI" panose="020B0502040204020203" pitchFamily="34" charset="0"/>
            </a:endParaRPr>
          </a:p>
          <a:p>
            <a:endParaRPr lang="tr-TR" sz="2000" dirty="0">
              <a:latin typeface="Segoe UI" panose="020B0502040204020203" pitchFamily="34" charset="0"/>
              <a:cs typeface="Segoe UI" panose="020B0502040204020203" pitchFamily="34" charset="0"/>
            </a:endParaRPr>
          </a:p>
          <a:p>
            <a:r>
              <a:rPr lang="tr-TR" sz="2000" dirty="0">
                <a:latin typeface="Segoe UI" panose="020B0502040204020203" pitchFamily="34" charset="0"/>
                <a:cs typeface="Segoe UI" panose="020B0502040204020203" pitchFamily="34" charset="0"/>
              </a:rPr>
              <a:t>Yorgunluk</a:t>
            </a:r>
          </a:p>
          <a:p>
            <a:r>
              <a:rPr lang="tr-TR" sz="2000" dirty="0">
                <a:latin typeface="Segoe UI" panose="020B0502040204020203" pitchFamily="34" charset="0"/>
                <a:cs typeface="Segoe UI" panose="020B0502040204020203" pitchFamily="34" charset="0"/>
              </a:rPr>
              <a:t>Suçluluk veya değersizlik duyguları</a:t>
            </a:r>
          </a:p>
          <a:p>
            <a:r>
              <a:rPr lang="tr-TR" sz="2000" dirty="0">
                <a:latin typeface="Segoe UI" panose="020B0502040204020203" pitchFamily="34" charset="0"/>
                <a:cs typeface="Segoe UI" panose="020B0502040204020203" pitchFamily="34" charset="0"/>
              </a:rPr>
              <a:t>Konsantrasyon zorluğu</a:t>
            </a:r>
          </a:p>
          <a:p>
            <a:r>
              <a:rPr lang="tr-TR" sz="2000" dirty="0">
                <a:latin typeface="Segoe UI" panose="020B0502040204020203" pitchFamily="34" charset="0"/>
                <a:cs typeface="Segoe UI" panose="020B0502040204020203" pitchFamily="34" charset="0"/>
              </a:rPr>
              <a:t>Ölüm veya intihar düşünceleri</a:t>
            </a:r>
          </a:p>
          <a:p>
            <a:endParaRPr lang="tr-TR" sz="2000" dirty="0">
              <a:latin typeface="Segoe UI" panose="020B0502040204020203" pitchFamily="34" charset="0"/>
              <a:cs typeface="Segoe UI" panose="020B0502040204020203" pitchFamily="34" charset="0"/>
            </a:endParaRPr>
          </a:p>
        </p:txBody>
      </p:sp>
      <p:sp>
        <p:nvSpPr>
          <p:cNvPr id="5" name="Slide Number Placeholder 4">
            <a:extLst>
              <a:ext uri="{FF2B5EF4-FFF2-40B4-BE49-F238E27FC236}">
                <a16:creationId xmlns:a16="http://schemas.microsoft.com/office/drawing/2014/main" id="{AF9C7065-C1C3-D3EE-264D-BF80798C1D59}"/>
              </a:ext>
            </a:extLst>
          </p:cNvPr>
          <p:cNvSpPr>
            <a:spLocks noGrp="1"/>
          </p:cNvSpPr>
          <p:nvPr>
            <p:ph type="sldNum" sz="quarter" idx="12"/>
          </p:nvPr>
        </p:nvSpPr>
        <p:spPr/>
        <p:txBody>
          <a:bodyPr/>
          <a:lstStyle/>
          <a:p>
            <a:fld id="{0BE68271-D1D7-4240-9CAF-7A57D75CD8A1}" type="slidenum">
              <a:rPr lang="en-US" smtClean="0"/>
              <a:t>31</a:t>
            </a:fld>
            <a:endParaRPr lang="en-US"/>
          </a:p>
        </p:txBody>
      </p:sp>
    </p:spTree>
    <p:extLst>
      <p:ext uri="{BB962C8B-B14F-4D97-AF65-F5344CB8AC3E}">
        <p14:creationId xmlns:p14="http://schemas.microsoft.com/office/powerpoint/2010/main" val="4217675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733687" y="1105318"/>
            <a:ext cx="10515600" cy="2038155"/>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BİPOLAR BOZUKLUK</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Vaka Örneği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10045" y="2842025"/>
            <a:ext cx="10724626" cy="3123462"/>
          </a:xfrm>
        </p:spPr>
        <p:txBody>
          <a:bodyPr>
            <a:noAutofit/>
          </a:bodyPr>
          <a:lstStyle/>
          <a:p>
            <a:pPr algn="just"/>
            <a:r>
              <a:rPr lang="tr-TR" sz="2000" dirty="0">
                <a:latin typeface="Segoe UI" panose="020B0502040204020203" pitchFamily="34" charset="0"/>
                <a:cs typeface="Segoe UI" panose="020B0502040204020203" pitchFamily="34" charset="0"/>
              </a:rPr>
              <a:t>Mehmet, 30 yaşında, yazılımcı. Mehmet, genç yaşlardan itibaren periyodik olarak ciddi ruh hâli değişiklikleri yaşıyordu. Bir dönem aşırı enerjik, neşeli ve düşüncesiz davranıyordu. Bu dönemlerde çok az uyku gereksinimi duyuyor, büyük projeler üzerinde çalışıyor, aşırı harcama yapıyor ve bazen riskli davranışlarda bulunuyordu. Mehmet bu dönemlerde, kendi yeteneklerini ve gücünü abartma eğilimindeydi. Ancak bu dönemler bazen tam tersine dönüyor, Mehmet’in enerjisinin düştüğü, ilgi alanlarından keyif alamadığı ve kendini değersiz hissettiği dönemler oluyordu. Uykusuzluk, iştah kaybı ve düşünce içinde yoğun üzüntü bu dönemlerin belirtilerindendi. İş ve sosyal ilişkileri, bu dönemlerde ciddi şekilde etkileniyordu. Aralarda ise her iki döneme de benzemeyen, günlük işlerini tamamen olağan şekilde yürüttüğü dönemler oluyordu.</a:t>
            </a:r>
          </a:p>
        </p:txBody>
      </p:sp>
      <p:sp>
        <p:nvSpPr>
          <p:cNvPr id="4" name="Slide Number Placeholder 3">
            <a:extLst>
              <a:ext uri="{FF2B5EF4-FFF2-40B4-BE49-F238E27FC236}">
                <a16:creationId xmlns:a16="http://schemas.microsoft.com/office/drawing/2014/main" id="{9AAAD23C-D592-53C3-C7F2-269993BFA3DD}"/>
              </a:ext>
            </a:extLst>
          </p:cNvPr>
          <p:cNvSpPr>
            <a:spLocks noGrp="1"/>
          </p:cNvSpPr>
          <p:nvPr>
            <p:ph type="sldNum" sz="quarter" idx="12"/>
          </p:nvPr>
        </p:nvSpPr>
        <p:spPr/>
        <p:txBody>
          <a:bodyPr/>
          <a:lstStyle/>
          <a:p>
            <a:fld id="{0BE68271-D1D7-4240-9CAF-7A57D75CD8A1}" type="slidenum">
              <a:rPr lang="en-US" smtClean="0"/>
              <a:t>32</a:t>
            </a:fld>
            <a:endParaRPr lang="en-US"/>
          </a:p>
        </p:txBody>
      </p:sp>
    </p:spTree>
    <p:extLst>
      <p:ext uri="{BB962C8B-B14F-4D97-AF65-F5344CB8AC3E}">
        <p14:creationId xmlns:p14="http://schemas.microsoft.com/office/powerpoint/2010/main" val="2719634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1485940"/>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BİPOLAR BOZUKLUK</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Tedavi Seçenekleri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53641" y="3048334"/>
            <a:ext cx="11203413" cy="3123462"/>
          </a:xfrm>
        </p:spPr>
        <p:txBody>
          <a:bodyPr numCol="2">
            <a:noAutofit/>
          </a:bodyPr>
          <a:lstStyle/>
          <a:p>
            <a:r>
              <a:rPr lang="tr-TR" sz="2400" dirty="0">
                <a:latin typeface="Segoe UI" panose="020B0502040204020203" pitchFamily="34" charset="0"/>
                <a:cs typeface="Segoe UI" panose="020B0502040204020203" pitchFamily="34" charset="0"/>
              </a:rPr>
              <a:t>İlaç Tedavisi</a:t>
            </a:r>
          </a:p>
          <a:p>
            <a:r>
              <a:rPr lang="tr-TR" sz="2400" dirty="0">
                <a:latin typeface="Segoe UI" panose="020B0502040204020203" pitchFamily="34" charset="0"/>
                <a:cs typeface="Segoe UI" panose="020B0502040204020203" pitchFamily="34" charset="0"/>
              </a:rPr>
              <a:t>Psikoterapi Yöntemleri</a:t>
            </a:r>
          </a:p>
          <a:p>
            <a:r>
              <a:rPr lang="tr-TR" sz="2400" dirty="0">
                <a:latin typeface="Segoe UI" panose="020B0502040204020203" pitchFamily="34" charset="0"/>
                <a:cs typeface="Segoe UI" panose="020B0502040204020203" pitchFamily="34" charset="0"/>
              </a:rPr>
              <a:t>Yaşam Tarzı Değişiklikleri ve</a:t>
            </a:r>
            <a:r>
              <a:rPr lang="en-US" sz="2400" dirty="0">
                <a:latin typeface="Segoe UI" panose="020B0502040204020203" pitchFamily="34" charset="0"/>
                <a:cs typeface="Segoe UI" panose="020B0502040204020203" pitchFamily="34" charset="0"/>
              </a:rPr>
              <a:t> </a:t>
            </a:r>
            <a:r>
              <a:rPr lang="tr-TR" sz="2400" dirty="0">
                <a:latin typeface="Segoe UI" panose="020B0502040204020203" pitchFamily="34" charset="0"/>
                <a:cs typeface="Segoe UI" panose="020B0502040204020203" pitchFamily="34" charset="0"/>
              </a:rPr>
              <a:t>Destekleyici Yaklaşımlar</a:t>
            </a:r>
          </a:p>
          <a:p>
            <a:r>
              <a:rPr lang="tr-TR" sz="2400" dirty="0">
                <a:latin typeface="Segoe UI" panose="020B0502040204020203" pitchFamily="34" charset="0"/>
                <a:cs typeface="Segoe UI" panose="020B0502040204020203" pitchFamily="34" charset="0"/>
              </a:rPr>
              <a:t>Sosyal Destek</a:t>
            </a:r>
          </a:p>
          <a:p>
            <a:r>
              <a:rPr lang="tr-TR" sz="2400" dirty="0">
                <a:latin typeface="Segoe UI" panose="020B0502040204020203" pitchFamily="34" charset="0"/>
                <a:cs typeface="Segoe UI" panose="020B0502040204020203" pitchFamily="34" charset="0"/>
              </a:rPr>
              <a:t>Acil Durumlar</a:t>
            </a:r>
          </a:p>
        </p:txBody>
      </p:sp>
      <p:sp>
        <p:nvSpPr>
          <p:cNvPr id="4" name="Slide Number Placeholder 3">
            <a:extLst>
              <a:ext uri="{FF2B5EF4-FFF2-40B4-BE49-F238E27FC236}">
                <a16:creationId xmlns:a16="http://schemas.microsoft.com/office/drawing/2014/main" id="{20DB4CBD-681E-1AD6-EA81-D29CED40C0B4}"/>
              </a:ext>
            </a:extLst>
          </p:cNvPr>
          <p:cNvSpPr>
            <a:spLocks noGrp="1"/>
          </p:cNvSpPr>
          <p:nvPr>
            <p:ph type="sldNum" sz="quarter" idx="12"/>
          </p:nvPr>
        </p:nvSpPr>
        <p:spPr/>
        <p:txBody>
          <a:bodyPr/>
          <a:lstStyle/>
          <a:p>
            <a:fld id="{0BE68271-D1D7-4240-9CAF-7A57D75CD8A1}" type="slidenum">
              <a:rPr lang="en-US" smtClean="0"/>
              <a:t>33</a:t>
            </a:fld>
            <a:endParaRPr lang="en-US"/>
          </a:p>
        </p:txBody>
      </p:sp>
    </p:spTree>
    <p:extLst>
      <p:ext uri="{BB962C8B-B14F-4D97-AF65-F5344CB8AC3E}">
        <p14:creationId xmlns:p14="http://schemas.microsoft.com/office/powerpoint/2010/main" val="579438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0785" y="1247211"/>
            <a:ext cx="10515600" cy="1646714"/>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BİPOLAR BOZUKLUK</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Profesyonel Yaklaşımlar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2893925"/>
            <a:ext cx="10724626" cy="3123462"/>
          </a:xfrm>
        </p:spPr>
        <p:txBody>
          <a:bodyPr numCol="2">
            <a:noAutofit/>
          </a:bodyPr>
          <a:lstStyle/>
          <a:p>
            <a:r>
              <a:rPr lang="tr-TR" sz="2400" dirty="0">
                <a:latin typeface="Segoe UI" panose="020B0502040204020203" pitchFamily="34" charset="0"/>
                <a:cs typeface="Segoe UI" panose="020B0502040204020203" pitchFamily="34" charset="0"/>
              </a:rPr>
              <a:t>Bilgi Edinme</a:t>
            </a:r>
          </a:p>
          <a:p>
            <a:r>
              <a:rPr lang="tr-TR" sz="2400" dirty="0">
                <a:latin typeface="Segoe UI" panose="020B0502040204020203" pitchFamily="34" charset="0"/>
                <a:cs typeface="Segoe UI" panose="020B0502040204020203" pitchFamily="34" charset="0"/>
              </a:rPr>
              <a:t>Açık İletişim</a:t>
            </a:r>
          </a:p>
          <a:p>
            <a:r>
              <a:rPr lang="tr-TR" sz="2400" dirty="0">
                <a:latin typeface="Segoe UI" panose="020B0502040204020203" pitchFamily="34" charset="0"/>
                <a:cs typeface="Segoe UI" panose="020B0502040204020203" pitchFamily="34" charset="0"/>
              </a:rPr>
              <a:t>Empati ve Sabır</a:t>
            </a:r>
          </a:p>
          <a:p>
            <a:r>
              <a:rPr lang="tr-TR" sz="2400" dirty="0">
                <a:latin typeface="Segoe UI" panose="020B0502040204020203" pitchFamily="34" charset="0"/>
                <a:cs typeface="Segoe UI" panose="020B0502040204020203" pitchFamily="34" charset="0"/>
              </a:rPr>
              <a:t>Tedavi Teşviki</a:t>
            </a:r>
          </a:p>
          <a:p>
            <a:r>
              <a:rPr lang="tr-TR" sz="2400" dirty="0">
                <a:latin typeface="Segoe UI" panose="020B0502040204020203" pitchFamily="34" charset="0"/>
                <a:cs typeface="Segoe UI" panose="020B0502040204020203" pitchFamily="34" charset="0"/>
              </a:rPr>
              <a:t>Kriz Planlaması</a:t>
            </a:r>
          </a:p>
          <a:p>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F570FB1D-52F6-8D95-49D2-81E41B28BA91}"/>
              </a:ext>
            </a:extLst>
          </p:cNvPr>
          <p:cNvSpPr>
            <a:spLocks noGrp="1"/>
          </p:cNvSpPr>
          <p:nvPr>
            <p:ph type="sldNum" sz="quarter" idx="12"/>
          </p:nvPr>
        </p:nvSpPr>
        <p:spPr/>
        <p:txBody>
          <a:bodyPr/>
          <a:lstStyle/>
          <a:p>
            <a:fld id="{0BE68271-D1D7-4240-9CAF-7A57D75CD8A1}" type="slidenum">
              <a:rPr lang="en-US" smtClean="0"/>
              <a:t>34</a:t>
            </a:fld>
            <a:endParaRPr lang="en-US"/>
          </a:p>
        </p:txBody>
      </p:sp>
    </p:spTree>
    <p:extLst>
      <p:ext uri="{BB962C8B-B14F-4D97-AF65-F5344CB8AC3E}">
        <p14:creationId xmlns:p14="http://schemas.microsoft.com/office/powerpoint/2010/main" val="1783657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1576375"/>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BİPOLAR BOZUKLUK</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Meslek Elemanları İçin Öneriler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733687" y="3093551"/>
            <a:ext cx="10724626" cy="3123462"/>
          </a:xfrm>
        </p:spPr>
        <p:txBody>
          <a:bodyPr>
            <a:noAutofit/>
          </a:bodyPr>
          <a:lstStyle/>
          <a:p>
            <a:r>
              <a:rPr lang="tr-TR" sz="2400" dirty="0">
                <a:latin typeface="Segoe UI" panose="020B0502040204020203" pitchFamily="34" charset="0"/>
                <a:cs typeface="Segoe UI" panose="020B0502040204020203" pitchFamily="34" charset="0"/>
              </a:rPr>
              <a:t>Ataklarla karakterize</a:t>
            </a:r>
          </a:p>
          <a:p>
            <a:r>
              <a:rPr lang="tr-TR" sz="2400" dirty="0">
                <a:latin typeface="Segoe UI" panose="020B0502040204020203" pitchFamily="34" charset="0"/>
                <a:cs typeface="Segoe UI" panose="020B0502040204020203" pitchFamily="34" charset="0"/>
              </a:rPr>
              <a:t>Biyolojik kökeni güçlü</a:t>
            </a:r>
          </a:p>
          <a:p>
            <a:r>
              <a:rPr lang="tr-TR" sz="2400" dirty="0">
                <a:latin typeface="Segoe UI" panose="020B0502040204020203" pitchFamily="34" charset="0"/>
                <a:cs typeface="Segoe UI" panose="020B0502040204020203" pitchFamily="34" charset="0"/>
              </a:rPr>
              <a:t>Tanıma ve uygun yönlendirme</a:t>
            </a:r>
          </a:p>
          <a:p>
            <a:r>
              <a:rPr lang="tr-TR" sz="2400" dirty="0">
                <a:latin typeface="Segoe UI" panose="020B0502040204020203" pitchFamily="34" charset="0"/>
                <a:cs typeface="Segoe UI" panose="020B0502040204020203" pitchFamily="34" charset="0"/>
              </a:rPr>
              <a:t>Belirti şiddeti ve işlevsellik</a:t>
            </a:r>
          </a:p>
        </p:txBody>
      </p:sp>
      <p:sp>
        <p:nvSpPr>
          <p:cNvPr id="4" name="Slide Number Placeholder 3">
            <a:extLst>
              <a:ext uri="{FF2B5EF4-FFF2-40B4-BE49-F238E27FC236}">
                <a16:creationId xmlns:a16="http://schemas.microsoft.com/office/drawing/2014/main" id="{1E65B973-D99F-36A9-8832-157FBFDA79EA}"/>
              </a:ext>
            </a:extLst>
          </p:cNvPr>
          <p:cNvSpPr>
            <a:spLocks noGrp="1"/>
          </p:cNvSpPr>
          <p:nvPr>
            <p:ph type="sldNum" sz="quarter" idx="12"/>
          </p:nvPr>
        </p:nvSpPr>
        <p:spPr/>
        <p:txBody>
          <a:bodyPr/>
          <a:lstStyle/>
          <a:p>
            <a:fld id="{0BE68271-D1D7-4240-9CAF-7A57D75CD8A1}" type="slidenum">
              <a:rPr lang="en-US" smtClean="0"/>
              <a:t>35</a:t>
            </a:fld>
            <a:endParaRPr lang="en-US"/>
          </a:p>
        </p:txBody>
      </p:sp>
    </p:spTree>
    <p:extLst>
      <p:ext uri="{BB962C8B-B14F-4D97-AF65-F5344CB8AC3E}">
        <p14:creationId xmlns:p14="http://schemas.microsoft.com/office/powerpoint/2010/main" val="3343492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9174" y="1525714"/>
            <a:ext cx="10515600" cy="744576"/>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733687" y="2751589"/>
            <a:ext cx="10724626" cy="3123462"/>
          </a:xfrm>
        </p:spPr>
        <p:txBody>
          <a:bodyPr>
            <a:normAutofit/>
          </a:bodyPr>
          <a:lstStyle/>
          <a:p>
            <a:pPr algn="just"/>
            <a:r>
              <a:rPr lang="tr-TR" sz="2400" dirty="0">
                <a:latin typeface="Segoe UI" panose="020B0502040204020203" pitchFamily="34" charset="0"/>
                <a:cs typeface="Segoe UI" panose="020B0502040204020203" pitchFamily="34" charset="0"/>
              </a:rPr>
              <a:t>Travma (örselenme) ve buna bağlı bozukluklar, dünya çapında sayısız yetişkini etkileyen karmaşık ve yaygın sorunlardır. </a:t>
            </a:r>
          </a:p>
          <a:p>
            <a:pPr algn="just"/>
            <a:r>
              <a:rPr lang="tr-TR" sz="2400" dirty="0" err="1">
                <a:latin typeface="Segoe UI" panose="020B0502040204020203" pitchFamily="34" charset="0"/>
                <a:cs typeface="Segoe UI" panose="020B0502040204020203" pitchFamily="34" charset="0"/>
              </a:rPr>
              <a:t>Travmatik</a:t>
            </a:r>
            <a:r>
              <a:rPr lang="tr-TR" sz="2400" dirty="0">
                <a:latin typeface="Segoe UI" panose="020B0502040204020203" pitchFamily="34" charset="0"/>
                <a:cs typeface="Segoe UI" panose="020B0502040204020203" pitchFamily="34" charset="0"/>
              </a:rPr>
              <a:t> deneyimlerin bireyin zihinsel, duygusal ve fiziksel sağlığı üzerinde derin ve kalıcı etkileri olabilir.</a:t>
            </a:r>
          </a:p>
        </p:txBody>
      </p:sp>
      <p:sp>
        <p:nvSpPr>
          <p:cNvPr id="4" name="Slide Number Placeholder 3">
            <a:extLst>
              <a:ext uri="{FF2B5EF4-FFF2-40B4-BE49-F238E27FC236}">
                <a16:creationId xmlns:a16="http://schemas.microsoft.com/office/drawing/2014/main" id="{71C8E07B-87DD-1D14-8E4C-FF2891A82135}"/>
              </a:ext>
            </a:extLst>
          </p:cNvPr>
          <p:cNvSpPr>
            <a:spLocks noGrp="1"/>
          </p:cNvSpPr>
          <p:nvPr>
            <p:ph type="sldNum" sz="quarter" idx="12"/>
          </p:nvPr>
        </p:nvSpPr>
        <p:spPr/>
        <p:txBody>
          <a:bodyPr/>
          <a:lstStyle/>
          <a:p>
            <a:fld id="{0BE68271-D1D7-4240-9CAF-7A57D75CD8A1}" type="slidenum">
              <a:rPr lang="en-US" smtClean="0"/>
              <a:t>36</a:t>
            </a:fld>
            <a:endParaRPr lang="en-US"/>
          </a:p>
        </p:txBody>
      </p:sp>
    </p:spTree>
    <p:extLst>
      <p:ext uri="{BB962C8B-B14F-4D97-AF65-F5344CB8AC3E}">
        <p14:creationId xmlns:p14="http://schemas.microsoft.com/office/powerpoint/2010/main" val="2055834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33545" y="1186921"/>
            <a:ext cx="10515600" cy="1717052"/>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Tanım</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733687" y="2741541"/>
            <a:ext cx="10724626" cy="3123462"/>
          </a:xfrm>
        </p:spPr>
        <p:txBody>
          <a:bodyPr>
            <a:noAutofit/>
          </a:bodyPr>
          <a:lstStyle/>
          <a:p>
            <a:pPr algn="just"/>
            <a:r>
              <a:rPr lang="tr-TR" sz="2400" dirty="0" err="1">
                <a:latin typeface="Segoe UI" panose="020B0502040204020203" pitchFamily="34" charset="0"/>
                <a:cs typeface="Segoe UI" panose="020B0502040204020203" pitchFamily="34" charset="0"/>
              </a:rPr>
              <a:t>Travmatik</a:t>
            </a:r>
            <a:r>
              <a:rPr lang="tr-TR" sz="2400" dirty="0">
                <a:latin typeface="Segoe UI" panose="020B0502040204020203" pitchFamily="34" charset="0"/>
                <a:cs typeface="Segoe UI" panose="020B0502040204020203" pitchFamily="34" charset="0"/>
              </a:rPr>
              <a:t> olaylara karşı verilen tepkiler, şok edici, üzücü veya zararlı bir olay veya olaylar dizisine verilen psikolojik ve duygusal tepkiler olarak tanımlanabilir. </a:t>
            </a:r>
          </a:p>
          <a:p>
            <a:pPr algn="just"/>
            <a:r>
              <a:rPr lang="tr-TR" sz="2400" dirty="0" err="1">
                <a:latin typeface="Segoe UI" panose="020B0502040204020203" pitchFamily="34" charset="0"/>
                <a:cs typeface="Segoe UI" panose="020B0502040204020203" pitchFamily="34" charset="0"/>
              </a:rPr>
              <a:t>Travmatik</a:t>
            </a:r>
            <a:r>
              <a:rPr lang="tr-TR" sz="2400" dirty="0">
                <a:latin typeface="Segoe UI" panose="020B0502040204020203" pitchFamily="34" charset="0"/>
                <a:cs typeface="Segoe UI" panose="020B0502040204020203" pitchFamily="34" charset="0"/>
              </a:rPr>
              <a:t> deneyimler</a:t>
            </a:r>
          </a:p>
          <a:p>
            <a:pPr algn="just"/>
            <a:r>
              <a:rPr lang="tr-TR" sz="2400" dirty="0">
                <a:effectLst/>
                <a:latin typeface="Segoe UI" panose="020B0502040204020203" pitchFamily="34" charset="0"/>
                <a:ea typeface="Calibri" panose="020F0502020204030204" pitchFamily="34" charset="0"/>
                <a:cs typeface="Segoe UI" panose="020B0502040204020203" pitchFamily="34" charset="0"/>
              </a:rPr>
              <a:t>Travma ile ilişkili bozukluklar</a:t>
            </a:r>
          </a:p>
          <a:p>
            <a:pPr lvl="1" algn="just"/>
            <a:r>
              <a:rPr lang="tr-TR" dirty="0">
                <a:effectLst/>
                <a:latin typeface="Segoe UI" panose="020B0502040204020203" pitchFamily="34" charset="0"/>
                <a:ea typeface="Calibri" panose="020F0502020204030204" pitchFamily="34" charset="0"/>
                <a:cs typeface="Segoe UI" panose="020B0502040204020203" pitchFamily="34" charset="0"/>
              </a:rPr>
              <a:t>Travma Sonrası Stres Bozukluğu </a:t>
            </a:r>
          </a:p>
          <a:p>
            <a:pPr lvl="1" algn="just"/>
            <a:r>
              <a:rPr lang="tr-TR" dirty="0">
                <a:effectLst/>
                <a:latin typeface="Segoe UI" panose="020B0502040204020203" pitchFamily="34" charset="0"/>
                <a:ea typeface="Calibri" panose="020F0502020204030204" pitchFamily="34" charset="0"/>
                <a:cs typeface="Segoe UI" panose="020B0502040204020203" pitchFamily="34" charset="0"/>
              </a:rPr>
              <a:t> Akut Stres Bozukluğu</a:t>
            </a:r>
          </a:p>
          <a:p>
            <a:pPr lvl="1" algn="just"/>
            <a:r>
              <a:rPr lang="tr-TR" dirty="0">
                <a:latin typeface="Segoe UI" panose="020B0502040204020203" pitchFamily="34" charset="0"/>
                <a:ea typeface="Calibri" panose="020F0502020204030204" pitchFamily="34" charset="0"/>
                <a:cs typeface="Segoe UI" panose="020B0502040204020203" pitchFamily="34" charset="0"/>
              </a:rPr>
              <a:t>Uyum Bozukluğu</a:t>
            </a:r>
            <a:endParaRPr lang="tr-TR" dirty="0">
              <a:latin typeface="Segoe UI" panose="020B0502040204020203" pitchFamily="34" charset="0"/>
              <a:cs typeface="Segoe UI" panose="020B0502040204020203" pitchFamily="34" charset="0"/>
            </a:endParaRPr>
          </a:p>
          <a:p>
            <a:pPr algn="just"/>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6D859367-9DD0-EAA6-08CF-5CAE8127D1FC}"/>
              </a:ext>
            </a:extLst>
          </p:cNvPr>
          <p:cNvSpPr>
            <a:spLocks noGrp="1"/>
          </p:cNvSpPr>
          <p:nvPr>
            <p:ph type="sldNum" sz="quarter" idx="12"/>
          </p:nvPr>
        </p:nvSpPr>
        <p:spPr/>
        <p:txBody>
          <a:bodyPr/>
          <a:lstStyle/>
          <a:p>
            <a:fld id="{0BE68271-D1D7-4240-9CAF-7A57D75CD8A1}" type="slidenum">
              <a:rPr lang="en-US" smtClean="0"/>
              <a:t>37</a:t>
            </a:fld>
            <a:endParaRPr lang="en-US"/>
          </a:p>
        </p:txBody>
      </p:sp>
    </p:spTree>
    <p:extLst>
      <p:ext uri="{BB962C8B-B14F-4D97-AF65-F5344CB8AC3E}">
        <p14:creationId xmlns:p14="http://schemas.microsoft.com/office/powerpoint/2010/main" val="3171272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1686907"/>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Nedenler ve Risk Faktörleri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53642" y="3064747"/>
            <a:ext cx="10724626" cy="3123462"/>
          </a:xfrm>
        </p:spPr>
        <p:txBody>
          <a:bodyPr numCol="2">
            <a:noAutofit/>
          </a:bodyPr>
          <a:lstStyle/>
          <a:p>
            <a:r>
              <a:rPr lang="tr-TR" dirty="0" err="1">
                <a:latin typeface="Segoe UI" panose="020B0502040204020203" pitchFamily="34" charset="0"/>
                <a:cs typeface="Segoe UI" panose="020B0502040204020203" pitchFamily="34" charset="0"/>
              </a:rPr>
              <a:t>Travmatik</a:t>
            </a:r>
            <a:r>
              <a:rPr lang="tr-TR" dirty="0">
                <a:latin typeface="Segoe UI" panose="020B0502040204020203" pitchFamily="34" charset="0"/>
                <a:cs typeface="Segoe UI" panose="020B0502040204020203" pitchFamily="34" charset="0"/>
              </a:rPr>
              <a:t> olaya </a:t>
            </a:r>
            <a:r>
              <a:rPr lang="tr-TR" dirty="0" err="1">
                <a:latin typeface="Segoe UI" panose="020B0502040204020203" pitchFamily="34" charset="0"/>
                <a:cs typeface="Segoe UI" panose="020B0502040204020203" pitchFamily="34" charset="0"/>
              </a:rPr>
              <a:t>maruziyet</a:t>
            </a:r>
            <a:endParaRPr lang="tr-TR" dirty="0">
              <a:latin typeface="Segoe UI" panose="020B0502040204020203" pitchFamily="34" charset="0"/>
              <a:cs typeface="Segoe UI" panose="020B0502040204020203" pitchFamily="34" charset="0"/>
            </a:endParaRPr>
          </a:p>
          <a:p>
            <a:r>
              <a:rPr lang="tr-TR" dirty="0">
                <a:latin typeface="Segoe UI" panose="020B0502040204020203" pitchFamily="34" charset="0"/>
                <a:cs typeface="Segoe UI" panose="020B0502040204020203" pitchFamily="34" charset="0"/>
              </a:rPr>
              <a:t>Olumsuz yaşam olayları</a:t>
            </a:r>
          </a:p>
          <a:p>
            <a:r>
              <a:rPr lang="tr-TR" dirty="0">
                <a:latin typeface="Segoe UI" panose="020B0502040204020203" pitchFamily="34" charset="0"/>
                <a:cs typeface="Segoe UI" panose="020B0502040204020203" pitchFamily="34" charset="0"/>
              </a:rPr>
              <a:t>Kişisel faktörler</a:t>
            </a:r>
          </a:p>
          <a:p>
            <a:r>
              <a:rPr lang="tr-TR" dirty="0" err="1">
                <a:latin typeface="Segoe UI" panose="020B0502040204020203" pitchFamily="34" charset="0"/>
                <a:cs typeface="Segoe UI" panose="020B0502040204020203" pitchFamily="34" charset="0"/>
              </a:rPr>
              <a:t>Nöroanatomik</a:t>
            </a:r>
            <a:r>
              <a:rPr lang="tr-TR" dirty="0">
                <a:latin typeface="Segoe UI" panose="020B0502040204020203" pitchFamily="34" charset="0"/>
                <a:cs typeface="Segoe UI" panose="020B0502040204020203" pitchFamily="34" charset="0"/>
              </a:rPr>
              <a:t> faktörler</a:t>
            </a:r>
          </a:p>
          <a:p>
            <a:r>
              <a:rPr lang="tr-TR" dirty="0">
                <a:latin typeface="Segoe UI" panose="020B0502040204020203" pitchFamily="34" charset="0"/>
                <a:cs typeface="Segoe UI" panose="020B0502040204020203" pitchFamily="34" charset="0"/>
              </a:rPr>
              <a:t>Genetik faktörler</a:t>
            </a:r>
          </a:p>
          <a:p>
            <a:pPr marL="0" indent="0">
              <a:buNone/>
            </a:pPr>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008DCF28-9212-7D44-3D76-7F3C6BA71D50}"/>
              </a:ext>
            </a:extLst>
          </p:cNvPr>
          <p:cNvSpPr>
            <a:spLocks noGrp="1"/>
          </p:cNvSpPr>
          <p:nvPr>
            <p:ph type="sldNum" sz="quarter" idx="12"/>
          </p:nvPr>
        </p:nvSpPr>
        <p:spPr/>
        <p:txBody>
          <a:bodyPr/>
          <a:lstStyle/>
          <a:p>
            <a:fld id="{0BE68271-D1D7-4240-9CAF-7A57D75CD8A1}" type="slidenum">
              <a:rPr lang="en-US" smtClean="0"/>
              <a:t>38</a:t>
            </a:fld>
            <a:endParaRPr lang="en-US"/>
          </a:p>
        </p:txBody>
      </p:sp>
    </p:spTree>
    <p:extLst>
      <p:ext uri="{BB962C8B-B14F-4D97-AF65-F5344CB8AC3E}">
        <p14:creationId xmlns:p14="http://schemas.microsoft.com/office/powerpoint/2010/main" val="477099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39658" y="1281654"/>
            <a:ext cx="10515600" cy="1666811"/>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Belirtiler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45951" y="3900880"/>
            <a:ext cx="11107023" cy="2217451"/>
          </a:xfrm>
        </p:spPr>
        <p:txBody>
          <a:bodyPr numCol="2">
            <a:noAutofit/>
          </a:bodyPr>
          <a:lstStyle/>
          <a:p>
            <a:pPr>
              <a:buFont typeface="Wingdings" panose="05000000000000000000" pitchFamily="2" charset="2"/>
              <a:buChar char="q"/>
            </a:pPr>
            <a:r>
              <a:rPr lang="en-US" sz="2400" dirty="0">
                <a:latin typeface="Segoe UI" panose="020B0502040204020203" pitchFamily="34" charset="0"/>
                <a:cs typeface="Segoe UI" panose="020B0502040204020203" pitchFamily="34" charset="0"/>
              </a:rPr>
              <a:t> </a:t>
            </a:r>
            <a:r>
              <a:rPr lang="tr-TR" sz="2400" dirty="0">
                <a:latin typeface="Segoe UI" panose="020B0502040204020203" pitchFamily="34" charset="0"/>
                <a:cs typeface="Segoe UI" panose="020B0502040204020203" pitchFamily="34" charset="0"/>
              </a:rPr>
              <a:t>Müdahaleci Düşünceler</a:t>
            </a:r>
          </a:p>
          <a:p>
            <a:pPr>
              <a:buFont typeface="Wingdings" panose="05000000000000000000" pitchFamily="2" charset="2"/>
              <a:buChar char="q"/>
            </a:pPr>
            <a:r>
              <a:rPr lang="en-US" sz="2400" dirty="0">
                <a:latin typeface="Segoe UI" panose="020B0502040204020203" pitchFamily="34" charset="0"/>
                <a:cs typeface="Segoe UI" panose="020B0502040204020203" pitchFamily="34" charset="0"/>
              </a:rPr>
              <a:t> </a:t>
            </a:r>
            <a:r>
              <a:rPr lang="tr-TR" sz="2400" dirty="0">
                <a:latin typeface="Segoe UI" panose="020B0502040204020203" pitchFamily="34" charset="0"/>
                <a:cs typeface="Segoe UI" panose="020B0502040204020203" pitchFamily="34" charset="0"/>
              </a:rPr>
              <a:t>Kaçınma</a:t>
            </a:r>
          </a:p>
          <a:p>
            <a:pPr>
              <a:buFont typeface="Wingdings" panose="05000000000000000000" pitchFamily="2" charset="2"/>
              <a:buChar char="q"/>
            </a:pPr>
            <a:r>
              <a:rPr lang="en-US" sz="2400" dirty="0">
                <a:effectLst/>
                <a:latin typeface="Segoe UI" panose="020B0502040204020203" pitchFamily="34" charset="0"/>
                <a:ea typeface="Calibri" panose="020F0502020204030204" pitchFamily="34" charset="0"/>
                <a:cs typeface="Segoe UI" panose="020B0502040204020203" pitchFamily="34" charset="0"/>
              </a:rPr>
              <a:t> </a:t>
            </a:r>
            <a:r>
              <a:rPr lang="tr-TR" sz="2400" dirty="0">
                <a:effectLst/>
                <a:latin typeface="Segoe UI" panose="020B0502040204020203" pitchFamily="34" charset="0"/>
                <a:ea typeface="Calibri" panose="020F0502020204030204" pitchFamily="34" charset="0"/>
                <a:cs typeface="Segoe UI" panose="020B0502040204020203" pitchFamily="34" charset="0"/>
              </a:rPr>
              <a:t>Aşırı Uyarılmışlık</a:t>
            </a:r>
          </a:p>
          <a:p>
            <a:pPr>
              <a:buFont typeface="Wingdings" panose="05000000000000000000" pitchFamily="2" charset="2"/>
              <a:buChar char="q"/>
            </a:pPr>
            <a:endParaRPr lang="tr-TR" sz="2400" dirty="0">
              <a:effectLst/>
              <a:latin typeface="Segoe UI" panose="020B0502040204020203" pitchFamily="34" charset="0"/>
              <a:ea typeface="Calibri" panose="020F0502020204030204" pitchFamily="34" charset="0"/>
              <a:cs typeface="Segoe UI" panose="020B0502040204020203" pitchFamily="34" charset="0"/>
            </a:endParaRPr>
          </a:p>
          <a:p>
            <a:pPr>
              <a:buFont typeface="Wingdings" panose="05000000000000000000" pitchFamily="2" charset="2"/>
              <a:buChar char="q"/>
            </a:pPr>
            <a:r>
              <a:rPr lang="en-US" sz="2400" dirty="0">
                <a:effectLst/>
                <a:latin typeface="Segoe UI" panose="020B0502040204020203" pitchFamily="34" charset="0"/>
                <a:ea typeface="Calibri" panose="020F0502020204030204" pitchFamily="34" charset="0"/>
                <a:cs typeface="Segoe UI" panose="020B0502040204020203" pitchFamily="34" charset="0"/>
              </a:rPr>
              <a:t> </a:t>
            </a:r>
            <a:r>
              <a:rPr lang="tr-TR" sz="2400" dirty="0">
                <a:effectLst/>
                <a:latin typeface="Segoe UI" panose="020B0502040204020203" pitchFamily="34" charset="0"/>
                <a:ea typeface="Calibri" panose="020F0502020204030204" pitchFamily="34" charset="0"/>
                <a:cs typeface="Segoe UI" panose="020B0502040204020203" pitchFamily="34" charset="0"/>
              </a:rPr>
              <a:t>Duygusal Rahatsızlıklar</a:t>
            </a:r>
          </a:p>
          <a:p>
            <a:pPr>
              <a:buFont typeface="Wingdings" panose="05000000000000000000" pitchFamily="2" charset="2"/>
              <a:buChar char="q"/>
            </a:pPr>
            <a:r>
              <a:rPr lang="en-US" sz="2400" dirty="0">
                <a:effectLst/>
                <a:latin typeface="Segoe UI" panose="020B0502040204020203" pitchFamily="34" charset="0"/>
                <a:ea typeface="Calibri" panose="020F0502020204030204" pitchFamily="34" charset="0"/>
                <a:cs typeface="Segoe UI" panose="020B0502040204020203" pitchFamily="34" charset="0"/>
              </a:rPr>
              <a:t> </a:t>
            </a:r>
            <a:r>
              <a:rPr lang="tr-TR" sz="2400" dirty="0">
                <a:effectLst/>
                <a:latin typeface="Segoe UI" panose="020B0502040204020203" pitchFamily="34" charset="0"/>
                <a:ea typeface="Calibri" panose="020F0502020204030204" pitchFamily="34" charset="0"/>
                <a:cs typeface="Segoe UI" panose="020B0502040204020203" pitchFamily="34" charset="0"/>
              </a:rPr>
              <a:t>Dissosiyasyon</a:t>
            </a:r>
          </a:p>
          <a:p>
            <a:pPr>
              <a:buFont typeface="Wingdings" panose="05000000000000000000" pitchFamily="2" charset="2"/>
              <a:buChar char="q"/>
            </a:pPr>
            <a:r>
              <a:rPr lang="en-US" sz="2400" dirty="0">
                <a:effectLst/>
                <a:latin typeface="Segoe UI" panose="020B0502040204020203" pitchFamily="34" charset="0"/>
                <a:ea typeface="Calibri" panose="020F0502020204030204" pitchFamily="34" charset="0"/>
                <a:cs typeface="Segoe UI" panose="020B0502040204020203" pitchFamily="34" charset="0"/>
              </a:rPr>
              <a:t> </a:t>
            </a:r>
            <a:r>
              <a:rPr lang="tr-TR" sz="2400" dirty="0">
                <a:effectLst/>
                <a:latin typeface="Segoe UI" panose="020B0502040204020203" pitchFamily="34" charset="0"/>
                <a:ea typeface="Calibri" panose="020F0502020204030204" pitchFamily="34" charset="0"/>
                <a:cs typeface="Segoe UI" panose="020B0502040204020203" pitchFamily="34" charset="0"/>
              </a:rPr>
              <a:t>Fiziksel Belirtiler</a:t>
            </a:r>
            <a:endParaRPr lang="tr-TR" sz="1800" dirty="0">
              <a:latin typeface="Segoe UI" panose="020B0502040204020203" pitchFamily="34" charset="0"/>
              <a:cs typeface="Segoe UI" panose="020B0502040204020203" pitchFamily="34" charset="0"/>
            </a:endParaRPr>
          </a:p>
        </p:txBody>
      </p:sp>
      <p:sp>
        <p:nvSpPr>
          <p:cNvPr id="5" name="Metin kutusu 4">
            <a:extLst>
              <a:ext uri="{FF2B5EF4-FFF2-40B4-BE49-F238E27FC236}">
                <a16:creationId xmlns:a16="http://schemas.microsoft.com/office/drawing/2014/main" id="{92C7FAB2-2325-4DE4-96D3-3F686BB0D1CB}"/>
              </a:ext>
            </a:extLst>
          </p:cNvPr>
          <p:cNvSpPr txBox="1"/>
          <p:nvPr/>
        </p:nvSpPr>
        <p:spPr>
          <a:xfrm>
            <a:off x="639658" y="2831864"/>
            <a:ext cx="10979093" cy="830997"/>
          </a:xfrm>
          <a:prstGeom prst="rect">
            <a:avLst/>
          </a:prstGeom>
          <a:noFill/>
        </p:spPr>
        <p:txBody>
          <a:bodyPr wrap="square">
            <a:spAutoFit/>
          </a:bodyPr>
          <a:lstStyle/>
          <a:p>
            <a:r>
              <a:rPr lang="tr-TR" sz="2400" dirty="0">
                <a:latin typeface="Segoe UI" panose="020B0502040204020203" pitchFamily="34" charset="0"/>
                <a:cs typeface="Segoe UI" panose="020B0502040204020203" pitchFamily="34" charset="0"/>
              </a:rPr>
              <a:t>Belirtiler travmatik olaydan hemen sonra ortaya çıkabileceği gibi yıllar sonra da gelişebilir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B6C3BE4B-2F85-40FF-B809-370A1351A0C7}"/>
              </a:ext>
            </a:extLst>
          </p:cNvPr>
          <p:cNvSpPr>
            <a:spLocks noGrp="1"/>
          </p:cNvSpPr>
          <p:nvPr>
            <p:ph type="sldNum" sz="quarter" idx="12"/>
          </p:nvPr>
        </p:nvSpPr>
        <p:spPr/>
        <p:txBody>
          <a:bodyPr/>
          <a:lstStyle/>
          <a:p>
            <a:fld id="{0BE68271-D1D7-4240-9CAF-7A57D75CD8A1}" type="slidenum">
              <a:rPr lang="en-US" smtClean="0"/>
              <a:t>39</a:t>
            </a:fld>
            <a:endParaRPr lang="en-US"/>
          </a:p>
        </p:txBody>
      </p:sp>
    </p:spTree>
    <p:extLst>
      <p:ext uri="{BB962C8B-B14F-4D97-AF65-F5344CB8AC3E}">
        <p14:creationId xmlns:p14="http://schemas.microsoft.com/office/powerpoint/2010/main" val="389085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744576"/>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ANKSİYETE BOZUKLUKLARI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733687" y="2239123"/>
            <a:ext cx="10724626" cy="3123462"/>
          </a:xfrm>
        </p:spPr>
        <p:txBody>
          <a:bodyPr/>
          <a:lstStyle/>
          <a:p>
            <a:r>
              <a:rPr lang="tr-TR" sz="2800" dirty="0" err="1">
                <a:effectLst/>
                <a:latin typeface="Segoe UI" panose="020B0502040204020203" pitchFamily="34" charset="0"/>
                <a:ea typeface="Calibri" panose="020F0502020204030204" pitchFamily="34" charset="0"/>
                <a:cs typeface="Segoe UI" panose="020B0502040204020203" pitchFamily="34" charset="0"/>
              </a:rPr>
              <a:t>Anksiyete</a:t>
            </a:r>
            <a:r>
              <a:rPr lang="tr-TR" sz="2800" dirty="0">
                <a:effectLst/>
                <a:latin typeface="Segoe UI" panose="020B0502040204020203" pitchFamily="34" charset="0"/>
                <a:ea typeface="Calibri" panose="020F0502020204030204" pitchFamily="34" charset="0"/>
                <a:cs typeface="Segoe UI" panose="020B0502040204020203" pitchFamily="34" charset="0"/>
              </a:rPr>
              <a:t>, strese karşı doğal bir tepki</a:t>
            </a:r>
          </a:p>
          <a:p>
            <a:r>
              <a:rPr lang="tr-TR" dirty="0" err="1">
                <a:effectLst/>
                <a:latin typeface="Segoe UI" panose="020B0502040204020203" pitchFamily="34" charset="0"/>
                <a:ea typeface="Times New Roman" panose="02020603050405020304" pitchFamily="18" charset="0"/>
                <a:cs typeface="Segoe UI" panose="020B0502040204020203" pitchFamily="34" charset="0"/>
              </a:rPr>
              <a:t>Anksiyete</a:t>
            </a:r>
            <a:r>
              <a:rPr lang="tr-TR" dirty="0">
                <a:effectLst/>
                <a:latin typeface="Segoe UI" panose="020B0502040204020203" pitchFamily="34" charset="0"/>
                <a:ea typeface="Times New Roman" panose="02020603050405020304" pitchFamily="18" charset="0"/>
                <a:cs typeface="Segoe UI" panose="020B0502040204020203" pitchFamily="34" charset="0"/>
              </a:rPr>
              <a:t> Bozukluklarının Tipleri</a:t>
            </a:r>
          </a:p>
          <a:p>
            <a:pPr lvl="1"/>
            <a:r>
              <a:rPr lang="tr-TR" dirty="0">
                <a:effectLst/>
                <a:latin typeface="Segoe UI" panose="020B0502040204020203" pitchFamily="34" charset="0"/>
                <a:ea typeface="Calibri" panose="020F0502020204030204" pitchFamily="34" charset="0"/>
                <a:cs typeface="Segoe UI" panose="020B0502040204020203" pitchFamily="34" charset="0"/>
              </a:rPr>
              <a:t>Yaygın </a:t>
            </a:r>
            <a:r>
              <a:rPr lang="tr-TR" dirty="0" err="1">
                <a:effectLst/>
                <a:latin typeface="Segoe UI" panose="020B0502040204020203" pitchFamily="34" charset="0"/>
                <a:ea typeface="Calibri" panose="020F0502020204030204" pitchFamily="34" charset="0"/>
                <a:cs typeface="Segoe UI" panose="020B0502040204020203" pitchFamily="34" charset="0"/>
              </a:rPr>
              <a:t>Anksiyete</a:t>
            </a:r>
            <a:r>
              <a:rPr lang="tr-TR" dirty="0">
                <a:effectLst/>
                <a:latin typeface="Segoe UI" panose="020B0502040204020203" pitchFamily="34" charset="0"/>
                <a:ea typeface="Calibri" panose="020F0502020204030204" pitchFamily="34" charset="0"/>
                <a:cs typeface="Segoe UI" panose="020B0502040204020203" pitchFamily="34" charset="0"/>
              </a:rPr>
              <a:t> Bozukluğu </a:t>
            </a:r>
          </a:p>
          <a:p>
            <a:pPr lvl="1"/>
            <a:r>
              <a:rPr lang="tr-TR" dirty="0">
                <a:effectLst/>
                <a:latin typeface="Segoe UI" panose="020B0502040204020203" pitchFamily="34" charset="0"/>
                <a:ea typeface="Calibri" panose="020F0502020204030204" pitchFamily="34" charset="0"/>
                <a:cs typeface="Segoe UI" panose="020B0502040204020203" pitchFamily="34" charset="0"/>
              </a:rPr>
              <a:t>Panik Bozukluk</a:t>
            </a:r>
          </a:p>
          <a:p>
            <a:pPr lvl="1"/>
            <a:r>
              <a:rPr lang="tr-TR" dirty="0">
                <a:effectLst/>
                <a:latin typeface="Segoe UI" panose="020B0502040204020203" pitchFamily="34" charset="0"/>
                <a:ea typeface="Calibri" panose="020F0502020204030204" pitchFamily="34" charset="0"/>
                <a:cs typeface="Segoe UI" panose="020B0502040204020203" pitchFamily="34" charset="0"/>
              </a:rPr>
              <a:t>Sosyal </a:t>
            </a:r>
            <a:r>
              <a:rPr lang="tr-TR" dirty="0" err="1">
                <a:effectLst/>
                <a:latin typeface="Segoe UI" panose="020B0502040204020203" pitchFamily="34" charset="0"/>
                <a:ea typeface="Calibri" panose="020F0502020204030204" pitchFamily="34" charset="0"/>
                <a:cs typeface="Segoe UI" panose="020B0502040204020203" pitchFamily="34" charset="0"/>
              </a:rPr>
              <a:t>Anksiyete</a:t>
            </a:r>
            <a:r>
              <a:rPr lang="tr-TR" dirty="0">
                <a:effectLst/>
                <a:latin typeface="Segoe UI" panose="020B0502040204020203" pitchFamily="34" charset="0"/>
                <a:ea typeface="Calibri" panose="020F0502020204030204" pitchFamily="34" charset="0"/>
                <a:cs typeface="Segoe UI" panose="020B0502040204020203" pitchFamily="34" charset="0"/>
              </a:rPr>
              <a:t> Bozukluğu</a:t>
            </a:r>
          </a:p>
          <a:p>
            <a:pPr lvl="1"/>
            <a:r>
              <a:rPr lang="tr-TR" dirty="0">
                <a:effectLst/>
                <a:latin typeface="Segoe UI" panose="020B0502040204020203" pitchFamily="34" charset="0"/>
                <a:ea typeface="Calibri" panose="020F0502020204030204" pitchFamily="34" charset="0"/>
                <a:cs typeface="Segoe UI" panose="020B0502040204020203" pitchFamily="34" charset="0"/>
              </a:rPr>
              <a:t>Özgül Fobile</a:t>
            </a:r>
            <a:r>
              <a:rPr lang="tr-TR" dirty="0">
                <a:latin typeface="Segoe UI" panose="020B0502040204020203" pitchFamily="34" charset="0"/>
                <a:ea typeface="Calibri" panose="020F0502020204030204" pitchFamily="34" charset="0"/>
                <a:cs typeface="Segoe UI" panose="020B0502040204020203" pitchFamily="34" charset="0"/>
              </a:rPr>
              <a:t>r</a:t>
            </a:r>
          </a:p>
          <a:p>
            <a:pPr lvl="1"/>
            <a:r>
              <a:rPr lang="tr-TR" dirty="0">
                <a:effectLst/>
                <a:latin typeface="Segoe UI" panose="020B0502040204020203" pitchFamily="34" charset="0"/>
                <a:ea typeface="Calibri" panose="020F0502020204030204" pitchFamily="34" charset="0"/>
                <a:cs typeface="Segoe UI" panose="020B0502040204020203" pitchFamily="34" charset="0"/>
              </a:rPr>
              <a:t>Ayrılık </a:t>
            </a:r>
            <a:r>
              <a:rPr lang="tr-TR" dirty="0" err="1">
                <a:effectLst/>
                <a:latin typeface="Segoe UI" panose="020B0502040204020203" pitchFamily="34" charset="0"/>
                <a:ea typeface="Calibri" panose="020F0502020204030204" pitchFamily="34" charset="0"/>
                <a:cs typeface="Segoe UI" panose="020B0502040204020203" pitchFamily="34" charset="0"/>
              </a:rPr>
              <a:t>Anksiyete</a:t>
            </a:r>
            <a:r>
              <a:rPr lang="tr-TR" dirty="0">
                <a:effectLst/>
                <a:latin typeface="Segoe UI" panose="020B0502040204020203" pitchFamily="34" charset="0"/>
                <a:ea typeface="Calibri" panose="020F0502020204030204" pitchFamily="34" charset="0"/>
                <a:cs typeface="Segoe UI" panose="020B0502040204020203" pitchFamily="34" charset="0"/>
              </a:rPr>
              <a:t> Bozukluğu </a:t>
            </a:r>
            <a:endParaRPr lang="tr-TR" sz="32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E4BDC23E-015D-389C-C28F-0FCD2B173A90}"/>
              </a:ext>
            </a:extLst>
          </p:cNvPr>
          <p:cNvSpPr>
            <a:spLocks noGrp="1"/>
          </p:cNvSpPr>
          <p:nvPr>
            <p:ph type="sldNum" sz="quarter" idx="12"/>
          </p:nvPr>
        </p:nvSpPr>
        <p:spPr/>
        <p:txBody>
          <a:bodyPr/>
          <a:lstStyle/>
          <a:p>
            <a:fld id="{0BE68271-D1D7-4240-9CAF-7A57D75CD8A1}" type="slidenum">
              <a:rPr lang="en-US" smtClean="0"/>
              <a:t>4</a:t>
            </a:fld>
            <a:endParaRPr lang="en-US"/>
          </a:p>
        </p:txBody>
      </p:sp>
    </p:spTree>
    <p:extLst>
      <p:ext uri="{BB962C8B-B14F-4D97-AF65-F5344CB8AC3E}">
        <p14:creationId xmlns:p14="http://schemas.microsoft.com/office/powerpoint/2010/main" val="1071281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0785" y="1176873"/>
            <a:ext cx="10515600" cy="1767294"/>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Dissosiyasyon Tedavi Seçenekleri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2944167"/>
            <a:ext cx="10724626" cy="3123462"/>
          </a:xfrm>
        </p:spPr>
        <p:txBody>
          <a:bodyPr numCol="2">
            <a:noAutofit/>
          </a:bodyPr>
          <a:lstStyle/>
          <a:p>
            <a:r>
              <a:rPr lang="tr-TR" sz="2400" dirty="0">
                <a:latin typeface="Segoe UI" panose="020B0502040204020203" pitchFamily="34" charset="0"/>
                <a:cs typeface="Segoe UI" panose="020B0502040204020203" pitchFamily="34" charset="0"/>
              </a:rPr>
              <a:t>Psikoterapi Yöntemleri</a:t>
            </a:r>
          </a:p>
          <a:p>
            <a:r>
              <a:rPr lang="tr-TR" sz="2400" dirty="0">
                <a:latin typeface="Segoe UI" panose="020B0502040204020203" pitchFamily="34" charset="0"/>
                <a:cs typeface="Segoe UI" panose="020B0502040204020203" pitchFamily="34" charset="0"/>
              </a:rPr>
              <a:t>İlaç Tedavisi</a:t>
            </a:r>
          </a:p>
          <a:p>
            <a:r>
              <a:rPr lang="tr-TR" sz="2400" dirty="0">
                <a:latin typeface="Segoe UI" panose="020B0502040204020203" pitchFamily="34" charset="0"/>
                <a:cs typeface="Segoe UI" panose="020B0502040204020203" pitchFamily="34" charset="0"/>
              </a:rPr>
              <a:t>Grup Terapisi ve Akran Desteği</a:t>
            </a:r>
          </a:p>
          <a:p>
            <a:r>
              <a:rPr lang="tr-TR" sz="2400" dirty="0">
                <a:latin typeface="Segoe UI" panose="020B0502040204020203" pitchFamily="34" charset="0"/>
                <a:cs typeface="Segoe UI" panose="020B0502040204020203" pitchFamily="34" charset="0"/>
              </a:rPr>
              <a:t>Diğer Yöntemler</a:t>
            </a:r>
          </a:p>
        </p:txBody>
      </p:sp>
      <p:sp>
        <p:nvSpPr>
          <p:cNvPr id="4" name="Slide Number Placeholder 3">
            <a:extLst>
              <a:ext uri="{FF2B5EF4-FFF2-40B4-BE49-F238E27FC236}">
                <a16:creationId xmlns:a16="http://schemas.microsoft.com/office/drawing/2014/main" id="{EEECB33E-8BF5-FC43-2F1C-1558CCE5EE66}"/>
              </a:ext>
            </a:extLst>
          </p:cNvPr>
          <p:cNvSpPr>
            <a:spLocks noGrp="1"/>
          </p:cNvSpPr>
          <p:nvPr>
            <p:ph type="sldNum" sz="quarter" idx="12"/>
          </p:nvPr>
        </p:nvSpPr>
        <p:spPr/>
        <p:txBody>
          <a:bodyPr/>
          <a:lstStyle/>
          <a:p>
            <a:fld id="{0BE68271-D1D7-4240-9CAF-7A57D75CD8A1}" type="slidenum">
              <a:rPr lang="en-US" smtClean="0"/>
              <a:t>40</a:t>
            </a:fld>
            <a:endParaRPr lang="en-US"/>
          </a:p>
        </p:txBody>
      </p:sp>
    </p:spTree>
    <p:extLst>
      <p:ext uri="{BB962C8B-B14F-4D97-AF65-F5344CB8AC3E}">
        <p14:creationId xmlns:p14="http://schemas.microsoft.com/office/powerpoint/2010/main" val="4220979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1696956"/>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Profesyonel Yaklaşımlar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53642" y="3153842"/>
            <a:ext cx="10724626" cy="3123462"/>
          </a:xfrm>
        </p:spPr>
        <p:txBody>
          <a:bodyPr numCol="2">
            <a:noAutofit/>
          </a:bodyPr>
          <a:lstStyle/>
          <a:p>
            <a:r>
              <a:rPr lang="tr-TR" sz="2400" dirty="0">
                <a:latin typeface="Segoe UI" panose="020B0502040204020203" pitchFamily="34" charset="0"/>
                <a:cs typeface="Segoe UI" panose="020B0502040204020203" pitchFamily="34" charset="0"/>
              </a:rPr>
              <a:t>Bilgi Edinme</a:t>
            </a:r>
          </a:p>
          <a:p>
            <a:r>
              <a:rPr lang="tr-TR" sz="2400" dirty="0">
                <a:latin typeface="Segoe UI" panose="020B0502040204020203" pitchFamily="34" charset="0"/>
                <a:cs typeface="Segoe UI" panose="020B0502040204020203" pitchFamily="34" charset="0"/>
              </a:rPr>
              <a:t>Destek ve Anlayış</a:t>
            </a:r>
          </a:p>
          <a:p>
            <a:r>
              <a:rPr lang="tr-TR" sz="2400" dirty="0">
                <a:latin typeface="Segoe UI" panose="020B0502040204020203" pitchFamily="34" charset="0"/>
                <a:cs typeface="Segoe UI" panose="020B0502040204020203" pitchFamily="34" charset="0"/>
              </a:rPr>
              <a:t>Kaynakları Tanıtma</a:t>
            </a:r>
          </a:p>
        </p:txBody>
      </p:sp>
      <p:sp>
        <p:nvSpPr>
          <p:cNvPr id="4" name="Slide Number Placeholder 3">
            <a:extLst>
              <a:ext uri="{FF2B5EF4-FFF2-40B4-BE49-F238E27FC236}">
                <a16:creationId xmlns:a16="http://schemas.microsoft.com/office/drawing/2014/main" id="{2F306A62-F0A5-BC0D-97F7-8C316E091B39}"/>
              </a:ext>
            </a:extLst>
          </p:cNvPr>
          <p:cNvSpPr>
            <a:spLocks noGrp="1"/>
          </p:cNvSpPr>
          <p:nvPr>
            <p:ph type="sldNum" sz="quarter" idx="12"/>
          </p:nvPr>
        </p:nvSpPr>
        <p:spPr/>
        <p:txBody>
          <a:bodyPr/>
          <a:lstStyle/>
          <a:p>
            <a:fld id="{0BE68271-D1D7-4240-9CAF-7A57D75CD8A1}" type="slidenum">
              <a:rPr lang="en-US" smtClean="0"/>
              <a:t>41</a:t>
            </a:fld>
            <a:endParaRPr lang="en-US"/>
          </a:p>
        </p:txBody>
      </p:sp>
    </p:spTree>
    <p:extLst>
      <p:ext uri="{BB962C8B-B14F-4D97-AF65-F5344CB8AC3E}">
        <p14:creationId xmlns:p14="http://schemas.microsoft.com/office/powerpoint/2010/main" val="523521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1489923"/>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Meslek Elemanları İçin Öneriler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53642" y="3050325"/>
            <a:ext cx="10724626" cy="3123462"/>
          </a:xfrm>
        </p:spPr>
        <p:txBody>
          <a:bodyPr>
            <a:noAutofit/>
          </a:bodyPr>
          <a:lstStyle/>
          <a:p>
            <a:r>
              <a:rPr lang="tr-TR" sz="2400" dirty="0">
                <a:latin typeface="Segoe UI" panose="020B0502040204020203" pitchFamily="34" charset="0"/>
                <a:cs typeface="Segoe UI" panose="020B0502040204020203" pitchFamily="34" charset="0"/>
              </a:rPr>
              <a:t>Belirtiler karışabilir</a:t>
            </a:r>
          </a:p>
          <a:p>
            <a:r>
              <a:rPr lang="tr-TR" sz="2400" dirty="0">
                <a:latin typeface="Segoe UI" panose="020B0502040204020203" pitchFamily="34" charset="0"/>
                <a:cs typeface="Segoe UI" panose="020B0502040204020203" pitchFamily="34" charset="0"/>
              </a:rPr>
              <a:t>Kaçınma ve yeniden </a:t>
            </a:r>
            <a:r>
              <a:rPr lang="tr-TR" sz="2400" dirty="0" err="1">
                <a:latin typeface="Segoe UI" panose="020B0502040204020203" pitchFamily="34" charset="0"/>
                <a:cs typeface="Segoe UI" panose="020B0502040204020203" pitchFamily="34" charset="0"/>
              </a:rPr>
              <a:t>yaşantılamaya</a:t>
            </a:r>
            <a:r>
              <a:rPr lang="tr-TR" sz="2400" dirty="0">
                <a:latin typeface="Segoe UI" panose="020B0502040204020203" pitchFamily="34" charset="0"/>
                <a:cs typeface="Segoe UI" panose="020B0502040204020203" pitchFamily="34" charset="0"/>
              </a:rPr>
              <a:t> dikkat !!</a:t>
            </a:r>
          </a:p>
          <a:p>
            <a:r>
              <a:rPr lang="tr-TR" sz="2400" dirty="0">
                <a:latin typeface="Segoe UI" panose="020B0502040204020203" pitchFamily="34" charset="0"/>
                <a:cs typeface="Segoe UI" panose="020B0502040204020203" pitchFamily="34" charset="0"/>
              </a:rPr>
              <a:t>Tanıma ve uygun yönlendirme</a:t>
            </a:r>
          </a:p>
        </p:txBody>
      </p:sp>
      <p:sp>
        <p:nvSpPr>
          <p:cNvPr id="4" name="Slide Number Placeholder 3">
            <a:extLst>
              <a:ext uri="{FF2B5EF4-FFF2-40B4-BE49-F238E27FC236}">
                <a16:creationId xmlns:a16="http://schemas.microsoft.com/office/drawing/2014/main" id="{9E122A0F-30CE-83D6-856B-8ABBFE1B9184}"/>
              </a:ext>
            </a:extLst>
          </p:cNvPr>
          <p:cNvSpPr>
            <a:spLocks noGrp="1"/>
          </p:cNvSpPr>
          <p:nvPr>
            <p:ph type="sldNum" sz="quarter" idx="12"/>
          </p:nvPr>
        </p:nvSpPr>
        <p:spPr/>
        <p:txBody>
          <a:bodyPr/>
          <a:lstStyle/>
          <a:p>
            <a:fld id="{0BE68271-D1D7-4240-9CAF-7A57D75CD8A1}" type="slidenum">
              <a:rPr lang="en-US" smtClean="0"/>
              <a:t>42</a:t>
            </a:fld>
            <a:endParaRPr lang="en-US"/>
          </a:p>
        </p:txBody>
      </p:sp>
    </p:spTree>
    <p:extLst>
      <p:ext uri="{BB962C8B-B14F-4D97-AF65-F5344CB8AC3E}">
        <p14:creationId xmlns:p14="http://schemas.microsoft.com/office/powerpoint/2010/main" val="1805846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9174" y="1525714"/>
            <a:ext cx="10515600" cy="744576"/>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OBSESİF KOMPULSİF BOZUKLUK</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2751589"/>
            <a:ext cx="10724626" cy="3123462"/>
          </a:xfrm>
        </p:spPr>
        <p:txBody>
          <a:bodyPr/>
          <a:lstStyle/>
          <a:p>
            <a:pPr algn="just"/>
            <a:r>
              <a:rPr lang="tr-TR" dirty="0">
                <a:latin typeface="Segoe UI" panose="020B0502040204020203" pitchFamily="34" charset="0"/>
                <a:cs typeface="Segoe UI" panose="020B0502040204020203" pitchFamily="34" charset="0"/>
              </a:rPr>
              <a:t>Obsesif </a:t>
            </a:r>
            <a:r>
              <a:rPr lang="tr-TR" dirty="0" err="1">
                <a:latin typeface="Segoe UI" panose="020B0502040204020203" pitchFamily="34" charset="0"/>
                <a:cs typeface="Segoe UI" panose="020B0502040204020203" pitchFamily="34" charset="0"/>
              </a:rPr>
              <a:t>Kompulsif</a:t>
            </a:r>
            <a:r>
              <a:rPr lang="tr-TR" dirty="0">
                <a:latin typeface="Segoe UI" panose="020B0502040204020203" pitchFamily="34" charset="0"/>
                <a:cs typeface="Segoe UI" panose="020B0502040204020203" pitchFamily="34" charset="0"/>
              </a:rPr>
              <a:t> Bozukluk (OKB); müdahaleci, sıkıntı verici düşüncelerin (takıntılar) ve bu takıntıların neden olduğu kaygıyı hafifletmek için yapılan tekrarlayıcı davranışların veya zihinsel eylemlerin (</a:t>
            </a:r>
            <a:r>
              <a:rPr lang="tr-TR" dirty="0" err="1">
                <a:latin typeface="Segoe UI" panose="020B0502040204020203" pitchFamily="34" charset="0"/>
                <a:cs typeface="Segoe UI" panose="020B0502040204020203" pitchFamily="34" charset="0"/>
              </a:rPr>
              <a:t>kompulsiyonlar</a:t>
            </a:r>
            <a:r>
              <a:rPr lang="tr-TR" dirty="0">
                <a:latin typeface="Segoe UI" panose="020B0502040204020203" pitchFamily="34" charset="0"/>
                <a:cs typeface="Segoe UI" panose="020B0502040204020203" pitchFamily="34" charset="0"/>
              </a:rPr>
              <a:t>) varlığı ile karakterize bir bozukluktur. </a:t>
            </a:r>
          </a:p>
        </p:txBody>
      </p:sp>
      <p:sp>
        <p:nvSpPr>
          <p:cNvPr id="4" name="Slide Number Placeholder 3">
            <a:extLst>
              <a:ext uri="{FF2B5EF4-FFF2-40B4-BE49-F238E27FC236}">
                <a16:creationId xmlns:a16="http://schemas.microsoft.com/office/drawing/2014/main" id="{7E54DEBC-179C-81F1-B6F5-ACBED0C27C1C}"/>
              </a:ext>
            </a:extLst>
          </p:cNvPr>
          <p:cNvSpPr>
            <a:spLocks noGrp="1"/>
          </p:cNvSpPr>
          <p:nvPr>
            <p:ph type="sldNum" sz="quarter" idx="12"/>
          </p:nvPr>
        </p:nvSpPr>
        <p:spPr/>
        <p:txBody>
          <a:bodyPr/>
          <a:lstStyle/>
          <a:p>
            <a:fld id="{0BE68271-D1D7-4240-9CAF-7A57D75CD8A1}" type="slidenum">
              <a:rPr lang="en-US" smtClean="0"/>
              <a:t>43</a:t>
            </a:fld>
            <a:endParaRPr lang="en-US"/>
          </a:p>
        </p:txBody>
      </p:sp>
    </p:spTree>
    <p:extLst>
      <p:ext uri="{BB962C8B-B14F-4D97-AF65-F5344CB8AC3E}">
        <p14:creationId xmlns:p14="http://schemas.microsoft.com/office/powerpoint/2010/main" val="468760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1495989"/>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OBSESİF KOMPULSİF BOZUKLUK</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Tanım</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2992749"/>
            <a:ext cx="10724626" cy="3123462"/>
          </a:xfrm>
        </p:spPr>
        <p:txBody>
          <a:bodyPr>
            <a:noAutofit/>
          </a:bodyPr>
          <a:lstStyle/>
          <a:p>
            <a:pPr algn="just"/>
            <a:r>
              <a:rPr lang="tr-TR" sz="2400" dirty="0">
                <a:latin typeface="Segoe UI" panose="020B0502040204020203" pitchFamily="34" charset="0"/>
                <a:cs typeface="Segoe UI" panose="020B0502040204020203" pitchFamily="34" charset="0"/>
              </a:rPr>
              <a:t>Obsesif </a:t>
            </a:r>
            <a:r>
              <a:rPr lang="tr-TR" sz="2400" dirty="0" err="1">
                <a:latin typeface="Segoe UI" panose="020B0502040204020203" pitchFamily="34" charset="0"/>
                <a:cs typeface="Segoe UI" panose="020B0502040204020203" pitchFamily="34" charset="0"/>
              </a:rPr>
              <a:t>Kompulsif</a:t>
            </a:r>
            <a:r>
              <a:rPr lang="tr-TR" sz="2400" dirty="0">
                <a:latin typeface="Segoe UI" panose="020B0502040204020203" pitchFamily="34" charset="0"/>
                <a:cs typeface="Segoe UI" panose="020B0502040204020203" pitchFamily="34" charset="0"/>
              </a:rPr>
              <a:t> Bozukluk, bireyin günlük yaşamını önemli ölçüde etkileyebilen kronik ve genellikle işlevselliği bozan bir durumdur. </a:t>
            </a:r>
          </a:p>
          <a:p>
            <a:pPr algn="just"/>
            <a:r>
              <a:rPr lang="tr-TR" sz="2400" dirty="0">
                <a:latin typeface="Segoe UI" panose="020B0502040204020203" pitchFamily="34" charset="0"/>
                <a:cs typeface="Segoe UI" panose="020B0502040204020203" pitchFamily="34" charset="0"/>
              </a:rPr>
              <a:t>Normal, ara sıra ortaya çıkan endişeler veya alışkanlıklar ile zaman alan ve günlük işleyişe müdahale eden aşırı ve mantıksız düşünce ve davranışları içeren OKB arasında ayrım yapmak önemlidir.</a:t>
            </a:r>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49F0B261-FE87-A119-BD4F-66759E248044}"/>
              </a:ext>
            </a:extLst>
          </p:cNvPr>
          <p:cNvSpPr>
            <a:spLocks noGrp="1"/>
          </p:cNvSpPr>
          <p:nvPr>
            <p:ph type="sldNum" sz="quarter" idx="12"/>
          </p:nvPr>
        </p:nvSpPr>
        <p:spPr/>
        <p:txBody>
          <a:bodyPr/>
          <a:lstStyle/>
          <a:p>
            <a:fld id="{0BE68271-D1D7-4240-9CAF-7A57D75CD8A1}" type="slidenum">
              <a:rPr lang="en-US" smtClean="0"/>
              <a:t>44</a:t>
            </a:fld>
            <a:endParaRPr lang="en-US"/>
          </a:p>
        </p:txBody>
      </p:sp>
    </p:spTree>
    <p:extLst>
      <p:ext uri="{BB962C8B-B14F-4D97-AF65-F5344CB8AC3E}">
        <p14:creationId xmlns:p14="http://schemas.microsoft.com/office/powerpoint/2010/main" val="453727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1787391"/>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OBSESİF KOMPULSİF BOZUKLUK</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Temel Özellikler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53642" y="3165231"/>
            <a:ext cx="10724626" cy="3123462"/>
          </a:xfrm>
        </p:spPr>
        <p:txBody>
          <a:bodyPr>
            <a:noAutofit/>
          </a:bodyPr>
          <a:lstStyle/>
          <a:p>
            <a:r>
              <a:rPr lang="tr-TR" sz="2400" dirty="0">
                <a:latin typeface="Segoe UI" panose="020B0502040204020203" pitchFamily="34" charset="0"/>
                <a:cs typeface="Segoe UI" panose="020B0502040204020203" pitchFamily="34" charset="0"/>
              </a:rPr>
              <a:t>Takıntılar (obsesyonlar)</a:t>
            </a:r>
          </a:p>
          <a:p>
            <a:r>
              <a:rPr lang="tr-TR" sz="2400" dirty="0" err="1">
                <a:latin typeface="Segoe UI" panose="020B0502040204020203" pitchFamily="34" charset="0"/>
                <a:cs typeface="Segoe UI" panose="020B0502040204020203" pitchFamily="34" charset="0"/>
              </a:rPr>
              <a:t>Kompulsiyonlar</a:t>
            </a:r>
            <a:endParaRPr lang="tr-TR" sz="2400" dirty="0">
              <a:latin typeface="Segoe UI" panose="020B0502040204020203" pitchFamily="34" charset="0"/>
              <a:cs typeface="Segoe UI" panose="020B0502040204020203" pitchFamily="34" charset="0"/>
            </a:endParaRPr>
          </a:p>
          <a:p>
            <a:r>
              <a:rPr lang="tr-TR" sz="2400" dirty="0">
                <a:latin typeface="Segoe UI" panose="020B0502040204020203" pitchFamily="34" charset="0"/>
                <a:cs typeface="Segoe UI" panose="020B0502040204020203" pitchFamily="34" charset="0"/>
              </a:rPr>
              <a:t>Zaman alır</a:t>
            </a:r>
          </a:p>
          <a:p>
            <a:r>
              <a:rPr lang="tr-TR" sz="2400" dirty="0">
                <a:latin typeface="Segoe UI" panose="020B0502040204020203" pitchFamily="34" charset="0"/>
                <a:cs typeface="Segoe UI" panose="020B0502040204020203" pitchFamily="34" charset="0"/>
              </a:rPr>
              <a:t>İşlevsellikte bozulma</a:t>
            </a:r>
          </a:p>
        </p:txBody>
      </p:sp>
      <p:sp>
        <p:nvSpPr>
          <p:cNvPr id="4" name="Slide Number Placeholder 3">
            <a:extLst>
              <a:ext uri="{FF2B5EF4-FFF2-40B4-BE49-F238E27FC236}">
                <a16:creationId xmlns:a16="http://schemas.microsoft.com/office/drawing/2014/main" id="{58CE0682-6698-7E6E-26A5-D4A343FA4A1C}"/>
              </a:ext>
            </a:extLst>
          </p:cNvPr>
          <p:cNvSpPr>
            <a:spLocks noGrp="1"/>
          </p:cNvSpPr>
          <p:nvPr>
            <p:ph type="sldNum" sz="quarter" idx="12"/>
          </p:nvPr>
        </p:nvSpPr>
        <p:spPr/>
        <p:txBody>
          <a:bodyPr/>
          <a:lstStyle/>
          <a:p>
            <a:fld id="{0BE68271-D1D7-4240-9CAF-7A57D75CD8A1}" type="slidenum">
              <a:rPr lang="en-US" smtClean="0"/>
              <a:t>45</a:t>
            </a:fld>
            <a:endParaRPr lang="en-US"/>
          </a:p>
        </p:txBody>
      </p:sp>
    </p:spTree>
    <p:extLst>
      <p:ext uri="{BB962C8B-B14F-4D97-AF65-F5344CB8AC3E}">
        <p14:creationId xmlns:p14="http://schemas.microsoft.com/office/powerpoint/2010/main" val="2295413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1606520"/>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OBSESİF KOMPULSİF BOZUKLUK</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Nedenler ve Risk Faktörleri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53642" y="3116714"/>
            <a:ext cx="10724626" cy="3123462"/>
          </a:xfrm>
        </p:spPr>
        <p:txBody>
          <a:bodyPr numCol="2">
            <a:noAutofit/>
          </a:bodyPr>
          <a:lstStyle/>
          <a:p>
            <a:r>
              <a:rPr lang="tr-TR" dirty="0">
                <a:latin typeface="Segoe UI" panose="020B0502040204020203" pitchFamily="34" charset="0"/>
                <a:cs typeface="Segoe UI" panose="020B0502040204020203" pitchFamily="34" charset="0"/>
              </a:rPr>
              <a:t>Genetik Faktörler</a:t>
            </a:r>
          </a:p>
          <a:p>
            <a:r>
              <a:rPr lang="tr-TR" dirty="0" err="1">
                <a:latin typeface="Segoe UI" panose="020B0502040204020203" pitchFamily="34" charset="0"/>
                <a:cs typeface="Segoe UI" panose="020B0502040204020203" pitchFamily="34" charset="0"/>
              </a:rPr>
              <a:t>Nörobiyolojik</a:t>
            </a:r>
            <a:r>
              <a:rPr lang="tr-TR" dirty="0">
                <a:latin typeface="Segoe UI" panose="020B0502040204020203" pitchFamily="34" charset="0"/>
                <a:cs typeface="Segoe UI" panose="020B0502040204020203" pitchFamily="34" charset="0"/>
              </a:rPr>
              <a:t> Faktörler</a:t>
            </a:r>
          </a:p>
          <a:p>
            <a:r>
              <a:rPr lang="tr-TR" dirty="0">
                <a:latin typeface="Segoe UI" panose="020B0502040204020203" pitchFamily="34" charset="0"/>
                <a:cs typeface="Segoe UI" panose="020B0502040204020203" pitchFamily="34" charset="0"/>
              </a:rPr>
              <a:t>Çevresel Faktörler</a:t>
            </a:r>
          </a:p>
          <a:p>
            <a:endParaRPr lang="tr-TR" dirty="0">
              <a:latin typeface="Segoe UI" panose="020B0502040204020203" pitchFamily="34" charset="0"/>
              <a:cs typeface="Segoe UI" panose="020B0502040204020203" pitchFamily="34" charset="0"/>
            </a:endParaRPr>
          </a:p>
          <a:p>
            <a:endParaRPr lang="tr-TR" dirty="0">
              <a:latin typeface="Segoe UI" panose="020B0502040204020203" pitchFamily="34" charset="0"/>
              <a:cs typeface="Segoe UI" panose="020B0502040204020203" pitchFamily="34" charset="0"/>
            </a:endParaRPr>
          </a:p>
          <a:p>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EF4AF01B-8422-8927-DEA4-FD73862E0863}"/>
              </a:ext>
            </a:extLst>
          </p:cNvPr>
          <p:cNvSpPr>
            <a:spLocks noGrp="1"/>
          </p:cNvSpPr>
          <p:nvPr>
            <p:ph type="sldNum" sz="quarter" idx="12"/>
          </p:nvPr>
        </p:nvSpPr>
        <p:spPr/>
        <p:txBody>
          <a:bodyPr/>
          <a:lstStyle/>
          <a:p>
            <a:fld id="{0BE68271-D1D7-4240-9CAF-7A57D75CD8A1}" type="slidenum">
              <a:rPr lang="en-US" smtClean="0"/>
              <a:t>46</a:t>
            </a:fld>
            <a:endParaRPr lang="en-US"/>
          </a:p>
        </p:txBody>
      </p:sp>
    </p:spTree>
    <p:extLst>
      <p:ext uri="{BB962C8B-B14F-4D97-AF65-F5344CB8AC3E}">
        <p14:creationId xmlns:p14="http://schemas.microsoft.com/office/powerpoint/2010/main" val="26734011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2880" y="1485863"/>
            <a:ext cx="10515600" cy="1172413"/>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OBSESİF KOMPULSİF BOZUKLUK</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Belirtiler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04007" y="3271706"/>
            <a:ext cx="11107023" cy="2603345"/>
          </a:xfrm>
        </p:spPr>
        <p:txBody>
          <a:bodyPr numCol="2">
            <a:noAutofit/>
          </a:bodyPr>
          <a:lstStyle/>
          <a:p>
            <a:pPr>
              <a:buFont typeface="Wingdings" panose="05000000000000000000" pitchFamily="2" charset="2"/>
              <a:buChar char="ü"/>
            </a:pPr>
            <a:r>
              <a:rPr lang="tr-TR" sz="2400" dirty="0">
                <a:latin typeface="Segoe UI" panose="020B0502040204020203" pitchFamily="34" charset="0"/>
                <a:cs typeface="Segoe UI" panose="020B0502040204020203" pitchFamily="34" charset="0"/>
              </a:rPr>
              <a:t>Bulaş Obsesyonları ve Temizlik </a:t>
            </a:r>
            <a:r>
              <a:rPr lang="tr-TR" sz="2400" dirty="0" err="1">
                <a:latin typeface="Segoe UI" panose="020B0502040204020203" pitchFamily="34" charset="0"/>
                <a:cs typeface="Segoe UI" panose="020B0502040204020203" pitchFamily="34" charset="0"/>
              </a:rPr>
              <a:t>Kompulsiyonları</a:t>
            </a:r>
            <a:endParaRPr lang="tr-TR" sz="2400" dirty="0">
              <a:latin typeface="Segoe UI" panose="020B0502040204020203" pitchFamily="34" charset="0"/>
              <a:cs typeface="Segoe UI" panose="020B0502040204020203" pitchFamily="34" charset="0"/>
            </a:endParaRPr>
          </a:p>
          <a:p>
            <a:pPr>
              <a:buFont typeface="Wingdings" panose="05000000000000000000" pitchFamily="2" charset="2"/>
              <a:buChar char="ü"/>
            </a:pPr>
            <a:r>
              <a:rPr lang="tr-TR" sz="2400" dirty="0">
                <a:latin typeface="Segoe UI" panose="020B0502040204020203" pitchFamily="34" charset="0"/>
                <a:cs typeface="Segoe UI" panose="020B0502040204020203" pitchFamily="34" charset="0"/>
              </a:rPr>
              <a:t>Şüphe Obsesyonları ve Kontrol </a:t>
            </a:r>
            <a:r>
              <a:rPr lang="tr-TR" sz="2400" dirty="0" err="1">
                <a:latin typeface="Segoe UI" panose="020B0502040204020203" pitchFamily="34" charset="0"/>
                <a:cs typeface="Segoe UI" panose="020B0502040204020203" pitchFamily="34" charset="0"/>
              </a:rPr>
              <a:t>Kompulsiyonları</a:t>
            </a:r>
            <a:endParaRPr lang="tr-TR" sz="2400" dirty="0">
              <a:latin typeface="Segoe UI" panose="020B0502040204020203" pitchFamily="34" charset="0"/>
              <a:cs typeface="Segoe UI" panose="020B0502040204020203" pitchFamily="34" charset="0"/>
            </a:endParaRPr>
          </a:p>
          <a:p>
            <a:pPr>
              <a:buFont typeface="Wingdings" panose="05000000000000000000" pitchFamily="2" charset="2"/>
              <a:buChar char="ü"/>
            </a:pPr>
            <a:r>
              <a:rPr lang="tr-TR" sz="2400" dirty="0">
                <a:latin typeface="Segoe UI" panose="020B0502040204020203" pitchFamily="34" charset="0"/>
                <a:cs typeface="Segoe UI" panose="020B0502040204020203" pitchFamily="34" charset="0"/>
              </a:rPr>
              <a:t>Simetri ve Düzen Obsesyonları ve </a:t>
            </a:r>
            <a:r>
              <a:rPr lang="tr-TR" sz="2400" dirty="0" err="1">
                <a:latin typeface="Segoe UI" panose="020B0502040204020203" pitchFamily="34" charset="0"/>
                <a:cs typeface="Segoe UI" panose="020B0502040204020203" pitchFamily="34" charset="0"/>
              </a:rPr>
              <a:t>Kompulsiyonları</a:t>
            </a:r>
            <a:endParaRPr lang="tr-TR" sz="2400" dirty="0">
              <a:latin typeface="Segoe UI" panose="020B0502040204020203" pitchFamily="34" charset="0"/>
              <a:cs typeface="Segoe UI" panose="020B0502040204020203" pitchFamily="34" charset="0"/>
            </a:endParaRPr>
          </a:p>
          <a:p>
            <a:pPr>
              <a:buFont typeface="Wingdings" panose="05000000000000000000" pitchFamily="2" charset="2"/>
              <a:buChar char="ü"/>
            </a:pPr>
            <a:r>
              <a:rPr lang="tr-TR" sz="2400" dirty="0">
                <a:latin typeface="Segoe UI" panose="020B0502040204020203" pitchFamily="34" charset="0"/>
                <a:cs typeface="Segoe UI" panose="020B0502040204020203" pitchFamily="34" charset="0"/>
              </a:rPr>
              <a:t>Müdahaleci Düşünceler ve Zihinsel Ritüeller</a:t>
            </a:r>
          </a:p>
          <a:p>
            <a:pPr>
              <a:buFont typeface="Wingdings" panose="05000000000000000000" pitchFamily="2" charset="2"/>
              <a:buChar char="ü"/>
            </a:pPr>
            <a:r>
              <a:rPr lang="tr-TR" sz="2400" dirty="0">
                <a:latin typeface="Segoe UI" panose="020B0502040204020203" pitchFamily="34" charset="0"/>
                <a:cs typeface="Segoe UI" panose="020B0502040204020203" pitchFamily="34" charset="0"/>
              </a:rPr>
              <a:t>İstifçilik Obsesyonları ve </a:t>
            </a:r>
            <a:r>
              <a:rPr lang="tr-TR" sz="2400" dirty="0" err="1">
                <a:latin typeface="Segoe UI" panose="020B0502040204020203" pitchFamily="34" charset="0"/>
                <a:cs typeface="Segoe UI" panose="020B0502040204020203" pitchFamily="34" charset="0"/>
              </a:rPr>
              <a:t>Kompulsiyonları</a:t>
            </a:r>
            <a:endParaRPr lang="tr-TR" sz="2400" dirty="0">
              <a:latin typeface="Segoe UI" panose="020B0502040204020203" pitchFamily="34" charset="0"/>
              <a:cs typeface="Segoe UI" panose="020B0502040204020203" pitchFamily="34" charset="0"/>
            </a:endParaRPr>
          </a:p>
          <a:p>
            <a:pPr lvl="1"/>
            <a:endParaRPr lang="tr-TR" sz="2000" dirty="0">
              <a:latin typeface="Segoe UI" panose="020B0502040204020203" pitchFamily="34" charset="0"/>
              <a:cs typeface="Segoe UI" panose="020B0502040204020203" pitchFamily="34" charset="0"/>
            </a:endParaRPr>
          </a:p>
        </p:txBody>
      </p:sp>
      <p:sp>
        <p:nvSpPr>
          <p:cNvPr id="5" name="Metin kutusu 4">
            <a:extLst>
              <a:ext uri="{FF2B5EF4-FFF2-40B4-BE49-F238E27FC236}">
                <a16:creationId xmlns:a16="http://schemas.microsoft.com/office/drawing/2014/main" id="{92C7FAB2-2325-4DE4-96D3-3F686BB0D1CB}"/>
              </a:ext>
            </a:extLst>
          </p:cNvPr>
          <p:cNvSpPr txBox="1"/>
          <p:nvPr/>
        </p:nvSpPr>
        <p:spPr>
          <a:xfrm>
            <a:off x="622880" y="2755594"/>
            <a:ext cx="10979093" cy="461665"/>
          </a:xfrm>
          <a:prstGeom prst="rect">
            <a:avLst/>
          </a:prstGeom>
          <a:noFill/>
        </p:spPr>
        <p:txBody>
          <a:bodyPr wrap="square">
            <a:spAutoFit/>
          </a:bodyPr>
          <a:lstStyle/>
          <a:p>
            <a:r>
              <a:rPr lang="tr-TR" sz="2400" dirty="0" err="1">
                <a:latin typeface="Segoe UI" panose="020B0502040204020203" pitchFamily="34" charset="0"/>
                <a:cs typeface="Segoe UI" panose="020B0502040204020203" pitchFamily="34" charset="0"/>
              </a:rPr>
              <a:t>OKB'nin</a:t>
            </a:r>
            <a:r>
              <a:rPr lang="tr-TR" sz="2400" dirty="0">
                <a:latin typeface="Segoe UI" panose="020B0502040204020203" pitchFamily="34" charset="0"/>
                <a:cs typeface="Segoe UI" panose="020B0502040204020203" pitchFamily="34" charset="0"/>
              </a:rPr>
              <a:t> semptomları bireyden bireye değişiklik gösterebilir. Yaygın görülenleri:</a:t>
            </a:r>
          </a:p>
        </p:txBody>
      </p:sp>
      <p:sp>
        <p:nvSpPr>
          <p:cNvPr id="4" name="Slide Number Placeholder 3">
            <a:extLst>
              <a:ext uri="{FF2B5EF4-FFF2-40B4-BE49-F238E27FC236}">
                <a16:creationId xmlns:a16="http://schemas.microsoft.com/office/drawing/2014/main" id="{074CAFAF-B8D1-4C03-BE25-8026E41E9F56}"/>
              </a:ext>
            </a:extLst>
          </p:cNvPr>
          <p:cNvSpPr>
            <a:spLocks noGrp="1"/>
          </p:cNvSpPr>
          <p:nvPr>
            <p:ph type="sldNum" sz="quarter" idx="12"/>
          </p:nvPr>
        </p:nvSpPr>
        <p:spPr/>
        <p:txBody>
          <a:bodyPr/>
          <a:lstStyle/>
          <a:p>
            <a:fld id="{0BE68271-D1D7-4240-9CAF-7A57D75CD8A1}" type="slidenum">
              <a:rPr lang="en-US" smtClean="0"/>
              <a:t>47</a:t>
            </a:fld>
            <a:endParaRPr lang="en-US"/>
          </a:p>
        </p:txBody>
      </p:sp>
    </p:spTree>
    <p:extLst>
      <p:ext uri="{BB962C8B-B14F-4D97-AF65-F5344CB8AC3E}">
        <p14:creationId xmlns:p14="http://schemas.microsoft.com/office/powerpoint/2010/main" val="33476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9174" y="1448179"/>
            <a:ext cx="10515600" cy="1172413"/>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OBSESİF KOMPULSİF BOZUKLUK</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Vaka Örneği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2751589"/>
            <a:ext cx="10724626" cy="3123462"/>
          </a:xfrm>
        </p:spPr>
        <p:txBody>
          <a:bodyPr>
            <a:noAutofit/>
          </a:bodyPr>
          <a:lstStyle/>
          <a:p>
            <a:pPr algn="just"/>
            <a:r>
              <a:rPr lang="tr-TR" sz="2000" dirty="0">
                <a:latin typeface="Segoe UI" panose="020B0502040204020203" pitchFamily="34" charset="0"/>
                <a:cs typeface="Segoe UI" panose="020B0502040204020203" pitchFamily="34" charset="0"/>
              </a:rPr>
              <a:t>Elif, 26 yaşında, muhasebeci. Son 1 yıldır yaşadığı bazı belirtiler sebebi ile psikiyatriste başvurdu. Aklına gelen düşünceler sebebiyle günlük yaşamında ciddi zorluklar yaşadığını; işe gitmek, arkadaşlarla buluşmak veya dışarıda yemek gibi basit aktivitelerin bile onun için büyük bir stres kaynağı olduğunu; işyerinde, sürekli olarak ellerini yıkaması ve kapıları kontrol etmesi nedeniyle iş performansının düştüğünü; ayrıca bu ritüeller nedeniyle uyku problemleri yaşadığını ve sürekli olarak yorgun hissettiğini belirtmiştir.</a:t>
            </a:r>
          </a:p>
          <a:p>
            <a:pPr algn="just"/>
            <a:r>
              <a:rPr lang="tr-TR" sz="2000" dirty="0">
                <a:latin typeface="Segoe UI" panose="020B0502040204020203" pitchFamily="34" charset="0"/>
                <a:cs typeface="Segoe UI" panose="020B0502040204020203" pitchFamily="34" charset="0"/>
              </a:rPr>
              <a:t>Elif, pislik ve mikrop korkusuyla karakterize obsesif düşüncelere sahiptir. Özellikle toplu taşıma araçlarını kullanırken veya dışarıda yemek yerken ellerinin kirli olduğuna ve mikroplarla kaplı olduğuna inanmaktadır. </a:t>
            </a:r>
          </a:p>
        </p:txBody>
      </p:sp>
      <p:sp>
        <p:nvSpPr>
          <p:cNvPr id="4" name="Slide Number Placeholder 3">
            <a:extLst>
              <a:ext uri="{FF2B5EF4-FFF2-40B4-BE49-F238E27FC236}">
                <a16:creationId xmlns:a16="http://schemas.microsoft.com/office/drawing/2014/main" id="{9CCCD4C9-FB25-BBB7-F691-403E898FECB5}"/>
              </a:ext>
            </a:extLst>
          </p:cNvPr>
          <p:cNvSpPr>
            <a:spLocks noGrp="1"/>
          </p:cNvSpPr>
          <p:nvPr>
            <p:ph type="sldNum" sz="quarter" idx="12"/>
          </p:nvPr>
        </p:nvSpPr>
        <p:spPr/>
        <p:txBody>
          <a:bodyPr/>
          <a:lstStyle/>
          <a:p>
            <a:fld id="{0BE68271-D1D7-4240-9CAF-7A57D75CD8A1}" type="slidenum">
              <a:rPr lang="en-US" smtClean="0"/>
              <a:t>48</a:t>
            </a:fld>
            <a:endParaRPr lang="en-US"/>
          </a:p>
        </p:txBody>
      </p:sp>
    </p:spTree>
    <p:extLst>
      <p:ext uri="{BB962C8B-B14F-4D97-AF65-F5344CB8AC3E}">
        <p14:creationId xmlns:p14="http://schemas.microsoft.com/office/powerpoint/2010/main" val="14379891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733687" y="1186921"/>
            <a:ext cx="10515600" cy="1807487"/>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OBSESİF KOMPULSİF BOZUKLUK</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Vaka Örneği-Devamı</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733686" y="2882218"/>
            <a:ext cx="10922401" cy="3123462"/>
          </a:xfrm>
        </p:spPr>
        <p:txBody>
          <a:bodyPr>
            <a:noAutofit/>
          </a:bodyPr>
          <a:lstStyle/>
          <a:p>
            <a:pPr algn="just"/>
            <a:r>
              <a:rPr lang="tr-TR" sz="2000" dirty="0">
                <a:latin typeface="Segoe UI" panose="020B0502040204020203" pitchFamily="34" charset="0"/>
                <a:cs typeface="Segoe UI" panose="020B0502040204020203" pitchFamily="34" charset="0"/>
              </a:rPr>
              <a:t>Elif, ailesinin veya sevdiklerine kötü bir şey olacağı korkusuyla sürekli endişelenir ve bu düşünceler onu rahatsız etmektedir. Başkalarına zarar verme korkusu da yaşadığını belirtmiştir. Özellikle bıçaklarla veya kesici aletlerle çevresindekilere zarar verme düşüncesi onu sık sık etkiler.</a:t>
            </a:r>
          </a:p>
          <a:p>
            <a:pPr algn="just"/>
            <a:r>
              <a:rPr lang="tr-TR" sz="2000" dirty="0">
                <a:latin typeface="Segoe UI" panose="020B0502040204020203" pitchFamily="34" charset="0"/>
                <a:cs typeface="Segoe UI" panose="020B0502040204020203" pitchFamily="34" charset="0"/>
              </a:rPr>
              <a:t>Elif, mikrop korkusu nedeniyle sürekli olarak ellerini yıkamaktadır. Ellerini yıkamak için 20 dakika veya daha uzun süre harcamakta ve cildi kızarana kadar yıkamaktadır. Ayrıca, evden çıkmadan önce kapıları, pencereleri ve elektrikleri kapatıp kapatmadığını tekrar tekrar kontrol etmektedir. Obsesyonlarına karşı direnç göstermek için ritüelleri yapmazsa aşırı endişe ve kaygı yaşamaktadır.</a:t>
            </a:r>
          </a:p>
          <a:p>
            <a:pPr marL="0" indent="0" algn="just">
              <a:buNone/>
            </a:pPr>
            <a:r>
              <a:rPr lang="tr-TR" sz="2000" dirty="0">
                <a:latin typeface="Segoe UI" panose="020B0502040204020203" pitchFamily="34" charset="0"/>
                <a:cs typeface="Segoe UI" panose="020B0502040204020203" pitchFamily="34" charset="0"/>
              </a:rPr>
              <a:t> </a:t>
            </a:r>
          </a:p>
        </p:txBody>
      </p:sp>
      <p:sp>
        <p:nvSpPr>
          <p:cNvPr id="4" name="Slide Number Placeholder 3">
            <a:extLst>
              <a:ext uri="{FF2B5EF4-FFF2-40B4-BE49-F238E27FC236}">
                <a16:creationId xmlns:a16="http://schemas.microsoft.com/office/drawing/2014/main" id="{85C9286C-EDA1-5F2E-01C5-9E576384012D}"/>
              </a:ext>
            </a:extLst>
          </p:cNvPr>
          <p:cNvSpPr>
            <a:spLocks noGrp="1"/>
          </p:cNvSpPr>
          <p:nvPr>
            <p:ph type="sldNum" sz="quarter" idx="12"/>
          </p:nvPr>
        </p:nvSpPr>
        <p:spPr/>
        <p:txBody>
          <a:bodyPr/>
          <a:lstStyle/>
          <a:p>
            <a:fld id="{0BE68271-D1D7-4240-9CAF-7A57D75CD8A1}" type="slidenum">
              <a:rPr lang="en-US" smtClean="0"/>
              <a:t>49</a:t>
            </a:fld>
            <a:endParaRPr lang="en-US"/>
          </a:p>
        </p:txBody>
      </p:sp>
    </p:spTree>
    <p:extLst>
      <p:ext uri="{BB962C8B-B14F-4D97-AF65-F5344CB8AC3E}">
        <p14:creationId xmlns:p14="http://schemas.microsoft.com/office/powerpoint/2010/main" val="3326905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9173" y="1284530"/>
            <a:ext cx="10515600" cy="1497205"/>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ANKSİYETE BOZUKLUKLARI</a:t>
            </a:r>
            <a:br>
              <a:rPr lang="tr-TR" sz="3200" b="1" kern="1400" spc="-50" dirty="0">
                <a:solidFill>
                  <a:srgbClr val="002060"/>
                </a:solidFill>
                <a:latin typeface="Segoe UI" panose="020B0502040204020203" pitchFamily="34" charset="0"/>
                <a:cs typeface="Segoe UI" panose="020B0502040204020203" pitchFamily="34" charset="0"/>
              </a:rPr>
            </a:br>
            <a:br>
              <a:rPr lang="en-US"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Vaka Örnekleri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3" y="2781735"/>
            <a:ext cx="10956575" cy="3123462"/>
          </a:xfrm>
        </p:spPr>
        <p:txBody>
          <a:bodyPr>
            <a:noAutofit/>
          </a:bodyPr>
          <a:lstStyle/>
          <a:p>
            <a:pPr marL="0" marR="101600" indent="0" algn="just">
              <a:lnSpc>
                <a:spcPct val="117000"/>
              </a:lnSpc>
              <a:spcAft>
                <a:spcPts val="0"/>
              </a:spcAft>
              <a:buNone/>
            </a:pPr>
            <a:r>
              <a:rPr lang="tr-TR" sz="2400" b="1"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Yaygın </a:t>
            </a:r>
            <a:r>
              <a:rPr lang="tr-TR" sz="2400" b="1" dirty="0" err="1">
                <a:solidFill>
                  <a:srgbClr val="002060"/>
                </a:solidFill>
                <a:effectLst/>
                <a:latin typeface="Segoe UI" panose="020B0502040204020203" pitchFamily="34" charset="0"/>
                <a:ea typeface="Calibri" panose="020F0502020204030204" pitchFamily="34" charset="0"/>
                <a:cs typeface="Segoe UI" panose="020B0502040204020203" pitchFamily="34" charset="0"/>
              </a:rPr>
              <a:t>Anksiyete</a:t>
            </a:r>
            <a:r>
              <a:rPr lang="tr-TR" sz="2400" b="1"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 Bozukluğu</a:t>
            </a:r>
            <a:endParaRPr lang="tr-TR" sz="2400" dirty="0">
              <a:solidFill>
                <a:srgbClr val="002060"/>
              </a:solidFill>
              <a:effectLst/>
              <a:latin typeface="Segoe UI" panose="020B0502040204020203" pitchFamily="34" charset="0"/>
              <a:ea typeface="Calibri" panose="020F0502020204030204" pitchFamily="34" charset="0"/>
              <a:cs typeface="Segoe UI" panose="020B0502040204020203" pitchFamily="34" charset="0"/>
            </a:endParaRPr>
          </a:p>
          <a:p>
            <a:pPr marL="0" marR="101600" indent="0" algn="just">
              <a:lnSpc>
                <a:spcPct val="117000"/>
              </a:lnSpc>
              <a:spcAft>
                <a:spcPts val="0"/>
              </a:spcAft>
              <a:buNone/>
            </a:pPr>
            <a:r>
              <a:rPr lang="tr-TR" sz="2400" dirty="0">
                <a:effectLst/>
                <a:latin typeface="Segoe UI" panose="020B0502040204020203" pitchFamily="34" charset="0"/>
                <a:ea typeface="Calibri" panose="020F0502020204030204" pitchFamily="34" charset="0"/>
                <a:cs typeface="Segoe UI" panose="020B0502040204020203" pitchFamily="34" charset="0"/>
              </a:rPr>
              <a:t>Esra, 28 yaşında, iş kadını. Esra, herhangi bir olumsuz senaryoyu düşünmekten kaçınamıyor (</a:t>
            </a:r>
            <a:r>
              <a:rPr lang="tr-TR" sz="2400" dirty="0" err="1">
                <a:effectLst/>
                <a:latin typeface="Segoe UI" panose="020B0502040204020203" pitchFamily="34" charset="0"/>
                <a:ea typeface="Calibri" panose="020F0502020204030204" pitchFamily="34" charset="0"/>
                <a:cs typeface="Segoe UI" panose="020B0502040204020203" pitchFamily="34" charset="0"/>
              </a:rPr>
              <a:t>katastrofik</a:t>
            </a:r>
            <a:r>
              <a:rPr lang="tr-TR" sz="2400" dirty="0">
                <a:effectLst/>
                <a:latin typeface="Segoe UI" panose="020B0502040204020203" pitchFamily="34" charset="0"/>
                <a:ea typeface="Calibri" panose="020F0502020204030204" pitchFamily="34" charset="0"/>
                <a:cs typeface="Segoe UI" panose="020B0502040204020203" pitchFamily="34" charset="0"/>
              </a:rPr>
              <a:t> düşünme), işle ilgili endişeleniyor ve işe gitmekte zorlandığı için iş performansı da olumsuz etkileniyordu. Farklı birçok senaryo üzerinde sürekli düşünüyor ve her şeyin yanlış gideceğinden korkuyordu. Sürekli kas gerginliği, uyku problemleri ve mide rahatsızlığı yaşamaktaydı. Bu kaygıları, günlük yaşamını belirgin şekilde engelliyordu.</a:t>
            </a:r>
          </a:p>
          <a:p>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66F28717-432D-99B7-68FE-50B0E025786D}"/>
              </a:ext>
            </a:extLst>
          </p:cNvPr>
          <p:cNvSpPr>
            <a:spLocks noGrp="1"/>
          </p:cNvSpPr>
          <p:nvPr>
            <p:ph type="sldNum" sz="quarter" idx="12"/>
          </p:nvPr>
        </p:nvSpPr>
        <p:spPr/>
        <p:txBody>
          <a:bodyPr/>
          <a:lstStyle/>
          <a:p>
            <a:fld id="{0BE68271-D1D7-4240-9CAF-7A57D75CD8A1}" type="slidenum">
              <a:rPr lang="en-US" smtClean="0"/>
              <a:t>5</a:t>
            </a:fld>
            <a:endParaRPr lang="en-US"/>
          </a:p>
        </p:txBody>
      </p:sp>
    </p:spTree>
    <p:extLst>
      <p:ext uri="{BB962C8B-B14F-4D97-AF65-F5344CB8AC3E}">
        <p14:creationId xmlns:p14="http://schemas.microsoft.com/office/powerpoint/2010/main" val="3871932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548498"/>
            <a:ext cx="10515600" cy="1172413"/>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OBSESİF KOMPULSİF BOZUKLUK</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Tedavi Seçenekleri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53642" y="2891570"/>
            <a:ext cx="10724626" cy="3123462"/>
          </a:xfrm>
        </p:spPr>
        <p:txBody>
          <a:bodyPr numCol="2">
            <a:noAutofit/>
          </a:bodyPr>
          <a:lstStyle/>
          <a:p>
            <a:r>
              <a:rPr lang="tr-TR" sz="2400" dirty="0">
                <a:latin typeface="Segoe UI" panose="020B0502040204020203" pitchFamily="34" charset="0"/>
                <a:cs typeface="Segoe UI" panose="020B0502040204020203" pitchFamily="34" charset="0"/>
              </a:rPr>
              <a:t>Psikoterapi Yöntemleri</a:t>
            </a:r>
          </a:p>
          <a:p>
            <a:r>
              <a:rPr lang="tr-TR" sz="2400" dirty="0">
                <a:latin typeface="Segoe UI" panose="020B0502040204020203" pitchFamily="34" charset="0"/>
                <a:cs typeface="Segoe UI" panose="020B0502040204020203" pitchFamily="34" charset="0"/>
              </a:rPr>
              <a:t>İlaç Tedavisi</a:t>
            </a:r>
          </a:p>
          <a:p>
            <a:r>
              <a:rPr lang="tr-TR" sz="2400" dirty="0">
                <a:latin typeface="Segoe UI" panose="020B0502040204020203" pitchFamily="34" charset="0"/>
                <a:cs typeface="Segoe UI" panose="020B0502040204020203" pitchFamily="34" charset="0"/>
              </a:rPr>
              <a:t>Yaşam Tarzı Değişiklikleri </a:t>
            </a:r>
          </a:p>
          <a:p>
            <a:r>
              <a:rPr lang="tr-TR" sz="2400" dirty="0">
                <a:latin typeface="Segoe UI" panose="020B0502040204020203" pitchFamily="34" charset="0"/>
                <a:cs typeface="Segoe UI" panose="020B0502040204020203" pitchFamily="34" charset="0"/>
              </a:rPr>
              <a:t>Aile ve Topluluk Desteği</a:t>
            </a:r>
          </a:p>
        </p:txBody>
      </p:sp>
      <p:sp>
        <p:nvSpPr>
          <p:cNvPr id="4" name="Slide Number Placeholder 3">
            <a:extLst>
              <a:ext uri="{FF2B5EF4-FFF2-40B4-BE49-F238E27FC236}">
                <a16:creationId xmlns:a16="http://schemas.microsoft.com/office/drawing/2014/main" id="{97DE4C5D-E369-22D2-F401-042478C67071}"/>
              </a:ext>
            </a:extLst>
          </p:cNvPr>
          <p:cNvSpPr>
            <a:spLocks noGrp="1"/>
          </p:cNvSpPr>
          <p:nvPr>
            <p:ph type="sldNum" sz="quarter" idx="12"/>
          </p:nvPr>
        </p:nvSpPr>
        <p:spPr/>
        <p:txBody>
          <a:bodyPr/>
          <a:lstStyle/>
          <a:p>
            <a:fld id="{0BE68271-D1D7-4240-9CAF-7A57D75CD8A1}" type="slidenum">
              <a:rPr lang="en-US" smtClean="0"/>
              <a:t>50</a:t>
            </a:fld>
            <a:endParaRPr lang="en-US"/>
          </a:p>
        </p:txBody>
      </p:sp>
    </p:spTree>
    <p:extLst>
      <p:ext uri="{BB962C8B-B14F-4D97-AF65-F5344CB8AC3E}">
        <p14:creationId xmlns:p14="http://schemas.microsoft.com/office/powerpoint/2010/main" val="9858936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1847681"/>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OBSESİF KOMPULSİF BOZUKLUK</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Meslek Elemanları İçin Öneriler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3232888"/>
            <a:ext cx="10724626" cy="3123462"/>
          </a:xfrm>
        </p:spPr>
        <p:txBody>
          <a:bodyPr>
            <a:noAutofit/>
          </a:bodyPr>
          <a:lstStyle/>
          <a:p>
            <a:r>
              <a:rPr lang="tr-TR" sz="2400" dirty="0">
                <a:latin typeface="Segoe UI" panose="020B0502040204020203" pitchFamily="34" charset="0"/>
                <a:cs typeface="Segoe UI" panose="020B0502040204020203" pitchFamily="34" charset="0"/>
              </a:rPr>
              <a:t>Belirtilerin </a:t>
            </a:r>
            <a:r>
              <a:rPr lang="tr-TR" sz="2400" dirty="0" err="1">
                <a:latin typeface="Segoe UI" panose="020B0502040204020203" pitchFamily="34" charset="0"/>
                <a:cs typeface="Segoe UI" panose="020B0502040204020203" pitchFamily="34" charset="0"/>
              </a:rPr>
              <a:t>normalizasyonu</a:t>
            </a:r>
            <a:endParaRPr lang="tr-TR" sz="2400" dirty="0">
              <a:latin typeface="Segoe UI" panose="020B0502040204020203" pitchFamily="34" charset="0"/>
              <a:cs typeface="Segoe UI" panose="020B0502040204020203" pitchFamily="34" charset="0"/>
            </a:endParaRPr>
          </a:p>
          <a:p>
            <a:r>
              <a:rPr lang="tr-TR" sz="2400" dirty="0">
                <a:latin typeface="Segoe UI" panose="020B0502040204020203" pitchFamily="34" charset="0"/>
                <a:cs typeface="Segoe UI" panose="020B0502040204020203" pitchFamily="34" charset="0"/>
              </a:rPr>
              <a:t>Güçlü yönleri destekleme</a:t>
            </a:r>
          </a:p>
          <a:p>
            <a:pPr marL="0" indent="0">
              <a:buNone/>
            </a:pPr>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EA5A26BA-2849-E6A0-9CFE-3520334F077E}"/>
              </a:ext>
            </a:extLst>
          </p:cNvPr>
          <p:cNvSpPr>
            <a:spLocks noGrp="1"/>
          </p:cNvSpPr>
          <p:nvPr>
            <p:ph type="sldNum" sz="quarter" idx="12"/>
          </p:nvPr>
        </p:nvSpPr>
        <p:spPr/>
        <p:txBody>
          <a:bodyPr/>
          <a:lstStyle/>
          <a:p>
            <a:fld id="{0BE68271-D1D7-4240-9CAF-7A57D75CD8A1}" type="slidenum">
              <a:rPr lang="en-US" smtClean="0"/>
              <a:t>51</a:t>
            </a:fld>
            <a:endParaRPr lang="en-US"/>
          </a:p>
        </p:txBody>
      </p:sp>
    </p:spTree>
    <p:extLst>
      <p:ext uri="{BB962C8B-B14F-4D97-AF65-F5344CB8AC3E}">
        <p14:creationId xmlns:p14="http://schemas.microsoft.com/office/powerpoint/2010/main" val="30577284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9174" y="1679291"/>
            <a:ext cx="10515600" cy="744576"/>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YEME BOZUKLUKLARI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2751589"/>
            <a:ext cx="11137446" cy="3123462"/>
          </a:xfrm>
        </p:spPr>
        <p:txBody>
          <a:bodyPr/>
          <a:lstStyle/>
          <a:p>
            <a:pPr algn="just"/>
            <a:r>
              <a:rPr lang="tr-TR" dirty="0">
                <a:latin typeface="Segoe UI" panose="020B0502040204020203" pitchFamily="34" charset="0"/>
                <a:cs typeface="Segoe UI" panose="020B0502040204020203" pitchFamily="34" charset="0"/>
              </a:rPr>
              <a:t>Yeme bozuklukları, düzensiz yeme alışkanlıkları ve beden imajıyla meşgul olma ile karakterize edilen bozuklardır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a:p>
            <a:pPr algn="just"/>
            <a:r>
              <a:rPr lang="tr-TR" dirty="0">
                <a:latin typeface="Segoe UI" panose="020B0502040204020203" pitchFamily="34" charset="0"/>
                <a:cs typeface="Segoe UI" panose="020B0502040204020203" pitchFamily="34" charset="0"/>
              </a:rPr>
              <a:t>Fiziksel, duygusal ve psikolojik ciddi sonuçları olabilir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8938C2A7-31DF-56E3-438A-34936575C8A4}"/>
              </a:ext>
            </a:extLst>
          </p:cNvPr>
          <p:cNvSpPr>
            <a:spLocks noGrp="1"/>
          </p:cNvSpPr>
          <p:nvPr>
            <p:ph type="sldNum" sz="quarter" idx="12"/>
          </p:nvPr>
        </p:nvSpPr>
        <p:spPr/>
        <p:txBody>
          <a:bodyPr/>
          <a:lstStyle/>
          <a:p>
            <a:fld id="{0BE68271-D1D7-4240-9CAF-7A57D75CD8A1}" type="slidenum">
              <a:rPr lang="en-US" smtClean="0"/>
              <a:t>52</a:t>
            </a:fld>
            <a:endParaRPr lang="en-US"/>
          </a:p>
        </p:txBody>
      </p:sp>
    </p:spTree>
    <p:extLst>
      <p:ext uri="{BB962C8B-B14F-4D97-AF65-F5344CB8AC3E}">
        <p14:creationId xmlns:p14="http://schemas.microsoft.com/office/powerpoint/2010/main" val="571553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1373749"/>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YEME BOZUKLUKLARI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Tanım</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53642" y="2939571"/>
            <a:ext cx="10724626" cy="3123462"/>
          </a:xfrm>
        </p:spPr>
        <p:txBody>
          <a:bodyPr>
            <a:noAutofit/>
          </a:bodyPr>
          <a:lstStyle/>
          <a:p>
            <a:r>
              <a:rPr lang="tr-TR" sz="2400" dirty="0">
                <a:latin typeface="Segoe UI" panose="020B0502040204020203" pitchFamily="34" charset="0"/>
                <a:cs typeface="Segoe UI" panose="020B0502040204020203" pitchFamily="34" charset="0"/>
              </a:rPr>
              <a:t>Sağlıksız yeme alışkanlıkları ve bozulmuş beden algısı +</a:t>
            </a:r>
          </a:p>
          <a:p>
            <a:r>
              <a:rPr lang="tr-TR" sz="2400" dirty="0">
                <a:latin typeface="Segoe UI" panose="020B0502040204020203" pitchFamily="34" charset="0"/>
                <a:cs typeface="Segoe UI" panose="020B0502040204020203" pitchFamily="34" charset="0"/>
              </a:rPr>
              <a:t>En sık rastlanan tipleri</a:t>
            </a:r>
          </a:p>
          <a:p>
            <a:pPr lvl="1"/>
            <a:r>
              <a:rPr lang="tr-TR" sz="2000" dirty="0" err="1">
                <a:latin typeface="Segoe UI" panose="020B0502040204020203" pitchFamily="34" charset="0"/>
                <a:cs typeface="Segoe UI" panose="020B0502040204020203" pitchFamily="34" charset="0"/>
              </a:rPr>
              <a:t>Anoreksiya</a:t>
            </a:r>
            <a:r>
              <a:rPr lang="tr-TR" sz="2000" dirty="0">
                <a:latin typeface="Segoe UI" panose="020B0502040204020203" pitchFamily="34" charset="0"/>
                <a:cs typeface="Segoe UI" panose="020B0502040204020203" pitchFamily="34" charset="0"/>
              </a:rPr>
              <a:t> </a:t>
            </a:r>
            <a:r>
              <a:rPr lang="tr-TR" sz="2000" dirty="0" err="1">
                <a:latin typeface="Segoe UI" panose="020B0502040204020203" pitchFamily="34" charset="0"/>
                <a:cs typeface="Segoe UI" panose="020B0502040204020203" pitchFamily="34" charset="0"/>
              </a:rPr>
              <a:t>Nervoza</a:t>
            </a:r>
            <a:endParaRPr lang="tr-TR" sz="2000" dirty="0">
              <a:latin typeface="Segoe UI" panose="020B0502040204020203" pitchFamily="34" charset="0"/>
              <a:cs typeface="Segoe UI" panose="020B0502040204020203" pitchFamily="34" charset="0"/>
            </a:endParaRPr>
          </a:p>
          <a:p>
            <a:pPr lvl="1"/>
            <a:r>
              <a:rPr lang="tr-TR" sz="2000" dirty="0" err="1">
                <a:latin typeface="Segoe UI" panose="020B0502040204020203" pitchFamily="34" charset="0"/>
                <a:cs typeface="Segoe UI" panose="020B0502040204020203" pitchFamily="34" charset="0"/>
              </a:rPr>
              <a:t>Bulimiya</a:t>
            </a:r>
            <a:r>
              <a:rPr lang="tr-TR" sz="2000" dirty="0">
                <a:latin typeface="Segoe UI" panose="020B0502040204020203" pitchFamily="34" charset="0"/>
                <a:cs typeface="Segoe UI" panose="020B0502040204020203" pitchFamily="34" charset="0"/>
              </a:rPr>
              <a:t> </a:t>
            </a:r>
            <a:r>
              <a:rPr lang="tr-TR" sz="2000" dirty="0" err="1">
                <a:latin typeface="Segoe UI" panose="020B0502040204020203" pitchFamily="34" charset="0"/>
                <a:cs typeface="Segoe UI" panose="020B0502040204020203" pitchFamily="34" charset="0"/>
              </a:rPr>
              <a:t>Nervoza</a:t>
            </a:r>
            <a:endParaRPr lang="tr-TR" sz="2000" dirty="0">
              <a:latin typeface="Segoe UI" panose="020B0502040204020203" pitchFamily="34" charset="0"/>
              <a:cs typeface="Segoe UI" panose="020B0502040204020203" pitchFamily="34" charset="0"/>
            </a:endParaRPr>
          </a:p>
          <a:p>
            <a:pPr lvl="1"/>
            <a:r>
              <a:rPr lang="tr-TR" sz="2000" dirty="0">
                <a:latin typeface="Segoe UI" panose="020B0502040204020203" pitchFamily="34" charset="0"/>
                <a:cs typeface="Segoe UI" panose="020B0502040204020203" pitchFamily="34" charset="0"/>
              </a:rPr>
              <a:t>Tıkınırcasına Yeme Bozukluğu</a:t>
            </a:r>
          </a:p>
        </p:txBody>
      </p:sp>
      <p:sp>
        <p:nvSpPr>
          <p:cNvPr id="4" name="Slide Number Placeholder 3">
            <a:extLst>
              <a:ext uri="{FF2B5EF4-FFF2-40B4-BE49-F238E27FC236}">
                <a16:creationId xmlns:a16="http://schemas.microsoft.com/office/drawing/2014/main" id="{5825C896-58C8-A5D3-F286-9DA5513D0332}"/>
              </a:ext>
            </a:extLst>
          </p:cNvPr>
          <p:cNvSpPr>
            <a:spLocks noGrp="1"/>
          </p:cNvSpPr>
          <p:nvPr>
            <p:ph type="sldNum" sz="quarter" idx="12"/>
          </p:nvPr>
        </p:nvSpPr>
        <p:spPr/>
        <p:txBody>
          <a:bodyPr/>
          <a:lstStyle/>
          <a:p>
            <a:fld id="{0BE68271-D1D7-4240-9CAF-7A57D75CD8A1}" type="slidenum">
              <a:rPr lang="en-US" smtClean="0"/>
              <a:t>53</a:t>
            </a:fld>
            <a:endParaRPr lang="en-US"/>
          </a:p>
        </p:txBody>
      </p:sp>
    </p:spTree>
    <p:extLst>
      <p:ext uri="{BB962C8B-B14F-4D97-AF65-F5344CB8AC3E}">
        <p14:creationId xmlns:p14="http://schemas.microsoft.com/office/powerpoint/2010/main" val="21212947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1606520"/>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YEME BOZUKLUKLARI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Nedenler ve Risk Faktörleri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2984360"/>
            <a:ext cx="10724626" cy="3123462"/>
          </a:xfrm>
        </p:spPr>
        <p:txBody>
          <a:bodyPr numCol="2">
            <a:noAutofit/>
          </a:bodyPr>
          <a:lstStyle/>
          <a:p>
            <a:pPr marL="0" indent="0">
              <a:buNone/>
            </a:pPr>
            <a:r>
              <a:rPr lang="tr-TR" sz="2400" dirty="0">
                <a:latin typeface="Segoe UI" panose="020B0502040204020203" pitchFamily="34" charset="0"/>
                <a:cs typeface="Segoe UI" panose="020B0502040204020203" pitchFamily="34" charset="0"/>
              </a:rPr>
              <a:t>Çok </a:t>
            </a:r>
            <a:r>
              <a:rPr lang="en-US" sz="2400" dirty="0">
                <a:latin typeface="Segoe UI" panose="020B0502040204020203" pitchFamily="34" charset="0"/>
                <a:cs typeface="Segoe UI" panose="020B0502040204020203" pitchFamily="34" charset="0"/>
              </a:rPr>
              <a:t>f</a:t>
            </a:r>
            <a:r>
              <a:rPr lang="tr-TR" sz="2400" dirty="0">
                <a:latin typeface="Segoe UI" panose="020B0502040204020203" pitchFamily="34" charset="0"/>
                <a:cs typeface="Segoe UI" panose="020B0502040204020203" pitchFamily="34" charset="0"/>
              </a:rPr>
              <a:t>aktörlüdür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a:p>
            <a:pPr lvl="1"/>
            <a:r>
              <a:rPr lang="tr-TR" dirty="0">
                <a:latin typeface="Segoe UI" panose="020B0502040204020203" pitchFamily="34" charset="0"/>
                <a:cs typeface="Segoe UI" panose="020B0502040204020203" pitchFamily="34" charset="0"/>
              </a:rPr>
              <a:t>Genetik Faktörler</a:t>
            </a:r>
          </a:p>
          <a:p>
            <a:pPr lvl="1"/>
            <a:r>
              <a:rPr lang="tr-TR" dirty="0">
                <a:latin typeface="Segoe UI" panose="020B0502040204020203" pitchFamily="34" charset="0"/>
                <a:cs typeface="Segoe UI" panose="020B0502040204020203" pitchFamily="34" charset="0"/>
              </a:rPr>
              <a:t>Çevresel Faktörler</a:t>
            </a:r>
          </a:p>
          <a:p>
            <a:pPr lvl="1"/>
            <a:r>
              <a:rPr lang="tr-TR" dirty="0">
                <a:latin typeface="Segoe UI" panose="020B0502040204020203" pitchFamily="34" charset="0"/>
                <a:cs typeface="Segoe UI" panose="020B0502040204020203" pitchFamily="34" charset="0"/>
              </a:rPr>
              <a:t>Psikolojik faktörler</a:t>
            </a:r>
          </a:p>
          <a:p>
            <a:pPr lvl="1"/>
            <a:r>
              <a:rPr lang="tr-TR" dirty="0">
                <a:latin typeface="Segoe UI" panose="020B0502040204020203" pitchFamily="34" charset="0"/>
                <a:cs typeface="Segoe UI" panose="020B0502040204020203" pitchFamily="34" charset="0"/>
              </a:rPr>
              <a:t>Toplumsal Faktörler</a:t>
            </a:r>
          </a:p>
          <a:p>
            <a:endParaRPr lang="tr-TR" sz="2400" dirty="0">
              <a:latin typeface="Segoe UI" panose="020B0502040204020203" pitchFamily="34" charset="0"/>
              <a:cs typeface="Segoe UI" panose="020B0502040204020203" pitchFamily="34" charset="0"/>
            </a:endParaRPr>
          </a:p>
          <a:p>
            <a:endParaRPr lang="tr-TR" sz="2400" dirty="0">
              <a:latin typeface="Segoe UI" panose="020B0502040204020203" pitchFamily="34" charset="0"/>
              <a:cs typeface="Segoe UI" panose="020B0502040204020203" pitchFamily="34" charset="0"/>
            </a:endParaRPr>
          </a:p>
          <a:p>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A716B349-0416-B15F-8FB6-31ECE179674F}"/>
              </a:ext>
            </a:extLst>
          </p:cNvPr>
          <p:cNvSpPr>
            <a:spLocks noGrp="1"/>
          </p:cNvSpPr>
          <p:nvPr>
            <p:ph type="sldNum" sz="quarter" idx="12"/>
          </p:nvPr>
        </p:nvSpPr>
        <p:spPr/>
        <p:txBody>
          <a:bodyPr/>
          <a:lstStyle/>
          <a:p>
            <a:fld id="{0BE68271-D1D7-4240-9CAF-7A57D75CD8A1}" type="slidenum">
              <a:rPr lang="en-US" smtClean="0"/>
              <a:t>54</a:t>
            </a:fld>
            <a:endParaRPr lang="en-US"/>
          </a:p>
        </p:txBody>
      </p:sp>
    </p:spTree>
    <p:extLst>
      <p:ext uri="{BB962C8B-B14F-4D97-AF65-F5344CB8AC3E}">
        <p14:creationId xmlns:p14="http://schemas.microsoft.com/office/powerpoint/2010/main" val="27984647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1377754"/>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YEME BOZUKLUKLARI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Belirtiler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53642" y="3753005"/>
            <a:ext cx="11107023" cy="2603345"/>
          </a:xfrm>
        </p:spPr>
        <p:txBody>
          <a:bodyPr numCol="2">
            <a:noAutofit/>
          </a:bodyPr>
          <a:lstStyle/>
          <a:p>
            <a:pPr>
              <a:buFont typeface="Wingdings" panose="05000000000000000000" pitchFamily="2" charset="2"/>
              <a:buChar char="ü"/>
            </a:pPr>
            <a:r>
              <a:rPr lang="tr-TR" sz="2400" dirty="0"/>
              <a:t>Aşırı Kilo Kaybı</a:t>
            </a:r>
          </a:p>
          <a:p>
            <a:pPr>
              <a:buFont typeface="Wingdings" panose="05000000000000000000" pitchFamily="2" charset="2"/>
              <a:buChar char="ü"/>
            </a:pPr>
            <a:r>
              <a:rPr lang="tr-TR" sz="2400" dirty="0"/>
              <a:t>Tıkınırcasına Yeme</a:t>
            </a:r>
          </a:p>
          <a:p>
            <a:pPr>
              <a:buFont typeface="Wingdings" panose="05000000000000000000" pitchFamily="2" charset="2"/>
              <a:buChar char="ü"/>
            </a:pPr>
            <a:r>
              <a:rPr lang="tr-TR" sz="2400" dirty="0"/>
              <a:t>Arındırma Davranışları</a:t>
            </a:r>
          </a:p>
          <a:p>
            <a:pPr>
              <a:buFont typeface="Wingdings" panose="05000000000000000000" pitchFamily="2" charset="2"/>
              <a:buChar char="ü"/>
            </a:pPr>
            <a:endParaRPr lang="tr-TR" sz="2400" dirty="0"/>
          </a:p>
          <a:p>
            <a:pPr>
              <a:buFont typeface="Wingdings" panose="05000000000000000000" pitchFamily="2" charset="2"/>
              <a:buChar char="ü"/>
            </a:pPr>
            <a:endParaRPr lang="tr-TR" sz="2400" dirty="0"/>
          </a:p>
          <a:p>
            <a:pPr>
              <a:buFont typeface="Wingdings" panose="05000000000000000000" pitchFamily="2" charset="2"/>
              <a:buChar char="ü"/>
            </a:pPr>
            <a:r>
              <a:rPr lang="tr-TR" sz="2400" dirty="0"/>
              <a:t>Yemek Ritüelleri</a:t>
            </a:r>
          </a:p>
          <a:p>
            <a:pPr>
              <a:buFont typeface="Wingdings" panose="05000000000000000000" pitchFamily="2" charset="2"/>
              <a:buChar char="ü"/>
            </a:pPr>
            <a:r>
              <a:rPr lang="tr-TR" sz="2400" dirty="0"/>
              <a:t>Vücut İmajı Takıntısı</a:t>
            </a:r>
          </a:p>
          <a:p>
            <a:pPr>
              <a:buFont typeface="Wingdings" panose="05000000000000000000" pitchFamily="2" charset="2"/>
              <a:buChar char="ü"/>
            </a:pPr>
            <a:r>
              <a:rPr lang="tr-TR" sz="2400" dirty="0"/>
              <a:t>Sosyal Çekilme</a:t>
            </a:r>
          </a:p>
          <a:p>
            <a:pPr lvl="1"/>
            <a:endParaRPr lang="tr-TR" sz="2000" dirty="0"/>
          </a:p>
        </p:txBody>
      </p:sp>
      <p:sp>
        <p:nvSpPr>
          <p:cNvPr id="5" name="Metin kutusu 4">
            <a:extLst>
              <a:ext uri="{FF2B5EF4-FFF2-40B4-BE49-F238E27FC236}">
                <a16:creationId xmlns:a16="http://schemas.microsoft.com/office/drawing/2014/main" id="{92C7FAB2-2325-4DE4-96D3-3F686BB0D1CB}"/>
              </a:ext>
            </a:extLst>
          </p:cNvPr>
          <p:cNvSpPr txBox="1"/>
          <p:nvPr/>
        </p:nvSpPr>
        <p:spPr>
          <a:xfrm>
            <a:off x="622880" y="2755594"/>
            <a:ext cx="10985187" cy="830997"/>
          </a:xfrm>
          <a:prstGeom prst="rect">
            <a:avLst/>
          </a:prstGeom>
          <a:noFill/>
        </p:spPr>
        <p:txBody>
          <a:bodyPr wrap="square">
            <a:spAutoFit/>
          </a:bodyPr>
          <a:lstStyle/>
          <a:p>
            <a:pPr algn="just"/>
            <a:r>
              <a:rPr lang="tr-TR" sz="2400" dirty="0">
                <a:latin typeface="Segoe UI" panose="020B0502040204020203" pitchFamily="34" charset="0"/>
                <a:cs typeface="Segoe UI" panose="020B0502040204020203" pitchFamily="34" charset="0"/>
              </a:rPr>
              <a:t>Belirtiler çeşitli durumlarda ortaya çıkabilir ve spesifik bozukluğa bağlı olarak değişebilir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DD4AB7F9-8E91-9E7C-F9C0-FA59555F8363}"/>
              </a:ext>
            </a:extLst>
          </p:cNvPr>
          <p:cNvSpPr>
            <a:spLocks noGrp="1"/>
          </p:cNvSpPr>
          <p:nvPr>
            <p:ph type="sldNum" sz="quarter" idx="12"/>
          </p:nvPr>
        </p:nvSpPr>
        <p:spPr/>
        <p:txBody>
          <a:bodyPr/>
          <a:lstStyle/>
          <a:p>
            <a:fld id="{0BE68271-D1D7-4240-9CAF-7A57D75CD8A1}" type="slidenum">
              <a:rPr lang="en-US" smtClean="0"/>
              <a:t>55</a:t>
            </a:fld>
            <a:endParaRPr lang="en-US"/>
          </a:p>
        </p:txBody>
      </p:sp>
    </p:spTree>
    <p:extLst>
      <p:ext uri="{BB962C8B-B14F-4D97-AF65-F5344CB8AC3E}">
        <p14:creationId xmlns:p14="http://schemas.microsoft.com/office/powerpoint/2010/main" val="37310007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1485940"/>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YEME BOZUKLUKLARI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Vaka Örneği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2863780"/>
            <a:ext cx="10724626" cy="3123462"/>
          </a:xfrm>
        </p:spPr>
        <p:txBody>
          <a:bodyPr>
            <a:noAutofit/>
          </a:bodyPr>
          <a:lstStyle/>
          <a:p>
            <a:pPr algn="just"/>
            <a:r>
              <a:rPr lang="tr-TR" sz="2000" dirty="0">
                <a:latin typeface="Segoe UI" panose="020B0502040204020203" pitchFamily="34" charset="0"/>
                <a:cs typeface="Segoe UI" panose="020B0502040204020203" pitchFamily="34" charset="0"/>
              </a:rPr>
              <a:t>Zeynep, 19 yaşında, üniversite öğrencisi. Zeynep, yaklaşık 1 yıldır kilosu hakkında sürekli olarak endişe duymakta ve aşırı kilolu olduğuna inanmaktadır. Aynaya baktığında vücuduyla ilgili olumsuz düşüncelere kapılıp kendini aşırı şişman hissettiği için sürekli olarak diyet yapmakta ve kilo verme hedeflerine ulaşmak için çok katı bir rejim uygulamaktadır.</a:t>
            </a:r>
          </a:p>
          <a:p>
            <a:pPr algn="just"/>
            <a:r>
              <a:rPr lang="tr-TR" sz="2000" dirty="0">
                <a:latin typeface="Segoe UI" panose="020B0502040204020203" pitchFamily="34" charset="0"/>
                <a:cs typeface="Segoe UI" panose="020B0502040204020203" pitchFamily="34" charset="0"/>
              </a:rPr>
              <a:t>Gün içinde sık sık öğün atlamakta ve çok sınırlı bir kalori alımı yapmaktadır. Genellikle öğünleri tamamen atlayıp gün boyunca sadece birkaç küçük öğün yemektedir. Özellikle yüksek kalorili yiyeceklerden kaçınıp sık sık kendini aç bırakmaktadır. Zeynep, kilo kaybını hızlandırmak için aşırı egzersiz yapmakta, saatlerce koşup spor yapmakta ve egzersizlerden sonra bile enerji harcamaya devam etmektedir.</a:t>
            </a:r>
          </a:p>
          <a:p>
            <a:pPr algn="just"/>
            <a:endParaRPr lang="tr-TR" sz="20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ED6C61FA-3CCB-E623-5E0C-4D533155E29E}"/>
              </a:ext>
            </a:extLst>
          </p:cNvPr>
          <p:cNvSpPr>
            <a:spLocks noGrp="1"/>
          </p:cNvSpPr>
          <p:nvPr>
            <p:ph type="sldNum" sz="quarter" idx="12"/>
          </p:nvPr>
        </p:nvSpPr>
        <p:spPr/>
        <p:txBody>
          <a:bodyPr/>
          <a:lstStyle/>
          <a:p>
            <a:fld id="{0BE68271-D1D7-4240-9CAF-7A57D75CD8A1}" type="slidenum">
              <a:rPr lang="en-US" smtClean="0"/>
              <a:t>56</a:t>
            </a:fld>
            <a:endParaRPr lang="en-US"/>
          </a:p>
        </p:txBody>
      </p:sp>
    </p:spTree>
    <p:extLst>
      <p:ext uri="{BB962C8B-B14F-4D97-AF65-F5344CB8AC3E}">
        <p14:creationId xmlns:p14="http://schemas.microsoft.com/office/powerpoint/2010/main" val="25198892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1475892"/>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YEME BOZUKLUKLARI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Vaka Örneği-Devamı</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53642" y="2837428"/>
            <a:ext cx="10724626" cy="3123462"/>
          </a:xfrm>
        </p:spPr>
        <p:txBody>
          <a:bodyPr>
            <a:noAutofit/>
          </a:bodyPr>
          <a:lstStyle/>
          <a:p>
            <a:pPr algn="just"/>
            <a:r>
              <a:rPr lang="tr-TR" sz="2000" dirty="0">
                <a:latin typeface="Segoe UI" panose="020B0502040204020203" pitchFamily="34" charset="0"/>
                <a:cs typeface="Segoe UI" panose="020B0502040204020203" pitchFamily="34" charset="0"/>
              </a:rPr>
              <a:t>Aynı zamanda Zeynep’in, vücut şekli ve kilo değişiklikleri konusunda sabit düşünceleri bulunmaktadır. Vücudundaki her küçük değişikliği aşırı endişe ile takip etmekte, vücudu hakkında sürekli olarak kendini eleştirmekte ve memnun olmadığı birçok şey olduğunu belirtmektedir. </a:t>
            </a:r>
          </a:p>
          <a:p>
            <a:pPr algn="just"/>
            <a:r>
              <a:rPr lang="tr-TR" sz="2000" dirty="0">
                <a:latin typeface="Segoe UI" panose="020B0502040204020203" pitchFamily="34" charset="0"/>
                <a:cs typeface="Segoe UI" panose="020B0502040204020203" pitchFamily="34" charset="0"/>
              </a:rPr>
              <a:t>Zeynep'in ailesi ve arkadaşları, onun çok zayıfladığını ve sağlığının ciddi şekilde tehlikede olduğunu fark etmiştir. Zeynep’in sürekli hâlsiz ve bitkin hissettiğini görmeleri üzerine profesyonel destek arayışına girmişlerdir. Ayrıca bu dönemde Zeynep, adet dönemlerinin düzensizleştiğini, kemik ağrıları, çarpıntı ve aşırı yorulma şikâyetlerinin olduğunu belirtmiştir.</a:t>
            </a:r>
          </a:p>
          <a:p>
            <a:pPr marL="0" indent="0" algn="just">
              <a:buNone/>
            </a:pPr>
            <a:r>
              <a:rPr lang="tr-TR" sz="2000" dirty="0">
                <a:latin typeface="Segoe UI" panose="020B0502040204020203" pitchFamily="34" charset="0"/>
                <a:cs typeface="Segoe UI" panose="020B0502040204020203" pitchFamily="34" charset="0"/>
              </a:rPr>
              <a:t> </a:t>
            </a:r>
          </a:p>
        </p:txBody>
      </p:sp>
      <p:sp>
        <p:nvSpPr>
          <p:cNvPr id="4" name="Slide Number Placeholder 3">
            <a:extLst>
              <a:ext uri="{FF2B5EF4-FFF2-40B4-BE49-F238E27FC236}">
                <a16:creationId xmlns:a16="http://schemas.microsoft.com/office/drawing/2014/main" id="{CD7C52ED-61EA-682A-08FF-C2129085608E}"/>
              </a:ext>
            </a:extLst>
          </p:cNvPr>
          <p:cNvSpPr>
            <a:spLocks noGrp="1"/>
          </p:cNvSpPr>
          <p:nvPr>
            <p:ph type="sldNum" sz="quarter" idx="12"/>
          </p:nvPr>
        </p:nvSpPr>
        <p:spPr/>
        <p:txBody>
          <a:bodyPr/>
          <a:lstStyle/>
          <a:p>
            <a:fld id="{0BE68271-D1D7-4240-9CAF-7A57D75CD8A1}" type="slidenum">
              <a:rPr lang="en-US" smtClean="0"/>
              <a:t>57</a:t>
            </a:fld>
            <a:endParaRPr lang="en-US"/>
          </a:p>
        </p:txBody>
      </p:sp>
    </p:spTree>
    <p:extLst>
      <p:ext uri="{BB962C8B-B14F-4D97-AF65-F5344CB8AC3E}">
        <p14:creationId xmlns:p14="http://schemas.microsoft.com/office/powerpoint/2010/main" val="38793819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0785" y="1126631"/>
            <a:ext cx="10515600" cy="1757246"/>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YEME BOZUKLUKLARI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Tedavi Seçenekleri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0785" y="2883877"/>
            <a:ext cx="10724626" cy="3123462"/>
          </a:xfrm>
        </p:spPr>
        <p:txBody>
          <a:bodyPr numCol="2">
            <a:noAutofit/>
          </a:bodyPr>
          <a:lstStyle/>
          <a:p>
            <a:r>
              <a:rPr lang="tr-TR" sz="2400" dirty="0">
                <a:latin typeface="Segoe UI" panose="020B0502040204020203" pitchFamily="34" charset="0"/>
                <a:cs typeface="Segoe UI" panose="020B0502040204020203" pitchFamily="34" charset="0"/>
              </a:rPr>
              <a:t>Bireysel Terapi</a:t>
            </a:r>
          </a:p>
          <a:p>
            <a:r>
              <a:rPr lang="tr-TR" sz="2400" dirty="0">
                <a:latin typeface="Segoe UI" panose="020B0502040204020203" pitchFamily="34" charset="0"/>
                <a:cs typeface="Segoe UI" panose="020B0502040204020203" pitchFamily="34" charset="0"/>
              </a:rPr>
              <a:t>Tıbbi İzleme</a:t>
            </a:r>
          </a:p>
          <a:p>
            <a:r>
              <a:rPr lang="tr-TR" sz="2400" dirty="0">
                <a:latin typeface="Segoe UI" panose="020B0502040204020203" pitchFamily="34" charset="0"/>
                <a:cs typeface="Segoe UI" panose="020B0502040204020203" pitchFamily="34" charset="0"/>
              </a:rPr>
              <a:t>İlaç Tedavisi</a:t>
            </a:r>
          </a:p>
          <a:p>
            <a:r>
              <a:rPr lang="tr-TR" sz="2400" dirty="0">
                <a:latin typeface="Segoe UI" panose="020B0502040204020203" pitchFamily="34" charset="0"/>
                <a:cs typeface="Segoe UI" panose="020B0502040204020203" pitchFamily="34" charset="0"/>
              </a:rPr>
              <a:t>Diyet Düzenlenmesi</a:t>
            </a:r>
          </a:p>
          <a:p>
            <a:r>
              <a:rPr lang="tr-TR" sz="2400" dirty="0">
                <a:latin typeface="Segoe UI" panose="020B0502040204020203" pitchFamily="34" charset="0"/>
                <a:cs typeface="Segoe UI" panose="020B0502040204020203" pitchFamily="34" charset="0"/>
              </a:rPr>
              <a:t>Aile ve Topluluk Desteği</a:t>
            </a:r>
          </a:p>
        </p:txBody>
      </p:sp>
      <p:sp>
        <p:nvSpPr>
          <p:cNvPr id="4" name="Slide Number Placeholder 3">
            <a:extLst>
              <a:ext uri="{FF2B5EF4-FFF2-40B4-BE49-F238E27FC236}">
                <a16:creationId xmlns:a16="http://schemas.microsoft.com/office/drawing/2014/main" id="{924782E7-59FD-A1CA-4089-1FD1D5F3C0A8}"/>
              </a:ext>
            </a:extLst>
          </p:cNvPr>
          <p:cNvSpPr>
            <a:spLocks noGrp="1"/>
          </p:cNvSpPr>
          <p:nvPr>
            <p:ph type="sldNum" sz="quarter" idx="12"/>
          </p:nvPr>
        </p:nvSpPr>
        <p:spPr/>
        <p:txBody>
          <a:bodyPr/>
          <a:lstStyle/>
          <a:p>
            <a:fld id="{0BE68271-D1D7-4240-9CAF-7A57D75CD8A1}" type="slidenum">
              <a:rPr lang="en-US" smtClean="0"/>
              <a:t>58</a:t>
            </a:fld>
            <a:endParaRPr lang="en-US"/>
          </a:p>
        </p:txBody>
      </p:sp>
    </p:spTree>
    <p:extLst>
      <p:ext uri="{BB962C8B-B14F-4D97-AF65-F5344CB8AC3E}">
        <p14:creationId xmlns:p14="http://schemas.microsoft.com/office/powerpoint/2010/main" val="24920054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1676859"/>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YEME BOZUKLUKLARI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Meslek Elemanları İçin Öneriler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3054699"/>
            <a:ext cx="10724626" cy="3123462"/>
          </a:xfrm>
        </p:spPr>
        <p:txBody>
          <a:bodyPr>
            <a:noAutofit/>
          </a:bodyPr>
          <a:lstStyle/>
          <a:p>
            <a:r>
              <a:rPr lang="tr-TR" sz="2400" dirty="0">
                <a:latin typeface="Segoe UI" panose="020B0502040204020203" pitchFamily="34" charset="0"/>
                <a:cs typeface="Segoe UI" panose="020B0502040204020203" pitchFamily="34" charset="0"/>
              </a:rPr>
              <a:t>Hayati tehdit !!</a:t>
            </a:r>
          </a:p>
          <a:p>
            <a:r>
              <a:rPr lang="tr-TR" sz="2400" dirty="0">
                <a:latin typeface="Segoe UI" panose="020B0502040204020203" pitchFamily="34" charset="0"/>
                <a:cs typeface="Segoe UI" panose="020B0502040204020203" pitchFamily="34" charset="0"/>
              </a:rPr>
              <a:t>Tanı için şüphe önemli</a:t>
            </a:r>
          </a:p>
          <a:p>
            <a:r>
              <a:rPr lang="tr-TR" sz="2400" dirty="0">
                <a:latin typeface="Segoe UI" panose="020B0502040204020203" pitchFamily="34" charset="0"/>
                <a:cs typeface="Segoe UI" panose="020B0502040204020203" pitchFamily="34" charset="0"/>
              </a:rPr>
              <a:t>Uygun yönlendirme</a:t>
            </a:r>
          </a:p>
          <a:p>
            <a:endParaRPr lang="tr-TR" sz="2400" dirty="0">
              <a:latin typeface="Segoe UI" panose="020B0502040204020203" pitchFamily="34" charset="0"/>
              <a:cs typeface="Segoe UI" panose="020B0502040204020203" pitchFamily="34" charset="0"/>
            </a:endParaRPr>
          </a:p>
          <a:p>
            <a:pPr marL="0" indent="0">
              <a:buNone/>
            </a:pPr>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A3A6B7E-6759-D0FE-575D-E20D4B0013B6}"/>
              </a:ext>
            </a:extLst>
          </p:cNvPr>
          <p:cNvSpPr>
            <a:spLocks noGrp="1"/>
          </p:cNvSpPr>
          <p:nvPr>
            <p:ph type="sldNum" sz="quarter" idx="12"/>
          </p:nvPr>
        </p:nvSpPr>
        <p:spPr/>
        <p:txBody>
          <a:bodyPr/>
          <a:lstStyle/>
          <a:p>
            <a:fld id="{0BE68271-D1D7-4240-9CAF-7A57D75CD8A1}" type="slidenum">
              <a:rPr lang="en-US" smtClean="0"/>
              <a:t>59</a:t>
            </a:fld>
            <a:endParaRPr lang="en-US"/>
          </a:p>
        </p:txBody>
      </p:sp>
    </p:spTree>
    <p:extLst>
      <p:ext uri="{BB962C8B-B14F-4D97-AF65-F5344CB8AC3E}">
        <p14:creationId xmlns:p14="http://schemas.microsoft.com/office/powerpoint/2010/main" val="1860712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9174" y="1256044"/>
            <a:ext cx="10515600" cy="1668025"/>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ANKSİYETE BOZUKLUKLARI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Vaka Örnekleri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2837318"/>
            <a:ext cx="10724626" cy="3123462"/>
          </a:xfrm>
        </p:spPr>
        <p:txBody>
          <a:bodyPr>
            <a:noAutofit/>
          </a:bodyPr>
          <a:lstStyle/>
          <a:p>
            <a:pPr marL="0" marR="101600" indent="0" algn="just">
              <a:lnSpc>
                <a:spcPct val="117000"/>
              </a:lnSpc>
              <a:spcAft>
                <a:spcPts val="0"/>
              </a:spcAft>
              <a:buNone/>
            </a:pPr>
            <a:r>
              <a:rPr lang="tr-TR" sz="2400" b="1"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Sosyal </a:t>
            </a:r>
            <a:r>
              <a:rPr lang="tr-TR" sz="2400" b="1" dirty="0" err="1">
                <a:solidFill>
                  <a:srgbClr val="002060"/>
                </a:solidFill>
                <a:effectLst/>
                <a:latin typeface="Segoe UI" panose="020B0502040204020203" pitchFamily="34" charset="0"/>
                <a:ea typeface="Calibri" panose="020F0502020204030204" pitchFamily="34" charset="0"/>
                <a:cs typeface="Segoe UI" panose="020B0502040204020203" pitchFamily="34" charset="0"/>
              </a:rPr>
              <a:t>Anksiyete</a:t>
            </a:r>
            <a:r>
              <a:rPr lang="tr-TR" sz="2400" b="1"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 Bozukluğu</a:t>
            </a:r>
          </a:p>
          <a:p>
            <a:pPr marL="0" marR="101600" indent="0" algn="just">
              <a:lnSpc>
                <a:spcPct val="117000"/>
              </a:lnSpc>
              <a:spcAft>
                <a:spcPts val="0"/>
              </a:spcAft>
              <a:buNone/>
            </a:pPr>
            <a:r>
              <a:rPr lang="tr-TR" sz="2400" dirty="0">
                <a:effectLst/>
                <a:latin typeface="Segoe UI" panose="020B0502040204020203" pitchFamily="34" charset="0"/>
                <a:ea typeface="Calibri" panose="020F0502020204030204" pitchFamily="34" charset="0"/>
                <a:cs typeface="Segoe UI" panose="020B0502040204020203" pitchFamily="34" charset="0"/>
              </a:rPr>
              <a:t>Murat, 25 yaşında, üniversite öğrencisi. Murat, toplum içinde konuşmaktan veya grup önünde performans sergilemekten korkuyordu. Üniversitedeki sunumlar veya sınıf içi katılım gibi durumlarda, aşırı terleme, titreme ve yüzünün kızarması gibi fiziksel belirtiler yaşamaktaydı. Bu nedenle sosyal etkinliklerden ve derslerden kaçınıyordu. Bu durum, günlük hayatını etkiliyor ve okulda performans sergilemesinin önüne geçiyordu.</a:t>
            </a:r>
          </a:p>
          <a:p>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2D014340-7498-C49F-C587-8586852AFBE5}"/>
              </a:ext>
            </a:extLst>
          </p:cNvPr>
          <p:cNvSpPr>
            <a:spLocks noGrp="1"/>
          </p:cNvSpPr>
          <p:nvPr>
            <p:ph type="sldNum" sz="quarter" idx="12"/>
          </p:nvPr>
        </p:nvSpPr>
        <p:spPr/>
        <p:txBody>
          <a:bodyPr/>
          <a:lstStyle/>
          <a:p>
            <a:fld id="{0BE68271-D1D7-4240-9CAF-7A57D75CD8A1}" type="slidenum">
              <a:rPr lang="en-US" smtClean="0"/>
              <a:t>6</a:t>
            </a:fld>
            <a:endParaRPr lang="en-US"/>
          </a:p>
        </p:txBody>
      </p:sp>
    </p:spTree>
    <p:extLst>
      <p:ext uri="{BB962C8B-B14F-4D97-AF65-F5344CB8AC3E}">
        <p14:creationId xmlns:p14="http://schemas.microsoft.com/office/powerpoint/2010/main" val="3622513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744576"/>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KİŞİLİK BOZUKLUKLARI</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53642" y="2356698"/>
            <a:ext cx="10724626" cy="3123462"/>
          </a:xfrm>
        </p:spPr>
        <p:txBody>
          <a:bodyPr/>
          <a:lstStyle/>
          <a:p>
            <a:pPr algn="just"/>
            <a:r>
              <a:rPr lang="tr-TR" dirty="0">
                <a:latin typeface="Segoe UI" panose="020B0502040204020203" pitchFamily="34" charset="0"/>
                <a:cs typeface="Segoe UI" panose="020B0502040204020203" pitchFamily="34" charset="0"/>
              </a:rPr>
              <a:t>Kişilik bozukluğu, insanların yaşam boyu kendilerini, sorunlara neden olacak şekilde gördükleri ve başkalarına tepki verme örüntüsüne sahip oldukları bir ruh sağlığı durumudur. </a:t>
            </a:r>
          </a:p>
          <a:p>
            <a:pPr algn="just"/>
            <a:r>
              <a:rPr lang="tr-TR" dirty="0">
                <a:latin typeface="Segoe UI" panose="020B0502040204020203" pitchFamily="34" charset="0"/>
                <a:cs typeface="Segoe UI" panose="020B0502040204020203" pitchFamily="34" charset="0"/>
              </a:rPr>
              <a:t>Kişiler arası ilişkileri, duygusal düzenlemeyi ve genel işleyişi önemli ölçüde etkilerler</a:t>
            </a:r>
          </a:p>
        </p:txBody>
      </p:sp>
      <p:sp>
        <p:nvSpPr>
          <p:cNvPr id="4" name="Slide Number Placeholder 3">
            <a:extLst>
              <a:ext uri="{FF2B5EF4-FFF2-40B4-BE49-F238E27FC236}">
                <a16:creationId xmlns:a16="http://schemas.microsoft.com/office/drawing/2014/main" id="{77ED8EF1-809A-20C1-93EE-DC26F05D0627}"/>
              </a:ext>
            </a:extLst>
          </p:cNvPr>
          <p:cNvSpPr>
            <a:spLocks noGrp="1"/>
          </p:cNvSpPr>
          <p:nvPr>
            <p:ph type="sldNum" sz="quarter" idx="12"/>
          </p:nvPr>
        </p:nvSpPr>
        <p:spPr/>
        <p:txBody>
          <a:bodyPr/>
          <a:lstStyle/>
          <a:p>
            <a:fld id="{0BE68271-D1D7-4240-9CAF-7A57D75CD8A1}" type="slidenum">
              <a:rPr lang="en-US" smtClean="0"/>
              <a:t>60</a:t>
            </a:fld>
            <a:endParaRPr lang="en-US"/>
          </a:p>
        </p:txBody>
      </p:sp>
    </p:spTree>
    <p:extLst>
      <p:ext uri="{BB962C8B-B14F-4D97-AF65-F5344CB8AC3E}">
        <p14:creationId xmlns:p14="http://schemas.microsoft.com/office/powerpoint/2010/main" val="17693626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1172413"/>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KİŞİLİK BOZUKLUKLARI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Tanım ve sınıflandırma</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86925" y="3406107"/>
            <a:ext cx="10724626" cy="3123462"/>
          </a:xfrm>
        </p:spPr>
        <p:txBody>
          <a:bodyPr numCol="3">
            <a:noAutofit/>
          </a:bodyPr>
          <a:lstStyle/>
          <a:p>
            <a:pPr algn="just">
              <a:lnSpc>
                <a:spcPct val="115000"/>
              </a:lnSpc>
            </a:pPr>
            <a:r>
              <a:rPr lang="tr-TR" sz="2000" dirty="0">
                <a:latin typeface="Segoe UI" panose="020B0502040204020203" pitchFamily="34" charset="0"/>
                <a:cs typeface="Segoe UI" panose="020B0502040204020203" pitchFamily="34" charset="0"/>
              </a:rPr>
              <a:t>A Kümesi</a:t>
            </a:r>
          </a:p>
          <a:p>
            <a:pPr lvl="1" algn="just">
              <a:lnSpc>
                <a:spcPct val="115000"/>
              </a:lnSpc>
            </a:pPr>
            <a:r>
              <a:rPr lang="tr-TR" sz="2000" dirty="0" err="1">
                <a:latin typeface="Segoe UI" panose="020B0502040204020203" pitchFamily="34" charset="0"/>
                <a:cs typeface="Segoe UI" panose="020B0502040204020203" pitchFamily="34" charset="0"/>
              </a:rPr>
              <a:t>Paranoid</a:t>
            </a:r>
            <a:endParaRPr lang="tr-TR" sz="2000" dirty="0">
              <a:latin typeface="Segoe UI" panose="020B0502040204020203" pitchFamily="34" charset="0"/>
              <a:cs typeface="Segoe UI" panose="020B0502040204020203" pitchFamily="34" charset="0"/>
            </a:endParaRPr>
          </a:p>
          <a:p>
            <a:pPr lvl="1" algn="just">
              <a:lnSpc>
                <a:spcPct val="115000"/>
              </a:lnSpc>
            </a:pPr>
            <a:r>
              <a:rPr lang="tr-TR" sz="2000" dirty="0" err="1">
                <a:latin typeface="Segoe UI" panose="020B0502040204020203" pitchFamily="34" charset="0"/>
                <a:cs typeface="Segoe UI" panose="020B0502040204020203" pitchFamily="34" charset="0"/>
              </a:rPr>
              <a:t>Şizoid</a:t>
            </a:r>
            <a:endParaRPr lang="tr-TR" sz="2000" dirty="0">
              <a:latin typeface="Segoe UI" panose="020B0502040204020203" pitchFamily="34" charset="0"/>
              <a:cs typeface="Segoe UI" panose="020B0502040204020203" pitchFamily="34" charset="0"/>
            </a:endParaRPr>
          </a:p>
          <a:p>
            <a:pPr lvl="1" algn="just">
              <a:lnSpc>
                <a:spcPct val="115000"/>
              </a:lnSpc>
            </a:pPr>
            <a:r>
              <a:rPr lang="tr-TR" sz="2000" dirty="0" err="1">
                <a:latin typeface="Segoe UI" panose="020B0502040204020203" pitchFamily="34" charset="0"/>
                <a:cs typeface="Segoe UI" panose="020B0502040204020203" pitchFamily="34" charset="0"/>
              </a:rPr>
              <a:t>Şizotipal</a:t>
            </a:r>
            <a:r>
              <a:rPr lang="tr-TR" sz="2000" dirty="0">
                <a:latin typeface="Segoe UI" panose="020B0502040204020203" pitchFamily="34" charset="0"/>
                <a:cs typeface="Segoe UI" panose="020B0502040204020203" pitchFamily="34" charset="0"/>
              </a:rPr>
              <a:t> </a:t>
            </a:r>
          </a:p>
          <a:p>
            <a:pPr lvl="1" algn="just">
              <a:lnSpc>
                <a:spcPct val="115000"/>
              </a:lnSpc>
            </a:pPr>
            <a:endParaRPr lang="tr-TR" sz="2000" dirty="0">
              <a:latin typeface="Segoe UI" panose="020B0502040204020203" pitchFamily="34" charset="0"/>
              <a:cs typeface="Segoe UI" panose="020B0502040204020203" pitchFamily="34" charset="0"/>
            </a:endParaRPr>
          </a:p>
          <a:p>
            <a:pPr lvl="1" algn="just">
              <a:lnSpc>
                <a:spcPct val="115000"/>
              </a:lnSpc>
            </a:pPr>
            <a:endParaRPr lang="en-US" sz="2000" dirty="0">
              <a:latin typeface="Segoe UI" panose="020B0502040204020203" pitchFamily="34" charset="0"/>
              <a:cs typeface="Segoe UI" panose="020B0502040204020203" pitchFamily="34" charset="0"/>
            </a:endParaRPr>
          </a:p>
          <a:p>
            <a:pPr lvl="1" algn="just">
              <a:lnSpc>
                <a:spcPct val="115000"/>
              </a:lnSpc>
            </a:pPr>
            <a:endParaRPr lang="tr-TR" sz="2000" dirty="0">
              <a:latin typeface="Segoe UI" panose="020B0502040204020203" pitchFamily="34" charset="0"/>
              <a:cs typeface="Segoe UI" panose="020B0502040204020203" pitchFamily="34" charset="0"/>
            </a:endParaRPr>
          </a:p>
          <a:p>
            <a:pPr algn="just">
              <a:lnSpc>
                <a:spcPct val="115000"/>
              </a:lnSpc>
            </a:pPr>
            <a:r>
              <a:rPr lang="tr-TR" sz="2000" dirty="0">
                <a:latin typeface="Segoe UI" panose="020B0502040204020203" pitchFamily="34" charset="0"/>
                <a:cs typeface="Segoe UI" panose="020B0502040204020203" pitchFamily="34" charset="0"/>
              </a:rPr>
              <a:t>B Kümesi</a:t>
            </a:r>
          </a:p>
          <a:p>
            <a:pPr lvl="1" algn="just">
              <a:lnSpc>
                <a:spcPct val="115000"/>
              </a:lnSpc>
            </a:pPr>
            <a:r>
              <a:rPr lang="tr-TR" sz="2000" dirty="0" err="1">
                <a:latin typeface="Segoe UI" panose="020B0502040204020203" pitchFamily="34" charset="0"/>
                <a:cs typeface="Segoe UI" panose="020B0502040204020203" pitchFamily="34" charset="0"/>
              </a:rPr>
              <a:t>Antisosyal</a:t>
            </a:r>
            <a:r>
              <a:rPr lang="tr-TR" sz="2000" dirty="0">
                <a:latin typeface="Segoe UI" panose="020B0502040204020203" pitchFamily="34" charset="0"/>
                <a:cs typeface="Segoe UI" panose="020B0502040204020203" pitchFamily="34" charset="0"/>
              </a:rPr>
              <a:t> </a:t>
            </a:r>
          </a:p>
          <a:p>
            <a:pPr lvl="1" algn="just">
              <a:lnSpc>
                <a:spcPct val="115000"/>
              </a:lnSpc>
            </a:pPr>
            <a:r>
              <a:rPr lang="tr-TR" sz="2000" dirty="0" err="1">
                <a:latin typeface="Segoe UI" panose="020B0502040204020203" pitchFamily="34" charset="0"/>
                <a:cs typeface="Segoe UI" panose="020B0502040204020203" pitchFamily="34" charset="0"/>
              </a:rPr>
              <a:t>Borderline</a:t>
            </a:r>
            <a:endParaRPr lang="tr-TR" sz="2000" dirty="0">
              <a:latin typeface="Segoe UI" panose="020B0502040204020203" pitchFamily="34" charset="0"/>
              <a:cs typeface="Segoe UI" panose="020B0502040204020203" pitchFamily="34" charset="0"/>
            </a:endParaRPr>
          </a:p>
          <a:p>
            <a:pPr lvl="1" algn="just">
              <a:lnSpc>
                <a:spcPct val="115000"/>
              </a:lnSpc>
            </a:pPr>
            <a:r>
              <a:rPr lang="tr-TR" sz="2000" dirty="0" err="1">
                <a:latin typeface="Segoe UI" panose="020B0502040204020203" pitchFamily="34" charset="0"/>
                <a:cs typeface="Segoe UI" panose="020B0502040204020203" pitchFamily="34" charset="0"/>
              </a:rPr>
              <a:t>Histriyonik</a:t>
            </a:r>
            <a:endParaRPr lang="tr-TR" sz="2000" dirty="0">
              <a:latin typeface="Segoe UI" panose="020B0502040204020203" pitchFamily="34" charset="0"/>
              <a:cs typeface="Segoe UI" panose="020B0502040204020203" pitchFamily="34" charset="0"/>
            </a:endParaRPr>
          </a:p>
          <a:p>
            <a:pPr lvl="1" algn="just">
              <a:lnSpc>
                <a:spcPct val="115000"/>
              </a:lnSpc>
            </a:pPr>
            <a:r>
              <a:rPr lang="tr-TR" sz="2000" dirty="0" err="1">
                <a:latin typeface="Segoe UI" panose="020B0502040204020203" pitchFamily="34" charset="0"/>
                <a:cs typeface="Segoe UI" panose="020B0502040204020203" pitchFamily="34" charset="0"/>
              </a:rPr>
              <a:t>Narsisistik</a:t>
            </a:r>
            <a:r>
              <a:rPr lang="tr-TR" sz="2000" dirty="0">
                <a:latin typeface="Segoe UI" panose="020B0502040204020203" pitchFamily="34" charset="0"/>
                <a:cs typeface="Segoe UI" panose="020B0502040204020203" pitchFamily="34" charset="0"/>
              </a:rPr>
              <a:t> </a:t>
            </a:r>
          </a:p>
          <a:p>
            <a:pPr lvl="1" algn="just">
              <a:lnSpc>
                <a:spcPct val="115000"/>
              </a:lnSpc>
            </a:pPr>
            <a:endParaRPr lang="en-US" sz="2000" dirty="0">
              <a:latin typeface="Segoe UI" panose="020B0502040204020203" pitchFamily="34" charset="0"/>
              <a:cs typeface="Segoe UI" panose="020B0502040204020203" pitchFamily="34" charset="0"/>
            </a:endParaRPr>
          </a:p>
          <a:p>
            <a:pPr lvl="1" algn="just">
              <a:lnSpc>
                <a:spcPct val="115000"/>
              </a:lnSpc>
            </a:pPr>
            <a:endParaRPr lang="tr-TR" sz="2000" dirty="0">
              <a:latin typeface="Segoe UI" panose="020B0502040204020203" pitchFamily="34" charset="0"/>
              <a:cs typeface="Segoe UI" panose="020B0502040204020203" pitchFamily="34" charset="0"/>
            </a:endParaRPr>
          </a:p>
          <a:p>
            <a:pPr algn="just">
              <a:lnSpc>
                <a:spcPct val="115000"/>
              </a:lnSpc>
            </a:pPr>
            <a:r>
              <a:rPr lang="tr-TR" sz="2000" dirty="0">
                <a:latin typeface="Segoe UI" panose="020B0502040204020203" pitchFamily="34" charset="0"/>
                <a:cs typeface="Segoe UI" panose="020B0502040204020203" pitchFamily="34" charset="0"/>
              </a:rPr>
              <a:t>C Kümesi</a:t>
            </a:r>
          </a:p>
          <a:p>
            <a:pPr lvl="1" algn="just">
              <a:lnSpc>
                <a:spcPct val="115000"/>
              </a:lnSpc>
            </a:pPr>
            <a:r>
              <a:rPr lang="tr-TR" sz="2000" dirty="0">
                <a:latin typeface="Segoe UI" panose="020B0502040204020203" pitchFamily="34" charset="0"/>
                <a:cs typeface="Segoe UI" panose="020B0502040204020203" pitchFamily="34" charset="0"/>
              </a:rPr>
              <a:t>Kaçıngan</a:t>
            </a:r>
          </a:p>
          <a:p>
            <a:pPr lvl="1" algn="just">
              <a:lnSpc>
                <a:spcPct val="115000"/>
              </a:lnSpc>
            </a:pPr>
            <a:r>
              <a:rPr lang="tr-TR" sz="2000" dirty="0">
                <a:latin typeface="Segoe UI" panose="020B0502040204020203" pitchFamily="34" charset="0"/>
                <a:cs typeface="Segoe UI" panose="020B0502040204020203" pitchFamily="34" charset="0"/>
              </a:rPr>
              <a:t>Bağımlı</a:t>
            </a:r>
          </a:p>
          <a:p>
            <a:pPr lvl="1" algn="just">
              <a:lnSpc>
                <a:spcPct val="115000"/>
              </a:lnSpc>
            </a:pPr>
            <a:r>
              <a:rPr lang="tr-TR" sz="2000" dirty="0">
                <a:latin typeface="Segoe UI" panose="020B0502040204020203" pitchFamily="34" charset="0"/>
                <a:cs typeface="Segoe UI" panose="020B0502040204020203" pitchFamily="34" charset="0"/>
              </a:rPr>
              <a:t>Obsesif-</a:t>
            </a:r>
            <a:r>
              <a:rPr lang="tr-TR" sz="2000" dirty="0" err="1">
                <a:latin typeface="Segoe UI" panose="020B0502040204020203" pitchFamily="34" charset="0"/>
                <a:cs typeface="Segoe UI" panose="020B0502040204020203" pitchFamily="34" charset="0"/>
              </a:rPr>
              <a:t>kompulsif</a:t>
            </a:r>
            <a:endParaRPr lang="tr-TR" sz="2000" dirty="0">
              <a:latin typeface="Segoe UI" panose="020B0502040204020203" pitchFamily="34" charset="0"/>
              <a:cs typeface="Segoe UI" panose="020B0502040204020203" pitchFamily="34" charset="0"/>
            </a:endParaRPr>
          </a:p>
        </p:txBody>
      </p:sp>
      <p:sp>
        <p:nvSpPr>
          <p:cNvPr id="7" name="Metin kutusu 6">
            <a:extLst>
              <a:ext uri="{FF2B5EF4-FFF2-40B4-BE49-F238E27FC236}">
                <a16:creationId xmlns:a16="http://schemas.microsoft.com/office/drawing/2014/main" id="{09AC8B3A-861B-4331-A076-5776B80CD40D}"/>
              </a:ext>
            </a:extLst>
          </p:cNvPr>
          <p:cNvSpPr txBox="1"/>
          <p:nvPr/>
        </p:nvSpPr>
        <p:spPr>
          <a:xfrm>
            <a:off x="623235" y="2768017"/>
            <a:ext cx="10724950" cy="480581"/>
          </a:xfrm>
          <a:prstGeom prst="rect">
            <a:avLst/>
          </a:prstGeom>
          <a:noFill/>
        </p:spPr>
        <p:txBody>
          <a:bodyPr wrap="square">
            <a:spAutoFit/>
          </a:bodyPr>
          <a:lstStyle/>
          <a:p>
            <a:pPr algn="just">
              <a:lnSpc>
                <a:spcPct val="115000"/>
              </a:lnSpc>
            </a:pPr>
            <a:r>
              <a:rPr lang="tr-TR" sz="2400" dirty="0">
                <a:effectLst/>
                <a:latin typeface="Segoe UI" panose="020B0502040204020203" pitchFamily="34" charset="0"/>
                <a:ea typeface="Calibri" panose="020F0502020204030204" pitchFamily="34" charset="0"/>
                <a:cs typeface="Segoe UI" panose="020B0502040204020203" pitchFamily="34" charset="0"/>
              </a:rPr>
              <a:t>Kişilik bozukluklarını üç kümeye ayrılır</a:t>
            </a:r>
            <a:r>
              <a:rPr lang="en-US" sz="2400" dirty="0">
                <a:effectLst/>
                <a:latin typeface="Segoe UI" panose="020B0502040204020203" pitchFamily="34" charset="0"/>
                <a:ea typeface="Calibri" panose="020F0502020204030204" pitchFamily="34" charset="0"/>
                <a:cs typeface="Segoe UI" panose="020B0502040204020203" pitchFamily="34" charset="0"/>
              </a:rPr>
              <a:t>:</a:t>
            </a:r>
            <a:endParaRPr lang="tr-TR" sz="2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63AFA8D6-200A-F9B6-DD7A-9CED5CCEBFBD}"/>
              </a:ext>
            </a:extLst>
          </p:cNvPr>
          <p:cNvSpPr>
            <a:spLocks noGrp="1"/>
          </p:cNvSpPr>
          <p:nvPr>
            <p:ph type="sldNum" sz="quarter" idx="12"/>
          </p:nvPr>
        </p:nvSpPr>
        <p:spPr/>
        <p:txBody>
          <a:bodyPr/>
          <a:lstStyle/>
          <a:p>
            <a:fld id="{0BE68271-D1D7-4240-9CAF-7A57D75CD8A1}" type="slidenum">
              <a:rPr lang="en-US" smtClean="0"/>
              <a:t>61</a:t>
            </a:fld>
            <a:endParaRPr lang="en-US"/>
          </a:p>
        </p:txBody>
      </p:sp>
    </p:spTree>
    <p:extLst>
      <p:ext uri="{BB962C8B-B14F-4D97-AF65-F5344CB8AC3E}">
        <p14:creationId xmlns:p14="http://schemas.microsoft.com/office/powerpoint/2010/main" val="25849309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1373749"/>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KİŞİLİK BOZUKLUKLARI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Nedenleri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2939571"/>
            <a:ext cx="10724626" cy="3123462"/>
          </a:xfrm>
        </p:spPr>
        <p:txBody>
          <a:bodyPr numCol="2">
            <a:noAutofit/>
          </a:bodyPr>
          <a:lstStyle/>
          <a:p>
            <a:pPr marL="0" indent="0">
              <a:buNone/>
            </a:pPr>
            <a:r>
              <a:rPr lang="tr-TR" sz="2400" dirty="0">
                <a:latin typeface="Segoe UI" panose="020B0502040204020203" pitchFamily="34" charset="0"/>
                <a:cs typeface="Segoe UI" panose="020B0502040204020203" pitchFamily="34" charset="0"/>
              </a:rPr>
              <a:t>Çok Faktörlüdür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a:p>
            <a:pPr lvl="1"/>
            <a:r>
              <a:rPr lang="tr-TR" dirty="0">
                <a:latin typeface="Segoe UI" panose="020B0502040204020203" pitchFamily="34" charset="0"/>
                <a:cs typeface="Segoe UI" panose="020B0502040204020203" pitchFamily="34" charset="0"/>
              </a:rPr>
              <a:t>Genetik Faktörler</a:t>
            </a:r>
          </a:p>
          <a:p>
            <a:pPr lvl="1"/>
            <a:r>
              <a:rPr lang="tr-TR" dirty="0">
                <a:latin typeface="Segoe UI" panose="020B0502040204020203" pitchFamily="34" charset="0"/>
                <a:cs typeface="Segoe UI" panose="020B0502040204020203" pitchFamily="34" charset="0"/>
              </a:rPr>
              <a:t>Çevresel Faktörler</a:t>
            </a:r>
          </a:p>
          <a:p>
            <a:pPr lvl="1"/>
            <a:r>
              <a:rPr lang="tr-TR" dirty="0">
                <a:latin typeface="Segoe UI" panose="020B0502040204020203" pitchFamily="34" charset="0"/>
                <a:cs typeface="Segoe UI" panose="020B0502040204020203" pitchFamily="34" charset="0"/>
              </a:rPr>
              <a:t>Beyin Yapısı ve İşlevi</a:t>
            </a:r>
          </a:p>
          <a:p>
            <a:pPr lvl="1"/>
            <a:r>
              <a:rPr lang="tr-TR" dirty="0">
                <a:latin typeface="Segoe UI" panose="020B0502040204020203" pitchFamily="34" charset="0"/>
                <a:cs typeface="Segoe UI" panose="020B0502040204020203" pitchFamily="34" charset="0"/>
              </a:rPr>
              <a:t>Psikolojik </a:t>
            </a:r>
            <a:r>
              <a:rPr lang="en-US" dirty="0">
                <a:latin typeface="Segoe UI" panose="020B0502040204020203" pitchFamily="34" charset="0"/>
                <a:cs typeface="Segoe UI" panose="020B0502040204020203" pitchFamily="34" charset="0"/>
              </a:rPr>
              <a:t>F</a:t>
            </a:r>
            <a:r>
              <a:rPr lang="tr-TR" dirty="0">
                <a:latin typeface="Segoe UI" panose="020B0502040204020203" pitchFamily="34" charset="0"/>
                <a:cs typeface="Segoe UI" panose="020B0502040204020203" pitchFamily="34" charset="0"/>
              </a:rPr>
              <a:t>aktörler</a:t>
            </a:r>
          </a:p>
          <a:p>
            <a:endParaRPr lang="tr-TR" sz="2400" dirty="0">
              <a:latin typeface="Segoe UI" panose="020B0502040204020203" pitchFamily="34" charset="0"/>
              <a:cs typeface="Segoe UI" panose="020B0502040204020203" pitchFamily="34" charset="0"/>
            </a:endParaRPr>
          </a:p>
          <a:p>
            <a:endParaRPr lang="tr-TR" sz="2400" dirty="0">
              <a:latin typeface="Segoe UI" panose="020B0502040204020203" pitchFamily="34" charset="0"/>
              <a:cs typeface="Segoe UI" panose="020B0502040204020203" pitchFamily="34" charset="0"/>
            </a:endParaRPr>
          </a:p>
          <a:p>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2843AFFC-1F3C-9058-52B1-7C4384AD3EF0}"/>
              </a:ext>
            </a:extLst>
          </p:cNvPr>
          <p:cNvSpPr>
            <a:spLocks noGrp="1"/>
          </p:cNvSpPr>
          <p:nvPr>
            <p:ph type="sldNum" sz="quarter" idx="12"/>
          </p:nvPr>
        </p:nvSpPr>
        <p:spPr/>
        <p:txBody>
          <a:bodyPr/>
          <a:lstStyle/>
          <a:p>
            <a:fld id="{0BE68271-D1D7-4240-9CAF-7A57D75CD8A1}" type="slidenum">
              <a:rPr lang="en-US" smtClean="0"/>
              <a:t>62</a:t>
            </a:fld>
            <a:endParaRPr lang="en-US"/>
          </a:p>
        </p:txBody>
      </p:sp>
    </p:spTree>
    <p:extLst>
      <p:ext uri="{BB962C8B-B14F-4D97-AF65-F5344CB8AC3E}">
        <p14:creationId xmlns:p14="http://schemas.microsoft.com/office/powerpoint/2010/main" val="7566824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578807"/>
            <a:ext cx="10515600" cy="1172413"/>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KİŞİLİK BOZUKLUKLARI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en-US" sz="2800" b="1" kern="1400" spc="-50" dirty="0">
                <a:solidFill>
                  <a:srgbClr val="002060"/>
                </a:solidFill>
                <a:latin typeface="Segoe UI" panose="020B0502040204020203" pitchFamily="34" charset="0"/>
                <a:cs typeface="Segoe UI" panose="020B0502040204020203" pitchFamily="34" charset="0"/>
              </a:rPr>
              <a:t>T</a:t>
            </a:r>
            <a:r>
              <a:rPr lang="tr-TR" sz="2800" b="1" kern="1400" spc="-50" dirty="0">
                <a:solidFill>
                  <a:srgbClr val="002060"/>
                </a:solidFill>
                <a:latin typeface="Segoe UI" panose="020B0502040204020203" pitchFamily="34" charset="0"/>
                <a:cs typeface="Segoe UI" panose="020B0502040204020203" pitchFamily="34" charset="0"/>
              </a:rPr>
              <a:t>anı ve </a:t>
            </a:r>
            <a:r>
              <a:rPr lang="en-US" sz="2800" b="1" kern="1400" spc="-50" dirty="0">
                <a:solidFill>
                  <a:srgbClr val="002060"/>
                </a:solidFill>
                <a:latin typeface="Segoe UI" panose="020B0502040204020203" pitchFamily="34" charset="0"/>
                <a:cs typeface="Segoe UI" panose="020B0502040204020203" pitchFamily="34" charset="0"/>
              </a:rPr>
              <a:t>D</a:t>
            </a:r>
            <a:r>
              <a:rPr lang="tr-TR" sz="2800" b="1" kern="1400" spc="-50" dirty="0">
                <a:solidFill>
                  <a:srgbClr val="002060"/>
                </a:solidFill>
                <a:latin typeface="Segoe UI" panose="020B0502040204020203" pitchFamily="34" charset="0"/>
                <a:cs typeface="Segoe UI" panose="020B0502040204020203" pitchFamily="34" charset="0"/>
              </a:rPr>
              <a:t>eğerlendirme</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53642" y="3006075"/>
            <a:ext cx="11107023" cy="2603345"/>
          </a:xfrm>
        </p:spPr>
        <p:txBody>
          <a:bodyPr numCol="2">
            <a:noAutofit/>
          </a:bodyPr>
          <a:lstStyle/>
          <a:p>
            <a:r>
              <a:rPr lang="tr-TR" sz="2400" dirty="0">
                <a:latin typeface="Segoe UI" panose="020B0502040204020203" pitchFamily="34" charset="0"/>
                <a:cs typeface="Segoe UI" panose="020B0502040204020203" pitchFamily="34" charset="0"/>
              </a:rPr>
              <a:t>Klinik Görüşmeler</a:t>
            </a:r>
          </a:p>
          <a:p>
            <a:r>
              <a:rPr lang="tr-TR" sz="2400" dirty="0">
                <a:latin typeface="Segoe UI" panose="020B0502040204020203" pitchFamily="34" charset="0"/>
                <a:cs typeface="Segoe UI" panose="020B0502040204020203" pitchFamily="34" charset="0"/>
              </a:rPr>
              <a:t>Psikolojik Testler</a:t>
            </a:r>
          </a:p>
          <a:p>
            <a:r>
              <a:rPr lang="tr-TR" sz="2400" dirty="0">
                <a:latin typeface="Segoe UI" panose="020B0502040204020203" pitchFamily="34" charset="0"/>
                <a:cs typeface="Segoe UI" panose="020B0502040204020203" pitchFamily="34" charset="0"/>
              </a:rPr>
              <a:t>Gözlem</a:t>
            </a:r>
          </a:p>
          <a:p>
            <a:r>
              <a:rPr lang="tr-TR" sz="2400" dirty="0">
                <a:latin typeface="Segoe UI" panose="020B0502040204020203" pitchFamily="34" charset="0"/>
                <a:cs typeface="Segoe UI" panose="020B0502040204020203" pitchFamily="34" charset="0"/>
              </a:rPr>
              <a:t>Detaylı Öykü</a:t>
            </a:r>
          </a:p>
        </p:txBody>
      </p:sp>
      <p:sp>
        <p:nvSpPr>
          <p:cNvPr id="4" name="Slide Number Placeholder 3">
            <a:extLst>
              <a:ext uri="{FF2B5EF4-FFF2-40B4-BE49-F238E27FC236}">
                <a16:creationId xmlns:a16="http://schemas.microsoft.com/office/drawing/2014/main" id="{D8BAB796-EE49-95D1-334E-0F9BB7ACAC15}"/>
              </a:ext>
            </a:extLst>
          </p:cNvPr>
          <p:cNvSpPr>
            <a:spLocks noGrp="1"/>
          </p:cNvSpPr>
          <p:nvPr>
            <p:ph type="sldNum" sz="quarter" idx="12"/>
          </p:nvPr>
        </p:nvSpPr>
        <p:spPr/>
        <p:txBody>
          <a:bodyPr/>
          <a:lstStyle/>
          <a:p>
            <a:fld id="{0BE68271-D1D7-4240-9CAF-7A57D75CD8A1}" type="slidenum">
              <a:rPr lang="en-US" smtClean="0"/>
              <a:t>63</a:t>
            </a:fld>
            <a:endParaRPr lang="en-US"/>
          </a:p>
        </p:txBody>
      </p:sp>
    </p:spTree>
    <p:extLst>
      <p:ext uri="{BB962C8B-B14F-4D97-AF65-F5344CB8AC3E}">
        <p14:creationId xmlns:p14="http://schemas.microsoft.com/office/powerpoint/2010/main" val="18591606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1556279"/>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KİŞİLİK BOZUKLUKLARI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Tedavi yaklaşımları</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3091547"/>
            <a:ext cx="10724626" cy="3123462"/>
          </a:xfrm>
        </p:spPr>
        <p:txBody>
          <a:bodyPr numCol="2">
            <a:noAutofit/>
          </a:bodyPr>
          <a:lstStyle/>
          <a:p>
            <a:r>
              <a:rPr lang="tr-TR" sz="2400" dirty="0">
                <a:latin typeface="Segoe UI" panose="020B0502040204020203" pitchFamily="34" charset="0"/>
                <a:cs typeface="Segoe UI" panose="020B0502040204020203" pitchFamily="34" charset="0"/>
              </a:rPr>
              <a:t>Psikoterapi</a:t>
            </a:r>
          </a:p>
          <a:p>
            <a:r>
              <a:rPr lang="tr-TR" sz="2400" dirty="0">
                <a:latin typeface="Segoe UI" panose="020B0502040204020203" pitchFamily="34" charset="0"/>
                <a:cs typeface="Segoe UI" panose="020B0502040204020203" pitchFamily="34" charset="0"/>
              </a:rPr>
              <a:t>İlaç Tedavisi</a:t>
            </a:r>
          </a:p>
          <a:p>
            <a:r>
              <a:rPr lang="tr-TR" sz="2400" dirty="0">
                <a:latin typeface="Segoe UI" panose="020B0502040204020203" pitchFamily="34" charset="0"/>
                <a:cs typeface="Segoe UI" panose="020B0502040204020203" pitchFamily="34" charset="0"/>
              </a:rPr>
              <a:t>Grup Terapisi</a:t>
            </a:r>
          </a:p>
        </p:txBody>
      </p:sp>
      <p:sp>
        <p:nvSpPr>
          <p:cNvPr id="4" name="Slide Number Placeholder 3">
            <a:extLst>
              <a:ext uri="{FF2B5EF4-FFF2-40B4-BE49-F238E27FC236}">
                <a16:creationId xmlns:a16="http://schemas.microsoft.com/office/drawing/2014/main" id="{EDFD93EC-E756-2140-6F49-166D91F4B1CA}"/>
              </a:ext>
            </a:extLst>
          </p:cNvPr>
          <p:cNvSpPr>
            <a:spLocks noGrp="1"/>
          </p:cNvSpPr>
          <p:nvPr>
            <p:ph type="sldNum" sz="quarter" idx="12"/>
          </p:nvPr>
        </p:nvSpPr>
        <p:spPr/>
        <p:txBody>
          <a:bodyPr/>
          <a:lstStyle/>
          <a:p>
            <a:fld id="{0BE68271-D1D7-4240-9CAF-7A57D75CD8A1}" type="slidenum">
              <a:rPr lang="en-US" smtClean="0"/>
              <a:t>64</a:t>
            </a:fld>
            <a:endParaRPr lang="en-US"/>
          </a:p>
        </p:txBody>
      </p:sp>
    </p:spTree>
    <p:extLst>
      <p:ext uri="{BB962C8B-B14F-4D97-AF65-F5344CB8AC3E}">
        <p14:creationId xmlns:p14="http://schemas.microsoft.com/office/powerpoint/2010/main" val="8886395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1445747"/>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KİŞİLİK BOZUKLUKLARI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Meslek Elemanları İçin Öneriler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3002797"/>
            <a:ext cx="10724626" cy="3123462"/>
          </a:xfrm>
        </p:spPr>
        <p:txBody>
          <a:bodyPr>
            <a:noAutofit/>
          </a:bodyPr>
          <a:lstStyle/>
          <a:p>
            <a:r>
              <a:rPr lang="tr-TR" sz="2400" dirty="0">
                <a:latin typeface="Segoe UI" panose="020B0502040204020203" pitchFamily="34" charset="0"/>
                <a:cs typeface="Segoe UI" panose="020B0502040204020203" pitchFamily="34" charset="0"/>
              </a:rPr>
              <a:t>Karmaşık ve çok yönlü </a:t>
            </a:r>
          </a:p>
          <a:p>
            <a:r>
              <a:rPr lang="tr-TR" sz="2400" dirty="0">
                <a:latin typeface="Segoe UI" panose="020B0502040204020203" pitchFamily="34" charset="0"/>
                <a:cs typeface="Segoe UI" panose="020B0502040204020203" pitchFamily="34" charset="0"/>
              </a:rPr>
              <a:t>Kişiye özel tedavi yaklaşımları</a:t>
            </a:r>
          </a:p>
          <a:p>
            <a:r>
              <a:rPr lang="tr-TR" sz="2400" dirty="0">
                <a:latin typeface="Segoe UI" panose="020B0502040204020203" pitchFamily="34" charset="0"/>
                <a:cs typeface="Segoe UI" panose="020B0502040204020203" pitchFamily="34" charset="0"/>
              </a:rPr>
              <a:t>Destekleyici tutum</a:t>
            </a:r>
          </a:p>
          <a:p>
            <a:endParaRPr lang="tr-TR" sz="2400" dirty="0">
              <a:latin typeface="Segoe UI" panose="020B0502040204020203" pitchFamily="34" charset="0"/>
              <a:cs typeface="Segoe UI" panose="020B0502040204020203" pitchFamily="34" charset="0"/>
            </a:endParaRPr>
          </a:p>
          <a:p>
            <a:pPr marL="0" indent="0">
              <a:buNone/>
            </a:pPr>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6E37F70-E419-965C-C3C3-5CF011A894E7}"/>
              </a:ext>
            </a:extLst>
          </p:cNvPr>
          <p:cNvSpPr>
            <a:spLocks noGrp="1"/>
          </p:cNvSpPr>
          <p:nvPr>
            <p:ph type="sldNum" sz="quarter" idx="12"/>
          </p:nvPr>
        </p:nvSpPr>
        <p:spPr/>
        <p:txBody>
          <a:bodyPr/>
          <a:lstStyle/>
          <a:p>
            <a:fld id="{0BE68271-D1D7-4240-9CAF-7A57D75CD8A1}" type="slidenum">
              <a:rPr lang="en-US" smtClean="0"/>
              <a:t>65</a:t>
            </a:fld>
            <a:endParaRPr lang="en-US"/>
          </a:p>
        </p:txBody>
      </p:sp>
    </p:spTree>
    <p:extLst>
      <p:ext uri="{BB962C8B-B14F-4D97-AF65-F5344CB8AC3E}">
        <p14:creationId xmlns:p14="http://schemas.microsoft.com/office/powerpoint/2010/main" val="3599944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744576"/>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NELER ÖĞRENDİK?</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53642" y="2122416"/>
            <a:ext cx="10724626" cy="3123462"/>
          </a:xfrm>
        </p:spPr>
        <p:txBody>
          <a:bodyPr>
            <a:noAutofit/>
          </a:bodyPr>
          <a:lstStyle/>
          <a:p>
            <a:pPr algn="just"/>
            <a:r>
              <a:rPr lang="tr-TR" sz="2400" dirty="0" err="1">
                <a:latin typeface="Segoe UI" panose="020B0502040204020203" pitchFamily="34" charset="0"/>
                <a:cs typeface="Segoe UI" panose="020B0502040204020203" pitchFamily="34" charset="0"/>
              </a:rPr>
              <a:t>Anksiyete</a:t>
            </a:r>
            <a:r>
              <a:rPr lang="tr-TR" sz="2400" dirty="0">
                <a:latin typeface="Segoe UI" panose="020B0502040204020203" pitchFamily="34" charset="0"/>
                <a:cs typeface="Segoe UI" panose="020B0502040204020203" pitchFamily="34" charset="0"/>
              </a:rPr>
              <a:t> bozuklukları, hayatı belirgin şekilde etkileyen yoğun kaygı ve endişe ile süren, farklı alt tiplerde görülebilen bir bozukluk grubudur. </a:t>
            </a:r>
          </a:p>
          <a:p>
            <a:pPr algn="just"/>
            <a:r>
              <a:rPr lang="tr-TR" sz="2400" dirty="0" err="1">
                <a:latin typeface="Segoe UI" panose="020B0502040204020203" pitchFamily="34" charset="0"/>
                <a:cs typeface="Segoe UI" panose="020B0502040204020203" pitchFamily="34" charset="0"/>
              </a:rPr>
              <a:t>Anksiyete</a:t>
            </a:r>
            <a:r>
              <a:rPr lang="tr-TR" sz="2400" dirty="0">
                <a:latin typeface="Segoe UI" panose="020B0502040204020203" pitchFamily="34" charset="0"/>
                <a:cs typeface="Segoe UI" panose="020B0502040204020203" pitchFamily="34" charset="0"/>
              </a:rPr>
              <a:t> bozukluklarının gelişimi; genetik, biyolojik, psikolojik ve çevresel faktörlerin kombinasyonundan kaynaklanır. </a:t>
            </a:r>
          </a:p>
          <a:p>
            <a:pPr algn="just"/>
            <a:r>
              <a:rPr lang="tr-TR" sz="2400" dirty="0">
                <a:latin typeface="Segoe UI" panose="020B0502040204020203" pitchFamily="34" charset="0"/>
                <a:cs typeface="Segoe UI" panose="020B0502040204020203" pitchFamily="34" charset="0"/>
              </a:rPr>
              <a:t>Tedavi seçenekleri arasında; </a:t>
            </a:r>
          </a:p>
          <a:p>
            <a:pPr lvl="1" algn="just"/>
            <a:r>
              <a:rPr lang="tr-TR" dirty="0">
                <a:latin typeface="Segoe UI" panose="020B0502040204020203" pitchFamily="34" charset="0"/>
                <a:cs typeface="Segoe UI" panose="020B0502040204020203" pitchFamily="34" charset="0"/>
              </a:rPr>
              <a:t>İlaç tedavileri </a:t>
            </a:r>
          </a:p>
          <a:p>
            <a:pPr lvl="1" algn="just"/>
            <a:r>
              <a:rPr lang="tr-TR" dirty="0">
                <a:latin typeface="Segoe UI" panose="020B0502040204020203" pitchFamily="34" charset="0"/>
                <a:cs typeface="Segoe UI" panose="020B0502040204020203" pitchFamily="34" charset="0"/>
              </a:rPr>
              <a:t>Psikoterapiler </a:t>
            </a:r>
          </a:p>
          <a:p>
            <a:pPr lvl="1" algn="just"/>
            <a:r>
              <a:rPr lang="tr-TR" dirty="0">
                <a:latin typeface="Segoe UI" panose="020B0502040204020203" pitchFamily="34" charset="0"/>
                <a:cs typeface="Segoe UI" panose="020B0502040204020203" pitchFamily="34" charset="0"/>
              </a:rPr>
              <a:t>Ayrıca fiziksel aktivite, gevşeme teknikleri, düzenli uyku, dengeli diyet ve destek grupları da </a:t>
            </a:r>
            <a:r>
              <a:rPr lang="tr-TR" dirty="0" err="1">
                <a:latin typeface="Segoe UI" panose="020B0502040204020203" pitchFamily="34" charset="0"/>
                <a:cs typeface="Segoe UI" panose="020B0502040204020203" pitchFamily="34" charset="0"/>
              </a:rPr>
              <a:t>anksiyete</a:t>
            </a:r>
            <a:r>
              <a:rPr lang="tr-TR" dirty="0">
                <a:latin typeface="Segoe UI" panose="020B0502040204020203" pitchFamily="34" charset="0"/>
                <a:cs typeface="Segoe UI" panose="020B0502040204020203" pitchFamily="34" charset="0"/>
              </a:rPr>
              <a:t> belirtilerini yönetmeye yardımcı olabilir.</a:t>
            </a:r>
          </a:p>
        </p:txBody>
      </p:sp>
      <p:sp>
        <p:nvSpPr>
          <p:cNvPr id="4" name="Slide Number Placeholder 3">
            <a:extLst>
              <a:ext uri="{FF2B5EF4-FFF2-40B4-BE49-F238E27FC236}">
                <a16:creationId xmlns:a16="http://schemas.microsoft.com/office/drawing/2014/main" id="{495A4188-061E-AF8D-853E-EED2EF1409FA}"/>
              </a:ext>
            </a:extLst>
          </p:cNvPr>
          <p:cNvSpPr>
            <a:spLocks noGrp="1"/>
          </p:cNvSpPr>
          <p:nvPr>
            <p:ph type="sldNum" sz="quarter" idx="12"/>
          </p:nvPr>
        </p:nvSpPr>
        <p:spPr/>
        <p:txBody>
          <a:bodyPr/>
          <a:lstStyle/>
          <a:p>
            <a:fld id="{0BE68271-D1D7-4240-9CAF-7A57D75CD8A1}" type="slidenum">
              <a:rPr lang="en-US" smtClean="0"/>
              <a:t>66</a:t>
            </a:fld>
            <a:endParaRPr lang="en-US"/>
          </a:p>
        </p:txBody>
      </p:sp>
    </p:spTree>
    <p:extLst>
      <p:ext uri="{BB962C8B-B14F-4D97-AF65-F5344CB8AC3E}">
        <p14:creationId xmlns:p14="http://schemas.microsoft.com/office/powerpoint/2010/main" val="3238722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744576"/>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NELER ÖĞRENDİK?</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733687" y="2122416"/>
            <a:ext cx="10724626" cy="3123462"/>
          </a:xfrm>
        </p:spPr>
        <p:txBody>
          <a:bodyPr>
            <a:noAutofit/>
          </a:bodyPr>
          <a:lstStyle/>
          <a:p>
            <a:pPr algn="just"/>
            <a:r>
              <a:rPr lang="tr-TR" sz="2400" dirty="0">
                <a:latin typeface="Segoe UI" panose="020B0502040204020203" pitchFamily="34" charset="0"/>
                <a:cs typeface="Segoe UI" panose="020B0502040204020203" pitchFamily="34" charset="0"/>
              </a:rPr>
              <a:t>MDB, kalıcı üzüntü, umutsuzluk, ilgi kaybı ve diğer belirtilerle karakterize edilen; bireylerin duygusal, bilişsel ve fiziksel refahını etkileyen bir psikiyatrik bozukluk</a:t>
            </a:r>
          </a:p>
          <a:p>
            <a:pPr algn="just"/>
            <a:r>
              <a:rPr lang="tr-TR" sz="2400" dirty="0" err="1">
                <a:latin typeface="Segoe UI" panose="020B0502040204020203" pitchFamily="34" charset="0"/>
                <a:cs typeface="Segoe UI" panose="020B0502040204020203" pitchFamily="34" charset="0"/>
              </a:rPr>
              <a:t>MDB'nin</a:t>
            </a:r>
            <a:r>
              <a:rPr lang="tr-TR" sz="2400" dirty="0">
                <a:latin typeface="Segoe UI" panose="020B0502040204020203" pitchFamily="34" charset="0"/>
                <a:cs typeface="Segoe UI" panose="020B0502040204020203" pitchFamily="34" charset="0"/>
              </a:rPr>
              <a:t> nedenleri; biyolojik, genetik, psikolojik ve çevresel faktörlerin karmaşık etkileşimiyle ilişkilidir. </a:t>
            </a:r>
          </a:p>
          <a:p>
            <a:pPr algn="just"/>
            <a:r>
              <a:rPr lang="tr-TR" sz="2400" dirty="0">
                <a:latin typeface="Segoe UI" panose="020B0502040204020203" pitchFamily="34" charset="0"/>
                <a:cs typeface="Segoe UI" panose="020B0502040204020203" pitchFamily="34" charset="0"/>
              </a:rPr>
              <a:t>Tedavi seçenekleri arasında; </a:t>
            </a:r>
          </a:p>
          <a:p>
            <a:pPr lvl="1" algn="just"/>
            <a:r>
              <a:rPr lang="tr-TR" dirty="0">
                <a:latin typeface="Segoe UI" panose="020B0502040204020203" pitchFamily="34" charset="0"/>
                <a:cs typeface="Segoe UI" panose="020B0502040204020203" pitchFamily="34" charset="0"/>
              </a:rPr>
              <a:t>Psikoterapiler </a:t>
            </a:r>
          </a:p>
          <a:p>
            <a:pPr lvl="1" algn="just"/>
            <a:r>
              <a:rPr lang="tr-TR" dirty="0">
                <a:latin typeface="Segoe UI" panose="020B0502040204020203" pitchFamily="34" charset="0"/>
                <a:cs typeface="Segoe UI" panose="020B0502040204020203" pitchFamily="34" charset="0"/>
              </a:rPr>
              <a:t>İlaç tedavileri </a:t>
            </a:r>
          </a:p>
          <a:p>
            <a:pPr lvl="1" algn="just"/>
            <a:r>
              <a:rPr lang="tr-TR" dirty="0">
                <a:latin typeface="Segoe UI" panose="020B0502040204020203" pitchFamily="34" charset="0"/>
                <a:cs typeface="Segoe UI" panose="020B0502040204020203" pitchFamily="34" charset="0"/>
              </a:rPr>
              <a:t>Ayrıca düzenli egzersiz, dengeli beslenme, uyku düzeni ve destek grupları yer alır.</a:t>
            </a:r>
          </a:p>
        </p:txBody>
      </p:sp>
      <p:sp>
        <p:nvSpPr>
          <p:cNvPr id="4" name="Slide Number Placeholder 3">
            <a:extLst>
              <a:ext uri="{FF2B5EF4-FFF2-40B4-BE49-F238E27FC236}">
                <a16:creationId xmlns:a16="http://schemas.microsoft.com/office/drawing/2014/main" id="{BAEF9A70-107F-152B-921C-E3D8EAD99DC7}"/>
              </a:ext>
            </a:extLst>
          </p:cNvPr>
          <p:cNvSpPr>
            <a:spLocks noGrp="1"/>
          </p:cNvSpPr>
          <p:nvPr>
            <p:ph type="sldNum" sz="quarter" idx="12"/>
          </p:nvPr>
        </p:nvSpPr>
        <p:spPr/>
        <p:txBody>
          <a:bodyPr/>
          <a:lstStyle/>
          <a:p>
            <a:fld id="{0BE68271-D1D7-4240-9CAF-7A57D75CD8A1}" type="slidenum">
              <a:rPr lang="en-US" smtClean="0"/>
              <a:t>67</a:t>
            </a:fld>
            <a:endParaRPr lang="en-US"/>
          </a:p>
        </p:txBody>
      </p:sp>
    </p:spTree>
    <p:extLst>
      <p:ext uri="{BB962C8B-B14F-4D97-AF65-F5344CB8AC3E}">
        <p14:creationId xmlns:p14="http://schemas.microsoft.com/office/powerpoint/2010/main" val="31643638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744576"/>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NELER ÖĞRENDİK?</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53642" y="2198930"/>
            <a:ext cx="10724626" cy="3123462"/>
          </a:xfrm>
        </p:spPr>
        <p:txBody>
          <a:bodyPr>
            <a:noAutofit/>
          </a:bodyPr>
          <a:lstStyle/>
          <a:p>
            <a:pPr algn="just"/>
            <a:r>
              <a:rPr lang="tr-TR" sz="2000" dirty="0">
                <a:latin typeface="Segoe UI" panose="020B0502040204020203" pitchFamily="34" charset="0"/>
                <a:cs typeface="Segoe UI" panose="020B0502040204020203" pitchFamily="34" charset="0"/>
              </a:rPr>
              <a:t>Şizofreni, dünya genelinde nüfusun %1'ini etkileyen, karmaşık ruhsal bozukluk</a:t>
            </a:r>
          </a:p>
          <a:p>
            <a:pPr algn="just"/>
            <a:r>
              <a:rPr lang="tr-TR" sz="2000" dirty="0">
                <a:latin typeface="Segoe UI" panose="020B0502040204020203" pitchFamily="34" charset="0"/>
                <a:cs typeface="Segoe UI" panose="020B0502040204020203" pitchFamily="34" charset="0"/>
              </a:rPr>
              <a:t>Pozitif belirtiler (halüsinasyonlar, sanrılar), negatif belirtiler (duygusal ifade eksikliği, </a:t>
            </a:r>
            <a:r>
              <a:rPr lang="tr-TR" sz="2000" dirty="0" err="1">
                <a:latin typeface="Segoe UI" panose="020B0502040204020203" pitchFamily="34" charset="0"/>
                <a:cs typeface="Segoe UI" panose="020B0502040204020203" pitchFamily="34" charset="0"/>
              </a:rPr>
              <a:t>anhedoni</a:t>
            </a:r>
            <a:r>
              <a:rPr lang="tr-TR" sz="2000" dirty="0">
                <a:latin typeface="Segoe UI" panose="020B0502040204020203" pitchFamily="34" charset="0"/>
                <a:cs typeface="Segoe UI" panose="020B0502040204020203" pitchFamily="34" charset="0"/>
              </a:rPr>
              <a:t>), bilişsel bozukluklar ve </a:t>
            </a:r>
            <a:r>
              <a:rPr lang="tr-TR" sz="2000" dirty="0" err="1">
                <a:latin typeface="Segoe UI" panose="020B0502040204020203" pitchFamily="34" charset="0"/>
                <a:cs typeface="Segoe UI" panose="020B0502040204020203" pitchFamily="34" charset="0"/>
              </a:rPr>
              <a:t>içgörüsüzlük</a:t>
            </a:r>
            <a:r>
              <a:rPr lang="tr-TR" sz="2000" dirty="0">
                <a:latin typeface="Segoe UI" panose="020B0502040204020203" pitchFamily="34" charset="0"/>
                <a:cs typeface="Segoe UI" panose="020B0502040204020203" pitchFamily="34" charset="0"/>
              </a:rPr>
              <a:t> gibi temel özellikleri vardır. </a:t>
            </a:r>
          </a:p>
          <a:p>
            <a:pPr algn="just"/>
            <a:r>
              <a:rPr lang="tr-TR" sz="2000" dirty="0">
                <a:latin typeface="Segoe UI" panose="020B0502040204020203" pitchFamily="34" charset="0"/>
                <a:cs typeface="Segoe UI" panose="020B0502040204020203" pitchFamily="34" charset="0"/>
              </a:rPr>
              <a:t>Şizofreninin nedeni; genetik, çevresel ve </a:t>
            </a:r>
            <a:r>
              <a:rPr lang="tr-TR" sz="2000" dirty="0" err="1">
                <a:latin typeface="Segoe UI" panose="020B0502040204020203" pitchFamily="34" charset="0"/>
                <a:cs typeface="Segoe UI" panose="020B0502040204020203" pitchFamily="34" charset="0"/>
              </a:rPr>
              <a:t>nörogelişimsel</a:t>
            </a:r>
            <a:r>
              <a:rPr lang="tr-TR" sz="2000" dirty="0">
                <a:latin typeface="Segoe UI" panose="020B0502040204020203" pitchFamily="34" charset="0"/>
                <a:cs typeface="Segoe UI" panose="020B0502040204020203" pitchFamily="34" charset="0"/>
              </a:rPr>
              <a:t> faktörlerin karmaşık etkileşimiyle ilişkilidir. </a:t>
            </a:r>
          </a:p>
          <a:p>
            <a:pPr algn="just"/>
            <a:r>
              <a:rPr lang="tr-TR" sz="2000" dirty="0">
                <a:latin typeface="Segoe UI" panose="020B0502040204020203" pitchFamily="34" charset="0"/>
                <a:cs typeface="Segoe UI" panose="020B0502040204020203" pitchFamily="34" charset="0"/>
              </a:rPr>
              <a:t>Tedavi seçenekleri arasında; </a:t>
            </a:r>
          </a:p>
          <a:p>
            <a:pPr lvl="1" algn="just"/>
            <a:r>
              <a:rPr lang="tr-TR" sz="2000" dirty="0" err="1">
                <a:latin typeface="Segoe UI" panose="020B0502040204020203" pitchFamily="34" charset="0"/>
                <a:cs typeface="Segoe UI" panose="020B0502040204020203" pitchFamily="34" charset="0"/>
              </a:rPr>
              <a:t>Antipsikotikler</a:t>
            </a:r>
            <a:endParaRPr lang="tr-TR" sz="2000" dirty="0">
              <a:latin typeface="Segoe UI" panose="020B0502040204020203" pitchFamily="34" charset="0"/>
              <a:cs typeface="Segoe UI" panose="020B0502040204020203" pitchFamily="34" charset="0"/>
            </a:endParaRPr>
          </a:p>
          <a:p>
            <a:pPr lvl="1" algn="just"/>
            <a:r>
              <a:rPr lang="tr-TR" sz="2000" dirty="0">
                <a:latin typeface="Segoe UI" panose="020B0502040204020203" pitchFamily="34" charset="0"/>
                <a:cs typeface="Segoe UI" panose="020B0502040204020203" pitchFamily="34" charset="0"/>
              </a:rPr>
              <a:t>Psikoterapiler </a:t>
            </a:r>
          </a:p>
          <a:p>
            <a:pPr lvl="1" algn="just"/>
            <a:r>
              <a:rPr lang="tr-TR" sz="2000" dirty="0">
                <a:latin typeface="Segoe UI" panose="020B0502040204020203" pitchFamily="34" charset="0"/>
                <a:cs typeface="Segoe UI" panose="020B0502040204020203" pitchFamily="34" charset="0"/>
              </a:rPr>
              <a:t>Ayrıca rehabilitasyon ve aile desteği yer alır</a:t>
            </a:r>
            <a:r>
              <a:rPr lang="en-US" sz="2000" dirty="0">
                <a:latin typeface="Segoe UI" panose="020B0502040204020203" pitchFamily="34" charset="0"/>
                <a:cs typeface="Segoe UI" panose="020B0502040204020203" pitchFamily="34" charset="0"/>
              </a:rPr>
              <a:t>.</a:t>
            </a:r>
            <a:endParaRPr lang="tr-TR" sz="20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AB9BE960-CD3A-600B-630F-FA98D31BE30A}"/>
              </a:ext>
            </a:extLst>
          </p:cNvPr>
          <p:cNvSpPr>
            <a:spLocks noGrp="1"/>
          </p:cNvSpPr>
          <p:nvPr>
            <p:ph type="sldNum" sz="quarter" idx="12"/>
          </p:nvPr>
        </p:nvSpPr>
        <p:spPr/>
        <p:txBody>
          <a:bodyPr/>
          <a:lstStyle/>
          <a:p>
            <a:fld id="{0BE68271-D1D7-4240-9CAF-7A57D75CD8A1}" type="slidenum">
              <a:rPr lang="en-US" smtClean="0"/>
              <a:t>68</a:t>
            </a:fld>
            <a:endParaRPr lang="en-US"/>
          </a:p>
        </p:txBody>
      </p:sp>
    </p:spTree>
    <p:extLst>
      <p:ext uri="{BB962C8B-B14F-4D97-AF65-F5344CB8AC3E}">
        <p14:creationId xmlns:p14="http://schemas.microsoft.com/office/powerpoint/2010/main" val="40944941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744576"/>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NELER ÖĞRENDİK?</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53642" y="2480283"/>
            <a:ext cx="10724626" cy="3123462"/>
          </a:xfrm>
        </p:spPr>
        <p:txBody>
          <a:bodyPr>
            <a:normAutofit/>
          </a:bodyPr>
          <a:lstStyle/>
          <a:p>
            <a:pPr algn="just"/>
            <a:r>
              <a:rPr lang="tr-TR" sz="2400" dirty="0" err="1">
                <a:latin typeface="Segoe UI" panose="020B0502040204020203" pitchFamily="34" charset="0"/>
                <a:cs typeface="Segoe UI" panose="020B0502040204020203" pitchFamily="34" charset="0"/>
              </a:rPr>
              <a:t>Bipolar</a:t>
            </a:r>
            <a:r>
              <a:rPr lang="tr-TR" sz="2400" dirty="0">
                <a:latin typeface="Segoe UI" panose="020B0502040204020203" pitchFamily="34" charset="0"/>
                <a:cs typeface="Segoe UI" panose="020B0502040204020203" pitchFamily="34" charset="0"/>
              </a:rPr>
              <a:t> Bozukluk, </a:t>
            </a:r>
            <a:r>
              <a:rPr lang="tr-TR" sz="2400" dirty="0" err="1">
                <a:latin typeface="Segoe UI" panose="020B0502040204020203" pitchFamily="34" charset="0"/>
                <a:cs typeface="Segoe UI" panose="020B0502040204020203" pitchFamily="34" charset="0"/>
              </a:rPr>
              <a:t>manik</a:t>
            </a:r>
            <a:r>
              <a:rPr lang="tr-TR" sz="2400" dirty="0">
                <a:latin typeface="Segoe UI" panose="020B0502040204020203" pitchFamily="34" charset="0"/>
                <a:cs typeface="Segoe UI" panose="020B0502040204020203" pitchFamily="34" charset="0"/>
              </a:rPr>
              <a:t> ve depresif dönemler arasında gidip gelen aşırı ruh hâli değişimleri ile karakterizedir.</a:t>
            </a:r>
          </a:p>
          <a:p>
            <a:pPr algn="just"/>
            <a:r>
              <a:rPr lang="tr-TR" sz="2400" dirty="0" err="1">
                <a:latin typeface="Segoe UI" panose="020B0502040204020203" pitchFamily="34" charset="0"/>
                <a:cs typeface="Segoe UI" panose="020B0502040204020203" pitchFamily="34" charset="0"/>
              </a:rPr>
              <a:t>Manik</a:t>
            </a:r>
            <a:r>
              <a:rPr lang="tr-TR" sz="2400" dirty="0">
                <a:latin typeface="Segoe UI" panose="020B0502040204020203" pitchFamily="34" charset="0"/>
                <a:cs typeface="Segoe UI" panose="020B0502040204020203" pitchFamily="34" charset="0"/>
              </a:rPr>
              <a:t> dönemlerde yüksek enerji, </a:t>
            </a:r>
            <a:r>
              <a:rPr lang="tr-TR" sz="2400" dirty="0" err="1">
                <a:latin typeface="Segoe UI" panose="020B0502040204020203" pitchFamily="34" charset="0"/>
                <a:cs typeface="Segoe UI" panose="020B0502040204020203" pitchFamily="34" charset="0"/>
              </a:rPr>
              <a:t>dürtüsellik</a:t>
            </a:r>
            <a:r>
              <a:rPr lang="tr-TR" sz="2400" dirty="0">
                <a:latin typeface="Segoe UI" panose="020B0502040204020203" pitchFamily="34" charset="0"/>
                <a:cs typeface="Segoe UI" panose="020B0502040204020203" pitchFamily="34" charset="0"/>
              </a:rPr>
              <a:t> ve riskli davranışlar görülürken depresif dönemlerde üzüntü, ilgi kaybı ve intihar düşünceleri ortaya çıkar. </a:t>
            </a:r>
          </a:p>
        </p:txBody>
      </p:sp>
      <p:sp>
        <p:nvSpPr>
          <p:cNvPr id="4" name="Slide Number Placeholder 3">
            <a:extLst>
              <a:ext uri="{FF2B5EF4-FFF2-40B4-BE49-F238E27FC236}">
                <a16:creationId xmlns:a16="http://schemas.microsoft.com/office/drawing/2014/main" id="{A455C0FA-D543-8E1B-7B9D-F4037912372E}"/>
              </a:ext>
            </a:extLst>
          </p:cNvPr>
          <p:cNvSpPr>
            <a:spLocks noGrp="1"/>
          </p:cNvSpPr>
          <p:nvPr>
            <p:ph type="sldNum" sz="quarter" idx="12"/>
          </p:nvPr>
        </p:nvSpPr>
        <p:spPr/>
        <p:txBody>
          <a:bodyPr/>
          <a:lstStyle/>
          <a:p>
            <a:fld id="{0BE68271-D1D7-4240-9CAF-7A57D75CD8A1}" type="slidenum">
              <a:rPr lang="en-US" smtClean="0"/>
              <a:t>69</a:t>
            </a:fld>
            <a:endParaRPr lang="en-US"/>
          </a:p>
        </p:txBody>
      </p:sp>
    </p:spTree>
    <p:extLst>
      <p:ext uri="{BB962C8B-B14F-4D97-AF65-F5344CB8AC3E}">
        <p14:creationId xmlns:p14="http://schemas.microsoft.com/office/powerpoint/2010/main" val="419346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35873" y="1307501"/>
            <a:ext cx="10515600" cy="152613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ANKSİYETE BOZUKLUKLARI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Vaka Örnekleri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35872" y="2833634"/>
            <a:ext cx="11261375" cy="3123462"/>
          </a:xfrm>
        </p:spPr>
        <p:txBody>
          <a:bodyPr>
            <a:noAutofit/>
          </a:bodyPr>
          <a:lstStyle/>
          <a:p>
            <a:pPr marL="0" indent="0" algn="just">
              <a:buNone/>
            </a:pPr>
            <a:r>
              <a:rPr lang="tr-TR" sz="2400" b="1" dirty="0">
                <a:solidFill>
                  <a:srgbClr val="002060"/>
                </a:solidFill>
                <a:latin typeface="Segoe UI" panose="020B0502040204020203" pitchFamily="34" charset="0"/>
                <a:cs typeface="Segoe UI" panose="020B0502040204020203" pitchFamily="34" charset="0"/>
              </a:rPr>
              <a:t>Panik Bozukluk</a:t>
            </a:r>
          </a:p>
          <a:p>
            <a:pPr marL="0" indent="0" algn="just">
              <a:buNone/>
            </a:pPr>
            <a:r>
              <a:rPr lang="tr-TR" sz="2400" dirty="0">
                <a:latin typeface="Segoe UI" panose="020B0502040204020203" pitchFamily="34" charset="0"/>
                <a:cs typeface="Segoe UI" panose="020B0502040204020203" pitchFamily="34" charset="0"/>
              </a:rPr>
              <a:t>Seda, 35 yaşında, öğretmen. Seda, aniden ortaya çıkan yoğun panik ataklar geçiriyordu. Kalp çarpıntısı, terleme ve ölüm korkusu gibi belirtiler yaşıyordu. Bu ataklar, kontrol edilemezdi ve genellikle beklenmedik zamanlarda ortaya çıkıyordu. Atak olmadığı zamanlarda da yeni atağın ne zaman geleceğine dair endişeler taşımaktaydı. Bu atak anlarında, yaptığı işi bırakıyor, kendini rahatlatmak için bazen ilaç alıyordu. Fakat bu çabalar, atakları azaltmak yerine artırıyordu. Ataklar bazen dersteyken geliyordu ve bu durumda Seda dersi bırakmak zorunda kalıyordu.</a:t>
            </a:r>
          </a:p>
          <a:p>
            <a:pPr algn="just"/>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97416989-D05B-AE77-B9C1-41CD4F89D96D}"/>
              </a:ext>
            </a:extLst>
          </p:cNvPr>
          <p:cNvSpPr>
            <a:spLocks noGrp="1"/>
          </p:cNvSpPr>
          <p:nvPr>
            <p:ph type="sldNum" sz="quarter" idx="12"/>
          </p:nvPr>
        </p:nvSpPr>
        <p:spPr/>
        <p:txBody>
          <a:bodyPr/>
          <a:lstStyle/>
          <a:p>
            <a:fld id="{0BE68271-D1D7-4240-9CAF-7A57D75CD8A1}" type="slidenum">
              <a:rPr lang="en-US" smtClean="0"/>
              <a:t>7</a:t>
            </a:fld>
            <a:endParaRPr lang="en-US"/>
          </a:p>
        </p:txBody>
      </p:sp>
    </p:spTree>
    <p:extLst>
      <p:ext uri="{BB962C8B-B14F-4D97-AF65-F5344CB8AC3E}">
        <p14:creationId xmlns:p14="http://schemas.microsoft.com/office/powerpoint/2010/main" val="40631319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744576"/>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NELER ÖĞRENDİK?</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2751589"/>
            <a:ext cx="10724626" cy="3123462"/>
          </a:xfrm>
        </p:spPr>
        <p:txBody>
          <a:bodyPr>
            <a:normAutofit/>
          </a:bodyPr>
          <a:lstStyle/>
          <a:p>
            <a:pPr algn="just"/>
            <a:r>
              <a:rPr lang="tr-TR" sz="2600" dirty="0">
                <a:latin typeface="Segoe UI" panose="020B0502040204020203" pitchFamily="34" charset="0"/>
                <a:cs typeface="Segoe UI" panose="020B0502040204020203" pitchFamily="34" charset="0"/>
              </a:rPr>
              <a:t>Travma ile ilişkili bozukluklar, örseleyici bir olayı takiben ortaya çıkan ve işlevselliği bozan önemli bozukluklardandır. </a:t>
            </a:r>
          </a:p>
          <a:p>
            <a:pPr algn="just"/>
            <a:r>
              <a:rPr lang="tr-TR" sz="2600" dirty="0">
                <a:latin typeface="Segoe UI" panose="020B0502040204020203" pitchFamily="34" charset="0"/>
                <a:cs typeface="Segoe UI" panose="020B0502040204020203" pitchFamily="34" charset="0"/>
              </a:rPr>
              <a:t>Belirtilerin süresi tanısal değerlendirmede önemlidir. </a:t>
            </a:r>
          </a:p>
          <a:p>
            <a:pPr algn="just"/>
            <a:r>
              <a:rPr lang="tr-TR" sz="2600" dirty="0">
                <a:latin typeface="Segoe UI" panose="020B0502040204020203" pitchFamily="34" charset="0"/>
                <a:cs typeface="Segoe UI" panose="020B0502040204020203" pitchFamily="34" charset="0"/>
              </a:rPr>
              <a:t>Tedavide, psikoterapi temel yöntemdir.</a:t>
            </a:r>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C373E8F9-CBA7-9ACC-88B7-5ED9B12CEE7D}"/>
              </a:ext>
            </a:extLst>
          </p:cNvPr>
          <p:cNvSpPr>
            <a:spLocks noGrp="1"/>
          </p:cNvSpPr>
          <p:nvPr>
            <p:ph type="sldNum" sz="quarter" idx="12"/>
          </p:nvPr>
        </p:nvSpPr>
        <p:spPr/>
        <p:txBody>
          <a:bodyPr/>
          <a:lstStyle/>
          <a:p>
            <a:fld id="{0BE68271-D1D7-4240-9CAF-7A57D75CD8A1}" type="slidenum">
              <a:rPr lang="en-US" smtClean="0"/>
              <a:t>70</a:t>
            </a:fld>
            <a:endParaRPr lang="en-US"/>
          </a:p>
        </p:txBody>
      </p:sp>
    </p:spTree>
    <p:extLst>
      <p:ext uri="{BB962C8B-B14F-4D97-AF65-F5344CB8AC3E}">
        <p14:creationId xmlns:p14="http://schemas.microsoft.com/office/powerpoint/2010/main" val="35934030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744576"/>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NELER ÖĞRENDİK?</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2279316"/>
            <a:ext cx="10724626" cy="3123462"/>
          </a:xfrm>
        </p:spPr>
        <p:txBody>
          <a:bodyPr>
            <a:normAutofit/>
          </a:bodyPr>
          <a:lstStyle/>
          <a:p>
            <a:pPr algn="just"/>
            <a:r>
              <a:rPr lang="tr-TR" sz="2400" dirty="0">
                <a:latin typeface="Segoe UI" panose="020B0502040204020203" pitchFamily="34" charset="0"/>
                <a:cs typeface="Segoe UI" panose="020B0502040204020203" pitchFamily="34" charset="0"/>
              </a:rPr>
              <a:t>Obsesif Kompulsif Bozukluk (OKB);  müdahaleci, sıkıntı verici düşüncelerin (takıntılar) ve bu takıntıların neden olduğu kaygıyı hafifletmek için yapılan tekrarlayıcı davranışların veya zihinsel eylemlerin (kompulsiyonlar) varlığı ile karakterize sık görülen bir bozukluktur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a:p>
            <a:pPr algn="just"/>
            <a:r>
              <a:rPr lang="tr-TR" sz="2400" dirty="0">
                <a:latin typeface="Segoe UI" panose="020B0502040204020203" pitchFamily="34" charset="0"/>
                <a:cs typeface="Segoe UI" panose="020B0502040204020203" pitchFamily="34" charset="0"/>
              </a:rPr>
              <a:t>Tedavi seçenekleri arasında; </a:t>
            </a:r>
          </a:p>
          <a:p>
            <a:pPr lvl="1" algn="just"/>
            <a:r>
              <a:rPr lang="tr-TR" dirty="0">
                <a:latin typeface="Segoe UI" panose="020B0502040204020203" pitchFamily="34" charset="0"/>
                <a:cs typeface="Segoe UI" panose="020B0502040204020203" pitchFamily="34" charset="0"/>
              </a:rPr>
              <a:t>Psikoterapiler </a:t>
            </a:r>
          </a:p>
          <a:p>
            <a:pPr lvl="1" algn="just"/>
            <a:r>
              <a:rPr lang="tr-TR" dirty="0">
                <a:latin typeface="Segoe UI" panose="020B0502040204020203" pitchFamily="34" charset="0"/>
                <a:cs typeface="Segoe UI" panose="020B0502040204020203" pitchFamily="34" charset="0"/>
              </a:rPr>
              <a:t>İlaç tedavileri </a:t>
            </a:r>
          </a:p>
        </p:txBody>
      </p:sp>
      <p:sp>
        <p:nvSpPr>
          <p:cNvPr id="4" name="Slide Number Placeholder 3">
            <a:extLst>
              <a:ext uri="{FF2B5EF4-FFF2-40B4-BE49-F238E27FC236}">
                <a16:creationId xmlns:a16="http://schemas.microsoft.com/office/drawing/2014/main" id="{D129C3D5-61D0-AB16-8951-9F3B1065147A}"/>
              </a:ext>
            </a:extLst>
          </p:cNvPr>
          <p:cNvSpPr>
            <a:spLocks noGrp="1"/>
          </p:cNvSpPr>
          <p:nvPr>
            <p:ph type="sldNum" sz="quarter" idx="12"/>
          </p:nvPr>
        </p:nvSpPr>
        <p:spPr/>
        <p:txBody>
          <a:bodyPr/>
          <a:lstStyle/>
          <a:p>
            <a:fld id="{0BE68271-D1D7-4240-9CAF-7A57D75CD8A1}" type="slidenum">
              <a:rPr lang="en-US" smtClean="0"/>
              <a:t>71</a:t>
            </a:fld>
            <a:endParaRPr lang="en-US"/>
          </a:p>
        </p:txBody>
      </p:sp>
    </p:spTree>
    <p:extLst>
      <p:ext uri="{BB962C8B-B14F-4D97-AF65-F5344CB8AC3E}">
        <p14:creationId xmlns:p14="http://schemas.microsoft.com/office/powerpoint/2010/main" val="9512668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744576"/>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NELER ÖĞRENDİK?</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2751589"/>
            <a:ext cx="10724626" cy="3123462"/>
          </a:xfrm>
        </p:spPr>
        <p:txBody>
          <a:bodyPr>
            <a:normAutofit/>
          </a:bodyPr>
          <a:lstStyle/>
          <a:p>
            <a:pPr algn="just"/>
            <a:r>
              <a:rPr lang="tr-TR" sz="2600" dirty="0"/>
              <a:t>Yeme bozukluklarının temel özelliği, bozulmuş yeme düzeni ile beden algısındaki bozulmadır.</a:t>
            </a:r>
            <a:endParaRPr lang="tr-TR" dirty="0"/>
          </a:p>
        </p:txBody>
      </p:sp>
      <p:sp>
        <p:nvSpPr>
          <p:cNvPr id="4" name="Slide Number Placeholder 3">
            <a:extLst>
              <a:ext uri="{FF2B5EF4-FFF2-40B4-BE49-F238E27FC236}">
                <a16:creationId xmlns:a16="http://schemas.microsoft.com/office/drawing/2014/main" id="{268BC7E0-81A3-EE36-CED6-0EE2BF48FA3F}"/>
              </a:ext>
            </a:extLst>
          </p:cNvPr>
          <p:cNvSpPr>
            <a:spLocks noGrp="1"/>
          </p:cNvSpPr>
          <p:nvPr>
            <p:ph type="sldNum" sz="quarter" idx="12"/>
          </p:nvPr>
        </p:nvSpPr>
        <p:spPr/>
        <p:txBody>
          <a:bodyPr/>
          <a:lstStyle/>
          <a:p>
            <a:fld id="{0BE68271-D1D7-4240-9CAF-7A57D75CD8A1}" type="slidenum">
              <a:rPr lang="en-US" smtClean="0"/>
              <a:t>72</a:t>
            </a:fld>
            <a:endParaRPr lang="en-US"/>
          </a:p>
        </p:txBody>
      </p:sp>
    </p:spTree>
    <p:extLst>
      <p:ext uri="{BB962C8B-B14F-4D97-AF65-F5344CB8AC3E}">
        <p14:creationId xmlns:p14="http://schemas.microsoft.com/office/powerpoint/2010/main" val="30378736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53642" y="1377840"/>
            <a:ext cx="10515600" cy="744576"/>
          </a:xfrm>
        </p:spPr>
        <p:txBody>
          <a:bodyPr vert="horz" lIns="91440" tIns="45720" rIns="91440" bIns="45720" rtlCol="0" anchor="ctr">
            <a:noAutofit/>
          </a:bodyPr>
          <a:lstStyle/>
          <a:p>
            <a:r>
              <a:rPr lang="tr-TR" sz="3200" b="1" kern="1400" spc="-50" dirty="0">
                <a:solidFill>
                  <a:srgbClr val="002060"/>
                </a:solidFill>
                <a:latin typeface="Segoe UI" panose="020B0502040204020203" pitchFamily="34" charset="0"/>
                <a:cs typeface="Segoe UI" panose="020B0502040204020203" pitchFamily="34" charset="0"/>
              </a:rPr>
              <a:t>NELER ÖĞRENDİK?</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2751589"/>
            <a:ext cx="10724626" cy="3123462"/>
          </a:xfrm>
        </p:spPr>
        <p:txBody>
          <a:bodyPr>
            <a:normAutofit/>
          </a:bodyPr>
          <a:lstStyle/>
          <a:p>
            <a:pPr algn="just"/>
            <a:r>
              <a:rPr lang="tr-TR" sz="2600" dirty="0">
                <a:latin typeface="Segoe UI" panose="020B0502040204020203" pitchFamily="34" charset="0"/>
                <a:cs typeface="Segoe UI" panose="020B0502040204020203" pitchFamily="34" charset="0"/>
              </a:rPr>
              <a:t>Kişilik bozuklukları, DSM-5’te tanımlanmakla birlikte diğer bozukluklardan farklı olarak daha süreğen, erken dönem yaşantılarla ilişkili ve ömür boyu değişen derecelerde bireye eşlik eden doğadadır.</a:t>
            </a:r>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8690FEA0-9FAC-2BB8-BBCC-056FC2EB3E5B}"/>
              </a:ext>
            </a:extLst>
          </p:cNvPr>
          <p:cNvSpPr>
            <a:spLocks noGrp="1"/>
          </p:cNvSpPr>
          <p:nvPr>
            <p:ph type="sldNum" sz="quarter" idx="12"/>
          </p:nvPr>
        </p:nvSpPr>
        <p:spPr/>
        <p:txBody>
          <a:bodyPr/>
          <a:lstStyle/>
          <a:p>
            <a:fld id="{0BE68271-D1D7-4240-9CAF-7A57D75CD8A1}" type="slidenum">
              <a:rPr lang="en-US" smtClean="0"/>
              <a:t>73</a:t>
            </a:fld>
            <a:endParaRPr lang="en-US"/>
          </a:p>
        </p:txBody>
      </p:sp>
    </p:spTree>
    <p:extLst>
      <p:ext uri="{BB962C8B-B14F-4D97-AF65-F5344CB8AC3E}">
        <p14:creationId xmlns:p14="http://schemas.microsoft.com/office/powerpoint/2010/main" val="30464673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11934"/>
            <a:ext cx="10515600" cy="1136073"/>
          </a:xfrm>
        </p:spPr>
        <p:txBody>
          <a:bodyPr>
            <a:normAutofit/>
          </a:bodyPr>
          <a:lstStyle/>
          <a:p>
            <a:pPr marL="0" indent="0" algn="ctr">
              <a:lnSpc>
                <a:spcPct val="150000"/>
              </a:lnSpc>
              <a:buNone/>
            </a:pPr>
            <a:r>
              <a:rPr lang="tr-TR" sz="1600" dirty="0">
                <a:latin typeface="+mj-lt"/>
              </a:rPr>
              <a:t>“Bu doküman Avrupa Birliği mali desteği ile oluşturulmuştur. Bu yayının içeriğinden yalnızca </a:t>
            </a:r>
            <a:r>
              <a:rPr lang="tr-TR" sz="1600" dirty="0" err="1">
                <a:latin typeface="+mj-lt"/>
              </a:rPr>
              <a:t>WEglobal</a:t>
            </a:r>
            <a:r>
              <a:rPr lang="tr-TR" sz="1600" dirty="0">
                <a:latin typeface="+mj-lt"/>
              </a:rPr>
              <a:t> liderliğindeki konsorsiyum sorumludur ve hiçbir şekilde Avrupa Birliğinin görüşlerini yansıtmamaktadır.”</a:t>
            </a:r>
          </a:p>
          <a:p>
            <a:pPr algn="ctr">
              <a:lnSpc>
                <a:spcPct val="150000"/>
              </a:lnSpc>
            </a:pPr>
            <a:endParaRPr lang="tr-TR" sz="1600" dirty="0">
              <a:latin typeface="+mj-lt"/>
            </a:endParaRPr>
          </a:p>
        </p:txBody>
      </p:sp>
      <p:sp>
        <p:nvSpPr>
          <p:cNvPr id="2" name="Slayt Numarası Yer Tutucusu 1">
            <a:extLst>
              <a:ext uri="{FF2B5EF4-FFF2-40B4-BE49-F238E27FC236}">
                <a16:creationId xmlns:a16="http://schemas.microsoft.com/office/drawing/2014/main" id="{60E1F64F-A0A5-FB73-17B5-655946603D09}"/>
              </a:ext>
            </a:extLst>
          </p:cNvPr>
          <p:cNvSpPr>
            <a:spLocks noGrp="1"/>
          </p:cNvSpPr>
          <p:nvPr>
            <p:ph type="sldNum" sz="quarter" idx="12"/>
          </p:nvPr>
        </p:nvSpPr>
        <p:spPr/>
        <p:txBody>
          <a:bodyPr/>
          <a:lstStyle/>
          <a:p>
            <a:fld id="{0BE68271-D1D7-4240-9CAF-7A57D75CD8A1}" type="slidenum">
              <a:rPr lang="en-US" smtClean="0"/>
              <a:t>74</a:t>
            </a:fld>
            <a:endParaRPr lang="en-US"/>
          </a:p>
        </p:txBody>
      </p:sp>
      <p:sp>
        <p:nvSpPr>
          <p:cNvPr id="4" name="TextBox 3">
            <a:extLst>
              <a:ext uri="{FF2B5EF4-FFF2-40B4-BE49-F238E27FC236}">
                <a16:creationId xmlns:a16="http://schemas.microsoft.com/office/drawing/2014/main" id="{B9CCDA61-085C-15C7-99C5-690B494C8E15}"/>
              </a:ext>
            </a:extLst>
          </p:cNvPr>
          <p:cNvSpPr txBox="1"/>
          <p:nvPr/>
        </p:nvSpPr>
        <p:spPr>
          <a:xfrm>
            <a:off x="4645891" y="3059668"/>
            <a:ext cx="2647904" cy="738664"/>
          </a:xfrm>
          <a:prstGeom prst="rect">
            <a:avLst/>
          </a:prstGeom>
          <a:noFill/>
        </p:spPr>
        <p:txBody>
          <a:bodyPr wrap="none" rtlCol="0">
            <a:spAutoFit/>
          </a:bodyPr>
          <a:lstStyle/>
          <a:p>
            <a:r>
              <a:rPr lang="tr-TR" sz="4200" dirty="0">
                <a:latin typeface="+mj-lt"/>
              </a:rPr>
              <a:t>Teşekkürler</a:t>
            </a:r>
          </a:p>
        </p:txBody>
      </p:sp>
    </p:spTree>
    <p:extLst>
      <p:ext uri="{BB962C8B-B14F-4D97-AF65-F5344CB8AC3E}">
        <p14:creationId xmlns:p14="http://schemas.microsoft.com/office/powerpoint/2010/main" val="2139213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9174" y="1166824"/>
            <a:ext cx="10515600" cy="1686907"/>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ANKSİYETE BOZUKLUKLARI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Vaka Örnekleri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3012846"/>
            <a:ext cx="10724626" cy="2131910"/>
          </a:xfrm>
        </p:spPr>
        <p:txBody>
          <a:bodyPr>
            <a:noAutofit/>
          </a:bodyPr>
          <a:lstStyle/>
          <a:p>
            <a:pPr marL="0" indent="0" algn="just">
              <a:buNone/>
            </a:pPr>
            <a:r>
              <a:rPr lang="tr-TR" sz="2400" b="1" dirty="0">
                <a:solidFill>
                  <a:srgbClr val="002060"/>
                </a:solidFill>
                <a:latin typeface="Segoe UI" panose="020B0502040204020203" pitchFamily="34" charset="0"/>
                <a:cs typeface="Segoe UI" panose="020B0502040204020203" pitchFamily="34" charset="0"/>
              </a:rPr>
              <a:t>Özgül Fobi (Örümcek Fobisi)</a:t>
            </a:r>
          </a:p>
          <a:p>
            <a:pPr marL="0" indent="0" algn="just">
              <a:buNone/>
            </a:pPr>
            <a:r>
              <a:rPr lang="tr-TR" sz="2400" dirty="0">
                <a:latin typeface="Segoe UI" panose="020B0502040204020203" pitchFamily="34" charset="0"/>
                <a:cs typeface="Segoe UI" panose="020B0502040204020203" pitchFamily="34" charset="0"/>
              </a:rPr>
              <a:t>Ayşe, 30 yaşında, ev hanımı. Ayşe, örümceklerden aşırı korkuyordu. Bir örümceği gördüğünde paniğe kapılıyor, çığlık atıyor ve kaçmaya çalışıyordu. Bu korkusu nedeniyle bahçe işleri, bodrum katı temizliği gibi görevlerden kaçınıyordu. Uzun zamandır bodruma inmemişti. Bahçede vakit geçirirken de sürekli diken üstündeydi ve örümcek gördüğü an içeriye koşuyordu.</a:t>
            </a:r>
          </a:p>
          <a:p>
            <a:pPr algn="just"/>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A5AB05F1-66D1-063B-9EE8-CC809C361027}"/>
              </a:ext>
            </a:extLst>
          </p:cNvPr>
          <p:cNvSpPr>
            <a:spLocks noGrp="1"/>
          </p:cNvSpPr>
          <p:nvPr>
            <p:ph type="sldNum" sz="quarter" idx="12"/>
          </p:nvPr>
        </p:nvSpPr>
        <p:spPr/>
        <p:txBody>
          <a:bodyPr/>
          <a:lstStyle/>
          <a:p>
            <a:fld id="{0BE68271-D1D7-4240-9CAF-7A57D75CD8A1}" type="slidenum">
              <a:rPr lang="en-US" smtClean="0"/>
              <a:t>8</a:t>
            </a:fld>
            <a:endParaRPr lang="en-US"/>
          </a:p>
        </p:txBody>
      </p:sp>
    </p:spTree>
    <p:extLst>
      <p:ext uri="{BB962C8B-B14F-4D97-AF65-F5344CB8AC3E}">
        <p14:creationId xmlns:p14="http://schemas.microsoft.com/office/powerpoint/2010/main" val="2719273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629174" y="1327598"/>
            <a:ext cx="10515600" cy="1506037"/>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ANKSİYETE BOZUKLUKLARI</a:t>
            </a:r>
            <a:br>
              <a:rPr lang="en-US" sz="3200" b="1" kern="1400" spc="-50" dirty="0">
                <a:solidFill>
                  <a:srgbClr val="002060"/>
                </a:solidFill>
                <a:latin typeface="Segoe UI" panose="020B0502040204020203" pitchFamily="34" charset="0"/>
                <a:cs typeface="Segoe UI" panose="020B0502040204020203" pitchFamily="34" charset="0"/>
              </a:rPr>
            </a:br>
            <a:br>
              <a:rPr lang="tr-TR" sz="3200" b="1" kern="1400" spc="-50" dirty="0">
                <a:solidFill>
                  <a:srgbClr val="002060"/>
                </a:solidFill>
                <a:latin typeface="Segoe UI" panose="020B0502040204020203" pitchFamily="34" charset="0"/>
                <a:cs typeface="Segoe UI" panose="020B0502040204020203" pitchFamily="34" charset="0"/>
              </a:rPr>
            </a:br>
            <a:r>
              <a:rPr lang="tr-TR" sz="2800" b="1" kern="1400" spc="-50" dirty="0">
                <a:solidFill>
                  <a:srgbClr val="002060"/>
                </a:solidFill>
                <a:latin typeface="Segoe UI" panose="020B0502040204020203" pitchFamily="34" charset="0"/>
                <a:cs typeface="Segoe UI" panose="020B0502040204020203" pitchFamily="34" charset="0"/>
              </a:rPr>
              <a:t>Nedenler ve Risk Faktörleri</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629174" y="2833635"/>
            <a:ext cx="10724626" cy="3123462"/>
          </a:xfrm>
        </p:spPr>
        <p:txBody>
          <a:bodyPr>
            <a:noAutofit/>
          </a:bodyPr>
          <a:lstStyle/>
          <a:p>
            <a:r>
              <a:rPr lang="tr-TR" sz="2400" dirty="0">
                <a:latin typeface="Segoe UI" panose="020B0502040204020203" pitchFamily="34" charset="0"/>
                <a:cs typeface="Segoe UI" panose="020B0502040204020203" pitchFamily="34" charset="0"/>
              </a:rPr>
              <a:t>Genetik</a:t>
            </a:r>
          </a:p>
          <a:p>
            <a:r>
              <a:rPr lang="tr-TR" sz="2400" dirty="0">
                <a:latin typeface="Segoe UI" panose="020B0502040204020203" pitchFamily="34" charset="0"/>
                <a:cs typeface="Segoe UI" panose="020B0502040204020203" pitchFamily="34" charset="0"/>
              </a:rPr>
              <a:t>Biyolojik</a:t>
            </a:r>
          </a:p>
          <a:p>
            <a:r>
              <a:rPr lang="tr-TR" sz="2400" dirty="0">
                <a:latin typeface="Segoe UI" panose="020B0502040204020203" pitchFamily="34" charset="0"/>
                <a:cs typeface="Segoe UI" panose="020B0502040204020203" pitchFamily="34" charset="0"/>
              </a:rPr>
              <a:t>Çevresel</a:t>
            </a:r>
          </a:p>
          <a:p>
            <a:r>
              <a:rPr lang="tr-TR" sz="2400" dirty="0">
                <a:latin typeface="Segoe UI" panose="020B0502040204020203" pitchFamily="34" charset="0"/>
                <a:cs typeface="Segoe UI" panose="020B0502040204020203" pitchFamily="34" charset="0"/>
              </a:rPr>
              <a:t>Kişilik ve Mizaç</a:t>
            </a:r>
          </a:p>
          <a:p>
            <a:r>
              <a:rPr lang="tr-TR" sz="2400" dirty="0">
                <a:latin typeface="Segoe UI" panose="020B0502040204020203" pitchFamily="34" charset="0"/>
                <a:cs typeface="Segoe UI" panose="020B0502040204020203" pitchFamily="34" charset="0"/>
              </a:rPr>
              <a:t>Yaşam Değişiklikleri</a:t>
            </a:r>
          </a:p>
        </p:txBody>
      </p:sp>
      <p:sp>
        <p:nvSpPr>
          <p:cNvPr id="4" name="Slide Number Placeholder 3">
            <a:extLst>
              <a:ext uri="{FF2B5EF4-FFF2-40B4-BE49-F238E27FC236}">
                <a16:creationId xmlns:a16="http://schemas.microsoft.com/office/drawing/2014/main" id="{4E3C2BB6-7A00-93D0-2019-C98BB79B3BA1}"/>
              </a:ext>
            </a:extLst>
          </p:cNvPr>
          <p:cNvSpPr>
            <a:spLocks noGrp="1"/>
          </p:cNvSpPr>
          <p:nvPr>
            <p:ph type="sldNum" sz="quarter" idx="12"/>
          </p:nvPr>
        </p:nvSpPr>
        <p:spPr/>
        <p:txBody>
          <a:bodyPr/>
          <a:lstStyle/>
          <a:p>
            <a:fld id="{0BE68271-D1D7-4240-9CAF-7A57D75CD8A1}" type="slidenum">
              <a:rPr lang="en-US" smtClean="0"/>
              <a:t>9</a:t>
            </a:fld>
            <a:endParaRPr lang="en-US"/>
          </a:p>
        </p:txBody>
      </p:sp>
    </p:spTree>
    <p:extLst>
      <p:ext uri="{BB962C8B-B14F-4D97-AF65-F5344CB8AC3E}">
        <p14:creationId xmlns:p14="http://schemas.microsoft.com/office/powerpoint/2010/main" val="124046247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726cd14-229d-4391-ac5c-01df225691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7E3DA9ED086F4EB1B4A9FF7AED393D" ma:contentTypeVersion="16" ma:contentTypeDescription="Create a new document." ma:contentTypeScope="" ma:versionID="388932c76dad3fd8dc309f63fd6e62b0">
  <xsd:schema xmlns:xsd="http://www.w3.org/2001/XMLSchema" xmlns:xs="http://www.w3.org/2001/XMLSchema" xmlns:p="http://schemas.microsoft.com/office/2006/metadata/properties" xmlns:ns3="c342784a-e01b-4ab4-be58-4ffd26e754a4" xmlns:ns4="5726cd14-229d-4391-ac5c-01df225691e2" targetNamespace="http://schemas.microsoft.com/office/2006/metadata/properties" ma:root="true" ma:fieldsID="0f3cc91951c261681591755272dbc693" ns3:_="" ns4:_="">
    <xsd:import namespace="c342784a-e01b-4ab4-be58-4ffd26e754a4"/>
    <xsd:import namespace="5726cd14-229d-4391-ac5c-01df225691e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MediaServiceDateTaken" minOccurs="0"/>
                <xsd:element ref="ns4:MediaServiceLocatio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2784a-e01b-4ab4-be58-4ffd26e754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26cd14-229d-4391-ac5c-01df225691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0727A0-46F2-4277-A59D-A2A7261C37E0}">
  <ds:schemaRefs>
    <ds:schemaRef ds:uri="http://purl.org/dc/terms/"/>
    <ds:schemaRef ds:uri="http://purl.org/dc/dcmitype/"/>
    <ds:schemaRef ds:uri="http://schemas.openxmlformats.org/package/2006/metadata/core-properties"/>
    <ds:schemaRef ds:uri="http://purl.org/dc/elements/1.1/"/>
    <ds:schemaRef ds:uri="c342784a-e01b-4ab4-be58-4ffd26e754a4"/>
    <ds:schemaRef ds:uri="http://schemas.microsoft.com/office/2006/documentManagement/types"/>
    <ds:schemaRef ds:uri="http://schemas.microsoft.com/office/2006/metadata/properties"/>
    <ds:schemaRef ds:uri="http://schemas.microsoft.com/office/infopath/2007/PartnerControls"/>
    <ds:schemaRef ds:uri="5726cd14-229d-4391-ac5c-01df225691e2"/>
    <ds:schemaRef ds:uri="http://www.w3.org/XML/1998/namespace"/>
  </ds:schemaRefs>
</ds:datastoreItem>
</file>

<file path=customXml/itemProps2.xml><?xml version="1.0" encoding="utf-8"?>
<ds:datastoreItem xmlns:ds="http://schemas.openxmlformats.org/officeDocument/2006/customXml" ds:itemID="{6C30A087-72B4-4BEA-9A04-F943295C649E}">
  <ds:schemaRefs>
    <ds:schemaRef ds:uri="http://schemas.microsoft.com/sharepoint/v3/contenttype/forms"/>
  </ds:schemaRefs>
</ds:datastoreItem>
</file>

<file path=customXml/itemProps3.xml><?xml version="1.0" encoding="utf-8"?>
<ds:datastoreItem xmlns:ds="http://schemas.openxmlformats.org/officeDocument/2006/customXml" ds:itemID="{BF149106-8DD1-4187-A676-0ADAE68597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2784a-e01b-4ab4-be58-4ffd26e754a4"/>
    <ds:schemaRef ds:uri="5726cd14-229d-4391-ac5c-01df225691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1470</TotalTime>
  <Words>9214</Words>
  <Application>Microsoft Office PowerPoint</Application>
  <PresentationFormat>Widescreen</PresentationFormat>
  <Paragraphs>872</Paragraphs>
  <Slides>74</Slides>
  <Notes>67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74</vt:i4>
      </vt:variant>
    </vt:vector>
  </HeadingPairs>
  <TitlesOfParts>
    <vt:vector size="84" baseType="lpstr">
      <vt:lpstr>Arial</vt:lpstr>
      <vt:lpstr>Calibri</vt:lpstr>
      <vt:lpstr>Calibri Light</vt:lpstr>
      <vt:lpstr>Courier New</vt:lpstr>
      <vt:lpstr>Segoe UI</vt:lpstr>
      <vt:lpstr>Segoe UI Semibold</vt:lpstr>
      <vt:lpstr>Symbol</vt:lpstr>
      <vt:lpstr>Times New Roman</vt:lpstr>
      <vt:lpstr>Wingdings</vt:lpstr>
      <vt:lpstr>Office Teması</vt:lpstr>
      <vt:lpstr>YETİŞKİN RUH SAĞLIĞI</vt:lpstr>
      <vt:lpstr>SUNUM PLANI</vt:lpstr>
      <vt:lpstr>GİRİŞ</vt:lpstr>
      <vt:lpstr>ANKSİYETE BOZUKLUKLARI</vt:lpstr>
      <vt:lpstr>ANKSİYETE BOZUKLUKLARI  Vaka Örnekleri</vt:lpstr>
      <vt:lpstr>ANKSİYETE BOZUKLUKLARI  Vaka Örnekleri</vt:lpstr>
      <vt:lpstr>ANKSİYETE BOZUKLUKLARI  Vaka Örnekleri</vt:lpstr>
      <vt:lpstr>ANKSİYETE BOZUKLUKLARI  Vaka Örnekleri</vt:lpstr>
      <vt:lpstr>ANKSİYETE BOZUKLUKLARI  Nedenler ve Risk Faktörleri</vt:lpstr>
      <vt:lpstr>ANKSİYETE BOZUKLUKLARI  Belirtiler</vt:lpstr>
      <vt:lpstr>ANKSİYETE BOZUKLUKLARI  Tedavi Seçenekleri</vt:lpstr>
      <vt:lpstr>ANKSİYETE BOZUKLUKLARI  Meslek Elemanları İçin Öneriler</vt:lpstr>
      <vt:lpstr>MAJÖR DEPRESİF BOZUKLUK</vt:lpstr>
      <vt:lpstr>MAJÖR DEPRESİF BOZUKLUK  Tanım</vt:lpstr>
      <vt:lpstr>MAJÖR DEPRESİF BOZUKLUK  Nedenler ve Risk Faktörleri</vt:lpstr>
      <vt:lpstr>MAJÖR DEPRESİF BOZUKLUK  Belirtiler</vt:lpstr>
      <vt:lpstr>MAJÖR DEPRESİF BOZUKLUK  Vaka Örneği</vt:lpstr>
      <vt:lpstr>MAJÖR DEPRESİF BOZUKLUK  Tedavi Seçenekleri</vt:lpstr>
      <vt:lpstr>MAJÖR DEPRESİF BOZUKLUK  Meslek Elemanları İçin Öneriler</vt:lpstr>
      <vt:lpstr>ŞİZOFRENİ</vt:lpstr>
      <vt:lpstr>ŞİZOFRENİ  Tanım</vt:lpstr>
      <vt:lpstr>ŞİZOFRENİ  Temel Özellikler</vt:lpstr>
      <vt:lpstr>ŞİZOFRENİ  Nedenler ve Risk Faktörleri</vt:lpstr>
      <vt:lpstr>ŞİZOFRENİ  Belirtiler</vt:lpstr>
      <vt:lpstr>ŞİZOFRENİ  Tedavi Seçenekleri</vt:lpstr>
      <vt:lpstr>ŞİZOFRENİ  Tedavi Seçenekleri</vt:lpstr>
      <vt:lpstr>ŞİZOFRENİ  Meslek Elemanları İçin Öneriler</vt:lpstr>
      <vt:lpstr>BİPOLAR BOZUKLUK</vt:lpstr>
      <vt:lpstr>BİPOLAR BOZUKLUK  Tanım</vt:lpstr>
      <vt:lpstr>BİPOLAR BOZUKLUK  Nedenler ve Risk Faktörleri</vt:lpstr>
      <vt:lpstr>BİPOLAR BOZUKLUK  Belirtiler</vt:lpstr>
      <vt:lpstr>BİPOLAR BOZUKLUK  Vaka Örneği</vt:lpstr>
      <vt:lpstr>BİPOLAR BOZUKLUK  Tedavi Seçenekleri</vt:lpstr>
      <vt:lpstr>BİPOLAR BOZUKLUK  Profesyonel Yaklaşımlar</vt:lpstr>
      <vt:lpstr>BİPOLAR BOZUKLUK  Meslek Elemanları İçin Öneriler</vt:lpstr>
      <vt:lpstr>TRAVMA VE İLİŞKİLİ BOZUKLUKLAR</vt:lpstr>
      <vt:lpstr>TRAVMA VE İLİŞKİLİ BOZUKLUKLAR  Tanım</vt:lpstr>
      <vt:lpstr>TRAVMA VE İLİŞKİLİ BOZUKLUKLAR  Nedenler ve Risk Faktörleri</vt:lpstr>
      <vt:lpstr>TRAVMA VE İLİŞKİLİ BOZUKLUKLAR  Belirtiler</vt:lpstr>
      <vt:lpstr>TRAVMA VE İLİŞKİLİ BOZUKLUKLAR  Dissosiyasyon Tedavi Seçenekleri</vt:lpstr>
      <vt:lpstr>TRAVMA VE İLİŞKİLİ BOZUKLUKLAR  Profesyonel Yaklaşımlar</vt:lpstr>
      <vt:lpstr>TRAVMA VE İLİŞKİLİ BOZUKLUKLAR  Meslek Elemanları İçin Öneriler</vt:lpstr>
      <vt:lpstr>OBSESİF KOMPULSİF BOZUKLUK</vt:lpstr>
      <vt:lpstr>OBSESİF KOMPULSİF BOZUKLUK  Tanım</vt:lpstr>
      <vt:lpstr>OBSESİF KOMPULSİF BOZUKLUK  Temel Özellikler</vt:lpstr>
      <vt:lpstr>OBSESİF KOMPULSİF BOZUKLUK  Nedenler ve Risk Faktörleri</vt:lpstr>
      <vt:lpstr>OBSESİF KOMPULSİF BOZUKLUK  Belirtiler</vt:lpstr>
      <vt:lpstr>OBSESİF KOMPULSİF BOZUKLUK  Vaka Örneği</vt:lpstr>
      <vt:lpstr>OBSESİF KOMPULSİF BOZUKLUK  Vaka Örneği-Devamı</vt:lpstr>
      <vt:lpstr>OBSESİF KOMPULSİF BOZUKLUK  Tedavi Seçenekleri</vt:lpstr>
      <vt:lpstr>OBSESİF KOMPULSİF BOZUKLUK  Meslek Elemanları İçin Öneriler</vt:lpstr>
      <vt:lpstr>YEME BOZUKLUKLARI</vt:lpstr>
      <vt:lpstr>YEME BOZUKLUKLARI  Tanım</vt:lpstr>
      <vt:lpstr>YEME BOZUKLUKLARI  Nedenler ve Risk Faktörleri</vt:lpstr>
      <vt:lpstr>YEME BOZUKLUKLARI  Belirtiler</vt:lpstr>
      <vt:lpstr>YEME BOZUKLUKLARI  Vaka Örneği</vt:lpstr>
      <vt:lpstr>YEME BOZUKLUKLARI  Vaka Örneği-Devamı</vt:lpstr>
      <vt:lpstr>YEME BOZUKLUKLARI  Tedavi Seçenekleri</vt:lpstr>
      <vt:lpstr>YEME BOZUKLUKLARI  Meslek Elemanları İçin Öneriler</vt:lpstr>
      <vt:lpstr>KİŞİLİK BOZUKLUKLARI</vt:lpstr>
      <vt:lpstr>KİŞİLİK BOZUKLUKLARI  Tanım ve sınıflandırma</vt:lpstr>
      <vt:lpstr>KİŞİLİK BOZUKLUKLARI  Nedenleri</vt:lpstr>
      <vt:lpstr>KİŞİLİK BOZUKLUKLARI  Tanı ve Değerlendirme</vt:lpstr>
      <vt:lpstr>KİŞİLİK BOZUKLUKLARI  Tedavi yaklaşımları</vt:lpstr>
      <vt:lpstr>KİŞİLİK BOZUKLUKLARI  Meslek Elemanları İçin Öneriler</vt:lpstr>
      <vt:lpstr>NELER ÖĞRENDİK?</vt:lpstr>
      <vt:lpstr>NELER ÖĞRENDİK?</vt:lpstr>
      <vt:lpstr>NELER ÖĞRENDİK?</vt:lpstr>
      <vt:lpstr>NELER ÖĞRENDİK?</vt:lpstr>
      <vt:lpstr>NELER ÖĞRENDİK?</vt:lpstr>
      <vt:lpstr>NELER ÖĞRENDİK?</vt:lpstr>
      <vt:lpstr>NELER ÖĞRENDİK?</vt:lpstr>
      <vt:lpstr>NELER ÖĞRENDİK?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İrem Hatipoğlu Koca</dc:creator>
  <cp:lastModifiedBy>Melek Topal</cp:lastModifiedBy>
  <cp:revision>44</cp:revision>
  <dcterms:created xsi:type="dcterms:W3CDTF">2021-12-13T18:17:25Z</dcterms:created>
  <dcterms:modified xsi:type="dcterms:W3CDTF">2024-01-09T14:16:28Z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0x010100627E3DA9ED086F4EB1B4A9FF7AED393D</vt:lpwstr>
  </property>
</Properties>
</file>