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5"/>
  </p:notesMasterIdLst>
  <p:sldIdLst>
    <p:sldId id="270" r:id="rId5"/>
    <p:sldId id="271" r:id="rId6"/>
    <p:sldId id="273" r:id="rId7"/>
    <p:sldId id="274" r:id="rId8"/>
    <p:sldId id="298" r:id="rId9"/>
    <p:sldId id="300" r:id="rId10"/>
    <p:sldId id="382" r:id="rId11"/>
    <p:sldId id="304" r:id="rId12"/>
    <p:sldId id="276" r:id="rId13"/>
    <p:sldId id="280" r:id="rId14"/>
    <p:sldId id="284" r:id="rId15"/>
    <p:sldId id="285" r:id="rId16"/>
    <p:sldId id="288" r:id="rId17"/>
    <p:sldId id="289" r:id="rId18"/>
    <p:sldId id="383" r:id="rId19"/>
    <p:sldId id="306" r:id="rId20"/>
    <p:sldId id="308" r:id="rId21"/>
    <p:sldId id="310" r:id="rId22"/>
    <p:sldId id="313" r:id="rId23"/>
    <p:sldId id="315" r:id="rId24"/>
    <p:sldId id="393" r:id="rId25"/>
    <p:sldId id="317" r:id="rId26"/>
    <p:sldId id="318" r:id="rId27"/>
    <p:sldId id="320" r:id="rId28"/>
    <p:sldId id="321" r:id="rId29"/>
    <p:sldId id="322" r:id="rId30"/>
    <p:sldId id="385" r:id="rId31"/>
    <p:sldId id="325" r:id="rId32"/>
    <p:sldId id="326" r:id="rId33"/>
    <p:sldId id="330" r:id="rId34"/>
    <p:sldId id="331" r:id="rId35"/>
    <p:sldId id="333" r:id="rId36"/>
    <p:sldId id="335" r:id="rId37"/>
    <p:sldId id="394" r:id="rId38"/>
    <p:sldId id="395" r:id="rId39"/>
    <p:sldId id="342" r:id="rId40"/>
    <p:sldId id="343" r:id="rId41"/>
    <p:sldId id="344" r:id="rId42"/>
    <p:sldId id="345" r:id="rId43"/>
    <p:sldId id="346" r:id="rId44"/>
    <p:sldId id="347" r:id="rId45"/>
    <p:sldId id="348" r:id="rId46"/>
    <p:sldId id="349" r:id="rId47"/>
    <p:sldId id="386" r:id="rId48"/>
    <p:sldId id="350" r:id="rId49"/>
    <p:sldId id="387" r:id="rId50"/>
    <p:sldId id="353" r:id="rId51"/>
    <p:sldId id="354" r:id="rId52"/>
    <p:sldId id="355" r:id="rId53"/>
    <p:sldId id="356" r:id="rId54"/>
    <p:sldId id="357" r:id="rId55"/>
    <p:sldId id="358" r:id="rId56"/>
    <p:sldId id="359" r:id="rId57"/>
    <p:sldId id="391" r:id="rId58"/>
    <p:sldId id="360" r:id="rId59"/>
    <p:sldId id="362" r:id="rId60"/>
    <p:sldId id="363" r:id="rId61"/>
    <p:sldId id="388" r:id="rId62"/>
    <p:sldId id="389" r:id="rId63"/>
    <p:sldId id="390" r:id="rId64"/>
    <p:sldId id="365" r:id="rId65"/>
    <p:sldId id="368" r:id="rId66"/>
    <p:sldId id="369" r:id="rId67"/>
    <p:sldId id="370" r:id="rId68"/>
    <p:sldId id="373" r:id="rId69"/>
    <p:sldId id="374" r:id="rId70"/>
    <p:sldId id="392" r:id="rId71"/>
    <p:sldId id="376" r:id="rId72"/>
    <p:sldId id="379" r:id="rId73"/>
    <p:sldId id="396" r:id="rId7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19" autoAdjust="0"/>
    <p:restoredTop sz="94221" autoAdjust="0"/>
  </p:normalViewPr>
  <p:slideViewPr>
    <p:cSldViewPr snapToGrid="0">
      <p:cViewPr varScale="1">
        <p:scale>
          <a:sx n="77" d="100"/>
          <a:sy n="77" d="100"/>
        </p:scale>
        <p:origin x="758" y="72"/>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13A612-5CA9-48F1-97C6-6CBDD211BA95}" type="datetimeFigureOut">
              <a:rPr lang="en-US" smtClean="0"/>
              <a:t>1/18/2024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E79F40-7FB4-4A3E-8AB4-11E3172E6DF9}" type="slidenum">
              <a:rPr lang="en-US" smtClean="0"/>
              <a:t>‹#›</a:t>
            </a:fld>
            <a:endParaRPr lang="en-US"/>
          </a:p>
        </p:txBody>
      </p:sp>
    </p:spTree>
    <p:extLst>
      <p:ext uri="{BB962C8B-B14F-4D97-AF65-F5344CB8AC3E}">
        <p14:creationId xmlns:p14="http://schemas.microsoft.com/office/powerpoint/2010/main" val="111854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dirty="0">
                <a:effectLst/>
                <a:latin typeface="Segoe UI" panose="020B0502040204020203" pitchFamily="34" charset="0"/>
                <a:ea typeface="Quattrocento Sans"/>
                <a:cs typeface="Segoe UI" panose="020B0502040204020203" pitchFamily="34" charset="0"/>
              </a:rPr>
              <a:t>Ergenlik, çocukluktan erişkinliğe süreklilik gösteren bir geçiş dönemidir. On yıl veya daha uzun sürebilen bu uzun geçiş dönemi, gencin artık ne çocuk ne de tam yetişkin olduğu ancak her iki dönemin de bazı zorluklarını, ayrıcalıklarını ve beklentilerini yaşadığı, kendine özgü bir dönemdir. Ergenlik, gençlerin bilişsel ve duygusal olarak tam olgunlaşmalarından önce fiziksel ve cinsel olgunluğa ulaşmaları nedeniyle bir paradokslar dönemidir. Bu dönemde bireyin, fiziksel ve zihinsel yapısında önemli değişiklikler olur. Bu değişikliklere sebep olan bazı faktörler mevcuttur. Bu faktörler arasındaki etkileşimler karmaşık ve çok yönlüdür. Ergenler, sadece ailelerinden etkilenmekle kalmaz aynı zamanda büyüdükçe ailelerinin dinamiklerini de yeniden şekillendirirler. Ergenlerin gelişimlerinin önemli yönleri, genetik ve biyolojik olarak belirlenmiş olsa da bu belirleyicilerin rolleri çevresel faktörler tarafından etkilenebilir. Örneğin aileye ilişkin faktörler, sadece ergenliğin dinamiklerini etkilemekle kalmaz, ergenliğin başlama ve sonlanma zamanlamasını dahi etkileyebilir (Lee ve </a:t>
            </a:r>
            <a:r>
              <a:rPr lang="tr-TR" sz="1800" dirty="0" err="1">
                <a:effectLst/>
                <a:latin typeface="Segoe UI" panose="020B0502040204020203" pitchFamily="34" charset="0"/>
                <a:ea typeface="Quattrocento Sans"/>
                <a:cs typeface="Segoe UI" panose="020B0502040204020203" pitchFamily="34" charset="0"/>
              </a:rPr>
              <a:t>Styne</a:t>
            </a:r>
            <a:r>
              <a:rPr lang="tr-TR" sz="1800" dirty="0">
                <a:effectLst/>
                <a:latin typeface="Segoe UI" panose="020B0502040204020203" pitchFamily="34" charset="0"/>
                <a:ea typeface="Quattrocento Sans"/>
                <a:cs typeface="Segoe UI" panose="020B0502040204020203" pitchFamily="34" charset="0"/>
              </a:rPr>
              <a:t>, 2013). </a:t>
            </a:r>
            <a:endParaRPr lang="tr-TR" sz="1800" dirty="0">
              <a:effectLst/>
              <a:latin typeface="Segoe UI" panose="020B0502040204020203" pitchFamily="34" charset="0"/>
              <a:ea typeface="Quattrocento Sans"/>
              <a:cs typeface="Quattrocento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b="1" dirty="0">
                <a:solidFill>
                  <a:srgbClr val="0070C0"/>
                </a:solidFill>
                <a:effectLst/>
                <a:latin typeface="Segoe UI" panose="020B0502040204020203" pitchFamily="34" charset="0"/>
                <a:ea typeface="Quattrocento Sans"/>
                <a:cs typeface="Segoe UI" panose="020B0502040204020203" pitchFamily="34" charset="0"/>
              </a:rPr>
              <a:t>Ergenlik döneminde, bireyin vücudunda bazı değişiklikler olur.</a:t>
            </a:r>
            <a:r>
              <a:rPr lang="tr-TR" sz="1200" dirty="0">
                <a:solidFill>
                  <a:srgbClr val="0070C0"/>
                </a:solidFill>
                <a:effectLst/>
                <a:latin typeface="Segoe UI" panose="020B0502040204020203" pitchFamily="34" charset="0"/>
                <a:ea typeface="Quattrocento Sans"/>
                <a:cs typeface="Segoe UI" panose="020B0502040204020203" pitchFamily="34" charset="0"/>
              </a:rPr>
              <a:t> </a:t>
            </a:r>
            <a:r>
              <a:rPr lang="tr-TR" sz="1200" dirty="0">
                <a:effectLst/>
                <a:latin typeface="Segoe UI" panose="020B0502040204020203" pitchFamily="34" charset="0"/>
                <a:ea typeface="Quattrocento Sans"/>
                <a:cs typeface="Segoe UI" panose="020B0502040204020203" pitchFamily="34" charset="0"/>
              </a:rPr>
              <a:t>Ergenlik döneminin gözle görülür en dramatik yönleri, ergenliğin </a:t>
            </a:r>
            <a:r>
              <a:rPr lang="tr-TR" sz="1200" dirty="0" err="1">
                <a:effectLst/>
                <a:latin typeface="Segoe UI" panose="020B0502040204020203" pitchFamily="34" charset="0"/>
                <a:ea typeface="Quattrocento Sans"/>
                <a:cs typeface="Segoe UI" panose="020B0502040204020203" pitchFamily="34" charset="0"/>
              </a:rPr>
              <a:t>hormonal</a:t>
            </a:r>
            <a:r>
              <a:rPr lang="tr-TR" sz="1200" dirty="0">
                <a:effectLst/>
                <a:latin typeface="Segoe UI" panose="020B0502040204020203" pitchFamily="34" charset="0"/>
                <a:ea typeface="Quattrocento Sans"/>
                <a:cs typeface="Segoe UI" panose="020B0502040204020203" pitchFamily="34" charset="0"/>
              </a:rPr>
              <a:t> olarak aracılık ettiği değişimlerle ilgilidir: Birincil ve ikincil cinsel özelliklerin gelişimi; boy, kas kütlesi ve gücünde belirgin büyüme ve yağ bezi aktivitesinde artış şeklinde bu değişiklikler sıralanabilir. Ergenlik süreci, baştan sona yaklaşık 4 ila 5 yıl sürer ve kız çocukları bu sürece ortalama 9 ila 11 yaşlarında, yani erkeklerin ortalama başlangıcından yaklaşık 2 yıl önce başlar. Kızlarda </a:t>
            </a:r>
            <a:r>
              <a:rPr lang="tr-TR" sz="1200" dirty="0" err="1">
                <a:effectLst/>
                <a:latin typeface="Segoe UI" panose="020B0502040204020203" pitchFamily="34" charset="0"/>
                <a:ea typeface="Quattrocento Sans"/>
                <a:cs typeface="Segoe UI" panose="020B0502040204020203" pitchFamily="34" charset="0"/>
              </a:rPr>
              <a:t>pubik</a:t>
            </a:r>
            <a:r>
              <a:rPr lang="tr-TR" sz="1200" dirty="0">
                <a:effectLst/>
                <a:latin typeface="Segoe UI" panose="020B0502040204020203" pitchFamily="34" charset="0"/>
                <a:ea typeface="Quattrocento Sans"/>
                <a:cs typeface="Segoe UI" panose="020B0502040204020203" pitchFamily="34" charset="0"/>
              </a:rPr>
              <a:t> kıllanma, meme gelişimi, boy uzaması ve adet görme; erkeklerde ise </a:t>
            </a:r>
            <a:r>
              <a:rPr lang="tr-TR" sz="1200" dirty="0" err="1">
                <a:effectLst/>
                <a:latin typeface="Segoe UI" panose="020B0502040204020203" pitchFamily="34" charset="0"/>
                <a:ea typeface="Quattrocento Sans"/>
                <a:cs typeface="Segoe UI" panose="020B0502040204020203" pitchFamily="34" charset="0"/>
              </a:rPr>
              <a:t>pubik</a:t>
            </a:r>
            <a:r>
              <a:rPr lang="tr-TR" sz="1200" dirty="0">
                <a:effectLst/>
                <a:latin typeface="Segoe UI" panose="020B0502040204020203" pitchFamily="34" charset="0"/>
                <a:ea typeface="Quattrocento Sans"/>
                <a:cs typeface="Segoe UI" panose="020B0502040204020203" pitchFamily="34" charset="0"/>
              </a:rPr>
              <a:t> kıllanma, penis ve testis büyümesi ve boy uzaması ile gerçekleşen bu sürecin çeşitli aşamaları </a:t>
            </a:r>
            <a:r>
              <a:rPr lang="tr-TR" sz="1200" dirty="0" err="1">
                <a:effectLst/>
                <a:latin typeface="Segoe UI" panose="020B0502040204020203" pitchFamily="34" charset="0"/>
                <a:ea typeface="Quattrocento Sans"/>
                <a:cs typeface="Segoe UI" panose="020B0502040204020203" pitchFamily="34" charset="0"/>
              </a:rPr>
              <a:t>Tanner</a:t>
            </a:r>
            <a:r>
              <a:rPr lang="tr-TR" sz="1200" dirty="0">
                <a:effectLst/>
                <a:latin typeface="Segoe UI" panose="020B0502040204020203" pitchFamily="34" charset="0"/>
                <a:ea typeface="Quattrocento Sans"/>
                <a:cs typeface="Segoe UI" panose="020B0502040204020203" pitchFamily="34" charset="0"/>
              </a:rPr>
              <a:t> isimli bir araştırmacı tarafından </a:t>
            </a:r>
            <a:r>
              <a:rPr lang="tr-TR" sz="1200" dirty="0" err="1">
                <a:effectLst/>
                <a:latin typeface="Segoe UI" panose="020B0502040204020203" pitchFamily="34" charset="0"/>
                <a:ea typeface="Quattrocento Sans"/>
                <a:cs typeface="Segoe UI" panose="020B0502040204020203" pitchFamily="34" charset="0"/>
              </a:rPr>
              <a:t>I'den</a:t>
            </a:r>
            <a:r>
              <a:rPr lang="tr-TR" sz="1200" dirty="0">
                <a:effectLst/>
                <a:latin typeface="Segoe UI" panose="020B0502040204020203" pitchFamily="34" charset="0"/>
                <a:ea typeface="Quattrocento Sans"/>
                <a:cs typeface="Segoe UI" panose="020B0502040204020203" pitchFamily="34" charset="0"/>
              </a:rPr>
              <a:t> </a:t>
            </a:r>
            <a:r>
              <a:rPr lang="tr-TR" sz="1200" dirty="0" err="1">
                <a:effectLst/>
                <a:latin typeface="Segoe UI" panose="020B0502040204020203" pitchFamily="34" charset="0"/>
                <a:ea typeface="Quattrocento Sans"/>
                <a:cs typeface="Segoe UI" panose="020B0502040204020203" pitchFamily="34" charset="0"/>
              </a:rPr>
              <a:t>V'e</a:t>
            </a:r>
            <a:r>
              <a:rPr lang="tr-TR" sz="1200" dirty="0">
                <a:effectLst/>
                <a:latin typeface="Segoe UI" panose="020B0502040204020203" pitchFamily="34" charset="0"/>
                <a:ea typeface="Quattrocento Sans"/>
                <a:cs typeface="Segoe UI" panose="020B0502040204020203" pitchFamily="34" charset="0"/>
              </a:rPr>
              <a:t> kadar olan aşamalar olarak sınıflandırılmıştır (</a:t>
            </a:r>
            <a:r>
              <a:rPr lang="tr-TR" sz="1200" dirty="0" err="1">
                <a:effectLst/>
                <a:latin typeface="Segoe UI" panose="020B0502040204020203" pitchFamily="34" charset="0"/>
                <a:ea typeface="Quattrocento Sans"/>
                <a:cs typeface="Segoe UI" panose="020B0502040204020203" pitchFamily="34" charset="0"/>
              </a:rPr>
              <a:t>Marceau</a:t>
            </a:r>
            <a:r>
              <a:rPr lang="tr-TR" sz="1200" dirty="0">
                <a:effectLst/>
                <a:latin typeface="Segoe UI" panose="020B0502040204020203" pitchFamily="34" charset="0"/>
                <a:ea typeface="Quattrocento Sans"/>
                <a:cs typeface="Segoe UI" panose="020B0502040204020203" pitchFamily="34" charset="0"/>
              </a:rPr>
              <a:t> ve ark., 2011).</a:t>
            </a:r>
            <a:endParaRPr lang="tr-TR" sz="1200" dirty="0">
              <a:effectLst/>
              <a:latin typeface="Segoe UI" panose="020B0502040204020203" pitchFamily="34" charset="0"/>
              <a:ea typeface="Quattrocento Sans"/>
              <a:cs typeface="Quattrocento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effectLst/>
                <a:latin typeface="Segoe UI" panose="020B0502040204020203" pitchFamily="34" charset="0"/>
                <a:ea typeface="Quattrocento Sans"/>
                <a:cs typeface="Segoe UI" panose="020B0502040204020203" pitchFamily="34" charset="0"/>
              </a:rPr>
              <a:t>Beyin görüntüleme araçlarının daha fazla kullanılabilirliği, ergenlik döneminde beyin yapısı ve işleyişindeki dramatik değişikliklere bir pencere açma fırsatı sağlamıştır. Ergen beyninin yeniden düzenlenmesindeki en önemli değişikliklerden biri, beyindeki sinir hücresi bağlantılarının büyük ölçüde ortadan kaldırılmasıdır (budanma). Ergenlik döneminde, saniyede 30.000 sinir hücresi bağlantısı kaybı olduğu tahmin edilmektedir. Aynı zamanda ergenlerin beyninde sinir iletimini hızlandıran bazı mekanizmaların da kolaylaştığı ve sinir iletiminin hızlandığı gözlenmiştir (</a:t>
            </a:r>
            <a:r>
              <a:rPr lang="tr-TR" sz="1200" dirty="0" err="1">
                <a:effectLst/>
                <a:latin typeface="Segoe UI" panose="020B0502040204020203" pitchFamily="34" charset="0"/>
                <a:ea typeface="Quattrocento Sans"/>
                <a:cs typeface="Segoe UI" panose="020B0502040204020203" pitchFamily="34" charset="0"/>
              </a:rPr>
              <a:t>Rakic</a:t>
            </a:r>
            <a:r>
              <a:rPr lang="tr-TR" sz="1200" dirty="0">
                <a:effectLst/>
                <a:latin typeface="Segoe UI" panose="020B0502040204020203" pitchFamily="34" charset="0"/>
                <a:ea typeface="Quattrocento Sans"/>
                <a:cs typeface="Segoe UI" panose="020B0502040204020203" pitchFamily="34" charset="0"/>
              </a:rPr>
              <a:t> ve ark., 1994). Beyin görüntüleme çalışmaları, beyinde duyguları düzenleyen bölgenin ergenlerde daha aktif olduğunu göstermektedir. Örneğin, nötr yüzlere kıyasla korkulu yüzler izlendiğinde, bu bölgenin aktivitesi ergenlerde yetişkinlere ve çocuklara kıyasla daha fazla olmuştur. Ayrıca bir duygu düzenleme görevi sırasında, ergenler yetişkinlere kıyasla yeniden değerlendirme stratejilerini kullanmada daha başarısız olmaktadır (</a:t>
            </a:r>
            <a:r>
              <a:rPr lang="tr-TR" sz="1200" dirty="0" err="1">
                <a:effectLst/>
                <a:latin typeface="Segoe UI" panose="020B0502040204020203" pitchFamily="34" charset="0"/>
                <a:ea typeface="Quattrocento Sans"/>
                <a:cs typeface="Segoe UI" panose="020B0502040204020203" pitchFamily="34" charset="0"/>
              </a:rPr>
              <a:t>Silvers</a:t>
            </a:r>
            <a:r>
              <a:rPr lang="tr-TR" sz="1200" dirty="0">
                <a:effectLst/>
                <a:latin typeface="Segoe UI" panose="020B0502040204020203" pitchFamily="34" charset="0"/>
                <a:ea typeface="Quattrocento Sans"/>
                <a:cs typeface="Segoe UI" panose="020B0502040204020203" pitchFamily="34" charset="0"/>
              </a:rPr>
              <a:t> ve ark., 2015). Bu durum ergenlerin olumsuz duygulara karşı olan duyarlılığını gösteren biyolojik bir bulgu olarak belirtilebilir. </a:t>
            </a:r>
            <a:endParaRPr lang="tr-TR" sz="1200" dirty="0">
              <a:effectLst/>
              <a:latin typeface="Segoe UI" panose="020B0502040204020203" pitchFamily="34" charset="0"/>
              <a:ea typeface="Quattrocento Sans"/>
              <a:cs typeface="Quattrocento Sans"/>
            </a:endParaRPr>
          </a:p>
          <a:p>
            <a:r>
              <a:rPr lang="tr-TR" sz="1200" dirty="0"/>
              <a:t>Ergenlik, bilişsel yeteneklerde önemli değişikliklerle karakterizedir.</a:t>
            </a:r>
          </a:p>
          <a:p>
            <a:r>
              <a:rPr lang="tr-TR" sz="1200" dirty="0"/>
              <a:t>Ergenlikte, problem çözme yetenekleri artar ve soyutlama için daha büyük kapasite gelişir.</a:t>
            </a:r>
          </a:p>
          <a:p>
            <a:r>
              <a:rPr lang="tr-TR" sz="1200" dirty="0"/>
              <a:t>Bu bilişsel değişikliklerin, ergenin sosyal bilişinde ve ahlaki gelişiminde de karşılığı vardır.</a:t>
            </a:r>
          </a:p>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4</a:t>
            </a:fld>
            <a:endParaRPr lang="en-US"/>
          </a:p>
        </p:txBody>
      </p:sp>
    </p:spTree>
    <p:extLst>
      <p:ext uri="{BB962C8B-B14F-4D97-AF65-F5344CB8AC3E}">
        <p14:creationId xmlns:p14="http://schemas.microsoft.com/office/powerpoint/2010/main" val="19408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15000"/>
              </a:lnSpc>
            </a:pPr>
            <a:r>
              <a:rPr lang="tr-TR" sz="1200" dirty="0">
                <a:effectLst/>
                <a:latin typeface="Segoe UI" panose="020B0502040204020203" pitchFamily="34" charset="0"/>
                <a:ea typeface="Quattrocento Sans"/>
                <a:cs typeface="Segoe UI" panose="020B0502040204020203" pitchFamily="34" charset="0"/>
              </a:rPr>
              <a:t>Depresyonun tedavi planı, şiddetine göre belirlenmektedir. Hafif depresyonda genellikle terapi müdahaleleri </a:t>
            </a:r>
            <a:r>
              <a:rPr lang="tr-TR" sz="1200" dirty="0" err="1">
                <a:effectLst/>
                <a:latin typeface="Segoe UI" panose="020B0502040204020203" pitchFamily="34" charset="0"/>
                <a:ea typeface="Quattrocento Sans"/>
                <a:cs typeface="Segoe UI" panose="020B0502040204020203" pitchFamily="34" charset="0"/>
              </a:rPr>
              <a:t>öncelenirken</a:t>
            </a:r>
            <a:r>
              <a:rPr lang="tr-TR" sz="1200" dirty="0">
                <a:effectLst/>
                <a:latin typeface="Segoe UI" panose="020B0502040204020203" pitchFamily="34" charset="0"/>
                <a:ea typeface="Quattrocento Sans"/>
                <a:cs typeface="Segoe UI" panose="020B0502040204020203" pitchFamily="34" charset="0"/>
              </a:rPr>
              <a:t> orta-ağır şiddetli depresyonda ise terapi ve ilaç tedavisinin birlikte uygulanması önerilmektedir. Uzun seyirli ve belirgin işlevsellik kaybına yol açabilecek depresyonun, erken dönemde tanınması ve tedavi edilmesi önem arz eder.</a:t>
            </a:r>
            <a:endParaRPr lang="tr-TR" sz="1200" dirty="0">
              <a:effectLst/>
              <a:latin typeface="Segoe UI" panose="020B0502040204020203" pitchFamily="34" charset="0"/>
              <a:ea typeface="Quattrocento Sans"/>
              <a:cs typeface="Quattrocento Sans"/>
            </a:endParaRPr>
          </a:p>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13</a:t>
            </a:fld>
            <a:endParaRPr lang="en-US"/>
          </a:p>
        </p:txBody>
      </p:sp>
    </p:spTree>
    <p:extLst>
      <p:ext uri="{BB962C8B-B14F-4D97-AF65-F5344CB8AC3E}">
        <p14:creationId xmlns:p14="http://schemas.microsoft.com/office/powerpoint/2010/main" val="31808213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15000"/>
              </a:lnSpc>
            </a:pPr>
            <a:r>
              <a:rPr lang="tr-TR" sz="1200" dirty="0">
                <a:effectLst/>
                <a:latin typeface="Segoe UI" panose="020B0502040204020203" pitchFamily="34" charset="0"/>
                <a:ea typeface="Quattrocento Sans"/>
                <a:cs typeface="Segoe UI" panose="020B0502040204020203" pitchFamily="34" charset="0"/>
              </a:rPr>
              <a:t> </a:t>
            </a:r>
            <a:endParaRPr lang="tr-TR" sz="1200" dirty="0">
              <a:effectLst/>
              <a:latin typeface="Segoe UI" panose="020B0502040204020203" pitchFamily="34" charset="0"/>
              <a:ea typeface="Quattrocento Sans"/>
              <a:cs typeface="Quattrocento Sans"/>
            </a:endParaRPr>
          </a:p>
          <a:p>
            <a:pPr algn="just">
              <a:lnSpc>
                <a:spcPct val="115000"/>
              </a:lnSpc>
            </a:pPr>
            <a:r>
              <a:rPr lang="tr-TR" sz="1200" dirty="0">
                <a:effectLst/>
                <a:latin typeface="Segoe UI" panose="020B0502040204020203" pitchFamily="34" charset="0"/>
                <a:ea typeface="Quattrocento Sans"/>
                <a:cs typeface="Segoe UI" panose="020B0502040204020203" pitchFamily="34" charset="0"/>
              </a:rPr>
              <a:t>Depresyon belirtileri gösteren ergenler görüşmeye isteksiz gelebilirler. Bu isteksizlik, depresyonda görülen isteksizlik ve çökkün duygu durumdan kaynaklanabileceği gibi kolay sinirlenen (</a:t>
            </a:r>
            <a:r>
              <a:rPr lang="tr-TR" sz="1200" dirty="0" err="1">
                <a:effectLst/>
                <a:latin typeface="Segoe UI" panose="020B0502040204020203" pitchFamily="34" charset="0"/>
                <a:ea typeface="Quattrocento Sans"/>
                <a:cs typeface="Segoe UI" panose="020B0502040204020203" pitchFamily="34" charset="0"/>
              </a:rPr>
              <a:t>irritabl</a:t>
            </a:r>
            <a:r>
              <a:rPr lang="tr-TR" sz="1200" dirty="0">
                <a:effectLst/>
                <a:latin typeface="Segoe UI" panose="020B0502040204020203" pitchFamily="34" charset="0"/>
                <a:ea typeface="Quattrocento Sans"/>
                <a:cs typeface="Segoe UI" panose="020B0502040204020203" pitchFamily="34" charset="0"/>
              </a:rPr>
              <a:t>) duygu durumdan da kaynaklanabilir. Bazen de yardım arayan, ergenin kendisidir. Genelde sessiz, isteksiz ve kısa konuşurlar. Geliş sebepleri sorulduğunda isteksizlik ve sinirlilikten sıklıkla bahsederler. Bunu, ergenlik döneminin genel özelliklerinden ayırt etmek önemlidir. İsteksizlikle ilgili detaylı sorgulama yapıldığında ise önceden keyif aldıkları etkinliklerin artık onlar için çekici olmadığı öğrenilebilir. Fakat ergenlik döneminde bu isteksizlik tüm güne yayılmayabilir.</a:t>
            </a:r>
            <a:endParaRPr lang="tr-TR" sz="1200" dirty="0">
              <a:effectLst/>
              <a:latin typeface="Segoe UI" panose="020B0502040204020203" pitchFamily="34" charset="0"/>
              <a:ea typeface="Quattrocento Sans"/>
              <a:cs typeface="Quattrocento Sans"/>
            </a:endParaRPr>
          </a:p>
          <a:p>
            <a:pPr algn="just">
              <a:lnSpc>
                <a:spcPct val="115000"/>
              </a:lnSpc>
            </a:pPr>
            <a:r>
              <a:rPr lang="tr-TR" sz="1200" dirty="0">
                <a:effectLst/>
                <a:latin typeface="Segoe UI" panose="020B0502040204020203" pitchFamily="34" charset="0"/>
                <a:ea typeface="Quattrocento Sans"/>
                <a:cs typeface="Segoe UI" panose="020B0502040204020203" pitchFamily="34" charset="0"/>
              </a:rPr>
              <a:t> </a:t>
            </a:r>
            <a:endParaRPr lang="tr-TR" sz="1200" dirty="0">
              <a:effectLst/>
              <a:latin typeface="Segoe UI" panose="020B0502040204020203" pitchFamily="34" charset="0"/>
              <a:ea typeface="Quattrocento Sans"/>
              <a:cs typeface="Quattrocento Sans"/>
            </a:endParaRPr>
          </a:p>
          <a:p>
            <a:pPr algn="just">
              <a:lnSpc>
                <a:spcPct val="115000"/>
              </a:lnSpc>
            </a:pPr>
            <a:r>
              <a:rPr lang="tr-TR" sz="1200" dirty="0">
                <a:effectLst/>
                <a:latin typeface="Segoe UI" panose="020B0502040204020203" pitchFamily="34" charset="0"/>
                <a:ea typeface="Quattrocento Sans"/>
                <a:cs typeface="Segoe UI" panose="020B0502040204020203" pitchFamily="34" charset="0"/>
              </a:rPr>
              <a:t>Ergenlik dönemindeki isteksizlik, erişkinlik dönemindeki gibi belirgin olmayabilir. Ergenlerin duruşları çökkün, omuzları düşük olabilir. Hareketleri yavaştır. Kolay sinirlenen duygu duruma sahip ergenlerde ise daha agresif bir tarz baskın olabilir.</a:t>
            </a:r>
            <a:endParaRPr lang="tr-TR" sz="1200" dirty="0">
              <a:effectLst/>
              <a:latin typeface="Segoe UI" panose="020B0502040204020203" pitchFamily="34" charset="0"/>
              <a:ea typeface="Quattrocento Sans"/>
              <a:cs typeface="Quattrocento Sans"/>
            </a:endParaRPr>
          </a:p>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14</a:t>
            </a:fld>
            <a:endParaRPr lang="en-US"/>
          </a:p>
        </p:txBody>
      </p:sp>
    </p:spTree>
    <p:extLst>
      <p:ext uri="{BB962C8B-B14F-4D97-AF65-F5344CB8AC3E}">
        <p14:creationId xmlns:p14="http://schemas.microsoft.com/office/powerpoint/2010/main" val="38870507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15000"/>
              </a:lnSpc>
            </a:pPr>
            <a:r>
              <a:rPr lang="tr-TR" sz="1200" dirty="0">
                <a:effectLst/>
                <a:latin typeface="Segoe UI" panose="020B0502040204020203" pitchFamily="34" charset="0"/>
                <a:ea typeface="Quattrocento Sans"/>
                <a:cs typeface="Segoe UI" panose="020B0502040204020203" pitchFamily="34" charset="0"/>
              </a:rPr>
              <a:t> </a:t>
            </a:r>
            <a:endParaRPr lang="tr-TR" sz="1200" dirty="0">
              <a:effectLst/>
              <a:latin typeface="Segoe UI" panose="020B0502040204020203" pitchFamily="34" charset="0"/>
              <a:ea typeface="Quattrocento Sans"/>
              <a:cs typeface="Quattrocento Sans"/>
            </a:endParaRPr>
          </a:p>
          <a:p>
            <a:pPr algn="just">
              <a:lnSpc>
                <a:spcPct val="115000"/>
              </a:lnSpc>
            </a:pPr>
            <a:r>
              <a:rPr lang="tr-TR" sz="1200" dirty="0">
                <a:effectLst/>
                <a:latin typeface="Segoe UI" panose="020B0502040204020203" pitchFamily="34" charset="0"/>
                <a:ea typeface="Quattrocento Sans"/>
                <a:cs typeface="Segoe UI" panose="020B0502040204020203" pitchFamily="34" charset="0"/>
              </a:rPr>
              <a:t>Depresyon belirtileri gösteren ergenler görüşmeye isteksiz gelebilirler. Bu isteksizlik, depresyonda görülen isteksizlik ve çökkün duygu durumdan kaynaklanabileceği gibi kolay sinirlenen (</a:t>
            </a:r>
            <a:r>
              <a:rPr lang="tr-TR" sz="1200" dirty="0" err="1">
                <a:effectLst/>
                <a:latin typeface="Segoe UI" panose="020B0502040204020203" pitchFamily="34" charset="0"/>
                <a:ea typeface="Quattrocento Sans"/>
                <a:cs typeface="Segoe UI" panose="020B0502040204020203" pitchFamily="34" charset="0"/>
              </a:rPr>
              <a:t>irritabl</a:t>
            </a:r>
            <a:r>
              <a:rPr lang="tr-TR" sz="1200" dirty="0">
                <a:effectLst/>
                <a:latin typeface="Segoe UI" panose="020B0502040204020203" pitchFamily="34" charset="0"/>
                <a:ea typeface="Quattrocento Sans"/>
                <a:cs typeface="Segoe UI" panose="020B0502040204020203" pitchFamily="34" charset="0"/>
              </a:rPr>
              <a:t>) duygu durumdan da kaynaklanabilir. Bazen de yardım arayan, ergenin kendisidir. Genelde sessiz, isteksiz ve kısa konuşurlar. Geliş sebepleri sorulduğunda isteksizlik ve sinirlilikten sıklıkla bahsederler. Bunu, ergenlik döneminin genel özelliklerinden ayırt etmek önemlidir. İsteksizlikle ilgili detaylı sorgulama yapıldığında ise önceden keyif aldıkları etkinliklerin artık onlar için çekici olmadığı öğrenilebilir. Fakat ergenlik döneminde bu isteksizlik tüm güne yayılmayabilir.</a:t>
            </a:r>
            <a:endParaRPr lang="tr-TR" sz="1200" dirty="0">
              <a:effectLst/>
              <a:latin typeface="Segoe UI" panose="020B0502040204020203" pitchFamily="34" charset="0"/>
              <a:ea typeface="Quattrocento Sans"/>
              <a:cs typeface="Quattrocento Sans"/>
            </a:endParaRPr>
          </a:p>
          <a:p>
            <a:pPr algn="just">
              <a:lnSpc>
                <a:spcPct val="115000"/>
              </a:lnSpc>
            </a:pPr>
            <a:r>
              <a:rPr lang="tr-TR" sz="1200" dirty="0">
                <a:effectLst/>
                <a:latin typeface="Segoe UI" panose="020B0502040204020203" pitchFamily="34" charset="0"/>
                <a:ea typeface="Quattrocento Sans"/>
                <a:cs typeface="Segoe UI" panose="020B0502040204020203" pitchFamily="34" charset="0"/>
              </a:rPr>
              <a:t> </a:t>
            </a:r>
            <a:endParaRPr lang="tr-TR" sz="1200" dirty="0">
              <a:effectLst/>
              <a:latin typeface="Segoe UI" panose="020B0502040204020203" pitchFamily="34" charset="0"/>
              <a:ea typeface="Quattrocento Sans"/>
              <a:cs typeface="Quattrocento Sans"/>
            </a:endParaRPr>
          </a:p>
          <a:p>
            <a:pPr algn="just">
              <a:lnSpc>
                <a:spcPct val="115000"/>
              </a:lnSpc>
            </a:pPr>
            <a:r>
              <a:rPr lang="tr-TR" sz="1200" dirty="0">
                <a:effectLst/>
                <a:latin typeface="Segoe UI" panose="020B0502040204020203" pitchFamily="34" charset="0"/>
                <a:ea typeface="Quattrocento Sans"/>
                <a:cs typeface="Segoe UI" panose="020B0502040204020203" pitchFamily="34" charset="0"/>
              </a:rPr>
              <a:t>Ergenlik dönemindeki isteksizlik, erişkinlik dönemindeki gibi belirgin olmayabilir. Ergenlerin duruşları çökkün, omuzları düşük olabilir. Hareketleri yavaştır. Kolay sinirlenen duygu duruma sahip ergenlerde ise daha agresif bir tarz baskın olabilir.</a:t>
            </a:r>
            <a:endParaRPr lang="tr-TR" sz="1200" dirty="0">
              <a:effectLst/>
              <a:latin typeface="Segoe UI" panose="020B0502040204020203" pitchFamily="34" charset="0"/>
              <a:ea typeface="Quattrocento Sans"/>
              <a:cs typeface="Quattrocento Sans"/>
            </a:endParaRPr>
          </a:p>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15</a:t>
            </a:fld>
            <a:endParaRPr lang="en-US"/>
          </a:p>
        </p:txBody>
      </p:sp>
    </p:spTree>
    <p:extLst>
      <p:ext uri="{BB962C8B-B14F-4D97-AF65-F5344CB8AC3E}">
        <p14:creationId xmlns:p14="http://schemas.microsoft.com/office/powerpoint/2010/main" val="3195698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effectLst/>
                <a:latin typeface="Segoe UI" panose="020B0502040204020203" pitchFamily="34" charset="0"/>
                <a:ea typeface="Quattrocento Sans"/>
                <a:cs typeface="Segoe UI" panose="020B0502040204020203" pitchFamily="34" charset="0"/>
              </a:rPr>
              <a:t>Dikkat eksikliği; çocuğun yaşına ve gelişim düzeyine göre değerlendirildiğinde, dikkat süresinin kısa olması, unutkan ve dağınık olması, günlük yaşamı organize etmekte zorlanması, bir işe konsantre olmuşken basit bir uyaranla dikkatinin çabuk dağılması ve uzun süreli dikkat gerektiren işlerden kaçınması olarak tanımlanabilir.</a:t>
            </a:r>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16</a:t>
            </a:fld>
            <a:endParaRPr lang="en-US"/>
          </a:p>
        </p:txBody>
      </p:sp>
    </p:spTree>
    <p:extLst>
      <p:ext uri="{BB962C8B-B14F-4D97-AF65-F5344CB8AC3E}">
        <p14:creationId xmlns:p14="http://schemas.microsoft.com/office/powerpoint/2010/main" val="14733178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b="1" dirty="0">
                <a:solidFill>
                  <a:srgbClr val="2F5496"/>
                </a:solidFill>
                <a:effectLst/>
                <a:latin typeface="Segoe UI" panose="020B0502040204020203" pitchFamily="34" charset="0"/>
                <a:ea typeface="Quattrocento Sans"/>
                <a:cs typeface="Segoe UI" panose="020B0502040204020203" pitchFamily="34" charset="0"/>
              </a:rPr>
              <a:t>DEHB, okul çağı çocuklarının %3-7’sinde görülen bir bozukluktur. Son yıllarda yapılmış olan bir çalışmada, dünya genelinde DEHB sıklığı %5,9-7,1 olarak saptanmıştır.</a:t>
            </a:r>
            <a:r>
              <a:rPr lang="tr-TR" sz="1800" dirty="0">
                <a:solidFill>
                  <a:srgbClr val="2F5496"/>
                </a:solidFill>
                <a:effectLst/>
                <a:latin typeface="Segoe UI" panose="020B0502040204020203" pitchFamily="34" charset="0"/>
                <a:ea typeface="Quattrocento Sans"/>
                <a:cs typeface="Segoe UI" panose="020B0502040204020203" pitchFamily="34" charset="0"/>
              </a:rPr>
              <a:t> </a:t>
            </a:r>
            <a:r>
              <a:rPr lang="tr-TR" sz="1800" dirty="0">
                <a:effectLst/>
                <a:latin typeface="Segoe UI" panose="020B0502040204020203" pitchFamily="34" charset="0"/>
                <a:ea typeface="Quattrocento Sans"/>
                <a:cs typeface="Segoe UI" panose="020B0502040204020203" pitchFamily="34" charset="0"/>
              </a:rPr>
              <a:t>Ayrıca bu çalışmada, </a:t>
            </a:r>
            <a:r>
              <a:rPr lang="tr-TR" sz="1800" dirty="0" err="1">
                <a:effectLst/>
                <a:latin typeface="Segoe UI" panose="020B0502040204020203" pitchFamily="34" charset="0"/>
                <a:ea typeface="Quattrocento Sans"/>
                <a:cs typeface="Segoe UI" panose="020B0502040204020203" pitchFamily="34" charset="0"/>
              </a:rPr>
              <a:t>DEHB’ye</a:t>
            </a:r>
            <a:r>
              <a:rPr lang="tr-TR" sz="1800" dirty="0">
                <a:effectLst/>
                <a:latin typeface="Segoe UI" panose="020B0502040204020203" pitchFamily="34" charset="0"/>
                <a:ea typeface="Quattrocento Sans"/>
                <a:cs typeface="Segoe UI" panose="020B0502040204020203" pitchFamily="34" charset="0"/>
              </a:rPr>
              <a:t> erkeklerde daha sık rastlandığı; toplum bazlı çalışmalarda </a:t>
            </a:r>
            <a:r>
              <a:rPr lang="tr-TR" sz="1800" dirty="0" err="1">
                <a:effectLst/>
                <a:latin typeface="Segoe UI" panose="020B0502040204020203" pitchFamily="34" charset="0"/>
                <a:ea typeface="Quattrocento Sans"/>
                <a:cs typeface="Segoe UI" panose="020B0502040204020203" pitchFamily="34" charset="0"/>
              </a:rPr>
              <a:t>DEHB’nin</a:t>
            </a:r>
            <a:r>
              <a:rPr lang="tr-TR" sz="1800" dirty="0">
                <a:effectLst/>
                <a:latin typeface="Segoe UI" panose="020B0502040204020203" pitchFamily="34" charset="0"/>
                <a:ea typeface="Quattrocento Sans"/>
                <a:cs typeface="Segoe UI" panose="020B0502040204020203" pitchFamily="34" charset="0"/>
              </a:rPr>
              <a:t> alt tiplerinden dikkat eksikliği baskın tipin, klinik bazlı çalışmalarda ise birleşik tipin daha sık saptandığı görülmüştür. Bu, toplumda dikkat eksikliği baskın tipin sık görüldüğü fakat birleşik tipin hareketlilik sebebiyle kliniğe daha sık başvurduğu anlamına gelebilir. Ülkemizde DEHB sıklığını dört yıl boyunca değerlendiren bir çalışmada sıklığın yıllara göre 12.22-13.38 arasında değiştiği gözlenmiştir</a:t>
            </a:r>
            <a:r>
              <a:rPr lang="tr-TR" sz="1800" dirty="0">
                <a:solidFill>
                  <a:srgbClr val="000000"/>
                </a:solidFill>
                <a:effectLst/>
                <a:latin typeface="Segoe UI" panose="020B0502040204020203" pitchFamily="34" charset="0"/>
                <a:ea typeface="Quattrocento Sans"/>
                <a:cs typeface="Segoe UI" panose="020B0502040204020203" pitchFamily="34" charset="0"/>
              </a:rPr>
              <a:t> (E. Ercan ve ark., 2013)</a:t>
            </a:r>
            <a:r>
              <a:rPr lang="tr-TR" sz="1800" dirty="0">
                <a:effectLst/>
                <a:latin typeface="Segoe UI" panose="020B0502040204020203" pitchFamily="34" charset="0"/>
                <a:ea typeface="Quattrocento Sans"/>
                <a:cs typeface="Segoe UI" panose="020B0502040204020203" pitchFamily="34" charset="0"/>
              </a:rPr>
              <a:t>. Bu çalışma, ülkemizde DEHB sıklığının dünya ortalamasına göre daha yüksek olduğunu göstermektedir. Bu konuda ülkemizde yapılan güncel bir sıklık çalışmasında da ülkemizde DEHB sıklığının %12,39 olduğu bildirilmiştir</a:t>
            </a:r>
            <a:r>
              <a:rPr lang="tr-TR" sz="1800" dirty="0">
                <a:solidFill>
                  <a:srgbClr val="000000"/>
                </a:solidFill>
                <a:effectLst/>
                <a:latin typeface="Segoe UI" panose="020B0502040204020203" pitchFamily="34" charset="0"/>
                <a:ea typeface="Quattrocento Sans"/>
                <a:cs typeface="Segoe UI" panose="020B0502040204020203" pitchFamily="34" charset="0"/>
              </a:rPr>
              <a:t> (E. S. Ercan ve ark., 2019)</a:t>
            </a:r>
            <a:r>
              <a:rPr lang="tr-TR" sz="1800" dirty="0">
                <a:effectLst/>
                <a:latin typeface="Segoe UI" panose="020B0502040204020203" pitchFamily="34" charset="0"/>
                <a:ea typeface="Quattrocento Sans"/>
                <a:cs typeface="Segoe UI" panose="020B0502040204020203" pitchFamily="34" charset="0"/>
              </a:rPr>
              <a:t>.</a:t>
            </a:r>
            <a:endParaRPr lang="tr-TR" sz="1800" dirty="0">
              <a:effectLst/>
              <a:latin typeface="Segoe UI" panose="020B0502040204020203" pitchFamily="34" charset="0"/>
              <a:ea typeface="Quattrocento Sans"/>
              <a:cs typeface="Quattrocento Sans"/>
            </a:endParaRPr>
          </a:p>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17</a:t>
            </a:fld>
            <a:endParaRPr lang="en-US"/>
          </a:p>
        </p:txBody>
      </p:sp>
    </p:spTree>
    <p:extLst>
      <p:ext uri="{BB962C8B-B14F-4D97-AF65-F5344CB8AC3E}">
        <p14:creationId xmlns:p14="http://schemas.microsoft.com/office/powerpoint/2010/main" val="20621050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15000"/>
              </a:lnSpc>
            </a:pPr>
            <a:r>
              <a:rPr lang="tr-TR" sz="1800" b="1" dirty="0">
                <a:solidFill>
                  <a:srgbClr val="2F5496"/>
                </a:solidFill>
                <a:effectLst/>
                <a:latin typeface="Segoe UI" panose="020B0502040204020203" pitchFamily="34" charset="0"/>
                <a:ea typeface="Quattrocento Sans"/>
                <a:cs typeface="Segoe UI" panose="020B0502040204020203" pitchFamily="34" charset="0"/>
              </a:rPr>
              <a:t>DEHB, </a:t>
            </a:r>
            <a:r>
              <a:rPr lang="tr-TR" sz="1800" b="1" dirty="0" err="1">
                <a:solidFill>
                  <a:srgbClr val="2F5496"/>
                </a:solidFill>
                <a:effectLst/>
                <a:latin typeface="Segoe UI" panose="020B0502040204020203" pitchFamily="34" charset="0"/>
                <a:ea typeface="Quattrocento Sans"/>
                <a:cs typeface="Segoe UI" panose="020B0502040204020203" pitchFamily="34" charset="0"/>
              </a:rPr>
              <a:t>nörobiyolojik</a:t>
            </a:r>
            <a:r>
              <a:rPr lang="tr-TR" sz="1800" b="1" dirty="0">
                <a:solidFill>
                  <a:srgbClr val="2F5496"/>
                </a:solidFill>
                <a:effectLst/>
                <a:latin typeface="Segoe UI" panose="020B0502040204020203" pitchFamily="34" charset="0"/>
                <a:ea typeface="Quattrocento Sans"/>
                <a:cs typeface="Segoe UI" panose="020B0502040204020203" pitchFamily="34" charset="0"/>
              </a:rPr>
              <a:t> bir bozukluktur. Bunun anlamı, anne karnından itibaren beyin gelişimindeki bazı farklılıkların bu bozukluğa yol açtığıdır.</a:t>
            </a:r>
            <a:r>
              <a:rPr lang="tr-TR" sz="1800" dirty="0">
                <a:effectLst/>
                <a:latin typeface="Segoe UI" panose="020B0502040204020203" pitchFamily="34" charset="0"/>
                <a:ea typeface="Quattrocento Sans"/>
                <a:cs typeface="Segoe UI" panose="020B0502040204020203" pitchFamily="34" charset="0"/>
              </a:rPr>
              <a:t> </a:t>
            </a:r>
            <a:r>
              <a:rPr lang="tr-TR" sz="1800" dirty="0" err="1">
                <a:effectLst/>
                <a:latin typeface="Segoe UI" panose="020B0502040204020203" pitchFamily="34" charset="0"/>
                <a:ea typeface="Quattrocento Sans"/>
                <a:cs typeface="Segoe UI" panose="020B0502040204020203" pitchFamily="34" charset="0"/>
              </a:rPr>
              <a:t>DEHB’nin</a:t>
            </a:r>
            <a:r>
              <a:rPr lang="tr-TR" sz="1800" dirty="0">
                <a:effectLst/>
                <a:latin typeface="Segoe UI" panose="020B0502040204020203" pitchFamily="34" charset="0"/>
                <a:ea typeface="Quattrocento Sans"/>
                <a:cs typeface="Segoe UI" panose="020B0502040204020203" pitchFamily="34" charset="0"/>
              </a:rPr>
              <a:t> sebepleri arasında çeşitli faktörler sayılabilmektedir. </a:t>
            </a:r>
            <a:r>
              <a:rPr lang="tr-TR" sz="1800" dirty="0" err="1">
                <a:effectLst/>
                <a:latin typeface="Segoe UI" panose="020B0502040204020203" pitchFamily="34" charset="0"/>
                <a:ea typeface="Quattrocento Sans"/>
                <a:cs typeface="Segoe UI" panose="020B0502040204020203" pitchFamily="34" charset="0"/>
              </a:rPr>
              <a:t>DEHB’nin</a:t>
            </a:r>
            <a:r>
              <a:rPr lang="tr-TR" sz="1800" dirty="0">
                <a:effectLst/>
                <a:latin typeface="Segoe UI" panose="020B0502040204020203" pitchFamily="34" charset="0"/>
                <a:ea typeface="Quattrocento Sans"/>
                <a:cs typeface="Segoe UI" panose="020B0502040204020203" pitchFamily="34" charset="0"/>
              </a:rPr>
              <a:t> ortaya çıkışında, genetik faktörlerin önemli rolü olduğu bilinmektedir. Yapılan ikiz çalışmalarında, genetik geçişin %74’ünde etkili olduğu anlaşılmıştır. Aile çalışmalarında ise ailedeki bir bireyde DEHB olması durumunda diğer aile bireyleri arasında, özellikle kardeşler arasında </a:t>
            </a:r>
            <a:r>
              <a:rPr lang="tr-TR" sz="1800" dirty="0" err="1">
                <a:effectLst/>
                <a:latin typeface="Segoe UI" panose="020B0502040204020203" pitchFamily="34" charset="0"/>
                <a:ea typeface="Quattrocento Sans"/>
                <a:cs typeface="Segoe UI" panose="020B0502040204020203" pitchFamily="34" charset="0"/>
              </a:rPr>
              <a:t>DEHB’nin</a:t>
            </a:r>
            <a:r>
              <a:rPr lang="tr-TR" sz="1800" dirty="0">
                <a:effectLst/>
                <a:latin typeface="Segoe UI" panose="020B0502040204020203" pitchFamily="34" charset="0"/>
                <a:ea typeface="Quattrocento Sans"/>
                <a:cs typeface="Segoe UI" panose="020B0502040204020203" pitchFamily="34" charset="0"/>
              </a:rPr>
              <a:t> görülme riskinin topluma göre daha yüksek olduğu görülmüştür</a:t>
            </a:r>
            <a:r>
              <a:rPr lang="tr-TR" sz="1800" dirty="0">
                <a:solidFill>
                  <a:srgbClr val="000000"/>
                </a:solidFill>
                <a:effectLst/>
                <a:latin typeface="Segoe UI" panose="020B0502040204020203" pitchFamily="34" charset="0"/>
                <a:ea typeface="Quattrocento Sans"/>
                <a:cs typeface="Segoe UI" panose="020B0502040204020203" pitchFamily="34" charset="0"/>
              </a:rPr>
              <a:t> (</a:t>
            </a:r>
            <a:r>
              <a:rPr lang="tr-TR" sz="1800" dirty="0" err="1">
                <a:solidFill>
                  <a:srgbClr val="000000"/>
                </a:solidFill>
                <a:effectLst/>
                <a:latin typeface="Segoe UI" panose="020B0502040204020203" pitchFamily="34" charset="0"/>
                <a:ea typeface="Quattrocento Sans"/>
                <a:cs typeface="Segoe UI" panose="020B0502040204020203" pitchFamily="34" charset="0"/>
              </a:rPr>
              <a:t>Faraone</a:t>
            </a:r>
            <a:r>
              <a:rPr lang="tr-TR" sz="1800" dirty="0">
                <a:solidFill>
                  <a:srgbClr val="000000"/>
                </a:solidFill>
                <a:effectLst/>
                <a:latin typeface="Segoe UI" panose="020B0502040204020203" pitchFamily="34" charset="0"/>
                <a:ea typeface="Quattrocento Sans"/>
                <a:cs typeface="Segoe UI" panose="020B0502040204020203" pitchFamily="34" charset="0"/>
              </a:rPr>
              <a:t> ve ark., 2018)</a:t>
            </a:r>
            <a:r>
              <a:rPr lang="tr-TR" sz="1800" dirty="0">
                <a:effectLst/>
                <a:latin typeface="Segoe UI" panose="020B0502040204020203" pitchFamily="34" charset="0"/>
                <a:ea typeface="Quattrocento Sans"/>
                <a:cs typeface="Segoe UI" panose="020B0502040204020203" pitchFamily="34" charset="0"/>
              </a:rPr>
              <a:t>. </a:t>
            </a:r>
            <a:r>
              <a:rPr lang="tr-TR" sz="1800" dirty="0" err="1">
                <a:effectLst/>
                <a:latin typeface="Segoe UI" panose="020B0502040204020203" pitchFamily="34" charset="0"/>
                <a:ea typeface="Quattrocento Sans"/>
                <a:cs typeface="Segoe UI" panose="020B0502040204020203" pitchFamily="34" charset="0"/>
              </a:rPr>
              <a:t>DEHB’nin</a:t>
            </a:r>
            <a:r>
              <a:rPr lang="tr-TR" sz="1800" dirty="0">
                <a:effectLst/>
                <a:latin typeface="Segoe UI" panose="020B0502040204020203" pitchFamily="34" charset="0"/>
                <a:ea typeface="Quattrocento Sans"/>
                <a:cs typeface="Segoe UI" panose="020B0502040204020203" pitchFamily="34" charset="0"/>
              </a:rPr>
              <a:t> sebepleri arasında </a:t>
            </a:r>
            <a:r>
              <a:rPr lang="tr-TR" sz="1800" dirty="0" err="1">
                <a:effectLst/>
                <a:latin typeface="Segoe UI" panose="020B0502040204020203" pitchFamily="34" charset="0"/>
                <a:ea typeface="Quattrocento Sans"/>
                <a:cs typeface="Segoe UI" panose="020B0502040204020203" pitchFamily="34" charset="0"/>
              </a:rPr>
              <a:t>nörokimyasal</a:t>
            </a:r>
            <a:r>
              <a:rPr lang="tr-TR" sz="1800" dirty="0">
                <a:effectLst/>
                <a:latin typeface="Segoe UI" panose="020B0502040204020203" pitchFamily="34" charset="0"/>
                <a:ea typeface="Quattrocento Sans"/>
                <a:cs typeface="Segoe UI" panose="020B0502040204020203" pitchFamily="34" charset="0"/>
              </a:rPr>
              <a:t> faktörlere bakıldığında beyinde bazı sinyal moleküllerinde düzensizlikler (örneğin </a:t>
            </a:r>
            <a:r>
              <a:rPr lang="tr-TR" sz="1800" dirty="0" err="1">
                <a:effectLst/>
                <a:latin typeface="Segoe UI" panose="020B0502040204020203" pitchFamily="34" charset="0"/>
                <a:ea typeface="Quattrocento Sans"/>
                <a:cs typeface="Segoe UI" panose="020B0502040204020203" pitchFamily="34" charset="0"/>
              </a:rPr>
              <a:t>dopamin</a:t>
            </a:r>
            <a:r>
              <a:rPr lang="tr-TR" sz="1800" dirty="0">
                <a:effectLst/>
                <a:latin typeface="Segoe UI" panose="020B0502040204020203" pitchFamily="34" charset="0"/>
                <a:ea typeface="Quattrocento Sans"/>
                <a:cs typeface="Segoe UI" panose="020B0502040204020203" pitchFamily="34" charset="0"/>
              </a:rPr>
              <a:t>) olabileceği düşünülmektedir. Yapılan çalışmalarda, </a:t>
            </a:r>
            <a:r>
              <a:rPr lang="tr-TR" sz="1800" dirty="0" err="1">
                <a:effectLst/>
                <a:latin typeface="Segoe UI" panose="020B0502040204020203" pitchFamily="34" charset="0"/>
                <a:ea typeface="Quattrocento Sans"/>
                <a:cs typeface="Segoe UI" panose="020B0502040204020203" pitchFamily="34" charset="0"/>
              </a:rPr>
              <a:t>dopaminerjik</a:t>
            </a:r>
            <a:r>
              <a:rPr lang="tr-TR" sz="1800" dirty="0">
                <a:effectLst/>
                <a:latin typeface="Segoe UI" panose="020B0502040204020203" pitchFamily="34" charset="0"/>
                <a:ea typeface="Quattrocento Sans"/>
                <a:cs typeface="Segoe UI" panose="020B0502040204020203" pitchFamily="34" charset="0"/>
              </a:rPr>
              <a:t> sistem (DA) ve </a:t>
            </a:r>
            <a:r>
              <a:rPr lang="tr-TR" sz="1800" dirty="0" err="1">
                <a:effectLst/>
                <a:latin typeface="Segoe UI" panose="020B0502040204020203" pitchFamily="34" charset="0"/>
                <a:ea typeface="Quattrocento Sans"/>
                <a:cs typeface="Segoe UI" panose="020B0502040204020203" pitchFamily="34" charset="0"/>
              </a:rPr>
              <a:t>indirekt</a:t>
            </a:r>
            <a:r>
              <a:rPr lang="tr-TR" sz="1800" dirty="0">
                <a:effectLst/>
                <a:latin typeface="Segoe UI" panose="020B0502040204020203" pitchFamily="34" charset="0"/>
                <a:ea typeface="Quattrocento Sans"/>
                <a:cs typeface="Segoe UI" panose="020B0502040204020203" pitchFamily="34" charset="0"/>
              </a:rPr>
              <a:t> olarak </a:t>
            </a:r>
            <a:r>
              <a:rPr lang="tr-TR" sz="1800" dirty="0" err="1">
                <a:effectLst/>
                <a:latin typeface="Segoe UI" panose="020B0502040204020203" pitchFamily="34" charset="0"/>
                <a:ea typeface="Quattrocento Sans"/>
                <a:cs typeface="Segoe UI" panose="020B0502040204020203" pitchFamily="34" charset="0"/>
              </a:rPr>
              <a:t>noradrenerjik</a:t>
            </a:r>
            <a:r>
              <a:rPr lang="tr-TR" sz="1800" dirty="0">
                <a:effectLst/>
                <a:latin typeface="Segoe UI" panose="020B0502040204020203" pitchFamily="34" charset="0"/>
                <a:ea typeface="Quattrocento Sans"/>
                <a:cs typeface="Segoe UI" panose="020B0502040204020203" pitchFamily="34" charset="0"/>
              </a:rPr>
              <a:t> sistemin etkili olduğuna dair bulgular saptanmıştır.</a:t>
            </a:r>
            <a:endParaRPr lang="tr-TR" sz="1800" dirty="0">
              <a:effectLst/>
              <a:latin typeface="Segoe UI" panose="020B0502040204020203" pitchFamily="34" charset="0"/>
              <a:ea typeface="Quattrocento Sans"/>
              <a:cs typeface="Quattrocento Sans"/>
            </a:endParaRPr>
          </a:p>
          <a:p>
            <a:pPr algn="just">
              <a:lnSpc>
                <a:spcPct val="115000"/>
              </a:lnSpc>
            </a:pPr>
            <a:r>
              <a:rPr lang="tr-TR" sz="1800" dirty="0">
                <a:effectLst/>
                <a:latin typeface="Segoe UI" panose="020B0502040204020203" pitchFamily="34" charset="0"/>
                <a:ea typeface="Quattrocento Sans"/>
                <a:cs typeface="Segoe UI" panose="020B0502040204020203" pitchFamily="34" charset="0"/>
              </a:rPr>
              <a:t> </a:t>
            </a:r>
            <a:br>
              <a:rPr lang="tr-TR" sz="1800" dirty="0">
                <a:effectLst/>
                <a:latin typeface="Segoe UI" panose="020B0502040204020203" pitchFamily="34" charset="0"/>
                <a:ea typeface="Quattrocento Sans"/>
              </a:rPr>
            </a:br>
            <a:r>
              <a:rPr lang="tr-TR" sz="1800" dirty="0">
                <a:effectLst/>
                <a:latin typeface="Segoe UI" panose="020B0502040204020203" pitchFamily="34" charset="0"/>
                <a:ea typeface="Quattrocento Sans"/>
                <a:cs typeface="Segoe UI" panose="020B0502040204020203" pitchFamily="34" charset="0"/>
              </a:rPr>
              <a:t>Beynin yapısı ile ilgili yapılan çalışmalarda ise </a:t>
            </a:r>
            <a:r>
              <a:rPr lang="tr-TR" sz="1800" dirty="0" err="1">
                <a:effectLst/>
                <a:latin typeface="Segoe UI" panose="020B0502040204020203" pitchFamily="34" charset="0"/>
                <a:ea typeface="Quattrocento Sans"/>
                <a:cs typeface="Segoe UI" panose="020B0502040204020203" pitchFamily="34" charset="0"/>
              </a:rPr>
              <a:t>DEHB’li</a:t>
            </a:r>
            <a:r>
              <a:rPr lang="tr-TR" sz="1800" dirty="0">
                <a:effectLst/>
                <a:latin typeface="Segoe UI" panose="020B0502040204020203" pitchFamily="34" charset="0"/>
                <a:ea typeface="Quattrocento Sans"/>
                <a:cs typeface="Segoe UI" panose="020B0502040204020203" pitchFamily="34" charset="0"/>
              </a:rPr>
              <a:t> bireylerde, normal olanlara göre beyin hacminde küçülme olduğu, bu küçülmenin özellikle </a:t>
            </a:r>
            <a:r>
              <a:rPr lang="tr-TR" sz="1800" dirty="0" err="1">
                <a:effectLst/>
                <a:latin typeface="Segoe UI" panose="020B0502040204020203" pitchFamily="34" charset="0"/>
                <a:ea typeface="Quattrocento Sans"/>
                <a:cs typeface="Segoe UI" panose="020B0502040204020203" pitchFamily="34" charset="0"/>
              </a:rPr>
              <a:t>frontal</a:t>
            </a:r>
            <a:r>
              <a:rPr lang="tr-TR" sz="1800" dirty="0">
                <a:effectLst/>
                <a:latin typeface="Segoe UI" panose="020B0502040204020203" pitchFamily="34" charset="0"/>
                <a:ea typeface="Quattrocento Sans"/>
                <a:cs typeface="Segoe UI" panose="020B0502040204020203" pitchFamily="34" charset="0"/>
              </a:rPr>
              <a:t> lob (ön beyin), </a:t>
            </a:r>
            <a:r>
              <a:rPr lang="tr-TR" sz="1800" dirty="0" err="1">
                <a:effectLst/>
                <a:latin typeface="Segoe UI" panose="020B0502040204020203" pitchFamily="34" charset="0"/>
                <a:ea typeface="Quattrocento Sans"/>
                <a:cs typeface="Segoe UI" panose="020B0502040204020203" pitchFamily="34" charset="0"/>
              </a:rPr>
              <a:t>serebellumda</a:t>
            </a:r>
            <a:r>
              <a:rPr lang="tr-TR" sz="1800" dirty="0">
                <a:effectLst/>
                <a:latin typeface="Segoe UI" panose="020B0502040204020203" pitchFamily="34" charset="0"/>
                <a:ea typeface="Quattrocento Sans"/>
                <a:cs typeface="Segoe UI" panose="020B0502040204020203" pitchFamily="34" charset="0"/>
              </a:rPr>
              <a:t> (beyincik) görüldüğü saptanmıştır. Yapılan fonksiyonel MR çalışmalarında, </a:t>
            </a:r>
            <a:r>
              <a:rPr lang="tr-TR" sz="1800" dirty="0" err="1">
                <a:effectLst/>
                <a:latin typeface="Segoe UI" panose="020B0502040204020203" pitchFamily="34" charset="0"/>
                <a:ea typeface="Quattrocento Sans"/>
                <a:cs typeface="Segoe UI" panose="020B0502040204020203" pitchFamily="34" charset="0"/>
              </a:rPr>
              <a:t>DEHB’lilerde</a:t>
            </a:r>
            <a:r>
              <a:rPr lang="tr-TR" sz="1800" dirty="0">
                <a:effectLst/>
                <a:latin typeface="Segoe UI" panose="020B0502040204020203" pitchFamily="34" charset="0"/>
                <a:ea typeface="Quattrocento Sans"/>
                <a:cs typeface="Segoe UI" panose="020B0502040204020203" pitchFamily="34" charset="0"/>
              </a:rPr>
              <a:t> ön beyin (</a:t>
            </a:r>
            <a:r>
              <a:rPr lang="tr-TR" sz="1800" dirty="0" err="1">
                <a:effectLst/>
                <a:latin typeface="Segoe UI" panose="020B0502040204020203" pitchFamily="34" charset="0"/>
                <a:ea typeface="Quattrocento Sans"/>
                <a:cs typeface="Segoe UI" panose="020B0502040204020203" pitchFamily="34" charset="0"/>
              </a:rPr>
              <a:t>prefrontal</a:t>
            </a:r>
            <a:r>
              <a:rPr lang="tr-TR" sz="1800" dirty="0">
                <a:effectLst/>
                <a:latin typeface="Segoe UI" panose="020B0502040204020203" pitchFamily="34" charset="0"/>
                <a:ea typeface="Quattrocento Sans"/>
                <a:cs typeface="Segoe UI" panose="020B0502040204020203" pitchFamily="34" charset="0"/>
              </a:rPr>
              <a:t> korteks) işlevlerinde azalma olduğu anlaşılmıştır. </a:t>
            </a:r>
            <a:r>
              <a:rPr lang="tr-TR" sz="1800" dirty="0" err="1">
                <a:effectLst/>
                <a:latin typeface="Segoe UI" panose="020B0502040204020203" pitchFamily="34" charset="0"/>
                <a:ea typeface="Quattrocento Sans"/>
                <a:cs typeface="Segoe UI" panose="020B0502040204020203" pitchFamily="34" charset="0"/>
              </a:rPr>
              <a:t>Prefrontal</a:t>
            </a:r>
            <a:r>
              <a:rPr lang="tr-TR" sz="1800" dirty="0">
                <a:effectLst/>
                <a:latin typeface="Segoe UI" panose="020B0502040204020203" pitchFamily="34" charset="0"/>
                <a:ea typeface="Quattrocento Sans"/>
                <a:cs typeface="Segoe UI" panose="020B0502040204020203" pitchFamily="34" charset="0"/>
              </a:rPr>
              <a:t> korteks, insanın yürütücü işlevlerini yapan beyin merkezidir ve beynin ön kısmında yer alır.</a:t>
            </a:r>
            <a:endParaRPr lang="tr-TR" sz="1800" dirty="0">
              <a:effectLst/>
              <a:latin typeface="Segoe UI" panose="020B0502040204020203" pitchFamily="34" charset="0"/>
              <a:ea typeface="Quattrocento Sans"/>
              <a:cs typeface="Quattrocento Sans"/>
            </a:endParaRPr>
          </a:p>
          <a:p>
            <a:pPr algn="just">
              <a:lnSpc>
                <a:spcPct val="115000"/>
              </a:lnSpc>
            </a:pPr>
            <a:r>
              <a:rPr lang="tr-TR" sz="1800" dirty="0">
                <a:effectLst/>
                <a:latin typeface="Segoe UI" panose="020B0502040204020203" pitchFamily="34" charset="0"/>
                <a:ea typeface="Quattrocento Sans"/>
                <a:cs typeface="Segoe UI" panose="020B0502040204020203" pitchFamily="34" charset="0"/>
              </a:rPr>
              <a:t> </a:t>
            </a:r>
            <a:endParaRPr lang="tr-TR" sz="1800" dirty="0">
              <a:effectLst/>
              <a:latin typeface="Segoe UI" panose="020B0502040204020203" pitchFamily="34" charset="0"/>
              <a:ea typeface="Quattrocento Sans"/>
              <a:cs typeface="Quattrocento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effectLst/>
                <a:latin typeface="Segoe UI" panose="020B0502040204020203" pitchFamily="34" charset="0"/>
                <a:ea typeface="Quattrocento Sans"/>
                <a:cs typeface="Segoe UI" panose="020B0502040204020203" pitchFamily="34" charset="0"/>
              </a:rPr>
              <a:t>DEHB ile ilişkili doğum öncesinde, doğum esnası ve doğum sonrasında listelenebilecek birçok risk faktörü vardır. Annenin erken ya da ileri yaşı, ailedeki DEHB öyküsü, hamilelik sırasında annede sigara ve alkol kullanımı, yoğun kaygı ve strese maruz kalma, hamilelikte düşük </a:t>
            </a:r>
            <a:r>
              <a:rPr lang="tr-TR" sz="1200" dirty="0" err="1">
                <a:effectLst/>
                <a:latin typeface="Segoe UI" panose="020B0502040204020203" pitchFamily="34" charset="0"/>
                <a:ea typeface="Quattrocento Sans"/>
                <a:cs typeface="Segoe UI" panose="020B0502040204020203" pitchFamily="34" charset="0"/>
              </a:rPr>
              <a:t>folik</a:t>
            </a:r>
            <a:r>
              <a:rPr lang="tr-TR" sz="1200" dirty="0">
                <a:effectLst/>
                <a:latin typeface="Segoe UI" panose="020B0502040204020203" pitchFamily="34" charset="0"/>
                <a:ea typeface="Quattrocento Sans"/>
                <a:cs typeface="Segoe UI" panose="020B0502040204020203" pitchFamily="34" charset="0"/>
              </a:rPr>
              <a:t> asit düzeyi prenatal risk faktörleri arasında yer almaktadır. Erken doğum, düşük doğum ağırlığı, doğum komplikasyonları ve </a:t>
            </a:r>
            <a:r>
              <a:rPr lang="tr-TR" sz="1200" dirty="0" err="1">
                <a:effectLst/>
                <a:latin typeface="Segoe UI" panose="020B0502040204020203" pitchFamily="34" charset="0"/>
                <a:ea typeface="Quattrocento Sans"/>
                <a:cs typeface="Segoe UI" panose="020B0502040204020203" pitchFamily="34" charset="0"/>
              </a:rPr>
              <a:t>yenidoğan</a:t>
            </a:r>
            <a:r>
              <a:rPr lang="tr-TR" sz="1200" dirty="0">
                <a:effectLst/>
                <a:latin typeface="Segoe UI" panose="020B0502040204020203" pitchFamily="34" charset="0"/>
                <a:ea typeface="Quattrocento Sans"/>
                <a:cs typeface="Segoe UI" panose="020B0502040204020203" pitchFamily="34" charset="0"/>
              </a:rPr>
              <a:t> dönemindeki komplikasyonlar doğum sonrası risk faktörleri arasındadır. Anne depresyonu, parçalanmış ailede olma, erken yaşta duygusal yoksunluk ve ihmal, evlat edinilme ve anneden ayrı kalma </a:t>
            </a:r>
            <a:r>
              <a:rPr lang="tr-TR" sz="1200" dirty="0" err="1">
                <a:effectLst/>
                <a:latin typeface="Segoe UI" panose="020B0502040204020203" pitchFamily="34" charset="0"/>
                <a:ea typeface="Quattrocento Sans"/>
                <a:cs typeface="Segoe UI" panose="020B0502040204020203" pitchFamily="34" charset="0"/>
              </a:rPr>
              <a:t>postnatal</a:t>
            </a:r>
            <a:r>
              <a:rPr lang="tr-TR" sz="1200" dirty="0">
                <a:effectLst/>
                <a:latin typeface="Segoe UI" panose="020B0502040204020203" pitchFamily="34" charset="0"/>
                <a:ea typeface="Quattrocento Sans"/>
                <a:cs typeface="Segoe UI" panose="020B0502040204020203" pitchFamily="34" charset="0"/>
              </a:rPr>
              <a:t> risk faktörleri olarak değerlendirilmektedir</a:t>
            </a:r>
            <a:r>
              <a:rPr lang="tr-TR" sz="1200" dirty="0">
                <a:solidFill>
                  <a:srgbClr val="000000"/>
                </a:solidFill>
                <a:effectLst/>
                <a:latin typeface="Segoe UI" panose="020B0502040204020203" pitchFamily="34" charset="0"/>
                <a:ea typeface="Quattrocento Sans"/>
                <a:cs typeface="Segoe UI" panose="020B0502040204020203" pitchFamily="34" charset="0"/>
              </a:rPr>
              <a:t> (</a:t>
            </a:r>
            <a:r>
              <a:rPr lang="tr-TR" sz="1200" dirty="0" err="1">
                <a:solidFill>
                  <a:srgbClr val="000000"/>
                </a:solidFill>
                <a:effectLst/>
                <a:latin typeface="Segoe UI" panose="020B0502040204020203" pitchFamily="34" charset="0"/>
                <a:ea typeface="Quattrocento Sans"/>
                <a:cs typeface="Segoe UI" panose="020B0502040204020203" pitchFamily="34" charset="0"/>
              </a:rPr>
              <a:t>Froehlich</a:t>
            </a:r>
            <a:r>
              <a:rPr lang="tr-TR" sz="1200" dirty="0">
                <a:solidFill>
                  <a:srgbClr val="000000"/>
                </a:solidFill>
                <a:effectLst/>
                <a:latin typeface="Segoe UI" panose="020B0502040204020203" pitchFamily="34" charset="0"/>
                <a:ea typeface="Quattrocento Sans"/>
                <a:cs typeface="Segoe UI" panose="020B0502040204020203" pitchFamily="34" charset="0"/>
              </a:rPr>
              <a:t> ve ark., 2011)</a:t>
            </a:r>
            <a:r>
              <a:rPr lang="tr-TR" sz="1200" dirty="0">
                <a:effectLst/>
                <a:latin typeface="Segoe UI" panose="020B0502040204020203" pitchFamily="34" charset="0"/>
                <a:ea typeface="Quattrocento Sans"/>
                <a:cs typeface="Segoe UI" panose="020B0502040204020203" pitchFamily="34" charset="0"/>
              </a:rPr>
              <a:t>.</a:t>
            </a:r>
            <a:endParaRPr lang="tr-TR" sz="1200" dirty="0">
              <a:effectLst/>
              <a:latin typeface="Segoe UI" panose="020B0502040204020203" pitchFamily="34" charset="0"/>
              <a:ea typeface="Quattrocento Sans"/>
              <a:cs typeface="Quattrocento Sans"/>
            </a:endParaRPr>
          </a:p>
          <a:p>
            <a:endParaRPr lang="tr-TR" dirty="0"/>
          </a:p>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18</a:t>
            </a:fld>
            <a:endParaRPr lang="en-US"/>
          </a:p>
        </p:txBody>
      </p:sp>
    </p:spTree>
    <p:extLst>
      <p:ext uri="{BB962C8B-B14F-4D97-AF65-F5344CB8AC3E}">
        <p14:creationId xmlns:p14="http://schemas.microsoft.com/office/powerpoint/2010/main" val="7713973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15000"/>
              </a:lnSpc>
            </a:pPr>
            <a:r>
              <a:rPr lang="tr-TR" sz="1800" dirty="0" err="1">
                <a:effectLst/>
                <a:latin typeface="Segoe UI" panose="020B0502040204020203" pitchFamily="34" charset="0"/>
                <a:ea typeface="Quattrocento Sans"/>
                <a:cs typeface="Segoe UI" panose="020B0502040204020203" pitchFamily="34" charset="0"/>
              </a:rPr>
              <a:t>DEHB’nin</a:t>
            </a:r>
            <a:r>
              <a:rPr lang="tr-TR" sz="1800" dirty="0">
                <a:effectLst/>
                <a:latin typeface="Segoe UI" panose="020B0502040204020203" pitchFamily="34" charset="0"/>
                <a:ea typeface="Quattrocento Sans"/>
                <a:cs typeface="Segoe UI" panose="020B0502040204020203" pitchFamily="34" charset="0"/>
              </a:rPr>
              <a:t> klinik özelliklerine göre sınıflandırılmış üç alt tipi bulunmaktadır. Dikkat eksikliği baskın tipte bireyler, genellikle ev, okul ve sosyal ortamlarda içe dönük, ağır kanlı olarak tanımlanan; evde ve okulda dikkat sorunları, eşyalarını unutma, organize olmakta ve planlamada güçlük çekme gibi belirtileri olan bireylerdir. Bu alt tip, kız çocuklarında daha yaygın olarak görülmektedir. Bu tür çocuklar, daha az kliniğe başvururlar ve başvuru sebepleri daha çok dikkat eksikliğinin ortaya çıkardığı akademik sorunlar, </a:t>
            </a:r>
            <a:r>
              <a:rPr lang="tr-TR" sz="1800" dirty="0" err="1">
                <a:effectLst/>
                <a:latin typeface="Segoe UI" panose="020B0502040204020203" pitchFamily="34" charset="0"/>
                <a:ea typeface="Quattrocento Sans"/>
                <a:cs typeface="Segoe UI" panose="020B0502040204020203" pitchFamily="34" charset="0"/>
              </a:rPr>
              <a:t>anksiyete</a:t>
            </a:r>
            <a:r>
              <a:rPr lang="tr-TR" sz="1800" dirty="0">
                <a:effectLst/>
                <a:latin typeface="Segoe UI" panose="020B0502040204020203" pitchFamily="34" charset="0"/>
                <a:ea typeface="Quattrocento Sans"/>
                <a:cs typeface="Segoe UI" panose="020B0502040204020203" pitchFamily="34" charset="0"/>
              </a:rPr>
              <a:t> ve depresyon gibi belirtiler olabilir. </a:t>
            </a:r>
            <a:r>
              <a:rPr lang="tr-TR" sz="1800" dirty="0" err="1">
                <a:effectLst/>
                <a:latin typeface="Segoe UI" panose="020B0502040204020203" pitchFamily="34" charset="0"/>
                <a:ea typeface="Quattrocento Sans"/>
                <a:cs typeface="Segoe UI" panose="020B0502040204020203" pitchFamily="34" charset="0"/>
              </a:rPr>
              <a:t>Hiperaktivite</a:t>
            </a:r>
            <a:r>
              <a:rPr lang="tr-TR" sz="1800" dirty="0">
                <a:effectLst/>
                <a:latin typeface="Segoe UI" panose="020B0502040204020203" pitchFamily="34" charset="0"/>
                <a:ea typeface="Quattrocento Sans"/>
                <a:cs typeface="Segoe UI" panose="020B0502040204020203" pitchFamily="34" charset="0"/>
              </a:rPr>
              <a:t>/</a:t>
            </a:r>
            <a:r>
              <a:rPr lang="tr-TR" sz="1800" dirty="0" err="1">
                <a:effectLst/>
                <a:latin typeface="Segoe UI" panose="020B0502040204020203" pitchFamily="34" charset="0"/>
                <a:ea typeface="Quattrocento Sans"/>
                <a:cs typeface="Segoe UI" panose="020B0502040204020203" pitchFamily="34" charset="0"/>
              </a:rPr>
              <a:t>Dürtüsellik</a:t>
            </a:r>
            <a:r>
              <a:rPr lang="tr-TR" sz="1800" dirty="0">
                <a:effectLst/>
                <a:latin typeface="Segoe UI" panose="020B0502040204020203" pitchFamily="34" charset="0"/>
                <a:ea typeface="Quattrocento Sans"/>
                <a:cs typeface="Segoe UI" panose="020B0502040204020203" pitchFamily="34" charset="0"/>
              </a:rPr>
              <a:t> baskın tip; aşırı hareketlilik ve </a:t>
            </a:r>
            <a:r>
              <a:rPr lang="tr-TR" sz="1800" dirty="0" err="1">
                <a:effectLst/>
                <a:latin typeface="Segoe UI" panose="020B0502040204020203" pitchFamily="34" charset="0"/>
                <a:ea typeface="Quattrocento Sans"/>
                <a:cs typeface="Segoe UI" panose="020B0502040204020203" pitchFamily="34" charset="0"/>
              </a:rPr>
              <a:t>dürtüsellik</a:t>
            </a:r>
            <a:r>
              <a:rPr lang="tr-TR" sz="1800" dirty="0">
                <a:effectLst/>
                <a:latin typeface="Segoe UI" panose="020B0502040204020203" pitchFamily="34" charset="0"/>
                <a:ea typeface="Quattrocento Sans"/>
                <a:cs typeface="Segoe UI" panose="020B0502040204020203" pitchFamily="34" charset="0"/>
              </a:rPr>
              <a:t> belirtilerinin daha ön planda olduğu ve dikkat belirtilerinin daha geride olduğu tiptir. Birleşik tip hem dikkat sorunlarının hem de aşırı hareketlilik belirtilerinin olduğu ve kliniğe en sık başvurunun olduğu tiptir. Bu tip çocuklar, daha çok okulda ve evde kurallara uymayan, sık sık kazalara karışan ve akademik başarısı zihinsel kapasitesinin altında olan çocuklardır</a:t>
            </a:r>
            <a:r>
              <a:rPr lang="tr-TR" sz="1800" dirty="0">
                <a:solidFill>
                  <a:srgbClr val="000000"/>
                </a:solidFill>
                <a:effectLst/>
                <a:latin typeface="Segoe UI" panose="020B0502040204020203" pitchFamily="34" charset="0"/>
                <a:ea typeface="Quattrocento Sans"/>
                <a:cs typeface="Segoe UI" panose="020B0502040204020203" pitchFamily="34" charset="0"/>
              </a:rPr>
              <a:t> (</a:t>
            </a:r>
            <a:r>
              <a:rPr lang="tr-TR" sz="1800" dirty="0" err="1">
                <a:solidFill>
                  <a:srgbClr val="000000"/>
                </a:solidFill>
                <a:effectLst/>
                <a:latin typeface="Segoe UI" panose="020B0502040204020203" pitchFamily="34" charset="0"/>
                <a:ea typeface="Quattrocento Sans"/>
                <a:cs typeface="Segoe UI" panose="020B0502040204020203" pitchFamily="34" charset="0"/>
              </a:rPr>
              <a:t>Ougrin</a:t>
            </a:r>
            <a:r>
              <a:rPr lang="tr-TR" sz="1800" dirty="0">
                <a:solidFill>
                  <a:srgbClr val="000000"/>
                </a:solidFill>
                <a:effectLst/>
                <a:latin typeface="Segoe UI" panose="020B0502040204020203" pitchFamily="34" charset="0"/>
                <a:ea typeface="Quattrocento Sans"/>
                <a:cs typeface="Segoe UI" panose="020B0502040204020203" pitchFamily="34" charset="0"/>
              </a:rPr>
              <a:t> ve ark., 2010)</a:t>
            </a:r>
            <a:r>
              <a:rPr lang="tr-TR" sz="1800" dirty="0">
                <a:effectLst/>
                <a:latin typeface="Segoe UI" panose="020B0502040204020203" pitchFamily="34" charset="0"/>
                <a:ea typeface="Quattrocento Sans"/>
                <a:cs typeface="Segoe UI" panose="020B0502040204020203" pitchFamily="34" charset="0"/>
              </a:rPr>
              <a:t>.</a:t>
            </a:r>
            <a:endParaRPr lang="tr-TR" sz="1800" dirty="0">
              <a:effectLst/>
              <a:latin typeface="Segoe UI" panose="020B0502040204020203" pitchFamily="34" charset="0"/>
              <a:ea typeface="Quattrocento Sans"/>
              <a:cs typeface="Quattrocento Sans"/>
            </a:endParaRPr>
          </a:p>
          <a:p>
            <a:pPr algn="just">
              <a:lnSpc>
                <a:spcPct val="115000"/>
              </a:lnSpc>
            </a:pPr>
            <a:r>
              <a:rPr lang="tr-TR" sz="1800" dirty="0">
                <a:effectLst/>
                <a:latin typeface="Segoe UI" panose="020B0502040204020203" pitchFamily="34" charset="0"/>
                <a:ea typeface="Quattrocento Sans"/>
                <a:cs typeface="Segoe UI" panose="020B0502040204020203" pitchFamily="34" charset="0"/>
              </a:rPr>
              <a:t> </a:t>
            </a:r>
            <a:endParaRPr lang="tr-TR" sz="1800" dirty="0">
              <a:effectLst/>
              <a:latin typeface="Segoe UI" panose="020B0502040204020203" pitchFamily="34" charset="0"/>
              <a:ea typeface="Quattrocento Sans"/>
              <a:cs typeface="Quattrocento Sans"/>
            </a:endParaRPr>
          </a:p>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19</a:t>
            </a:fld>
            <a:endParaRPr lang="en-US"/>
          </a:p>
        </p:txBody>
      </p:sp>
    </p:spTree>
    <p:extLst>
      <p:ext uri="{BB962C8B-B14F-4D97-AF65-F5344CB8AC3E}">
        <p14:creationId xmlns:p14="http://schemas.microsoft.com/office/powerpoint/2010/main" val="23666179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Örneğin, </a:t>
            </a:r>
            <a:r>
              <a:rPr lang="tr-TR" dirty="0" err="1"/>
              <a:t>hiperaktivite</a:t>
            </a:r>
            <a:r>
              <a:rPr lang="tr-TR" dirty="0"/>
              <a:t> belirtileri yaş arttıkça azalmakta, ergenlikte ve erişkinlikte içsel huzursuzluğa dönüşmekte iken </a:t>
            </a:r>
            <a:r>
              <a:rPr lang="tr-TR" dirty="0" err="1"/>
              <a:t>dürtüsellik</a:t>
            </a:r>
            <a:r>
              <a:rPr lang="tr-TR" dirty="0"/>
              <a:t> ve dikkat sorunları ise daha stabil seyretmektedir (</a:t>
            </a:r>
            <a:r>
              <a:rPr lang="tr-TR" dirty="0" err="1"/>
              <a:t>Biederman</a:t>
            </a:r>
            <a:r>
              <a:rPr lang="tr-TR" dirty="0"/>
              <a:t> ve ark., 2000).</a:t>
            </a:r>
          </a:p>
          <a:p>
            <a:pPr algn="just">
              <a:lnSpc>
                <a:spcPct val="115000"/>
              </a:lnSpc>
            </a:pPr>
            <a:r>
              <a:rPr lang="tr-TR" sz="1200" dirty="0" err="1">
                <a:effectLst/>
                <a:latin typeface="Segoe UI" panose="020B0502040204020203" pitchFamily="34" charset="0"/>
                <a:ea typeface="Quattrocento Sans"/>
                <a:cs typeface="Segoe UI" panose="020B0502040204020203" pitchFamily="34" charset="0"/>
              </a:rPr>
              <a:t>DEHB’nin</a:t>
            </a:r>
            <a:r>
              <a:rPr lang="tr-TR" sz="1200" dirty="0">
                <a:effectLst/>
                <a:latin typeface="Segoe UI" panose="020B0502040204020203" pitchFamily="34" charset="0"/>
                <a:ea typeface="Quattrocento Sans"/>
                <a:cs typeface="Segoe UI" panose="020B0502040204020203" pitchFamily="34" charset="0"/>
              </a:rPr>
              <a:t> klinik belirtileri, farklı yaş gruplarında farklı şekilde görülebilir. Bu dönemler; okul öncesi, okul dönemi, ergenlik ve yetişkinlik şeklinde sınıflandırılabilir. Süreçte bazı klinik belirtiler azalmakta, bazı belirtiler sabit kalmakta, bazı belirtiler ise farklılaşmaktadır. </a:t>
            </a:r>
            <a:r>
              <a:rPr lang="tr-TR" sz="1200" b="1" dirty="0">
                <a:solidFill>
                  <a:srgbClr val="2F5496"/>
                </a:solidFill>
                <a:effectLst/>
                <a:latin typeface="Segoe UI" panose="020B0502040204020203" pitchFamily="34" charset="0"/>
                <a:ea typeface="Quattrocento Sans"/>
                <a:cs typeface="Segoe UI" panose="020B0502040204020203" pitchFamily="34" charset="0"/>
              </a:rPr>
              <a:t>Örneğin, </a:t>
            </a:r>
            <a:r>
              <a:rPr lang="tr-TR" sz="1200" b="1" dirty="0" err="1">
                <a:solidFill>
                  <a:srgbClr val="2F5496"/>
                </a:solidFill>
                <a:effectLst/>
                <a:latin typeface="Segoe UI" panose="020B0502040204020203" pitchFamily="34" charset="0"/>
                <a:ea typeface="Quattrocento Sans"/>
                <a:cs typeface="Segoe UI" panose="020B0502040204020203" pitchFamily="34" charset="0"/>
              </a:rPr>
              <a:t>hiperaktivite</a:t>
            </a:r>
            <a:r>
              <a:rPr lang="tr-TR" sz="1200" b="1" dirty="0">
                <a:solidFill>
                  <a:srgbClr val="2F5496"/>
                </a:solidFill>
                <a:effectLst/>
                <a:latin typeface="Segoe UI" panose="020B0502040204020203" pitchFamily="34" charset="0"/>
                <a:ea typeface="Quattrocento Sans"/>
                <a:cs typeface="Segoe UI" panose="020B0502040204020203" pitchFamily="34" charset="0"/>
              </a:rPr>
              <a:t> belirtileri yaş arttıkça azalmakta, ergenlikte ve erişkinlikte içsel huzursuzluğa dönüşmekte iken </a:t>
            </a:r>
            <a:r>
              <a:rPr lang="tr-TR" sz="1200" b="1" dirty="0" err="1">
                <a:solidFill>
                  <a:srgbClr val="2F5496"/>
                </a:solidFill>
                <a:effectLst/>
                <a:latin typeface="Segoe UI" panose="020B0502040204020203" pitchFamily="34" charset="0"/>
                <a:ea typeface="Quattrocento Sans"/>
                <a:cs typeface="Segoe UI" panose="020B0502040204020203" pitchFamily="34" charset="0"/>
              </a:rPr>
              <a:t>dürtüsellik</a:t>
            </a:r>
            <a:r>
              <a:rPr lang="tr-TR" sz="1200" b="1" dirty="0">
                <a:solidFill>
                  <a:srgbClr val="2F5496"/>
                </a:solidFill>
                <a:effectLst/>
                <a:latin typeface="Segoe UI" panose="020B0502040204020203" pitchFamily="34" charset="0"/>
                <a:ea typeface="Quattrocento Sans"/>
                <a:cs typeface="Segoe UI" panose="020B0502040204020203" pitchFamily="34" charset="0"/>
              </a:rPr>
              <a:t> ve dikkat sorunları ise daha stabil seyretmektedir</a:t>
            </a:r>
            <a:r>
              <a:rPr lang="tr-TR" sz="1200" b="1" dirty="0">
                <a:effectLst/>
                <a:latin typeface="Segoe UI" panose="020B0502040204020203" pitchFamily="34" charset="0"/>
                <a:ea typeface="Quattrocento Sans"/>
                <a:cs typeface="Segoe UI" panose="020B0502040204020203" pitchFamily="34" charset="0"/>
              </a:rPr>
              <a:t> </a:t>
            </a:r>
            <a:r>
              <a:rPr lang="tr-TR" sz="1200" dirty="0">
                <a:solidFill>
                  <a:srgbClr val="000000"/>
                </a:solidFill>
                <a:effectLst/>
                <a:latin typeface="Segoe UI" panose="020B0502040204020203" pitchFamily="34" charset="0"/>
                <a:ea typeface="Quattrocento Sans"/>
                <a:cs typeface="Segoe UI" panose="020B0502040204020203" pitchFamily="34" charset="0"/>
              </a:rPr>
              <a:t>(</a:t>
            </a:r>
            <a:r>
              <a:rPr lang="tr-TR" sz="1200" dirty="0" err="1">
                <a:solidFill>
                  <a:srgbClr val="000000"/>
                </a:solidFill>
                <a:effectLst/>
                <a:latin typeface="Segoe UI" panose="020B0502040204020203" pitchFamily="34" charset="0"/>
                <a:ea typeface="Quattrocento Sans"/>
                <a:cs typeface="Segoe UI" panose="020B0502040204020203" pitchFamily="34" charset="0"/>
              </a:rPr>
              <a:t>Biederman</a:t>
            </a:r>
            <a:r>
              <a:rPr lang="tr-TR" sz="1200" dirty="0">
                <a:solidFill>
                  <a:srgbClr val="000000"/>
                </a:solidFill>
                <a:effectLst/>
                <a:latin typeface="Segoe UI" panose="020B0502040204020203" pitchFamily="34" charset="0"/>
                <a:ea typeface="Quattrocento Sans"/>
                <a:cs typeface="Segoe UI" panose="020B0502040204020203" pitchFamily="34" charset="0"/>
              </a:rPr>
              <a:t> ve ark., 2000)</a:t>
            </a:r>
            <a:r>
              <a:rPr lang="tr-TR" sz="1200" dirty="0">
                <a:effectLst/>
                <a:latin typeface="Segoe UI" panose="020B0502040204020203" pitchFamily="34" charset="0"/>
                <a:ea typeface="Quattrocento Sans"/>
                <a:cs typeface="Segoe UI" panose="020B0502040204020203" pitchFamily="34" charset="0"/>
              </a:rPr>
              <a:t>. </a:t>
            </a:r>
            <a:endParaRPr lang="tr-TR" sz="1200" dirty="0">
              <a:effectLst/>
              <a:latin typeface="Segoe UI" panose="020B0502040204020203" pitchFamily="34" charset="0"/>
              <a:ea typeface="Quattrocento Sans"/>
              <a:cs typeface="Quattrocento Sans"/>
            </a:endParaRPr>
          </a:p>
          <a:p>
            <a:pPr algn="just">
              <a:lnSpc>
                <a:spcPct val="115000"/>
              </a:lnSpc>
            </a:pPr>
            <a:r>
              <a:rPr lang="tr-TR" sz="1200" dirty="0">
                <a:effectLst/>
                <a:latin typeface="Segoe UI" panose="020B0502040204020203" pitchFamily="34" charset="0"/>
                <a:ea typeface="Quattrocento Sans"/>
                <a:cs typeface="Segoe UI" panose="020B0502040204020203" pitchFamily="34" charset="0"/>
              </a:rPr>
              <a:t> </a:t>
            </a:r>
            <a:endParaRPr lang="tr-TR" sz="1200" dirty="0">
              <a:effectLst/>
              <a:latin typeface="Segoe UI" panose="020B0502040204020203" pitchFamily="34" charset="0"/>
              <a:ea typeface="Quattrocento Sans"/>
              <a:cs typeface="Quattrocento Sans"/>
            </a:endParaRPr>
          </a:p>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20</a:t>
            </a:fld>
            <a:endParaRPr lang="en-US"/>
          </a:p>
        </p:txBody>
      </p:sp>
    </p:spTree>
    <p:extLst>
      <p:ext uri="{BB962C8B-B14F-4D97-AF65-F5344CB8AC3E}">
        <p14:creationId xmlns:p14="http://schemas.microsoft.com/office/powerpoint/2010/main" val="33939994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15000"/>
              </a:lnSpc>
            </a:pPr>
            <a:r>
              <a:rPr lang="tr-TR"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Okul dönemi, tanı alma açısından en sık başvurunun olduğu dönemdir. Okulun başlamasıyla birlikte; sınıfta uzun süre oturamama, ayağa kalkıp sınıf içerisinde gezinme, oturduğu zamanlarda bile kıpırdanma ve yanındaki arkadaşını rahatsız etme, çok konuşma ve söz kesme sık gözlemlenir.</a:t>
            </a:r>
            <a:r>
              <a:rPr lang="tr-TR" sz="1800" dirty="0">
                <a:effectLst/>
                <a:latin typeface="Segoe UI" panose="020B0502040204020203" pitchFamily="34" charset="0"/>
                <a:ea typeface="Calibri" panose="020F0502020204030204" pitchFamily="34" charset="0"/>
                <a:cs typeface="Segoe UI" panose="020B0502040204020203" pitchFamily="34" charset="0"/>
              </a:rPr>
              <a:t> Öğretmenin anlattığı dersleri dinleyememe ve tahtadakileri defterine geçirmekte zorlanma, verilen sınıf içi görevleri tamamlayamama ya da aceleyle yanlış yapma, ödevleri not almakta zorlanma, silgi, kalem ve defter gibi okul eşyalarını sık sık kaybetme eşlik eden diğer belirtilerdir. Teneffüslerde aceleyle çıkarak kendini ve arkadaşlarını yaralama, oyunlarda hep kendi arzuladığı oyunların oynanmasını isteme ve engellendiğinde öfke patlaması yaşayıp kavga etme, arkadaşları tarafından dışlanma ve öğretmenler tarafından sık uyarılma gibi belirtiler de gözlenir. Bazı DEHB tanılı çocukların ciddi davranış sorunları, arkadaş ortamlarından dışlanmamalarına ve zorbalığa uğramalarına yol açabilir.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tr-TR" sz="1200" dirty="0">
                <a:effectLst/>
                <a:latin typeface="Segoe UI" panose="020B0502040204020203" pitchFamily="34" charset="0"/>
                <a:ea typeface="Calibri" panose="020F0502020204030204" pitchFamily="34" charset="0"/>
                <a:cs typeface="Segoe UI" panose="020B0502040204020203" pitchFamily="34" charset="0"/>
              </a:rPr>
              <a:t> </a:t>
            </a:r>
            <a:endParaRPr lang="tr-TR" sz="12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tr-TR" sz="12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Evde ise ödev yapmak istememe ve erteleme, ödev yaparken bir ebeveynin yanında olmasına ihtiyaç duyma, ödev yaparken çabuk sıkılıp ara verme isteğinin olması, kitap okumayı sevmeme gibi problemlerle sık karşılaşırlar.</a:t>
            </a:r>
            <a:r>
              <a:rPr lang="tr-TR" sz="1200" dirty="0">
                <a:effectLst/>
                <a:latin typeface="Segoe UI" panose="020B0502040204020203" pitchFamily="34" charset="0"/>
                <a:ea typeface="Calibri" panose="020F0502020204030204" pitchFamily="34" charset="0"/>
                <a:cs typeface="Segoe UI" panose="020B0502040204020203" pitchFamily="34" charset="0"/>
              </a:rPr>
              <a:t> Ayrıca çanta hazırlama, yatış kalkış saatine uyma, öz bakım alışkanlıklarını kazanma, zamanında hazırlanma gibi plan ve organizasyon gerektiren işlerde ebeveynleriyle çok sık tartışırlar.</a:t>
            </a:r>
            <a:endParaRPr lang="tr-TR" sz="1200" dirty="0">
              <a:effectLst/>
              <a:latin typeface="Segoe UI" panose="020B0502040204020203" pitchFamily="34" charset="0"/>
              <a:ea typeface="Calibri" panose="020F0502020204030204" pitchFamily="34" charset="0"/>
              <a:cs typeface="Times New Roman" panose="02020603050405020304" pitchFamily="18" charset="0"/>
            </a:endParaRPr>
          </a:p>
          <a:p>
            <a:endParaRPr lang="tr-TR" dirty="0"/>
          </a:p>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21</a:t>
            </a:fld>
            <a:endParaRPr lang="en-US"/>
          </a:p>
        </p:txBody>
      </p:sp>
    </p:spTree>
    <p:extLst>
      <p:ext uri="{BB962C8B-B14F-4D97-AF65-F5344CB8AC3E}">
        <p14:creationId xmlns:p14="http://schemas.microsoft.com/office/powerpoint/2010/main" val="3401260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15000"/>
              </a:lnSpc>
            </a:pPr>
            <a:endParaRPr lang="tr-TR" sz="1200" dirty="0">
              <a:effectLst/>
              <a:latin typeface="Segoe UI" panose="020B0502040204020203" pitchFamily="34" charset="0"/>
              <a:ea typeface="Quattrocento Sans"/>
              <a:cs typeface="Quattrocento Sans"/>
            </a:endParaRPr>
          </a:p>
          <a:p>
            <a:pPr algn="just">
              <a:lnSpc>
                <a:spcPct val="115000"/>
              </a:lnSpc>
            </a:pPr>
            <a:r>
              <a:rPr lang="tr-TR" sz="1200" dirty="0">
                <a:effectLst/>
                <a:latin typeface="Segoe UI" panose="020B0502040204020203" pitchFamily="34" charset="0"/>
                <a:ea typeface="Quattrocento Sans"/>
                <a:cs typeface="Segoe UI" panose="020B0502040204020203" pitchFamily="34" charset="0"/>
              </a:rPr>
              <a:t>Ergenlik döneminde;</a:t>
            </a:r>
            <a:r>
              <a:rPr lang="tr-TR" sz="1200" i="1" dirty="0">
                <a:effectLst/>
                <a:latin typeface="Segoe UI" panose="020B0502040204020203" pitchFamily="34" charset="0"/>
                <a:ea typeface="Quattrocento Sans"/>
                <a:cs typeface="Segoe UI" panose="020B0502040204020203" pitchFamily="34" charset="0"/>
              </a:rPr>
              <a:t> </a:t>
            </a:r>
            <a:r>
              <a:rPr lang="tr-TR" sz="1200" dirty="0">
                <a:effectLst/>
                <a:latin typeface="Segoe UI" panose="020B0502040204020203" pitchFamily="34" charset="0"/>
                <a:ea typeface="Quattrocento Sans"/>
                <a:cs typeface="Segoe UI" panose="020B0502040204020203" pitchFamily="34" charset="0"/>
              </a:rPr>
              <a:t>bu dönemde önceden DEHB tanısı alan çocuklarının büyük bir kısmının, DEHB tanı kriterlerini karşılamaya devam ettiği saptanmıştır. Bu dönemi değerlendirirken ergenlik döneminin kendine özgü doğası da göz önünde bulundurulmalıdır. Ergenlik döneminde, kişinin dürtü ve davranış kontrolünü sağlayan ve destekleyen </a:t>
            </a:r>
            <a:r>
              <a:rPr lang="tr-TR" sz="1200" dirty="0" err="1">
                <a:effectLst/>
                <a:latin typeface="Segoe UI" panose="020B0502040204020203" pitchFamily="34" charset="0"/>
                <a:ea typeface="Quattrocento Sans"/>
                <a:cs typeface="Segoe UI" panose="020B0502040204020203" pitchFamily="34" charset="0"/>
              </a:rPr>
              <a:t>prefrontal</a:t>
            </a:r>
            <a:r>
              <a:rPr lang="tr-TR" sz="1200" dirty="0">
                <a:effectLst/>
                <a:latin typeface="Segoe UI" panose="020B0502040204020203" pitchFamily="34" charset="0"/>
                <a:ea typeface="Quattrocento Sans"/>
                <a:cs typeface="Segoe UI" panose="020B0502040204020203" pitchFamily="34" charset="0"/>
              </a:rPr>
              <a:t> korteks gibi bölgelerin aktivitesinin, </a:t>
            </a:r>
            <a:r>
              <a:rPr lang="tr-TR" sz="1200" dirty="0" err="1">
                <a:effectLst/>
                <a:latin typeface="Segoe UI" panose="020B0502040204020203" pitchFamily="34" charset="0"/>
                <a:ea typeface="Quattrocento Sans"/>
                <a:cs typeface="Segoe UI" panose="020B0502040204020203" pitchFamily="34" charset="0"/>
              </a:rPr>
              <a:t>dürtüsellik</a:t>
            </a:r>
            <a:r>
              <a:rPr lang="tr-TR" sz="1200" dirty="0">
                <a:effectLst/>
                <a:latin typeface="Segoe UI" panose="020B0502040204020203" pitchFamily="34" charset="0"/>
                <a:ea typeface="Quattrocento Sans"/>
                <a:cs typeface="Segoe UI" panose="020B0502040204020203" pitchFamily="34" charset="0"/>
              </a:rPr>
              <a:t> merkezi olan beyin bölgelerinin aktivitesine göre daha yavaş kaldığı bilinmektedir. Ergenlik dönemindeki bu değişim, daha çok bağımsızlaşma, ebeveyn gibi otorite figüründen ayrışma ve çatışma şeklinde kendini göstermektedir. DEHB tanısı olan ergenlerin dikkat eksikliği, plan yapma ve buna uymadaki sorunları, dürtü kontrol bozuklukları ve engellenme eşiklerinin düşük olması ergenliğe ait özelliklerin gelişimini yavaşlatmakta veya bozmaktadır. Ergenlik döneminde </a:t>
            </a:r>
            <a:r>
              <a:rPr lang="tr-TR" sz="1200" dirty="0" err="1">
                <a:effectLst/>
                <a:latin typeface="Segoe UI" panose="020B0502040204020203" pitchFamily="34" charset="0"/>
                <a:ea typeface="Quattrocento Sans"/>
                <a:cs typeface="Segoe UI" panose="020B0502040204020203" pitchFamily="34" charset="0"/>
              </a:rPr>
              <a:t>DEHB’nin</a:t>
            </a:r>
            <a:r>
              <a:rPr lang="tr-TR" sz="1200" dirty="0">
                <a:effectLst/>
                <a:latin typeface="Segoe UI" panose="020B0502040204020203" pitchFamily="34" charset="0"/>
                <a:ea typeface="Quattrocento Sans"/>
                <a:cs typeface="Segoe UI" panose="020B0502040204020203" pitchFamily="34" charset="0"/>
              </a:rPr>
              <a:t> varlığı, akademik ve sosyal alanda, aile ilişkilerinde sorunlar çıkmasına yol açabilmektedir.  </a:t>
            </a:r>
            <a:endParaRPr lang="tr-TR" sz="1200" dirty="0">
              <a:effectLst/>
              <a:latin typeface="Segoe UI" panose="020B0502040204020203" pitchFamily="34" charset="0"/>
              <a:ea typeface="Quattrocento Sans"/>
              <a:cs typeface="Quattrocento Sans"/>
            </a:endParaRPr>
          </a:p>
          <a:p>
            <a:pPr algn="just">
              <a:lnSpc>
                <a:spcPct val="115000"/>
              </a:lnSpc>
            </a:pPr>
            <a:r>
              <a:rPr lang="tr-TR" sz="1200" dirty="0">
                <a:effectLst/>
                <a:latin typeface="Segoe UI" panose="020B0502040204020203" pitchFamily="34" charset="0"/>
                <a:ea typeface="Quattrocento Sans"/>
                <a:cs typeface="Segoe UI" panose="020B0502040204020203" pitchFamily="34" charset="0"/>
              </a:rPr>
              <a:t> </a:t>
            </a:r>
            <a:endParaRPr lang="tr-TR" sz="1200" dirty="0">
              <a:effectLst/>
              <a:latin typeface="Segoe UI" panose="020B0502040204020203" pitchFamily="34" charset="0"/>
              <a:ea typeface="Quattrocento Sans"/>
              <a:cs typeface="Quattrocento Sans"/>
            </a:endParaRPr>
          </a:p>
          <a:p>
            <a:pPr algn="just">
              <a:lnSpc>
                <a:spcPct val="115000"/>
              </a:lnSpc>
            </a:pPr>
            <a:r>
              <a:rPr lang="tr-TR" sz="1200" dirty="0">
                <a:effectLst/>
                <a:latin typeface="Segoe UI" panose="020B0502040204020203" pitchFamily="34" charset="0"/>
                <a:ea typeface="Quattrocento Sans"/>
                <a:cs typeface="Segoe UI" panose="020B0502040204020203" pitchFamily="34" charset="0"/>
              </a:rPr>
              <a:t>Ergenlerin yaşadıkları bu sorunlarda, ebeveyn desteğine çok ihtiyaç duymalarına rağmen, bu desteği kendi özerk yapılarına bir saldırı olarak görüp reddetmeleri, sorunları daha çözümsüz hâle getirebilir. Örneğin, akademik alandaki ders yükü ve ağırlığı ergenlikle birlikte artmakta ve DEHB nedeniyle bu yükü organize etmek zorlaşmaktadır. Sosyal alanda ise bireyin </a:t>
            </a:r>
            <a:r>
              <a:rPr lang="tr-TR" sz="1200" dirty="0" err="1">
                <a:effectLst/>
                <a:latin typeface="Segoe UI" panose="020B0502040204020203" pitchFamily="34" charset="0"/>
                <a:ea typeface="Quattrocento Sans"/>
                <a:cs typeface="Segoe UI" panose="020B0502040204020203" pitchFamily="34" charset="0"/>
              </a:rPr>
              <a:t>dürtüselliği</a:t>
            </a:r>
            <a:r>
              <a:rPr lang="tr-TR" sz="1200" dirty="0">
                <a:effectLst/>
                <a:latin typeface="Segoe UI" panose="020B0502040204020203" pitchFamily="34" charset="0"/>
                <a:ea typeface="Quattrocento Sans"/>
                <a:cs typeface="Segoe UI" panose="020B0502040204020203" pitchFamily="34" charset="0"/>
              </a:rPr>
              <a:t>, ikili ilişki kurmanın önünde bir engel olabilmekte ve işleri zorlaştırabilmektedir. </a:t>
            </a:r>
            <a:r>
              <a:rPr lang="tr-TR" sz="1200" dirty="0" err="1">
                <a:effectLst/>
                <a:latin typeface="Segoe UI" panose="020B0502040204020203" pitchFamily="34" charset="0"/>
                <a:ea typeface="Quattrocento Sans"/>
                <a:cs typeface="Segoe UI" panose="020B0502040204020203" pitchFamily="34" charset="0"/>
              </a:rPr>
              <a:t>DEHB’si</a:t>
            </a:r>
            <a:r>
              <a:rPr lang="tr-TR" sz="1200" dirty="0">
                <a:effectLst/>
                <a:latin typeface="Segoe UI" panose="020B0502040204020203" pitchFamily="34" charset="0"/>
                <a:ea typeface="Quattrocento Sans"/>
                <a:cs typeface="Segoe UI" panose="020B0502040204020203" pitchFamily="34" charset="0"/>
              </a:rPr>
              <a:t> olan ergenlerin, arkadaş ortamlarına alınmak için riskli davranışlara yönelmeleri ya da kendileriyle benzer özellikte olan suç ve madde kullanımına yatkın ergenlerle bir araya gelmeleri sık görülmektedir. Yapılan çalışmalarda, DEHB tanılı ergenlerin, akranlarına göre daha fazla davranış sorunları gösterdikleri, suç işleme ve madde kullanım sıklığının daha yüksek olduğu bulunmuştur. Ayrıca dürtü kontrol bozuklukları olduğundan erken yaşta riskli cinsel davranışlarda bulundukları bildirilmektedir. DEHB tanısı olan ergenlerde, ek psikiyatrik rahatsızlıklar, akranlarına oranla daha fazla görülmektedir.</a:t>
            </a:r>
            <a:endParaRPr lang="tr-TR" sz="1200" dirty="0">
              <a:effectLst/>
              <a:latin typeface="Segoe UI" panose="020B0502040204020203" pitchFamily="34" charset="0"/>
              <a:ea typeface="Quattrocento Sans"/>
              <a:cs typeface="Quattrocento Sans"/>
            </a:endParaRPr>
          </a:p>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22</a:t>
            </a:fld>
            <a:endParaRPr lang="en-US"/>
          </a:p>
        </p:txBody>
      </p:sp>
    </p:spTree>
    <p:extLst>
      <p:ext uri="{BB962C8B-B14F-4D97-AF65-F5344CB8AC3E}">
        <p14:creationId xmlns:p14="http://schemas.microsoft.com/office/powerpoint/2010/main" val="3139796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15000"/>
              </a:lnSpc>
            </a:pPr>
            <a:r>
              <a:rPr lang="tr-TR" sz="1800" dirty="0">
                <a:effectLst/>
                <a:latin typeface="Segoe UI" panose="020B0502040204020203" pitchFamily="34" charset="0"/>
                <a:ea typeface="Quattrocento Sans"/>
                <a:cs typeface="Segoe UI" panose="020B0502040204020203" pitchFamily="34" charset="0"/>
              </a:rPr>
              <a:t>Düşünce sisteminin gelişmesi, sosyal becerilerin gelişmesi ve çocukluktaki benmerkezciliğin azalması ile sonuçlanır. Ergenin, sosyal bir durumun, başka bir kişinin bakış açısından nasıl görünebileceğini daha iyi düşünmesini sağlar. Ahlaki muhakeme becerisi gelişir ve kişiler arası ilişkilere yönelimi; sosyal düzenin korunmasını, genel hak kavramlarını ve son olarak evrensel etik ilkelere atıfta bulunmayı içerecek şekilde genişler. Bu da ergenlik dönemindeki hak savunuculuğu ve birey olma çabasını açıklamaktadır (</a:t>
            </a:r>
            <a:r>
              <a:rPr lang="tr-TR" sz="1800" dirty="0" err="1">
                <a:effectLst/>
                <a:latin typeface="Segoe UI" panose="020B0502040204020203" pitchFamily="34" charset="0"/>
                <a:ea typeface="Quattrocento Sans"/>
                <a:cs typeface="Segoe UI" panose="020B0502040204020203" pitchFamily="34" charset="0"/>
              </a:rPr>
              <a:t>Smetana</a:t>
            </a:r>
            <a:r>
              <a:rPr lang="tr-TR" sz="1800" dirty="0">
                <a:effectLst/>
                <a:latin typeface="Segoe UI" panose="020B0502040204020203" pitchFamily="34" charset="0"/>
                <a:ea typeface="Quattrocento Sans"/>
                <a:cs typeface="Segoe UI" panose="020B0502040204020203" pitchFamily="34" charset="0"/>
              </a:rPr>
              <a:t> ve </a:t>
            </a:r>
            <a:r>
              <a:rPr lang="tr-TR" sz="1800" dirty="0" err="1">
                <a:effectLst/>
                <a:latin typeface="Segoe UI" panose="020B0502040204020203" pitchFamily="34" charset="0"/>
                <a:ea typeface="Quattrocento Sans"/>
                <a:cs typeface="Segoe UI" panose="020B0502040204020203" pitchFamily="34" charset="0"/>
              </a:rPr>
              <a:t>Villalobos</a:t>
            </a:r>
            <a:r>
              <a:rPr lang="tr-TR" sz="1800" dirty="0">
                <a:effectLst/>
                <a:latin typeface="Segoe UI" panose="020B0502040204020203" pitchFamily="34" charset="0"/>
                <a:ea typeface="Quattrocento Sans"/>
                <a:cs typeface="Segoe UI" panose="020B0502040204020203" pitchFamily="34" charset="0"/>
              </a:rPr>
              <a:t>, 2009). Bununla birlikte daha yüksek bilişsel yeteneklere rağmen ergenler, bu kapasitelerini her zaman sağlıklı karar vermek için kullanmazlar. Bunun nedeni bilişsel performanslarının güçlü etkiler, günlük stresler ve akran etkileri nedeniyle bozulmaya daha açık olmasıdır (Smith ve ark., 2013).</a:t>
            </a:r>
            <a:endParaRPr lang="tr-TR" sz="1800" dirty="0">
              <a:effectLst/>
              <a:latin typeface="Segoe UI" panose="020B0502040204020203" pitchFamily="34" charset="0"/>
              <a:ea typeface="Quattrocento Sans"/>
              <a:cs typeface="Quattrocento Sans"/>
            </a:endParaRPr>
          </a:p>
          <a:p>
            <a:pPr algn="just">
              <a:lnSpc>
                <a:spcPct val="115000"/>
              </a:lnSpc>
            </a:pPr>
            <a:r>
              <a:rPr lang="tr-TR" sz="1800" dirty="0">
                <a:effectLst/>
                <a:latin typeface="Segoe UI" panose="020B0502040204020203" pitchFamily="34" charset="0"/>
                <a:ea typeface="Quattrocento Sans"/>
                <a:cs typeface="Segoe UI" panose="020B0502040204020203" pitchFamily="34" charset="0"/>
              </a:rPr>
              <a:t> </a:t>
            </a:r>
            <a:endParaRPr lang="tr-TR" sz="1800" dirty="0">
              <a:effectLst/>
              <a:latin typeface="Segoe UI" panose="020B0502040204020203" pitchFamily="34" charset="0"/>
              <a:ea typeface="Quattrocento Sans"/>
              <a:cs typeface="Quattrocento Sans"/>
            </a:endParaRPr>
          </a:p>
          <a:p>
            <a:pPr algn="just">
              <a:lnSpc>
                <a:spcPct val="115000"/>
              </a:lnSpc>
            </a:pPr>
            <a:r>
              <a:rPr lang="tr-TR" sz="1800" dirty="0">
                <a:effectLst/>
                <a:latin typeface="Segoe UI" panose="020B0502040204020203" pitchFamily="34" charset="0"/>
                <a:ea typeface="Quattrocento Sans"/>
                <a:cs typeface="Segoe UI" panose="020B0502040204020203" pitchFamily="34" charset="0"/>
              </a:rPr>
              <a:t>Ergenler, kendi gelişimlerini akranlarınınkiyle karşılaştırır ve kendilerinde adeta kusur ararlar. Aynanın karşısında uzun zaman geçirebilir, bedenlerindeki en ufak değişikliği inceleyebilirler. Bedenlerindeki değişikliklere karşı duyarlıdırlar. Kızlar daha zayıf görünmek isterken erkekler ise daha kaslı ve iri görünmek isteyebilir. Bu sebeple bu dönemde, yeme problemleri sık görülür. Fiziksel görünüme önem vermenin altındaki bir diğer husus, akranları arasında kabul görmektir. </a:t>
            </a:r>
            <a:endParaRPr lang="tr-TR" sz="1800" dirty="0">
              <a:effectLst/>
              <a:latin typeface="Segoe UI" panose="020B0502040204020203" pitchFamily="34" charset="0"/>
              <a:ea typeface="Quattrocento Sans"/>
              <a:cs typeface="Quattrocento Sans"/>
            </a:endParaRPr>
          </a:p>
          <a:p>
            <a:endParaRPr lang="tr-TR" dirty="0"/>
          </a:p>
          <a:p>
            <a:endParaRPr lang="tr-TR" dirty="0"/>
          </a:p>
          <a:p>
            <a:r>
              <a:rPr lang="tr-TR" sz="1200" dirty="0">
                <a:effectLst/>
                <a:latin typeface="Segoe UI" panose="020B0502040204020203" pitchFamily="34" charset="0"/>
                <a:ea typeface="Quattrocento Sans"/>
              </a:rPr>
              <a:t>Ergenlik döneminde bakım verenlerle geçirilen zaman azalmakta; lise birinci sınıf öğrencileri uyanık zamanlarının %25'ini, lise son sınıf öğrencileri için sadece %15'ini bakım verenleri ile geçirmektedir (</a:t>
            </a:r>
            <a:r>
              <a:rPr lang="tr-TR" sz="1200" dirty="0" err="1">
                <a:effectLst/>
                <a:latin typeface="Segoe UI" panose="020B0502040204020203" pitchFamily="34" charset="0"/>
                <a:ea typeface="Quattrocento Sans"/>
              </a:rPr>
              <a:t>Csikszentmihalyi</a:t>
            </a:r>
            <a:r>
              <a:rPr lang="tr-TR" sz="1200" dirty="0">
                <a:effectLst/>
                <a:latin typeface="Segoe UI" panose="020B0502040204020203" pitchFamily="34" charset="0"/>
                <a:ea typeface="Quattrocento Sans"/>
              </a:rPr>
              <a:t> ve </a:t>
            </a:r>
            <a:r>
              <a:rPr lang="tr-TR" sz="1200" dirty="0" err="1">
                <a:effectLst/>
                <a:latin typeface="Segoe UI" panose="020B0502040204020203" pitchFamily="34" charset="0"/>
                <a:ea typeface="Quattrocento Sans"/>
              </a:rPr>
              <a:t>Larson</a:t>
            </a:r>
            <a:r>
              <a:rPr lang="tr-TR" sz="1200" dirty="0">
                <a:effectLst/>
                <a:latin typeface="Segoe UI" panose="020B0502040204020203" pitchFamily="34" charset="0"/>
                <a:ea typeface="Quattrocento Sans"/>
              </a:rPr>
              <a:t>, 1984). Ayrıca, bakım verenlerle geçirilen zamanın duygusal tonunda ve ergenin ebeveynlere bakışında bir değişim söz konusudur. Bakım vereni değersizleştirmek de bu dönemde sık görülen bir durumdur. Önceki dönemlerde ebeveynleriyle sıcak ve destekleyici ilişkiler sürdüren pek çok genç, artan bir yalnızlık duygusu yaşamaya başlar çünkü artık eskisi gibi kaygısını ya da özlemini paylaşacak durumda ya da istekte değildir. Ergenlik döneminin başlamasıyla birlikte bakım verenler ve ergenler arasındaki çatışmalar artar. Erken ergenlik döneminde bu çatışmalar ev kuralları, ev işleri, oda temizliği, yatma zamanı, beslenme, arkadaşlar, kıyafet ve hijyenle ilgilidir; ergenliğin ilerleyen dönemlerinde ise flört ve sokağa çıkma yasağı gibi konular daha belirgin hâle gelir. Yapılan çalışmalarda, bu çatışmaların sıklığının, erken ergenlik dönemindeki gençlerde ayda yaklaşık 1 ile 20 kez aralığında yaşandığı tespit edilmiştir (</a:t>
            </a:r>
            <a:r>
              <a:rPr lang="tr-TR" sz="1200" dirty="0" err="1">
                <a:effectLst/>
                <a:latin typeface="Segoe UI" panose="020B0502040204020203" pitchFamily="34" charset="0"/>
                <a:ea typeface="Quattrocento Sans"/>
              </a:rPr>
              <a:t>Montemayor</a:t>
            </a:r>
            <a:r>
              <a:rPr lang="tr-TR" sz="1200" dirty="0">
                <a:effectLst/>
                <a:latin typeface="Segoe UI" panose="020B0502040204020203" pitchFamily="34" charset="0"/>
                <a:ea typeface="Quattrocento Sans"/>
              </a:rPr>
              <a:t> ve </a:t>
            </a:r>
            <a:r>
              <a:rPr lang="tr-TR" sz="1200" dirty="0" err="1">
                <a:effectLst/>
                <a:latin typeface="Segoe UI" panose="020B0502040204020203" pitchFamily="34" charset="0"/>
                <a:ea typeface="Quattrocento Sans"/>
              </a:rPr>
              <a:t>Hanson</a:t>
            </a:r>
            <a:r>
              <a:rPr lang="tr-TR" sz="1200" dirty="0">
                <a:effectLst/>
                <a:latin typeface="Segoe UI" panose="020B0502040204020203" pitchFamily="34" charset="0"/>
                <a:ea typeface="Quattrocento Sans"/>
              </a:rPr>
              <a:t>, 1985). Ayrıca çalışmalar ebeveyn-çocuk çatışmalarının sıklığının, erken ergenlikten geç ergenliğe doğru azalmasına rağmen çatışmaların olumsuz ve duygusal yoğunluğunun orta ergenlikte zirveye çıktığını göstermektedir (</a:t>
            </a:r>
            <a:r>
              <a:rPr lang="tr-TR" sz="1200" dirty="0" err="1">
                <a:effectLst/>
                <a:latin typeface="Segoe UI" panose="020B0502040204020203" pitchFamily="34" charset="0"/>
                <a:ea typeface="Quattrocento Sans"/>
              </a:rPr>
              <a:t>Laursen</a:t>
            </a:r>
            <a:r>
              <a:rPr lang="tr-TR" sz="1200" dirty="0">
                <a:effectLst/>
                <a:latin typeface="Segoe UI" panose="020B0502040204020203" pitchFamily="34" charset="0"/>
                <a:ea typeface="Quattrocento Sans"/>
              </a:rPr>
              <a:t> ve ark., 1998</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b="1" dirty="0">
                <a:solidFill>
                  <a:srgbClr val="2F5496"/>
                </a:solidFill>
                <a:effectLst/>
                <a:latin typeface="Segoe UI" panose="020B0502040204020203" pitchFamily="34" charset="0"/>
                <a:ea typeface="Quattrocento Sans"/>
                <a:cs typeface="Segoe UI" panose="020B0502040204020203" pitchFamily="34" charset="0"/>
              </a:rPr>
              <a:t>Bakım verenler ile geçirdikleri vakit azaldıkça ergenler, arkadaşlık, tavsiye, destek ve yakınlık için</a:t>
            </a:r>
            <a:r>
              <a:rPr lang="tr-TR" sz="1200" dirty="0">
                <a:solidFill>
                  <a:srgbClr val="2F5496"/>
                </a:solidFill>
                <a:effectLst/>
                <a:latin typeface="Segoe UI" panose="020B0502040204020203" pitchFamily="34" charset="0"/>
                <a:ea typeface="Quattrocento Sans"/>
                <a:cs typeface="Segoe UI" panose="020B0502040204020203" pitchFamily="34" charset="0"/>
              </a:rPr>
              <a:t> </a:t>
            </a:r>
            <a:r>
              <a:rPr lang="tr-TR" sz="1200" b="1" dirty="0">
                <a:solidFill>
                  <a:srgbClr val="2F5496"/>
                </a:solidFill>
                <a:effectLst/>
                <a:latin typeface="Segoe UI" panose="020B0502040204020203" pitchFamily="34" charset="0"/>
                <a:ea typeface="Quattrocento Sans"/>
                <a:cs typeface="Segoe UI" panose="020B0502040204020203" pitchFamily="34" charset="0"/>
              </a:rPr>
              <a:t>akranlarına giderek daha fazla yönelmektedirler.</a:t>
            </a:r>
            <a:r>
              <a:rPr lang="tr-TR" sz="1200" dirty="0">
                <a:solidFill>
                  <a:srgbClr val="2F5496"/>
                </a:solidFill>
                <a:effectLst/>
                <a:latin typeface="Segoe UI" panose="020B0502040204020203" pitchFamily="34" charset="0"/>
                <a:ea typeface="Quattrocento Sans"/>
                <a:cs typeface="Segoe UI" panose="020B0502040204020203" pitchFamily="34" charset="0"/>
              </a:rPr>
              <a:t> </a:t>
            </a:r>
            <a:r>
              <a:rPr lang="tr-TR" sz="1200" dirty="0">
                <a:effectLst/>
                <a:latin typeface="Segoe UI" panose="020B0502040204020203" pitchFamily="34" charset="0"/>
                <a:ea typeface="Quattrocento Sans"/>
                <a:cs typeface="Segoe UI" panose="020B0502040204020203" pitchFamily="34" charset="0"/>
              </a:rPr>
              <a:t>Bu konuda yapılan araştırmalarda, ergenlerin, uyanık oldukları zamanın üçte birini akranlarıyla konuşarak geçirdikleri, ancak uyanık oldukları zamanın %8'inden azını yetişkinlerle konuşarak geçirdikleri tespit edilmiştir (</a:t>
            </a:r>
            <a:r>
              <a:rPr lang="tr-TR" sz="1200" dirty="0" err="1">
                <a:effectLst/>
                <a:latin typeface="Segoe UI" panose="020B0502040204020203" pitchFamily="34" charset="0"/>
                <a:ea typeface="Quattrocento Sans"/>
                <a:cs typeface="Segoe UI" panose="020B0502040204020203" pitchFamily="34" charset="0"/>
              </a:rPr>
              <a:t>Csikszentmihalyi</a:t>
            </a:r>
            <a:r>
              <a:rPr lang="tr-TR" sz="1200" dirty="0">
                <a:effectLst/>
                <a:latin typeface="Segoe UI" panose="020B0502040204020203" pitchFamily="34" charset="0"/>
                <a:ea typeface="Quattrocento Sans"/>
                <a:cs typeface="Segoe UI" panose="020B0502040204020203" pitchFamily="34" charset="0"/>
              </a:rPr>
              <a:t> ve ark., 1977). Arkadaşlarla konuşmak, gençlerin kendilerini en mutlu ettiğini belirttikleri etkinliktir. </a:t>
            </a:r>
            <a:endParaRPr lang="tr-TR" sz="1200" dirty="0">
              <a:effectLst/>
              <a:latin typeface="Segoe UI" panose="020B0502040204020203" pitchFamily="34" charset="0"/>
              <a:ea typeface="Quattrocento Sans"/>
              <a:cs typeface="Quattrocento Sans"/>
            </a:endParaRPr>
          </a:p>
          <a:p>
            <a:endParaRPr lang="tr-TR" dirty="0"/>
          </a:p>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5</a:t>
            </a:fld>
            <a:endParaRPr lang="en-US"/>
          </a:p>
        </p:txBody>
      </p:sp>
    </p:spTree>
    <p:extLst>
      <p:ext uri="{BB962C8B-B14F-4D97-AF65-F5344CB8AC3E}">
        <p14:creationId xmlns:p14="http://schemas.microsoft.com/office/powerpoint/2010/main" val="23071675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Ergenlik döneminde hareketlilik, yerini bir iç huzursuzluğuna bırakır. </a:t>
            </a:r>
          </a:p>
          <a:p>
            <a:r>
              <a:rPr lang="tr-TR" dirty="0"/>
              <a:t>Bunun yanında bu dönemde, aktivitelerden çabuk sıkılma, tez canlılık, istikrarsızlık, çevrim içi oyun veya kumar oynama, sosyal medya platformlarını kontrolsüz şekilde kullanma gibi belirtiler görülebilir.</a:t>
            </a:r>
          </a:p>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23</a:t>
            </a:fld>
            <a:endParaRPr lang="en-US"/>
          </a:p>
        </p:txBody>
      </p:sp>
    </p:spTree>
    <p:extLst>
      <p:ext uri="{BB962C8B-B14F-4D97-AF65-F5344CB8AC3E}">
        <p14:creationId xmlns:p14="http://schemas.microsoft.com/office/powerpoint/2010/main" val="23434011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15000"/>
              </a:lnSpc>
            </a:pPr>
            <a:r>
              <a:rPr lang="tr-TR" sz="1800" dirty="0">
                <a:effectLst/>
                <a:latin typeface="Segoe UI" panose="020B0502040204020203" pitchFamily="34" charset="0"/>
                <a:ea typeface="Quattrocento Sans"/>
                <a:cs typeface="Segoe UI" panose="020B0502040204020203" pitchFamily="34" charset="0"/>
              </a:rPr>
              <a:t>Çocuk ve ergenlerde DEHB tanısı, çocuk psikiyatri uzmanı tarafından klinik görüşmelere göre konulur. DEHB klinik tanısı için, DSM-5’e göre, dikkatsizlik ve aşırı hareketlilik alt başlıklarındaki 9 maddeden en az 6 tanesinin, en az 6 ay süreyle karşılanması gerekmektedir. Ayrıca bu belirtiler ilk defa 12 yaşın altında ortaya çıkmalıdır. DSM-5 tanı kriterlerini karşılayan bir çocuğun, DEHB tanısı alabilmesi için üç yaşamsal alanın (okul, ev ve sosyal ortam) en az ikisinde işlevselliğinin bozulması gerekir. Tanı, ebeveynler ve okuldaki öğretmenlerden alınan bilgilerin yanında çocukla yapılan bireysel görüşme ile koyulur. Özellikle kız ergenlerde DEHB tanısı gecikebilir. </a:t>
            </a:r>
            <a:endParaRPr lang="tr-TR" sz="1800" dirty="0">
              <a:effectLst/>
              <a:latin typeface="Segoe UI" panose="020B0502040204020203" pitchFamily="34" charset="0"/>
              <a:ea typeface="Quattrocento Sans"/>
              <a:cs typeface="Quattrocento Sans"/>
            </a:endParaRPr>
          </a:p>
          <a:p>
            <a:pPr algn="just">
              <a:lnSpc>
                <a:spcPct val="115000"/>
              </a:lnSpc>
            </a:pPr>
            <a:r>
              <a:rPr lang="tr-TR" sz="1800" dirty="0">
                <a:effectLst/>
                <a:latin typeface="Segoe UI" panose="020B0502040204020203" pitchFamily="34" charset="0"/>
                <a:ea typeface="Quattrocento Sans"/>
                <a:cs typeface="Segoe UI" panose="020B0502040204020203" pitchFamily="34" charset="0"/>
              </a:rPr>
              <a:t> </a:t>
            </a:r>
            <a:endParaRPr lang="tr-TR" sz="1800" dirty="0">
              <a:effectLst/>
              <a:latin typeface="Segoe UI" panose="020B0502040204020203" pitchFamily="34" charset="0"/>
              <a:ea typeface="Quattrocento Sans"/>
              <a:cs typeface="Quattrocento Sans"/>
            </a:endParaRPr>
          </a:p>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24</a:t>
            </a:fld>
            <a:endParaRPr lang="en-US"/>
          </a:p>
        </p:txBody>
      </p:sp>
    </p:spTree>
    <p:extLst>
      <p:ext uri="{BB962C8B-B14F-4D97-AF65-F5344CB8AC3E}">
        <p14:creationId xmlns:p14="http://schemas.microsoft.com/office/powerpoint/2010/main" val="12500532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15000"/>
              </a:lnSpc>
            </a:pPr>
            <a:r>
              <a:rPr lang="tr-TR" sz="1200" dirty="0">
                <a:effectLst/>
                <a:latin typeface="Segoe UI" panose="020B0502040204020203" pitchFamily="34" charset="0"/>
                <a:ea typeface="Quattrocento Sans"/>
                <a:cs typeface="Segoe UI" panose="020B0502040204020203" pitchFamily="34" charset="0"/>
              </a:rPr>
              <a:t>Ülkemizde DEHB tanısı, çocuk, genç veya erişkin ruh sağlığı uzmanları tarafından konulmakta ve tedavisi bu uzmanlarca yapılmaktadır. Öncelikle ailelere, </a:t>
            </a:r>
            <a:r>
              <a:rPr lang="tr-TR" sz="1200" dirty="0" err="1">
                <a:effectLst/>
                <a:latin typeface="Segoe UI" panose="020B0502040204020203" pitchFamily="34" charset="0"/>
                <a:ea typeface="Quattrocento Sans"/>
                <a:cs typeface="Segoe UI" panose="020B0502040204020203" pitchFamily="34" charset="0"/>
              </a:rPr>
              <a:t>DEHB’nin</a:t>
            </a:r>
            <a:r>
              <a:rPr lang="tr-TR" sz="1200" dirty="0">
                <a:effectLst/>
                <a:latin typeface="Segoe UI" panose="020B0502040204020203" pitchFamily="34" charset="0"/>
                <a:ea typeface="Quattrocento Sans"/>
                <a:cs typeface="Segoe UI" panose="020B0502040204020203" pitchFamily="34" charset="0"/>
              </a:rPr>
              <a:t> biyolojik ve </a:t>
            </a:r>
            <a:r>
              <a:rPr lang="tr-TR" sz="1200" dirty="0" err="1">
                <a:effectLst/>
                <a:latin typeface="Segoe UI" panose="020B0502040204020203" pitchFamily="34" charset="0"/>
                <a:ea typeface="Quattrocento Sans"/>
                <a:cs typeface="Segoe UI" panose="020B0502040204020203" pitchFamily="34" charset="0"/>
              </a:rPr>
              <a:t>nörogelişimsel</a:t>
            </a:r>
            <a:r>
              <a:rPr lang="tr-TR" sz="1200" dirty="0">
                <a:effectLst/>
                <a:latin typeface="Segoe UI" panose="020B0502040204020203" pitchFamily="34" charset="0"/>
                <a:ea typeface="Quattrocento Sans"/>
                <a:cs typeface="Segoe UI" panose="020B0502040204020203" pitchFamily="34" charset="0"/>
              </a:rPr>
              <a:t> bir bozukluk olduğu ve tedavisinde ilacın temel tedavi aracı olduğu anlatılmalı; ilaç dışı tedavilerin (bilişsel davranışçı terapi, ebeveyn eğitimi vb.) ilacın etkinliğini artırıcı etkisi olduğu vurgulanmalıdır. Dünyada DEHB tedavisi için hazırlanan kılavuzlardan Amerikan Pediatri Akademisi (AAP) ve Amerikan Çocuk ve Ergen Psikiyatri Akademisi (AACAP) ilk sıra tedavi olarak </a:t>
            </a:r>
            <a:r>
              <a:rPr lang="tr-TR" sz="1200" dirty="0" err="1">
                <a:effectLst/>
                <a:latin typeface="Segoe UI" panose="020B0502040204020203" pitchFamily="34" charset="0"/>
                <a:ea typeface="Quattrocento Sans"/>
                <a:cs typeface="Segoe UI" panose="020B0502040204020203" pitchFamily="34" charset="0"/>
              </a:rPr>
              <a:t>psikostimülanları</a:t>
            </a:r>
            <a:r>
              <a:rPr lang="tr-TR" sz="1200" dirty="0">
                <a:effectLst/>
                <a:latin typeface="Segoe UI" panose="020B0502040204020203" pitchFamily="34" charset="0"/>
                <a:ea typeface="Quattrocento Sans"/>
                <a:cs typeface="Segoe UI" panose="020B0502040204020203" pitchFamily="34" charset="0"/>
              </a:rPr>
              <a:t> (</a:t>
            </a:r>
            <a:r>
              <a:rPr lang="tr-TR" sz="1200" dirty="0" err="1">
                <a:effectLst/>
                <a:latin typeface="Segoe UI" panose="020B0502040204020203" pitchFamily="34" charset="0"/>
                <a:ea typeface="Quattrocento Sans"/>
                <a:cs typeface="Segoe UI" panose="020B0502040204020203" pitchFamily="34" charset="0"/>
              </a:rPr>
              <a:t>metilfenidat</a:t>
            </a:r>
            <a:r>
              <a:rPr lang="tr-TR" sz="1200" dirty="0">
                <a:effectLst/>
                <a:latin typeface="Segoe UI" panose="020B0502040204020203" pitchFamily="34" charset="0"/>
                <a:ea typeface="Quattrocento Sans"/>
                <a:cs typeface="Segoe UI" panose="020B0502040204020203" pitchFamily="34" charset="0"/>
              </a:rPr>
              <a:t> ve amfetamin) ve </a:t>
            </a:r>
            <a:r>
              <a:rPr lang="tr-TR" sz="1200" dirty="0" err="1">
                <a:effectLst/>
                <a:latin typeface="Segoe UI" panose="020B0502040204020203" pitchFamily="34" charset="0"/>
                <a:ea typeface="Quattrocento Sans"/>
                <a:cs typeface="Segoe UI" panose="020B0502040204020203" pitchFamily="34" charset="0"/>
              </a:rPr>
              <a:t>atomoksetini</a:t>
            </a:r>
            <a:r>
              <a:rPr lang="tr-TR" sz="1200" dirty="0">
                <a:effectLst/>
                <a:latin typeface="Segoe UI" panose="020B0502040204020203" pitchFamily="34" charset="0"/>
                <a:ea typeface="Quattrocento Sans"/>
                <a:cs typeface="Segoe UI" panose="020B0502040204020203" pitchFamily="34" charset="0"/>
              </a:rPr>
              <a:t> önermektedir. DEHB tanısı olan çocuklarla yapılan </a:t>
            </a:r>
            <a:r>
              <a:rPr lang="tr-TR" sz="1200" dirty="0" err="1">
                <a:effectLst/>
                <a:latin typeface="Segoe UI" panose="020B0502040204020203" pitchFamily="34" charset="0"/>
                <a:ea typeface="Quattrocento Sans"/>
                <a:cs typeface="Segoe UI" panose="020B0502040204020203" pitchFamily="34" charset="0"/>
              </a:rPr>
              <a:t>Multimodal</a:t>
            </a:r>
            <a:r>
              <a:rPr lang="tr-TR" sz="1200" dirty="0">
                <a:effectLst/>
                <a:latin typeface="Segoe UI" panose="020B0502040204020203" pitchFamily="34" charset="0"/>
                <a:ea typeface="Quattrocento Sans"/>
                <a:cs typeface="Segoe UI" panose="020B0502040204020203" pitchFamily="34" charset="0"/>
              </a:rPr>
              <a:t> Tedavi (MTA) çalışmasında ise </a:t>
            </a:r>
            <a:r>
              <a:rPr lang="tr-TR" sz="1200" dirty="0" err="1">
                <a:effectLst/>
                <a:latin typeface="Segoe UI" panose="020B0502040204020203" pitchFamily="34" charset="0"/>
                <a:ea typeface="Quattrocento Sans"/>
                <a:cs typeface="Segoe UI" panose="020B0502040204020203" pitchFamily="34" charset="0"/>
              </a:rPr>
              <a:t>metilfenidat</a:t>
            </a:r>
            <a:r>
              <a:rPr lang="tr-TR" sz="1200" dirty="0">
                <a:effectLst/>
                <a:latin typeface="Segoe UI" panose="020B0502040204020203" pitchFamily="34" charset="0"/>
                <a:ea typeface="Quattrocento Sans"/>
                <a:cs typeface="Segoe UI" panose="020B0502040204020203" pitchFamily="34" charset="0"/>
              </a:rPr>
              <a:t> ve yoğun davranışsal terapinin birlikte kullanımının, tek başına </a:t>
            </a:r>
            <a:r>
              <a:rPr lang="tr-TR" sz="1200" dirty="0" err="1">
                <a:effectLst/>
                <a:latin typeface="Segoe UI" panose="020B0502040204020203" pitchFamily="34" charset="0"/>
                <a:ea typeface="Quattrocento Sans"/>
                <a:cs typeface="Segoe UI" panose="020B0502040204020203" pitchFamily="34" charset="0"/>
              </a:rPr>
              <a:t>metilfenidat</a:t>
            </a:r>
            <a:r>
              <a:rPr lang="tr-TR" sz="1200" dirty="0">
                <a:effectLst/>
                <a:latin typeface="Segoe UI" panose="020B0502040204020203" pitchFamily="34" charset="0"/>
                <a:ea typeface="Quattrocento Sans"/>
                <a:cs typeface="Segoe UI" panose="020B0502040204020203" pitchFamily="34" charset="0"/>
              </a:rPr>
              <a:t> kullanımına göre daha faydalı olduğu görülmüştür. </a:t>
            </a:r>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25</a:t>
            </a:fld>
            <a:endParaRPr lang="en-US"/>
          </a:p>
        </p:txBody>
      </p:sp>
    </p:spTree>
    <p:extLst>
      <p:ext uri="{BB962C8B-B14F-4D97-AF65-F5344CB8AC3E}">
        <p14:creationId xmlns:p14="http://schemas.microsoft.com/office/powerpoint/2010/main" val="37814805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15000"/>
              </a:lnSpc>
            </a:pPr>
            <a:r>
              <a:rPr lang="tr-TR" sz="1200" dirty="0">
                <a:effectLst/>
                <a:latin typeface="Segoe UI" panose="020B0502040204020203" pitchFamily="34" charset="0"/>
                <a:ea typeface="Quattrocento Sans"/>
                <a:cs typeface="Segoe UI" panose="020B0502040204020203" pitchFamily="34" charset="0"/>
              </a:rPr>
              <a:t>Ergenlik döneminde bazen davranış sorunları, uyumsuzluk, kendine zarar verici davranışlar gibi belirtiler olduğunda, daha önce tanı veya tedavi öyküsü olmasa da DEHB ayırıcı tanıda düşünülmelidir. </a:t>
            </a:r>
            <a:endParaRPr lang="tr-TR" sz="1200" dirty="0">
              <a:effectLst/>
              <a:latin typeface="Segoe UI" panose="020B0502040204020203" pitchFamily="34" charset="0"/>
              <a:ea typeface="Quattrocento Sans"/>
              <a:cs typeface="Quattrocento Sans"/>
            </a:endParaRPr>
          </a:p>
          <a:p>
            <a:pPr algn="just">
              <a:lnSpc>
                <a:spcPct val="115000"/>
              </a:lnSpc>
            </a:pPr>
            <a:r>
              <a:rPr lang="tr-TR" sz="1200" dirty="0">
                <a:effectLst/>
                <a:latin typeface="Segoe UI" panose="020B0502040204020203" pitchFamily="34" charset="0"/>
                <a:ea typeface="Quattrocento Sans"/>
                <a:cs typeface="Segoe UI" panose="020B0502040204020203" pitchFamily="34" charset="0"/>
              </a:rPr>
              <a:t> </a:t>
            </a:r>
            <a:endParaRPr lang="tr-TR" sz="1200" dirty="0">
              <a:effectLst/>
              <a:latin typeface="Segoe UI" panose="020B0502040204020203" pitchFamily="34" charset="0"/>
              <a:ea typeface="Quattrocento Sans"/>
              <a:cs typeface="Quattrocento Sans"/>
            </a:endParaRPr>
          </a:p>
          <a:p>
            <a:pPr algn="just">
              <a:lnSpc>
                <a:spcPct val="115000"/>
              </a:lnSpc>
            </a:pPr>
            <a:r>
              <a:rPr lang="tr-TR" sz="1200" dirty="0">
                <a:effectLst/>
                <a:latin typeface="Segoe UI" panose="020B0502040204020203" pitchFamily="34" charset="0"/>
                <a:ea typeface="Quattrocento Sans"/>
                <a:cs typeface="Segoe UI" panose="020B0502040204020203" pitchFamily="34" charset="0"/>
              </a:rPr>
              <a:t>Özellikle kurum bakımı altına alınan ergenlerde davranış problemleri sık görülmektedir. Bu ergenlerde, kendine zarar verici davranışlar, intihar girişimleri, öyküde akademik başarısızlıklar sıktır. Bu gençlerin bahsedilen problemleri, olumsuz yaşam olayları ile ilişkilendirilmeye çalışılsa da altta yatan bir DEHB olma ihtimali mevcuttur. Bu sebeple bu kişilerin, vakit kaybetmeden uzmanlara yönlendirilmeleri ve uygun tedaviyi almaları sağlanmalıdır.</a:t>
            </a:r>
            <a:endParaRPr lang="tr-TR" sz="1200" dirty="0">
              <a:effectLst/>
              <a:latin typeface="Segoe UI" panose="020B0502040204020203" pitchFamily="34" charset="0"/>
              <a:ea typeface="Quattrocento Sans"/>
              <a:cs typeface="Quattrocento Sans"/>
            </a:endParaRPr>
          </a:p>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26</a:t>
            </a:fld>
            <a:endParaRPr lang="en-US"/>
          </a:p>
        </p:txBody>
      </p:sp>
    </p:spTree>
    <p:extLst>
      <p:ext uri="{BB962C8B-B14F-4D97-AF65-F5344CB8AC3E}">
        <p14:creationId xmlns:p14="http://schemas.microsoft.com/office/powerpoint/2010/main" val="24128752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effectLst/>
                <a:latin typeface="Segoe UI" panose="020B0502040204020203" pitchFamily="34" charset="0"/>
                <a:ea typeface="Quattrocento Sans"/>
                <a:cs typeface="Segoe UI" panose="020B0502040204020203" pitchFamily="34" charset="0"/>
              </a:rPr>
              <a:t>DSM-5 tanılama sisteminde, yıkıcı davranış bozuklukları altında incelenir. Burada sıralanan 15 tanı ölçütünün 3’ünün 12 aydır varlığı ve son 6 ayda 1 belirtinin varlığı tanı için gerekmektedir. Başlangıç yaşına göre, çocuklukta başlayan, ergenlikte başlayan ve başlangıcı belirlenemeyen tip olarak kategorize edilir.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200" dirty="0">
              <a:effectLst/>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effectLst/>
                <a:latin typeface="Segoe UI" panose="020B0502040204020203" pitchFamily="34" charset="0"/>
                <a:ea typeface="Quattrocento Sans"/>
                <a:cs typeface="Segoe UI" panose="020B0502040204020203" pitchFamily="34" charset="0"/>
              </a:rPr>
              <a:t>Görülme sıklığı, çalışmalara göre %2-10 arasında değişir. Ülkemizde ise davranım bozukluğu sıklığı, işlevsel bozulma ölçütü olmadan %2,1, ebeveyne ve öğretmene göre işlevsel bozulma ölçütü arandığında ise %1,7 olarak tespit edilmiştir (E. S. Ercan ve ark., 2016). Başlangıç yaşı, tipik olarak çocukluk ve erken ergenlik dönemidir. Erkeklerde daha sıktır.</a:t>
            </a:r>
            <a:endParaRPr lang="tr-TR" sz="1200" dirty="0">
              <a:effectLst/>
              <a:latin typeface="Segoe UI" panose="020B0502040204020203" pitchFamily="34" charset="0"/>
              <a:ea typeface="Quattrocento Sans"/>
              <a:cs typeface="Quattrocento Sans"/>
            </a:endParaRPr>
          </a:p>
          <a:p>
            <a:endParaRPr lang="tr-T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28</a:t>
            </a:fld>
            <a:endParaRPr lang="en-US"/>
          </a:p>
        </p:txBody>
      </p:sp>
    </p:spTree>
    <p:extLst>
      <p:ext uri="{BB962C8B-B14F-4D97-AF65-F5344CB8AC3E}">
        <p14:creationId xmlns:p14="http://schemas.microsoft.com/office/powerpoint/2010/main" val="11138900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effectLst/>
                <a:latin typeface="Segoe UI" panose="020B0502040204020203" pitchFamily="34" charset="0"/>
                <a:ea typeface="Quattrocento Sans"/>
                <a:cs typeface="Segoe UI" panose="020B0502040204020203" pitchFamily="34" charset="0"/>
              </a:rPr>
              <a:t>Bu belirtiler; kabadayılık etme ve göz dağı verme, kavga-dövüş başlatma, başkalarını yaralayacak araçlar kullanma, insanlara karşı acımasız davranma, hayvanlara karşı acımasız davranma, hırsızlık, birini cinsel etkinliğe zorlama, yangın çıkarma, eşyalara zarar verme, başkasının evine veya arabasına zorla girme, gasp etme, geceyi dışarıda geçirme, evden kaçma ve okuldan kaçma olarak sıralanabilir. </a:t>
            </a:r>
            <a:r>
              <a:rPr lang="tr-TR" sz="1200" dirty="0" err="1">
                <a:effectLst/>
                <a:latin typeface="Segoe UI" panose="020B0502040204020203" pitchFamily="34" charset="0"/>
                <a:ea typeface="Quattrocento Sans"/>
                <a:cs typeface="Segoe UI" panose="020B0502040204020203" pitchFamily="34" charset="0"/>
              </a:rPr>
              <a:t>DB’nin</a:t>
            </a:r>
            <a:r>
              <a:rPr lang="tr-TR" sz="1200" dirty="0">
                <a:effectLst/>
                <a:latin typeface="Segoe UI" panose="020B0502040204020203" pitchFamily="34" charset="0"/>
                <a:ea typeface="Quattrocento Sans"/>
                <a:cs typeface="Segoe UI" panose="020B0502040204020203" pitchFamily="34" charset="0"/>
              </a:rPr>
              <a:t> sıklığı, dünya geneli yapılan çalışmalarda erkeklerde %3-4 kızlarda %1-2 olarak tespit edilmiştir (</a:t>
            </a:r>
            <a:r>
              <a:rPr lang="tr-TR" sz="1200" dirty="0" err="1">
                <a:effectLst/>
                <a:latin typeface="Segoe UI" panose="020B0502040204020203" pitchFamily="34" charset="0"/>
                <a:ea typeface="Quattrocento Sans"/>
                <a:cs typeface="Segoe UI" panose="020B0502040204020203" pitchFamily="34" charset="0"/>
              </a:rPr>
              <a:t>Polanczyk</a:t>
            </a:r>
            <a:r>
              <a:rPr lang="tr-TR" sz="1200" dirty="0">
                <a:effectLst/>
                <a:latin typeface="Segoe UI" panose="020B0502040204020203" pitchFamily="34" charset="0"/>
                <a:ea typeface="Quattrocento Sans"/>
                <a:cs typeface="Segoe UI" panose="020B0502040204020203" pitchFamily="34" charset="0"/>
              </a:rPr>
              <a:t> ve ark., 2015). </a:t>
            </a:r>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29</a:t>
            </a:fld>
            <a:endParaRPr lang="en-US"/>
          </a:p>
        </p:txBody>
      </p:sp>
    </p:spTree>
    <p:extLst>
      <p:ext uri="{BB962C8B-B14F-4D97-AF65-F5344CB8AC3E}">
        <p14:creationId xmlns:p14="http://schemas.microsoft.com/office/powerpoint/2010/main" val="9406542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tr-TR" sz="1200" dirty="0">
                <a:effectLst/>
                <a:latin typeface="Segoe UI" panose="020B0502040204020203" pitchFamily="34" charset="0"/>
                <a:ea typeface="Quattrocento Sans"/>
                <a:cs typeface="Segoe UI" panose="020B0502040204020203" pitchFamily="34" charset="0"/>
              </a:rPr>
              <a:t>Genetik ve çevresel sebepler ortaya çıkışta rol oynamaktadır. Yapılan çalışmalarda, </a:t>
            </a:r>
            <a:r>
              <a:rPr lang="tr-TR" sz="1200" dirty="0" err="1">
                <a:effectLst/>
                <a:latin typeface="Segoe UI" panose="020B0502040204020203" pitchFamily="34" charset="0"/>
                <a:ea typeface="Quattrocento Sans"/>
                <a:cs typeface="Segoe UI" panose="020B0502040204020203" pitchFamily="34" charset="0"/>
              </a:rPr>
              <a:t>DB’nin</a:t>
            </a:r>
            <a:r>
              <a:rPr lang="tr-TR" sz="1200" dirty="0">
                <a:effectLst/>
                <a:latin typeface="Segoe UI" panose="020B0502040204020203" pitchFamily="34" charset="0"/>
                <a:ea typeface="Quattrocento Sans"/>
                <a:cs typeface="Segoe UI" panose="020B0502040204020203" pitchFamily="34" charset="0"/>
              </a:rPr>
              <a:t> ortaya çıkmasında genetik faktörlerin %40 civarında rol oynadığı gösterilmiştir (</a:t>
            </a:r>
            <a:r>
              <a:rPr lang="tr-TR" sz="1200" dirty="0" err="1">
                <a:effectLst/>
                <a:latin typeface="Segoe UI" panose="020B0502040204020203" pitchFamily="34" charset="0"/>
                <a:ea typeface="Quattrocento Sans"/>
                <a:cs typeface="Segoe UI" panose="020B0502040204020203" pitchFamily="34" charset="0"/>
              </a:rPr>
              <a:t>Ferguson</a:t>
            </a:r>
            <a:r>
              <a:rPr lang="tr-TR" sz="1200" dirty="0">
                <a:effectLst/>
                <a:latin typeface="Segoe UI" panose="020B0502040204020203" pitchFamily="34" charset="0"/>
                <a:ea typeface="Quattrocento Sans"/>
                <a:cs typeface="Segoe UI" panose="020B0502040204020203" pitchFamily="34" charset="0"/>
              </a:rPr>
              <a:t>, 2010). Bu ifadenin daha somutlaştırılması gerekirse, çocukta görülen DB belirtileri 100 parçalık bir yapboz olsa bunun 40 parçası genetik sebeplerle ilgili parçalardır. </a:t>
            </a:r>
            <a:endParaRPr lang="tr-TR" dirty="0"/>
          </a:p>
          <a:p>
            <a:pPr algn="just">
              <a:lnSpc>
                <a:spcPct val="115000"/>
              </a:lnSpc>
            </a:pPr>
            <a:r>
              <a:rPr lang="tr-TR" sz="1200" dirty="0">
                <a:effectLst/>
                <a:latin typeface="Segoe UI" panose="020B0502040204020203" pitchFamily="34" charset="0"/>
                <a:ea typeface="Quattrocento Sans"/>
                <a:cs typeface="Segoe UI" panose="020B0502040204020203" pitchFamily="34" charset="0"/>
              </a:rPr>
              <a:t>Ortaya çıkışta rol alan çevresel faktörlere bakıldığında ise annenin sigara kullanımı ve annenin gebelikteki stresi, gebelikle ilgili tıbbi problemler, ebeveynler tarafından kötü muameleye maruz kalma, ebeveyn-çocuk çatışması, sert kontrol, uygunsuz ebeveynlik yöntemleri ve tutarsız disiplin sayılabilir. Buna ek olarak, davranım bozukluğu olan arkadaşlar ile beraberlik, düşük sosyoekonomik durum, yoksulluk ve toplum şiddeti de risk faktörü olarak sayılabilir (</a:t>
            </a:r>
            <a:r>
              <a:rPr lang="tr-TR" sz="1200" dirty="0" err="1">
                <a:effectLst/>
                <a:latin typeface="Segoe UI" panose="020B0502040204020203" pitchFamily="34" charset="0"/>
                <a:ea typeface="Quattrocento Sans"/>
                <a:cs typeface="Segoe UI" panose="020B0502040204020203" pitchFamily="34" charset="0"/>
              </a:rPr>
              <a:t>Boden</a:t>
            </a:r>
            <a:r>
              <a:rPr lang="tr-TR" sz="1200" dirty="0">
                <a:effectLst/>
                <a:latin typeface="Segoe UI" panose="020B0502040204020203" pitchFamily="34" charset="0"/>
                <a:ea typeface="Quattrocento Sans"/>
                <a:cs typeface="Segoe UI" panose="020B0502040204020203" pitchFamily="34" charset="0"/>
              </a:rPr>
              <a:t> ve ark., 2010). Bu konuda çok yakın dönemde yapılan bir çalışmada da bakım altındaki gençlerde, psikopatoloji sıklığının, özellikle de Davranım Bozukluğu sıklığının yüksek olduğu tespit edilmiştir. Kontrol grubu ile karşılaştırıldığında, koruyucu bakım altındaki gençlerde davranım bozukluğu (%78,7'ye karşı %14,6) ve madde kullanım bozukluğu (%49,4'e karşı %27,5), özellikle esrar kullanımı (%34,8'e karşı %16,6) artmış olarak tespit edilmiştir (</a:t>
            </a:r>
            <a:r>
              <a:rPr lang="tr-TR" sz="1200" dirty="0" err="1">
                <a:effectLst/>
                <a:latin typeface="Segoe UI" panose="020B0502040204020203" pitchFamily="34" charset="0"/>
                <a:ea typeface="Quattrocento Sans"/>
                <a:cs typeface="Segoe UI" panose="020B0502040204020203" pitchFamily="34" charset="0"/>
              </a:rPr>
              <a:t>Solerdelcoll</a:t>
            </a:r>
            <a:r>
              <a:rPr lang="tr-TR" sz="1200" dirty="0">
                <a:effectLst/>
                <a:latin typeface="Segoe UI" panose="020B0502040204020203" pitchFamily="34" charset="0"/>
                <a:ea typeface="Quattrocento Sans"/>
                <a:cs typeface="Segoe UI" panose="020B0502040204020203" pitchFamily="34" charset="0"/>
              </a:rPr>
              <a:t> ve ark., 2022).</a:t>
            </a:r>
            <a:endParaRPr lang="tr-TR" sz="1200" dirty="0">
              <a:effectLst/>
              <a:latin typeface="Segoe UI" panose="020B0502040204020203" pitchFamily="34" charset="0"/>
              <a:ea typeface="Quattrocento Sans"/>
              <a:cs typeface="Quattrocento Sans"/>
            </a:endParaRPr>
          </a:p>
          <a:p>
            <a:pPr algn="just">
              <a:lnSpc>
                <a:spcPct val="115000"/>
              </a:lnSpc>
            </a:pPr>
            <a:r>
              <a:rPr lang="tr-TR" sz="1200" dirty="0">
                <a:effectLst/>
                <a:latin typeface="Segoe UI" panose="020B0502040204020203" pitchFamily="34" charset="0"/>
                <a:ea typeface="Quattrocento Sans"/>
                <a:cs typeface="Segoe UI" panose="020B0502040204020203" pitchFamily="34" charset="0"/>
              </a:rPr>
              <a:t> </a:t>
            </a:r>
            <a:endParaRPr lang="tr-TR" sz="1200" dirty="0">
              <a:effectLst/>
              <a:latin typeface="Segoe UI" panose="020B0502040204020203" pitchFamily="34" charset="0"/>
              <a:ea typeface="Quattrocento Sans"/>
              <a:cs typeface="Quattrocento Sans"/>
            </a:endParaRPr>
          </a:p>
          <a:p>
            <a:endParaRPr lang="tr-TR" dirty="0"/>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effectLst/>
                <a:latin typeface="Segoe UI" panose="020B0502040204020203" pitchFamily="34" charset="0"/>
                <a:ea typeface="Quattrocento Sans"/>
              </a:rPr>
              <a:t>Değerlendirme esnasında, yukarda sayılan belirtilerin takibi ile tespiti, sayısı, şiddeti ve yaygınlığının tespiti önemlidir. DB, tedavi edilmedikçe ve toplumda ötekileştirme devam ettikçe şiddeti artar ve kronikleşir. Bu sebeple değerlendirme esnasında, zorlayıcı görünse de bu gençler ile iletişimi devam ettirmek ve eşlik eden diğer problemlerin tedavisi için (DEHB, alkol madde kullanımı, depresyon gibi) yönlendirilmelerini sağlamak önemlidir. Bu gençlerin profesyonellere başvurmaları, aileleri veya çevreleri </a:t>
            </a:r>
            <a:r>
              <a:rPr lang="tr-TR" sz="1200" dirty="0">
                <a:effectLst/>
                <a:latin typeface="Segoe UI" panose="020B0502040204020203" pitchFamily="34" charset="0"/>
                <a:ea typeface="Quattrocento Sans"/>
                <a:cs typeface="Segoe UI" panose="020B0502040204020203" pitchFamily="34" charset="0"/>
              </a:rPr>
              <a:t>vasıtası ile olur. Davranım bozukluğu olan gençler, genelde kendileri kliniğe başvurmazlar. Bu sorunlar genel olarak çevreyi etkilediği için gençler, okul veya bakım verenler vasıtası ile giderler. Başvuru sebepleri arasında, belirtiler kabadayılık etme ve göz dağı verme, kavga-dövüş başlatma, başkalarını yaralayacak araçlar kullanma, insanlara karşı acımasız davranma, hayvanlara karşı acımasız davranma, hırsızlık, birini cinsel etkinliğe zorlama, yangın çıkarma, eşyalara zarar verme, başkasının evine veya arabasına zorla girme, gasp etme, geceyi dışarıda geçirme, evden kaçma ve okuldan kaçma olabilir. Aynı zamanda başvuru, adli sebeplerle de olabilir.</a:t>
            </a:r>
            <a:r>
              <a:rPr lang="tr-TR" sz="1200" dirty="0">
                <a:effectLst/>
                <a:latin typeface="Segoe UI" panose="020B0502040204020203" pitchFamily="34" charset="0"/>
                <a:ea typeface="Quattrocento Sans"/>
                <a:cs typeface="Quattrocento Sans"/>
              </a:rPr>
              <a:t> </a:t>
            </a:r>
          </a:p>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30</a:t>
            </a:fld>
            <a:endParaRPr lang="en-US"/>
          </a:p>
        </p:txBody>
      </p:sp>
    </p:spTree>
    <p:extLst>
      <p:ext uri="{BB962C8B-B14F-4D97-AF65-F5344CB8AC3E}">
        <p14:creationId xmlns:p14="http://schemas.microsoft.com/office/powerpoint/2010/main" val="5104871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15000"/>
              </a:lnSpc>
            </a:pPr>
            <a:r>
              <a:rPr lang="tr-TR" sz="1800" b="1" dirty="0" err="1">
                <a:solidFill>
                  <a:srgbClr val="2F5496"/>
                </a:solidFill>
                <a:effectLst/>
                <a:latin typeface="Segoe UI" panose="020B0502040204020203" pitchFamily="34" charset="0"/>
                <a:ea typeface="Quattrocento Sans"/>
                <a:cs typeface="Segoe UI" panose="020B0502040204020203" pitchFamily="34" charset="0"/>
              </a:rPr>
              <a:t>Anksiyete</a:t>
            </a:r>
            <a:r>
              <a:rPr lang="tr-TR" sz="1800" b="1" dirty="0">
                <a:solidFill>
                  <a:srgbClr val="2F5496"/>
                </a:solidFill>
                <a:effectLst/>
                <a:latin typeface="Segoe UI" panose="020B0502040204020203" pitchFamily="34" charset="0"/>
                <a:ea typeface="Quattrocento Sans"/>
                <a:cs typeface="Segoe UI" panose="020B0502040204020203" pitchFamily="34" charset="0"/>
              </a:rPr>
              <a:t> Bozuklukları, çocukluk ve ergenlik çağında sık görülen psikiyatrik bozukluklardandır. Çocuk ve ergenlerin %10'undan fazlası, gelişimlerinin belli bir döneminde bu bozukluklardan etkilenirler. </a:t>
            </a:r>
            <a:r>
              <a:rPr lang="tr-TR" sz="1800" b="1" dirty="0" err="1">
                <a:solidFill>
                  <a:srgbClr val="2F5496"/>
                </a:solidFill>
                <a:effectLst/>
                <a:latin typeface="Segoe UI" panose="020B0502040204020203" pitchFamily="34" charset="0"/>
                <a:ea typeface="Quattrocento Sans"/>
                <a:cs typeface="Segoe UI" panose="020B0502040204020203" pitchFamily="34" charset="0"/>
              </a:rPr>
              <a:t>Anksiyete</a:t>
            </a:r>
            <a:r>
              <a:rPr lang="tr-TR" sz="1800" b="1" dirty="0">
                <a:solidFill>
                  <a:srgbClr val="2F5496"/>
                </a:solidFill>
                <a:effectLst/>
                <a:latin typeface="Segoe UI" panose="020B0502040204020203" pitchFamily="34" charset="0"/>
                <a:ea typeface="Quattrocento Sans"/>
                <a:cs typeface="Segoe UI" panose="020B0502040204020203" pitchFamily="34" charset="0"/>
              </a:rPr>
              <a:t>, kişide öznel bir huzursuzluğa yol açan, kişiyi kaygılandıran, beraberinde </a:t>
            </a:r>
            <a:r>
              <a:rPr lang="tr-TR" sz="1800" b="1" dirty="0" err="1">
                <a:solidFill>
                  <a:srgbClr val="2F5496"/>
                </a:solidFill>
                <a:effectLst/>
                <a:latin typeface="Segoe UI" panose="020B0502040204020203" pitchFamily="34" charset="0"/>
                <a:ea typeface="Quattrocento Sans"/>
                <a:cs typeface="Segoe UI" panose="020B0502040204020203" pitchFamily="34" charset="0"/>
              </a:rPr>
              <a:t>irritabilite</a:t>
            </a:r>
            <a:r>
              <a:rPr lang="tr-TR" sz="1800" b="1" dirty="0">
                <a:solidFill>
                  <a:srgbClr val="2F5496"/>
                </a:solidFill>
                <a:effectLst/>
                <a:latin typeface="Segoe UI" panose="020B0502040204020203" pitchFamily="34" charset="0"/>
                <a:ea typeface="Quattrocento Sans"/>
                <a:cs typeface="Segoe UI" panose="020B0502040204020203" pitchFamily="34" charset="0"/>
              </a:rPr>
              <a:t> denilen kolay öfkelenme ve parlama durumunun eşlik edebildiği bir duygudur. </a:t>
            </a:r>
            <a:endParaRPr lang="tr-TR" sz="1800" dirty="0">
              <a:effectLst/>
              <a:latin typeface="Segoe UI" panose="020B0502040204020203" pitchFamily="34" charset="0"/>
              <a:ea typeface="Quattrocento Sans"/>
              <a:cs typeface="Quattrocento Sans"/>
            </a:endParaRPr>
          </a:p>
          <a:p>
            <a:pPr algn="just">
              <a:lnSpc>
                <a:spcPct val="115000"/>
              </a:lnSpc>
            </a:pPr>
            <a:r>
              <a:rPr lang="tr-TR" sz="1800" dirty="0">
                <a:effectLst/>
                <a:latin typeface="Segoe UI" panose="020B0502040204020203" pitchFamily="34" charset="0"/>
                <a:ea typeface="Quattrocento Sans"/>
                <a:cs typeface="Segoe UI" panose="020B0502040204020203" pitchFamily="34" charset="0"/>
              </a:rPr>
              <a:t> </a:t>
            </a:r>
            <a:endParaRPr lang="tr-TR" sz="1800" dirty="0">
              <a:effectLst/>
              <a:latin typeface="Segoe UI" panose="020B0502040204020203" pitchFamily="34" charset="0"/>
              <a:ea typeface="Quattrocento Sans"/>
              <a:cs typeface="Quattrocento Sans"/>
            </a:endParaRPr>
          </a:p>
          <a:p>
            <a:pPr algn="just">
              <a:lnSpc>
                <a:spcPct val="115000"/>
              </a:lnSpc>
            </a:pPr>
            <a:r>
              <a:rPr lang="tr-TR" sz="1200" dirty="0">
                <a:effectLst/>
                <a:latin typeface="Segoe UI" panose="020B0502040204020203" pitchFamily="34" charset="0"/>
                <a:ea typeface="Quattrocento Sans"/>
                <a:cs typeface="Segoe UI" panose="020B0502040204020203" pitchFamily="34" charset="0"/>
              </a:rPr>
              <a:t>Tüm </a:t>
            </a:r>
            <a:r>
              <a:rPr lang="tr-TR" sz="1200" dirty="0" err="1">
                <a:effectLst/>
                <a:latin typeface="Segoe UI" panose="020B0502040204020203" pitchFamily="34" charset="0"/>
                <a:ea typeface="Quattrocento Sans"/>
                <a:cs typeface="Segoe UI" panose="020B0502040204020203" pitchFamily="34" charset="0"/>
              </a:rPr>
              <a:t>anksiyete</a:t>
            </a:r>
            <a:r>
              <a:rPr lang="tr-TR" sz="1200" dirty="0">
                <a:effectLst/>
                <a:latin typeface="Segoe UI" panose="020B0502040204020203" pitchFamily="34" charset="0"/>
                <a:ea typeface="Quattrocento Sans"/>
                <a:cs typeface="Segoe UI" panose="020B0502040204020203" pitchFamily="34" charset="0"/>
              </a:rPr>
              <a:t> bozuklukları, genellikle çocukluk çağı başlangıçlı olmasına rağmen Ayrılık Kaygısı Bozukluğu ve Seçici </a:t>
            </a:r>
            <a:r>
              <a:rPr lang="tr-TR" sz="1200" dirty="0" err="1">
                <a:effectLst/>
                <a:latin typeface="Segoe UI" panose="020B0502040204020203" pitchFamily="34" charset="0"/>
                <a:ea typeface="Quattrocento Sans"/>
                <a:cs typeface="Segoe UI" panose="020B0502040204020203" pitchFamily="34" charset="0"/>
              </a:rPr>
              <a:t>Konuşmazlık</a:t>
            </a:r>
            <a:r>
              <a:rPr lang="tr-TR" sz="1200" dirty="0">
                <a:effectLst/>
                <a:latin typeface="Segoe UI" panose="020B0502040204020203" pitchFamily="34" charset="0"/>
                <a:ea typeface="Quattrocento Sans"/>
                <a:cs typeface="Segoe UI" panose="020B0502040204020203" pitchFamily="34" charset="0"/>
              </a:rPr>
              <a:t> çocukluk dönemine; Sosyal </a:t>
            </a:r>
            <a:r>
              <a:rPr lang="tr-TR" sz="1200" dirty="0" err="1">
                <a:effectLst/>
                <a:latin typeface="Segoe UI" panose="020B0502040204020203" pitchFamily="34" charset="0"/>
                <a:ea typeface="Quattrocento Sans"/>
                <a:cs typeface="Segoe UI" panose="020B0502040204020203" pitchFamily="34" charset="0"/>
              </a:rPr>
              <a:t>Anksiyete</a:t>
            </a:r>
            <a:r>
              <a:rPr lang="tr-TR" sz="1200" dirty="0">
                <a:effectLst/>
                <a:latin typeface="Segoe UI" panose="020B0502040204020203" pitchFamily="34" charset="0"/>
                <a:ea typeface="Quattrocento Sans"/>
                <a:cs typeface="Segoe UI" panose="020B0502040204020203" pitchFamily="34" charset="0"/>
              </a:rPr>
              <a:t> Bozukluğu, Yaygın </a:t>
            </a:r>
            <a:r>
              <a:rPr lang="tr-TR" sz="1200" dirty="0" err="1">
                <a:effectLst/>
                <a:latin typeface="Segoe UI" panose="020B0502040204020203" pitchFamily="34" charset="0"/>
                <a:ea typeface="Quattrocento Sans"/>
                <a:cs typeface="Segoe UI" panose="020B0502040204020203" pitchFamily="34" charset="0"/>
              </a:rPr>
              <a:t>Anksiyete</a:t>
            </a:r>
            <a:r>
              <a:rPr lang="tr-TR" sz="1200" dirty="0">
                <a:effectLst/>
                <a:latin typeface="Segoe UI" panose="020B0502040204020203" pitchFamily="34" charset="0"/>
                <a:ea typeface="Quattrocento Sans"/>
                <a:cs typeface="Segoe UI" panose="020B0502040204020203" pitchFamily="34" charset="0"/>
              </a:rPr>
              <a:t> Bozukluğu ve Panik Bozukluk ise ergenlik dönemine özgü </a:t>
            </a:r>
            <a:r>
              <a:rPr lang="tr-TR" sz="1200" dirty="0" err="1">
                <a:effectLst/>
                <a:latin typeface="Segoe UI" panose="020B0502040204020203" pitchFamily="34" charset="0"/>
                <a:ea typeface="Quattrocento Sans"/>
                <a:cs typeface="Segoe UI" panose="020B0502040204020203" pitchFamily="34" charset="0"/>
              </a:rPr>
              <a:t>anksiyete</a:t>
            </a:r>
            <a:r>
              <a:rPr lang="tr-TR" sz="1200" dirty="0">
                <a:effectLst/>
                <a:latin typeface="Segoe UI" panose="020B0502040204020203" pitchFamily="34" charset="0"/>
                <a:ea typeface="Quattrocento Sans"/>
                <a:cs typeface="Segoe UI" panose="020B0502040204020203" pitchFamily="34" charset="0"/>
              </a:rPr>
              <a:t> bozukluklarıdır. Okul performansı ve sosyal ortamlar ile ilgili aşırı ve tekrarlayıcı endişe duyan; huzursuzluk, konsantrasyon güçlüğü veya korkularıyla ilişkili kolay sinirlenme (</a:t>
            </a:r>
            <a:r>
              <a:rPr lang="tr-TR" sz="1200" dirty="0" err="1">
                <a:effectLst/>
                <a:latin typeface="Segoe UI" panose="020B0502040204020203" pitchFamily="34" charset="0"/>
                <a:ea typeface="Quattrocento Sans"/>
                <a:cs typeface="Segoe UI" panose="020B0502040204020203" pitchFamily="34" charset="0"/>
              </a:rPr>
              <a:t>irritabilite</a:t>
            </a:r>
            <a:r>
              <a:rPr lang="tr-TR" sz="1200" dirty="0">
                <a:effectLst/>
                <a:latin typeface="Segoe UI" panose="020B0502040204020203" pitchFamily="34" charset="0"/>
                <a:ea typeface="Quattrocento Sans"/>
                <a:cs typeface="Segoe UI" panose="020B0502040204020203" pitchFamily="34" charset="0"/>
              </a:rPr>
              <a:t>) gibi en az bir fizyolojik belirti gösteren ergenlere, Yaygın </a:t>
            </a:r>
            <a:r>
              <a:rPr lang="tr-TR" sz="1200" dirty="0" err="1">
                <a:effectLst/>
                <a:latin typeface="Segoe UI" panose="020B0502040204020203" pitchFamily="34" charset="0"/>
                <a:ea typeface="Quattrocento Sans"/>
                <a:cs typeface="Segoe UI" panose="020B0502040204020203" pitchFamily="34" charset="0"/>
              </a:rPr>
              <a:t>Anksiyete</a:t>
            </a:r>
            <a:r>
              <a:rPr lang="tr-TR" sz="1200" dirty="0">
                <a:effectLst/>
                <a:latin typeface="Segoe UI" panose="020B0502040204020203" pitchFamily="34" charset="0"/>
                <a:ea typeface="Quattrocento Sans"/>
                <a:cs typeface="Segoe UI" panose="020B0502040204020203" pitchFamily="34" charset="0"/>
              </a:rPr>
              <a:t> Bozukluğu (YAB) tanısı konulabilir. YAB olan ergenler, birçok ortamda korku hissetme eğilimindedirler. Akademik ve sosyal güçlüklerle karşılaştıklarında olayları arkadaşlarına oranla daha olumsuz olarak yorumlar ve olaylara karamsar bakarlar. Tekrarlayıcı aşırı kaygı yaşayan ve aşırı incelenme ve aşağılanma korkusu nedeniyle sosyal ortamlardan uzak duran ergenler, Sosyal Fobi (SF) tanısı alabilir. Sosyal fobisi, olan ergenler yaşıt ve erişkinlerin bulunduğu ortamlarda bulunmaktan sıkıntı ve rahatsızlık duyarlar. Ayrılık </a:t>
            </a:r>
            <a:r>
              <a:rPr lang="tr-TR" sz="1200" dirty="0" err="1">
                <a:effectLst/>
                <a:latin typeface="Segoe UI" panose="020B0502040204020203" pitchFamily="34" charset="0"/>
                <a:ea typeface="Quattrocento Sans"/>
                <a:cs typeface="Segoe UI" panose="020B0502040204020203" pitchFamily="34" charset="0"/>
              </a:rPr>
              <a:t>Anksiyetesi</a:t>
            </a:r>
            <a:r>
              <a:rPr lang="tr-TR" sz="1200" dirty="0">
                <a:effectLst/>
                <a:latin typeface="Segoe UI" panose="020B0502040204020203" pitchFamily="34" charset="0"/>
                <a:ea typeface="Quattrocento Sans"/>
                <a:cs typeface="Segoe UI" panose="020B0502040204020203" pitchFamily="34" charset="0"/>
              </a:rPr>
              <a:t> Bozukluğu (AAB), YAB ya da SF tanılarından herhangi biri konulmuş ergenlerin %60’ı, diğer iki tanıdan birini de almaktadır. Bu tanılardan herhangi biri konulmuş ergenlerin %30’u ise her üç tanıyı da birlikte almaktadır.</a:t>
            </a:r>
            <a:endParaRPr lang="tr-TR" sz="1200" dirty="0">
              <a:effectLst/>
              <a:latin typeface="Segoe UI" panose="020B0502040204020203" pitchFamily="34" charset="0"/>
              <a:ea typeface="Quattrocento Sans"/>
              <a:cs typeface="Quattrocento Sans"/>
            </a:endParaRPr>
          </a:p>
          <a:p>
            <a:pPr algn="just">
              <a:lnSpc>
                <a:spcPct val="115000"/>
              </a:lnSpc>
            </a:pPr>
            <a:r>
              <a:rPr lang="tr-TR" sz="1200" dirty="0">
                <a:effectLst/>
                <a:latin typeface="Segoe UI" panose="020B0502040204020203" pitchFamily="34" charset="0"/>
                <a:ea typeface="Quattrocento Sans"/>
                <a:cs typeface="Segoe UI" panose="020B0502040204020203" pitchFamily="34" charset="0"/>
              </a:rPr>
              <a:t> </a:t>
            </a:r>
            <a:endParaRPr lang="tr-TR" sz="1200" dirty="0">
              <a:effectLst/>
              <a:latin typeface="Segoe UI" panose="020B0502040204020203" pitchFamily="34" charset="0"/>
              <a:ea typeface="Quattrocento Sans"/>
              <a:cs typeface="Quattrocento Sans"/>
            </a:endParaRPr>
          </a:p>
          <a:p>
            <a:pPr algn="just">
              <a:lnSpc>
                <a:spcPct val="115000"/>
              </a:lnSpc>
            </a:pPr>
            <a:r>
              <a:rPr lang="tr-TR" sz="1200" b="1" dirty="0" err="1">
                <a:solidFill>
                  <a:srgbClr val="2F5496"/>
                </a:solidFill>
                <a:effectLst/>
                <a:latin typeface="Segoe UI" panose="020B0502040204020203" pitchFamily="34" charset="0"/>
                <a:ea typeface="Quattrocento Sans"/>
                <a:cs typeface="Segoe UI" panose="020B0502040204020203" pitchFamily="34" charset="0"/>
              </a:rPr>
              <a:t>Anksiyete</a:t>
            </a:r>
            <a:r>
              <a:rPr lang="tr-TR" sz="1200" b="1" dirty="0">
                <a:solidFill>
                  <a:srgbClr val="2F5496"/>
                </a:solidFill>
                <a:effectLst/>
                <a:latin typeface="Segoe UI" panose="020B0502040204020203" pitchFamily="34" charset="0"/>
                <a:ea typeface="Quattrocento Sans"/>
                <a:cs typeface="Segoe UI" panose="020B0502040204020203" pitchFamily="34" charset="0"/>
              </a:rPr>
              <a:t> bozukluklarının sıklığı, araştırılan yaş grubu ve kullanılan tanı ölçütlerine göre değişkenlik göstermektedir. Çocuk ve ergenlerde yaşam boyu herhangi bir </a:t>
            </a:r>
            <a:r>
              <a:rPr lang="tr-TR" sz="1200" b="1" dirty="0" err="1">
                <a:solidFill>
                  <a:srgbClr val="2F5496"/>
                </a:solidFill>
                <a:effectLst/>
                <a:latin typeface="Segoe UI" panose="020B0502040204020203" pitchFamily="34" charset="0"/>
                <a:ea typeface="Quattrocento Sans"/>
                <a:cs typeface="Segoe UI" panose="020B0502040204020203" pitchFamily="34" charset="0"/>
              </a:rPr>
              <a:t>anksiyete</a:t>
            </a:r>
            <a:r>
              <a:rPr lang="tr-TR" sz="1200" b="1" dirty="0">
                <a:solidFill>
                  <a:srgbClr val="2F5496"/>
                </a:solidFill>
                <a:effectLst/>
                <a:latin typeface="Segoe UI" panose="020B0502040204020203" pitchFamily="34" charset="0"/>
                <a:ea typeface="Quattrocento Sans"/>
                <a:cs typeface="Segoe UI" panose="020B0502040204020203" pitchFamily="34" charset="0"/>
              </a:rPr>
              <a:t> bozukluğu görülme sıklığı, %8,3-27 arasında değişmektedir.</a:t>
            </a:r>
            <a:endParaRPr lang="tr-TR" sz="1200" dirty="0">
              <a:effectLst/>
              <a:latin typeface="Segoe UI" panose="020B0502040204020203" pitchFamily="34" charset="0"/>
              <a:ea typeface="Quattrocento Sans"/>
              <a:cs typeface="Quattrocento Sans"/>
            </a:endParaRPr>
          </a:p>
          <a:p>
            <a:endParaRPr lang="tr-TR" dirty="0"/>
          </a:p>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32</a:t>
            </a:fld>
            <a:endParaRPr lang="en-US"/>
          </a:p>
        </p:txBody>
      </p:sp>
    </p:spTree>
    <p:extLst>
      <p:ext uri="{BB962C8B-B14F-4D97-AF65-F5344CB8AC3E}">
        <p14:creationId xmlns:p14="http://schemas.microsoft.com/office/powerpoint/2010/main" val="26857235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15000"/>
              </a:lnSpc>
            </a:pPr>
            <a:r>
              <a:rPr lang="tr-TR" sz="1800" dirty="0" err="1">
                <a:effectLst/>
                <a:latin typeface="Segoe UI" panose="020B0502040204020203" pitchFamily="34" charset="0"/>
                <a:ea typeface="Quattrocento Sans"/>
                <a:cs typeface="Segoe UI" panose="020B0502040204020203" pitchFamily="34" charset="0"/>
              </a:rPr>
              <a:t>Anksiyete</a:t>
            </a:r>
            <a:r>
              <a:rPr lang="tr-TR" sz="1800" dirty="0">
                <a:effectLst/>
                <a:latin typeface="Segoe UI" panose="020B0502040204020203" pitchFamily="34" charset="0"/>
                <a:ea typeface="Quattrocento Sans"/>
                <a:cs typeface="Segoe UI" panose="020B0502040204020203" pitchFamily="34" charset="0"/>
              </a:rPr>
              <a:t> belirtilerinin gelişiminde, mizaç önemli bir bileşendir. Aşırı utangaçlık ya da yabancı ortamlardan kaçınmaya mizaç olarak yatkınlık, devamlılık gösteren bir yanıt tarzı gibi gözükmektedir. Eğer çocuğun mizacı yatkın ise ilerleyen dönemde AAB, SAB, YAB ve panik bozukluk görülme sıklığı artabilir. Örneğin, davranışsal </a:t>
            </a:r>
            <a:r>
              <a:rPr lang="tr-TR" sz="1800" dirty="0" err="1">
                <a:effectLst/>
                <a:latin typeface="Segoe UI" panose="020B0502040204020203" pitchFamily="34" charset="0"/>
                <a:ea typeface="Quattrocento Sans"/>
                <a:cs typeface="Segoe UI" panose="020B0502040204020203" pitchFamily="34" charset="0"/>
              </a:rPr>
              <a:t>ketlenme</a:t>
            </a:r>
            <a:r>
              <a:rPr lang="tr-TR" sz="1800" dirty="0">
                <a:effectLst/>
                <a:latin typeface="Segoe UI" panose="020B0502040204020203" pitchFamily="34" charset="0"/>
                <a:ea typeface="Quattrocento Sans"/>
                <a:cs typeface="Segoe UI" panose="020B0502040204020203" pitchFamily="34" charset="0"/>
              </a:rPr>
              <a:t> (aşırı utangaçlık, davranışsal </a:t>
            </a:r>
            <a:r>
              <a:rPr lang="tr-TR" sz="1800" dirty="0" err="1">
                <a:effectLst/>
                <a:latin typeface="Segoe UI" panose="020B0502040204020203" pitchFamily="34" charset="0"/>
                <a:ea typeface="Quattrocento Sans"/>
                <a:cs typeface="Segoe UI" panose="020B0502040204020203" pitchFamily="34" charset="0"/>
              </a:rPr>
              <a:t>inhibisyon</a:t>
            </a:r>
            <a:r>
              <a:rPr lang="tr-TR" sz="1800" dirty="0">
                <a:effectLst/>
                <a:latin typeface="Segoe UI" panose="020B0502040204020203" pitchFamily="34" charset="0"/>
                <a:ea typeface="Quattrocento Sans"/>
                <a:cs typeface="Segoe UI" panose="020B0502040204020203" pitchFamily="34" charset="0"/>
              </a:rPr>
              <a:t>) gösteren çocuklar, ergenlik ve erişkinlik döneminde </a:t>
            </a:r>
            <a:r>
              <a:rPr lang="tr-TR" sz="1800" dirty="0" err="1">
                <a:effectLst/>
                <a:latin typeface="Segoe UI" panose="020B0502040204020203" pitchFamily="34" charset="0"/>
                <a:ea typeface="Quattrocento Sans"/>
                <a:cs typeface="Segoe UI" panose="020B0502040204020203" pitchFamily="34" charset="0"/>
              </a:rPr>
              <a:t>anksiyete</a:t>
            </a:r>
            <a:r>
              <a:rPr lang="tr-TR" sz="1800" dirty="0">
                <a:effectLst/>
                <a:latin typeface="Segoe UI" panose="020B0502040204020203" pitchFamily="34" charset="0"/>
                <a:ea typeface="Quattrocento Sans"/>
                <a:cs typeface="Segoe UI" panose="020B0502040204020203" pitchFamily="34" charset="0"/>
              </a:rPr>
              <a:t> bozuklukları geliştirme açısından risk altındadır.</a:t>
            </a:r>
            <a:endParaRPr lang="tr-TR" sz="1800" dirty="0">
              <a:effectLst/>
              <a:latin typeface="Segoe UI" panose="020B0502040204020203" pitchFamily="34" charset="0"/>
              <a:ea typeface="Quattrocento Sans"/>
              <a:cs typeface="Quattrocento Sans"/>
            </a:endParaRPr>
          </a:p>
          <a:p>
            <a:pPr algn="just">
              <a:lnSpc>
                <a:spcPct val="115000"/>
              </a:lnSpc>
            </a:pPr>
            <a:r>
              <a:rPr lang="tr-TR" sz="1800" dirty="0">
                <a:effectLst/>
                <a:latin typeface="Segoe UI" panose="020B0502040204020203" pitchFamily="34" charset="0"/>
                <a:ea typeface="Quattrocento Sans"/>
                <a:cs typeface="Segoe UI" panose="020B0502040204020203" pitchFamily="34" charset="0"/>
              </a:rPr>
              <a:t> </a:t>
            </a:r>
            <a:endParaRPr lang="tr-TR" sz="1800" dirty="0">
              <a:effectLst/>
              <a:latin typeface="Segoe UI" panose="020B0502040204020203" pitchFamily="34" charset="0"/>
              <a:ea typeface="Quattrocento Sans"/>
              <a:cs typeface="Quattrocento Sans"/>
            </a:endParaRPr>
          </a:p>
          <a:p>
            <a:pPr algn="just">
              <a:lnSpc>
                <a:spcPct val="115000"/>
              </a:lnSpc>
            </a:pPr>
            <a:r>
              <a:rPr lang="tr-TR" sz="1800" dirty="0">
                <a:effectLst/>
                <a:latin typeface="Segoe UI" panose="020B0502040204020203" pitchFamily="34" charset="0"/>
                <a:ea typeface="Quattrocento Sans"/>
                <a:cs typeface="Segoe UI" panose="020B0502040204020203" pitchFamily="34" charset="0"/>
              </a:rPr>
              <a:t>Sosyal ortamlardan öğrenme de </a:t>
            </a:r>
            <a:r>
              <a:rPr lang="tr-TR" sz="1800" dirty="0" err="1">
                <a:effectLst/>
                <a:latin typeface="Segoe UI" panose="020B0502040204020203" pitchFamily="34" charset="0"/>
                <a:ea typeface="Quattrocento Sans"/>
                <a:cs typeface="Segoe UI" panose="020B0502040204020203" pitchFamily="34" charset="0"/>
              </a:rPr>
              <a:t>anksiyete</a:t>
            </a:r>
            <a:r>
              <a:rPr lang="tr-TR" sz="1800" dirty="0">
                <a:effectLst/>
                <a:latin typeface="Segoe UI" panose="020B0502040204020203" pitchFamily="34" charset="0"/>
                <a:ea typeface="Quattrocento Sans"/>
                <a:cs typeface="Segoe UI" panose="020B0502040204020203" pitchFamily="34" charset="0"/>
              </a:rPr>
              <a:t> bozuklukları açısından risk teşkil etmektedir. Yabancı ya da beklenmedik çeşitli ortamlara yanıt olarak oluşan kaygı, ebeveynlerden çocuklara, doğrudan model alma yoluyla istenmeden aktarılabilir. Eğer bir ebeveyn endişeliyse çocuk, özellikle okul çevresi gibi yeni ortamlara uyum sağlamakta zorlanabilir. Bazı ebeveynler, çocuklarını olası tehlikelerden aşırı koruyarak ya da tehlikeyi abartarak çocuklarına kaygıyı öğretmektedirler. Örneğin ebeveyn, bir sokak hayvanı yaklaştığında aşırı derecede korkuyorsa çocuğuna da aynı şeyi öğretir. </a:t>
            </a:r>
            <a:r>
              <a:rPr lang="tr-TR" sz="1800" dirty="0" err="1">
                <a:effectLst/>
                <a:latin typeface="Segoe UI" panose="020B0502040204020203" pitchFamily="34" charset="0"/>
                <a:ea typeface="Quattrocento Sans"/>
                <a:cs typeface="Segoe UI" panose="020B0502040204020203" pitchFamily="34" charset="0"/>
              </a:rPr>
              <a:t>Anksiyete</a:t>
            </a:r>
            <a:r>
              <a:rPr lang="tr-TR" sz="1800" dirty="0">
                <a:effectLst/>
                <a:latin typeface="Segoe UI" panose="020B0502040204020203" pitchFamily="34" charset="0"/>
                <a:ea typeface="Quattrocento Sans"/>
                <a:cs typeface="Segoe UI" panose="020B0502040204020203" pitchFamily="34" charset="0"/>
              </a:rPr>
              <a:t> tepkilerinin gelişiminde sosyal öğrenme faktörleri, ebeveynlerde </a:t>
            </a:r>
            <a:r>
              <a:rPr lang="tr-TR" sz="1800" dirty="0" err="1">
                <a:effectLst/>
                <a:latin typeface="Segoe UI" panose="020B0502040204020203" pitchFamily="34" charset="0"/>
                <a:ea typeface="Quattrocento Sans"/>
                <a:cs typeface="Segoe UI" panose="020B0502040204020203" pitchFamily="34" charset="0"/>
              </a:rPr>
              <a:t>anksiyete</a:t>
            </a:r>
            <a:r>
              <a:rPr lang="tr-TR" sz="1800" dirty="0">
                <a:effectLst/>
                <a:latin typeface="Segoe UI" panose="020B0502040204020203" pitchFamily="34" charset="0"/>
                <a:ea typeface="Quattrocento Sans"/>
                <a:cs typeface="Segoe UI" panose="020B0502040204020203" pitchFamily="34" charset="0"/>
              </a:rPr>
              <a:t> bozukluğu varsa daha önemli hâle gelmektedir. Bazı mizaç özellikleri de </a:t>
            </a:r>
            <a:r>
              <a:rPr lang="tr-TR" sz="1800" dirty="0" err="1">
                <a:effectLst/>
                <a:latin typeface="Segoe UI" panose="020B0502040204020203" pitchFamily="34" charset="0"/>
                <a:ea typeface="Quattrocento Sans"/>
                <a:cs typeface="Segoe UI" panose="020B0502040204020203" pitchFamily="34" charset="0"/>
              </a:rPr>
              <a:t>anksiyete</a:t>
            </a:r>
            <a:r>
              <a:rPr lang="tr-TR" sz="1800" dirty="0">
                <a:effectLst/>
                <a:latin typeface="Segoe UI" panose="020B0502040204020203" pitchFamily="34" charset="0"/>
                <a:ea typeface="Quattrocento Sans"/>
                <a:cs typeface="Segoe UI" panose="020B0502040204020203" pitchFamily="34" charset="0"/>
              </a:rPr>
              <a:t> bozukluklarına yatkınlık oluşturur. Bu mizaç özelliklerinin ise yüksek oranda genetik olarak aktarıldığı düşünülmektedir. Ailelerde yapılan genetik çalışmalar, çocuklarda </a:t>
            </a:r>
            <a:r>
              <a:rPr lang="tr-TR" sz="1800" dirty="0" err="1">
                <a:effectLst/>
                <a:latin typeface="Segoe UI" panose="020B0502040204020203" pitchFamily="34" charset="0"/>
                <a:ea typeface="Quattrocento Sans"/>
                <a:cs typeface="Segoe UI" panose="020B0502040204020203" pitchFamily="34" charset="0"/>
              </a:rPr>
              <a:t>anksiyete</a:t>
            </a:r>
            <a:r>
              <a:rPr lang="tr-TR" sz="1800" dirty="0">
                <a:effectLst/>
                <a:latin typeface="Segoe UI" panose="020B0502040204020203" pitchFamily="34" charset="0"/>
                <a:ea typeface="Quattrocento Sans"/>
                <a:cs typeface="Segoe UI" panose="020B0502040204020203" pitchFamily="34" charset="0"/>
              </a:rPr>
              <a:t> bozukluklarının gelişimindeki değişkenliğin en az 1/3'ünden genlerin sorumlu olduğuna işaret etmektedir. Bu oran, çoğu çalışmada %40-60 arasında bildirilmektedir (</a:t>
            </a:r>
            <a:r>
              <a:rPr lang="tr-TR" sz="1800" dirty="0" err="1">
                <a:effectLst/>
                <a:latin typeface="Segoe UI" panose="020B0502040204020203" pitchFamily="34" charset="0"/>
                <a:ea typeface="Quattrocento Sans"/>
                <a:cs typeface="Segoe UI" panose="020B0502040204020203" pitchFamily="34" charset="0"/>
              </a:rPr>
              <a:t>Purves</a:t>
            </a:r>
            <a:r>
              <a:rPr lang="tr-TR" sz="1800" dirty="0">
                <a:effectLst/>
                <a:latin typeface="Segoe UI" panose="020B0502040204020203" pitchFamily="34" charset="0"/>
                <a:ea typeface="Quattrocento Sans"/>
                <a:cs typeface="Segoe UI" panose="020B0502040204020203" pitchFamily="34" charset="0"/>
              </a:rPr>
              <a:t> ve ark., 2019). Bu nedenle davranışsal </a:t>
            </a:r>
            <a:r>
              <a:rPr lang="tr-TR" sz="1800" dirty="0" err="1">
                <a:effectLst/>
                <a:latin typeface="Segoe UI" panose="020B0502040204020203" pitchFamily="34" charset="0"/>
                <a:ea typeface="Quattrocento Sans"/>
                <a:cs typeface="Segoe UI" panose="020B0502040204020203" pitchFamily="34" charset="0"/>
              </a:rPr>
              <a:t>ketlenmenin</a:t>
            </a:r>
            <a:r>
              <a:rPr lang="tr-TR" sz="1800" dirty="0">
                <a:effectLst/>
                <a:latin typeface="Segoe UI" panose="020B0502040204020203" pitchFamily="34" charset="0"/>
                <a:ea typeface="Quattrocento Sans"/>
                <a:cs typeface="Segoe UI" panose="020B0502040204020203" pitchFamily="34" charset="0"/>
              </a:rPr>
              <a:t> mizaçla ilişkisi, aşırı utangaçlık, yabancı ortamlardan kaçınma eğilimi ve sonucunda </a:t>
            </a:r>
            <a:r>
              <a:rPr lang="tr-TR" sz="1800" dirty="0" err="1">
                <a:effectLst/>
                <a:latin typeface="Segoe UI" panose="020B0502040204020203" pitchFamily="34" charset="0"/>
                <a:ea typeface="Quattrocento Sans"/>
                <a:cs typeface="Segoe UI" panose="020B0502040204020203" pitchFamily="34" charset="0"/>
              </a:rPr>
              <a:t>anksiyete</a:t>
            </a:r>
            <a:r>
              <a:rPr lang="tr-TR" sz="1800" dirty="0">
                <a:effectLst/>
                <a:latin typeface="Segoe UI" panose="020B0502040204020203" pitchFamily="34" charset="0"/>
                <a:ea typeface="Quattrocento Sans"/>
                <a:cs typeface="Segoe UI" panose="020B0502040204020203" pitchFamily="34" charset="0"/>
              </a:rPr>
              <a:t> bozukluğunun ortaya çıkmasında genetiğin katkısı vardır.</a:t>
            </a:r>
            <a:endParaRPr lang="tr-TR" sz="1800" dirty="0">
              <a:effectLst/>
              <a:latin typeface="Segoe UI" panose="020B0502040204020203" pitchFamily="34" charset="0"/>
              <a:ea typeface="Quattrocento Sans"/>
              <a:cs typeface="Quattrocento Sans"/>
            </a:endParaRPr>
          </a:p>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33</a:t>
            </a:fld>
            <a:endParaRPr lang="en-US"/>
          </a:p>
        </p:txBody>
      </p:sp>
    </p:spTree>
    <p:extLst>
      <p:ext uri="{BB962C8B-B14F-4D97-AF65-F5344CB8AC3E}">
        <p14:creationId xmlns:p14="http://schemas.microsoft.com/office/powerpoint/2010/main" val="16831885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b="1" dirty="0">
                <a:solidFill>
                  <a:srgbClr val="2F5496"/>
                </a:solidFill>
                <a:effectLst/>
                <a:latin typeface="Segoe UI" panose="020B0502040204020203" pitchFamily="34" charset="0"/>
                <a:ea typeface="Quattrocento Sans"/>
                <a:cs typeface="Segoe UI" panose="020B0502040204020203" pitchFamily="34" charset="0"/>
              </a:rPr>
              <a:t>Ayrılık </a:t>
            </a:r>
            <a:r>
              <a:rPr lang="tr-TR" sz="1200" b="1" dirty="0" err="1">
                <a:solidFill>
                  <a:srgbClr val="2F5496"/>
                </a:solidFill>
                <a:effectLst/>
                <a:latin typeface="Segoe UI" panose="020B0502040204020203" pitchFamily="34" charset="0"/>
                <a:ea typeface="Quattrocento Sans"/>
                <a:cs typeface="Segoe UI" panose="020B0502040204020203" pitchFamily="34" charset="0"/>
              </a:rPr>
              <a:t>Anksiyetesi</a:t>
            </a:r>
            <a:r>
              <a:rPr lang="tr-TR" sz="1200" b="1" dirty="0">
                <a:solidFill>
                  <a:srgbClr val="2F5496"/>
                </a:solidFill>
                <a:effectLst/>
                <a:latin typeface="Segoe UI" panose="020B0502040204020203" pitchFamily="34" charset="0"/>
                <a:ea typeface="Quattrocento Sans"/>
                <a:cs typeface="Segoe UI" panose="020B0502040204020203" pitchFamily="34" charset="0"/>
              </a:rPr>
              <a:t> Bozukluğu (AAB), önemli bir bağlanma figüründen veya bakım verenden ayrılmaya ilişkin, gelişimsel olarak uygun olmayan kaygı veya sıkıntıdır. </a:t>
            </a:r>
            <a:r>
              <a:rPr lang="tr-TR" sz="1200" b="1" dirty="0" err="1">
                <a:solidFill>
                  <a:srgbClr val="2F5496"/>
                </a:solidFill>
                <a:effectLst/>
                <a:latin typeface="Segoe UI" panose="020B0502040204020203" pitchFamily="34" charset="0"/>
                <a:ea typeface="Quattrocento Sans"/>
                <a:cs typeface="Segoe UI" panose="020B0502040204020203" pitchFamily="34" charset="0"/>
              </a:rPr>
              <a:t>AAB'li</a:t>
            </a:r>
            <a:r>
              <a:rPr lang="tr-TR" sz="1200" b="1" dirty="0">
                <a:solidFill>
                  <a:srgbClr val="2F5496"/>
                </a:solidFill>
                <a:effectLst/>
                <a:latin typeface="Segoe UI" panose="020B0502040204020203" pitchFamily="34" charset="0"/>
                <a:ea typeface="Quattrocento Sans"/>
                <a:cs typeface="Segoe UI" panose="020B0502040204020203" pitchFamily="34" charset="0"/>
              </a:rPr>
              <a:t> çocuklar; kaçırılma, kaybolma ve/veya ayrılığın, ebeveynlerinin ölümü veya yaralanmasıyla sonuçlanabileceği ve bakım verenlerini bir daha göremeyecekleri konusunda endişelenebilirler.</a:t>
            </a:r>
            <a:r>
              <a:rPr lang="tr-TR" sz="1200" dirty="0">
                <a:solidFill>
                  <a:srgbClr val="2F5496"/>
                </a:solidFill>
                <a:effectLst/>
                <a:latin typeface="Segoe UI" panose="020B0502040204020203" pitchFamily="34" charset="0"/>
                <a:ea typeface="Quattrocento Sans"/>
                <a:cs typeface="Segoe UI" panose="020B0502040204020203" pitchFamily="34" charset="0"/>
              </a:rPr>
              <a:t> </a:t>
            </a:r>
            <a:r>
              <a:rPr lang="tr-TR" sz="1200" dirty="0">
                <a:effectLst/>
                <a:latin typeface="Segoe UI" panose="020B0502040204020203" pitchFamily="34" charset="0"/>
                <a:ea typeface="Quattrocento Sans"/>
                <a:cs typeface="Segoe UI" panose="020B0502040204020203" pitchFamily="34" charset="0"/>
              </a:rPr>
              <a:t>AAB, sıklıkla ebeveyn kaybı, ailede veya çocukta önemli bir hastalık, bir evcil hayvanın ölümü veya diğer stresli olaylardan sonra ortaya çıkar (</a:t>
            </a:r>
            <a:r>
              <a:rPr lang="tr-TR" sz="1200" dirty="0" err="1">
                <a:effectLst/>
                <a:latin typeface="Segoe UI" panose="020B0502040204020203" pitchFamily="34" charset="0"/>
                <a:ea typeface="Quattrocento Sans"/>
                <a:cs typeface="Segoe UI" panose="020B0502040204020203" pitchFamily="34" charset="0"/>
              </a:rPr>
              <a:t>Battaglia</a:t>
            </a:r>
            <a:r>
              <a:rPr lang="tr-TR" sz="1200" dirty="0">
                <a:effectLst/>
                <a:latin typeface="Segoe UI" panose="020B0502040204020203" pitchFamily="34" charset="0"/>
                <a:ea typeface="Quattrocento Sans"/>
                <a:cs typeface="Segoe UI" panose="020B0502040204020203" pitchFamily="34" charset="0"/>
              </a:rPr>
              <a:t> ve ark., 2009). AAB, çocukların yalnız uyumayı veya evden uzaklaşmayı reddetmesi ve ayrılıkla ilgili kâbuslar görmesi ile ortaya çıkabilir. </a:t>
            </a:r>
            <a:endParaRPr lang="tr-TR" dirty="0"/>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err="1">
                <a:effectLst/>
                <a:latin typeface="Segoe UI" panose="020B0502040204020203" pitchFamily="34" charset="0"/>
                <a:ea typeface="Quattrocento Sans"/>
                <a:cs typeface="Segoe UI" panose="020B0502040204020203" pitchFamily="34" charset="0"/>
              </a:rPr>
              <a:t>AAB'nin</a:t>
            </a:r>
            <a:r>
              <a:rPr lang="tr-TR" sz="1200" dirty="0">
                <a:effectLst/>
                <a:latin typeface="Segoe UI" panose="020B0502040204020203" pitchFamily="34" charset="0"/>
                <a:ea typeface="Quattrocento Sans"/>
                <a:cs typeface="Segoe UI" panose="020B0502040204020203" pitchFamily="34" charset="0"/>
              </a:rPr>
              <a:t> baş ağrısı, karın ağrısı, kas krampları veya baş dönmesi gibi somatik semptomlarla ilişkili olması nadir değildir. Somatik semptomlar, sadece çocuklar bağlanma figürlerinden ayrıldıklarında veya ayrılıkla karşı karşıya kaldıklarında ortaya çıkıyorsa (örneğin okulun olmadığı hafta sonlarında somatik semptomlar görülmüyorsa), diğer tıbbi etiyolojilerden ziyade </a:t>
            </a:r>
            <a:r>
              <a:rPr lang="tr-TR" sz="1200" dirty="0" err="1">
                <a:effectLst/>
                <a:latin typeface="Segoe UI" panose="020B0502040204020203" pitchFamily="34" charset="0"/>
                <a:ea typeface="Quattrocento Sans"/>
                <a:cs typeface="Segoe UI" panose="020B0502040204020203" pitchFamily="34" charset="0"/>
              </a:rPr>
              <a:t>anksiyete</a:t>
            </a:r>
            <a:r>
              <a:rPr lang="tr-TR" sz="1200" dirty="0">
                <a:effectLst/>
                <a:latin typeface="Segoe UI" panose="020B0502040204020203" pitchFamily="34" charset="0"/>
                <a:ea typeface="Quattrocento Sans"/>
                <a:cs typeface="Segoe UI" panose="020B0502040204020203" pitchFamily="34" charset="0"/>
              </a:rPr>
              <a:t> muhtemeldir. </a:t>
            </a:r>
            <a:r>
              <a:rPr lang="tr-TR" sz="1200" dirty="0" err="1">
                <a:effectLst/>
                <a:latin typeface="Segoe UI" panose="020B0502040204020203" pitchFamily="34" charset="0"/>
                <a:ea typeface="Quattrocento Sans"/>
                <a:cs typeface="Segoe UI" panose="020B0502040204020203" pitchFamily="34" charset="0"/>
              </a:rPr>
              <a:t>AAB’li</a:t>
            </a:r>
            <a:r>
              <a:rPr lang="tr-TR" sz="1200" dirty="0">
                <a:effectLst/>
                <a:latin typeface="Segoe UI" panose="020B0502040204020203" pitchFamily="34" charset="0"/>
                <a:ea typeface="Quattrocento Sans"/>
                <a:cs typeface="Segoe UI" panose="020B0502040204020203" pitchFamily="34" charset="0"/>
              </a:rPr>
              <a:t> küçük çocuklar yalnız bırakıldıklarında canavar gölgeleri gördüklerini bildirebilir ve bu çocukların ebeveynlerine sarılma, onları odadan odaya takip etme ve/veya her zaman ebeveynin varlığında ısrar etme (örneğin banyo yapmada) olasılıkları daha yüksektir. AAB, okul reddi ile sonuçlanabilir ve çocuğun ev dışında arkadaşlarıyla oynamasını, yatıya gitmesini veya gece kamplarına katılmasını engelleyebilir. </a:t>
            </a:r>
            <a:endParaRPr lang="tr-TR" dirty="0"/>
          </a:p>
          <a:p>
            <a:endParaRPr lang="tr-TR" b="1" dirty="0"/>
          </a:p>
        </p:txBody>
      </p:sp>
      <p:sp>
        <p:nvSpPr>
          <p:cNvPr id="4" name="Slayt Numarası Yer Tutucusu 3"/>
          <p:cNvSpPr>
            <a:spLocks noGrp="1"/>
          </p:cNvSpPr>
          <p:nvPr>
            <p:ph type="sldNum" sz="quarter" idx="5"/>
          </p:nvPr>
        </p:nvSpPr>
        <p:spPr/>
        <p:txBody>
          <a:bodyPr/>
          <a:lstStyle/>
          <a:p>
            <a:fld id="{F8E79F40-7FB4-4A3E-8AB4-11E3172E6DF9}" type="slidenum">
              <a:rPr lang="en-US" smtClean="0"/>
              <a:t>34</a:t>
            </a:fld>
            <a:endParaRPr lang="en-US"/>
          </a:p>
        </p:txBody>
      </p:sp>
    </p:spTree>
    <p:extLst>
      <p:ext uri="{BB962C8B-B14F-4D97-AF65-F5344CB8AC3E}">
        <p14:creationId xmlns:p14="http://schemas.microsoft.com/office/powerpoint/2010/main" val="672644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17000"/>
              </a:lnSpc>
            </a:pPr>
            <a:r>
              <a:rPr lang="tr-TR" sz="1800" b="1" dirty="0">
                <a:solidFill>
                  <a:srgbClr val="2F5496"/>
                </a:solidFill>
                <a:effectLst/>
                <a:latin typeface="Segoe UI" panose="020B0502040204020203" pitchFamily="34" charset="0"/>
                <a:ea typeface="Quattrocento Sans"/>
                <a:cs typeface="Segoe UI" panose="020B0502040204020203" pitchFamily="34" charset="0"/>
              </a:rPr>
              <a:t>Ergenlik dönemi, duygusal ve davranışsal süreçlerin farklılaştığı bir dönem olmasının yanında psikiyatrik bozuklukların da daha sık görüldüğü bir yaş dilimidir.</a:t>
            </a:r>
            <a:r>
              <a:rPr lang="tr-TR" sz="1800" b="1" dirty="0">
                <a:solidFill>
                  <a:srgbClr val="0070C0"/>
                </a:solidFill>
                <a:effectLst/>
                <a:latin typeface="Segoe UI" panose="020B0502040204020203" pitchFamily="34" charset="0"/>
                <a:ea typeface="Quattrocento Sans"/>
                <a:cs typeface="Segoe UI" panose="020B0502040204020203" pitchFamily="34" charset="0"/>
              </a:rPr>
              <a:t> </a:t>
            </a:r>
            <a:r>
              <a:rPr lang="tr-TR" sz="1800" dirty="0">
                <a:effectLst/>
                <a:latin typeface="Segoe UI" panose="020B0502040204020203" pitchFamily="34" charset="0"/>
                <a:ea typeface="Quattrocento Sans"/>
                <a:cs typeface="Segoe UI" panose="020B0502040204020203" pitchFamily="34" charset="0"/>
              </a:rPr>
              <a:t>Psikiyatrik bozuklukların yaygınlığını araştıran birçok araştırma, ergenlerin yaklaşık %20'sinin, teşhis edilebilir klinik bozukluklara sahip olduğunu belirtmektedir. Bununla birlikte, ergenlik döneminde, gençlerin önemli bir kısmının, ebeveynlerle daha fazla çatışma ve psikolojik zorlanmalar yaşadığı, riskli davranışlarda bulunduğu belirtilmektedir. Ergenlerin risk alma davranışı, normalde </a:t>
            </a:r>
            <a:r>
              <a:rPr lang="tr-TR" sz="1800" dirty="0" err="1">
                <a:effectLst/>
                <a:latin typeface="Segoe UI" panose="020B0502040204020203" pitchFamily="34" charset="0"/>
                <a:ea typeface="Quattrocento Sans"/>
                <a:cs typeface="Segoe UI" panose="020B0502040204020203" pitchFamily="34" charset="0"/>
              </a:rPr>
              <a:t>fiziken</a:t>
            </a:r>
            <a:r>
              <a:rPr lang="tr-TR" sz="1800" dirty="0">
                <a:effectLst/>
                <a:latin typeface="Segoe UI" panose="020B0502040204020203" pitchFamily="34" charset="0"/>
                <a:ea typeface="Quattrocento Sans"/>
                <a:cs typeface="Segoe UI" panose="020B0502040204020203" pitchFamily="34" charset="0"/>
              </a:rPr>
              <a:t> sağlıklı olan bu yaş grubunda, önemli bir hastalık ve ölüm sebebidir. Tüm ölümlerin üçte ikisinin, kalp ve damar hastalıkları ile kanserden kaynaklandığı 25 yaş ve üzeri kişilerin aksine, </a:t>
            </a:r>
            <a:r>
              <a:rPr lang="tr-TR" sz="1800" b="1" dirty="0">
                <a:solidFill>
                  <a:srgbClr val="2F5496"/>
                </a:solidFill>
                <a:effectLst/>
                <a:latin typeface="Segoe UI" panose="020B0502040204020203" pitchFamily="34" charset="0"/>
                <a:ea typeface="Quattrocento Sans"/>
                <a:cs typeface="Segoe UI" panose="020B0502040204020203" pitchFamily="34" charset="0"/>
              </a:rPr>
              <a:t>10 ila 24 yaş arasındaki gençlerde, tüm ölümlerin dörtte üçü motorlu araç kazalarından, diğer kasıtsız yaralanmalardan, cinayetten ve intihardan kaynaklanmaktadır.</a:t>
            </a:r>
            <a:r>
              <a:rPr lang="tr-TR" sz="1800" b="1" dirty="0">
                <a:solidFill>
                  <a:srgbClr val="0070C0"/>
                </a:solidFill>
                <a:effectLst/>
                <a:latin typeface="Segoe UI" panose="020B0502040204020203" pitchFamily="34" charset="0"/>
                <a:ea typeface="Quattrocento Sans"/>
                <a:cs typeface="Segoe UI" panose="020B0502040204020203" pitchFamily="34" charset="0"/>
              </a:rPr>
              <a:t> </a:t>
            </a:r>
            <a:r>
              <a:rPr lang="tr-TR" sz="1800" dirty="0">
                <a:effectLst/>
                <a:latin typeface="Segoe UI" panose="020B0502040204020203" pitchFamily="34" charset="0"/>
                <a:ea typeface="Quattrocento Sans"/>
                <a:cs typeface="Segoe UI" panose="020B0502040204020203" pitchFamily="34" charset="0"/>
              </a:rPr>
              <a:t>Bu olumsuz sonuçların ortaya çıkma riskini artıran davranışlar gençler arasında yaygındır.</a:t>
            </a:r>
            <a:endParaRPr lang="tr-TR" sz="1800" dirty="0">
              <a:effectLst/>
              <a:latin typeface="Segoe UI" panose="020B0502040204020203" pitchFamily="34" charset="0"/>
              <a:ea typeface="Quattrocento Sans"/>
              <a:cs typeface="Quattrocento Sans"/>
            </a:endParaRPr>
          </a:p>
          <a:p>
            <a:pPr algn="just">
              <a:lnSpc>
                <a:spcPct val="115000"/>
              </a:lnSpc>
            </a:pPr>
            <a:r>
              <a:rPr lang="tr-TR" sz="1800" dirty="0">
                <a:effectLst/>
                <a:latin typeface="Segoe UI" panose="020B0502040204020203" pitchFamily="34" charset="0"/>
                <a:ea typeface="Quattrocento Sans"/>
                <a:cs typeface="Segoe UI" panose="020B0502040204020203" pitchFamily="34" charset="0"/>
              </a:rPr>
              <a:t> Psikiyatrik bozuklukların sıklığının önemli ölçüde arttığı bu dönemde, ergenlerle pozitif ilişki kurmak önemlidir. </a:t>
            </a:r>
          </a:p>
          <a:p>
            <a:pPr algn="just">
              <a:lnSpc>
                <a:spcPct val="115000"/>
              </a:lnSpc>
            </a:pPr>
            <a:endParaRPr lang="tr-TR" sz="1800" dirty="0">
              <a:effectLst/>
              <a:latin typeface="Segoe UI" panose="020B0502040204020203" pitchFamily="34" charset="0"/>
              <a:ea typeface="Quattrocento Sans"/>
              <a:cs typeface="Segoe UI" panose="020B0502040204020203" pitchFamily="34" charset="0"/>
            </a:endParaRPr>
          </a:p>
          <a:p>
            <a:pPr algn="just">
              <a:lnSpc>
                <a:spcPct val="115000"/>
              </a:lnSpc>
            </a:pPr>
            <a:endParaRPr lang="tr-TR" sz="1800" dirty="0">
              <a:effectLst/>
              <a:latin typeface="Segoe UI" panose="020B0502040204020203" pitchFamily="34" charset="0"/>
              <a:ea typeface="Quattrocento Sans"/>
              <a:cs typeface="Quattrocento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b="1" dirty="0">
                <a:solidFill>
                  <a:srgbClr val="2F5496"/>
                </a:solidFill>
                <a:effectLst/>
                <a:latin typeface="Segoe UI" panose="020B0502040204020203" pitchFamily="34" charset="0"/>
                <a:ea typeface="Quattrocento Sans"/>
                <a:cs typeface="Segoe UI" panose="020B0502040204020203" pitchFamily="34" charset="0"/>
              </a:rPr>
              <a:t>Ergenlik döneminde kabul ve olumlu geri bildirim önemli bir araçtır.</a:t>
            </a:r>
            <a:r>
              <a:rPr lang="tr-TR" sz="1200" dirty="0">
                <a:solidFill>
                  <a:srgbClr val="2F5496"/>
                </a:solidFill>
                <a:effectLst/>
                <a:latin typeface="Segoe UI" panose="020B0502040204020203" pitchFamily="34" charset="0"/>
                <a:ea typeface="Quattrocento Sans"/>
                <a:cs typeface="Segoe UI" panose="020B0502040204020203" pitchFamily="34" charset="0"/>
              </a:rPr>
              <a:t> </a:t>
            </a:r>
            <a:r>
              <a:rPr lang="tr-TR" sz="1200" dirty="0">
                <a:effectLst/>
                <a:latin typeface="Segoe UI" panose="020B0502040204020203" pitchFamily="34" charset="0"/>
                <a:ea typeface="Quattrocento Sans"/>
                <a:cs typeface="Segoe UI" panose="020B0502040204020203" pitchFamily="34" charset="0"/>
              </a:rPr>
              <a:t>Ergenlerle görüşürken veya bilgi alırken yargılamayan bir dil kullanmak, görüşmenin içeriğinde girici bir tarz benimsememek, ergeni takip etmek önemlidir. Kapalı uçlu sorular ve ifadeler yerine açık uçlu ifadelerle ergeni desteklemek ve cevap aramak daha makuldür. Özellikle koruma altına alınması gereken ergenlerde psikopatoloji görülme sıklığının toplum ortalamasından daha yüksek oluşu bu grupla etkileşim kurmayı zorlaştırmaktadır. Bu görüşmelerde kabul edici ve destekleyici bir tarz benimsemek, pozitif geri bildirim vermek, değerlendirmenin amacını anlatmak ve görüşmeye ergeni takip edecek şekilde ilerlemek daha makuldür.</a:t>
            </a:r>
            <a:endParaRPr lang="tr-TR" sz="1200" dirty="0">
              <a:effectLst/>
              <a:latin typeface="Segoe UI" panose="020B0502040204020203" pitchFamily="34" charset="0"/>
              <a:ea typeface="Quattrocento Sans"/>
              <a:cs typeface="Quattrocento Sans"/>
            </a:endParaRPr>
          </a:p>
          <a:p>
            <a:endParaRPr lang="tr-TR" dirty="0"/>
          </a:p>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6</a:t>
            </a:fld>
            <a:endParaRPr lang="en-US"/>
          </a:p>
        </p:txBody>
      </p:sp>
    </p:spTree>
    <p:extLst>
      <p:ext uri="{BB962C8B-B14F-4D97-AF65-F5344CB8AC3E}">
        <p14:creationId xmlns:p14="http://schemas.microsoft.com/office/powerpoint/2010/main" val="32558298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b="1" dirty="0">
                <a:solidFill>
                  <a:srgbClr val="2F5496"/>
                </a:solidFill>
                <a:effectLst/>
                <a:latin typeface="Segoe UI" panose="020B0502040204020203" pitchFamily="34" charset="0"/>
                <a:ea typeface="Quattrocento Sans"/>
                <a:cs typeface="Segoe UI" panose="020B0502040204020203" pitchFamily="34" charset="0"/>
              </a:rPr>
              <a:t>Özgül Fobi (ÖF), belirli bir nesne veya durumdan aşırı derecede korkmaktır. Nesneye veya duruma maruz kalma; sürekli olarak saklanma, tutunma, donma, ağlama, çığlık atma, bayılma (özellikle kan ve iğne fobilerinde) veya </a:t>
            </a:r>
            <a:r>
              <a:rPr lang="tr-TR" sz="1800" b="1" dirty="0" err="1">
                <a:solidFill>
                  <a:srgbClr val="2F5496"/>
                </a:solidFill>
                <a:effectLst/>
                <a:latin typeface="Segoe UI" panose="020B0502040204020203" pitchFamily="34" charset="0"/>
                <a:ea typeface="Quattrocento Sans"/>
                <a:cs typeface="Segoe UI" panose="020B0502040204020203" pitchFamily="34" charset="0"/>
              </a:rPr>
              <a:t>otonomik</a:t>
            </a:r>
            <a:r>
              <a:rPr lang="tr-TR" sz="1800" b="1" dirty="0">
                <a:solidFill>
                  <a:srgbClr val="2F5496"/>
                </a:solidFill>
                <a:effectLst/>
                <a:latin typeface="Segoe UI" panose="020B0502040204020203" pitchFamily="34" charset="0"/>
                <a:ea typeface="Quattrocento Sans"/>
                <a:cs typeface="Segoe UI" panose="020B0502040204020203" pitchFamily="34" charset="0"/>
              </a:rPr>
              <a:t> uyarılma şeklinde ortaya çıkabilen ani, aşırı ve mantıksız korkuya neden olur.</a:t>
            </a:r>
            <a:r>
              <a:rPr lang="tr-TR" sz="1800" dirty="0">
                <a:solidFill>
                  <a:srgbClr val="2F5496"/>
                </a:solidFill>
                <a:effectLst/>
                <a:latin typeface="Segoe UI" panose="020B0502040204020203" pitchFamily="34" charset="0"/>
                <a:ea typeface="Quattrocento Sans"/>
                <a:cs typeface="Segoe UI" panose="020B0502040204020203" pitchFamily="34" charset="0"/>
              </a:rPr>
              <a:t> </a:t>
            </a:r>
            <a:endParaRPr lang="tr-TR"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effectLst/>
                <a:latin typeface="Segoe UI" panose="020B0502040204020203" pitchFamily="34" charset="0"/>
                <a:ea typeface="Quattrocento Sans"/>
                <a:cs typeface="Segoe UI" panose="020B0502040204020203" pitchFamily="34" charset="0"/>
              </a:rPr>
              <a:t>Tanı için belirtiler 6 ay boyunca sürmeli ve önemli ölçüde kaçınma davranışına ve/veya sıkıntıya ve işlevsel bozukluğa neden olmalıdır. Fobiler beş kategoriye ayrılır: Hayvanlar, doğal çevre (şimşek, yükseklik, karanlık), kan-enjeksiyon-yaralanma (diğer tıbbi prosedürler dâhil), durumsal (uçmak, araba kullanmak, köprüler) ve diğer (yüksek ses, boğulma, palyaçolar). Araştırmalar, </a:t>
            </a:r>
            <a:r>
              <a:rPr lang="tr-TR" sz="1200" dirty="0" err="1">
                <a:effectLst/>
                <a:latin typeface="Segoe UI" panose="020B0502040204020203" pitchFamily="34" charset="0"/>
                <a:ea typeface="Quattrocento Sans"/>
                <a:cs typeface="Segoe UI" panose="020B0502040204020203" pitchFamily="34" charset="0"/>
              </a:rPr>
              <a:t>ÖF'li</a:t>
            </a:r>
            <a:r>
              <a:rPr lang="tr-TR" sz="1200" dirty="0">
                <a:effectLst/>
                <a:latin typeface="Segoe UI" panose="020B0502040204020203" pitchFamily="34" charset="0"/>
                <a:ea typeface="Quattrocento Sans"/>
                <a:cs typeface="Segoe UI" panose="020B0502040204020203" pitchFamily="34" charset="0"/>
              </a:rPr>
              <a:t> çocukların yalnızca %17'sinin tek bir fobiye sahip olduğunu ve çoğunun birden fazla fobisi olduğunu göstermektedir (</a:t>
            </a:r>
            <a:r>
              <a:rPr lang="tr-TR" sz="1200" dirty="0" err="1">
                <a:effectLst/>
                <a:latin typeface="Segoe UI" panose="020B0502040204020203" pitchFamily="34" charset="0"/>
                <a:ea typeface="Quattrocento Sans"/>
                <a:cs typeface="Segoe UI" panose="020B0502040204020203" pitchFamily="34" charset="0"/>
              </a:rPr>
              <a:t>Burstein</a:t>
            </a:r>
            <a:r>
              <a:rPr lang="tr-TR" sz="1200" dirty="0">
                <a:effectLst/>
                <a:latin typeface="Segoe UI" panose="020B0502040204020203" pitchFamily="34" charset="0"/>
                <a:ea typeface="Quattrocento Sans"/>
                <a:cs typeface="Segoe UI" panose="020B0502040204020203" pitchFamily="34" charset="0"/>
              </a:rPr>
              <a:t> ve ark., 2012). </a:t>
            </a:r>
            <a:r>
              <a:rPr lang="tr-TR" sz="1200" dirty="0" err="1">
                <a:effectLst/>
                <a:latin typeface="Segoe UI" panose="020B0502040204020203" pitchFamily="34" charset="0"/>
                <a:ea typeface="Quattrocento Sans"/>
                <a:cs typeface="Segoe UI" panose="020B0502040204020203" pitchFamily="34" charset="0"/>
              </a:rPr>
              <a:t>Travmatik</a:t>
            </a:r>
            <a:r>
              <a:rPr lang="tr-TR" sz="1200" dirty="0">
                <a:effectLst/>
                <a:latin typeface="Segoe UI" panose="020B0502040204020203" pitchFamily="34" charset="0"/>
                <a:ea typeface="Quattrocento Sans"/>
                <a:cs typeface="Segoe UI" panose="020B0502040204020203" pitchFamily="34" charset="0"/>
              </a:rPr>
              <a:t> ve korkutucu deneyimlerden sonra ÖF veya Travma Sonrası Stres Bozukluğu (TSSB) gelişebilir; ÖF yalnızca TSSB kriterlerinin karşılanmadığı durumlarda teşhis edilir. Özgül fobi, seyir olarak çok olumsuz seyir gösteren bir bozukluk değildir. Olguların önemli bir kısmı, herhangi bir müdahaleye gerek kalmaksızın iyileşir. Fakat bireylerde özgül fobi bulunması, diğer </a:t>
            </a:r>
            <a:r>
              <a:rPr lang="tr-TR" sz="1200" dirty="0" err="1">
                <a:effectLst/>
                <a:latin typeface="Segoe UI" panose="020B0502040204020203" pitchFamily="34" charset="0"/>
                <a:ea typeface="Quattrocento Sans"/>
                <a:cs typeface="Segoe UI" panose="020B0502040204020203" pitchFamily="34" charset="0"/>
              </a:rPr>
              <a:t>anksiyete</a:t>
            </a:r>
            <a:r>
              <a:rPr lang="tr-TR" sz="1200" dirty="0">
                <a:effectLst/>
                <a:latin typeface="Segoe UI" panose="020B0502040204020203" pitchFamily="34" charset="0"/>
                <a:ea typeface="Quattrocento Sans"/>
                <a:cs typeface="Segoe UI" panose="020B0502040204020203" pitchFamily="34" charset="0"/>
              </a:rPr>
              <a:t> bozukluklarının gelişiminde risk teşkil etmektedir. Tedavisinde, genellikle maruz bırakmanın temel alındığı davranışçı yöntemler uygulanmaktadır. Hiyerarşik olarak uygulanan maruz bırakma egzersizleri işe yaramaktadır. </a:t>
            </a:r>
            <a:endParaRPr lang="tr-TR" sz="1200" dirty="0">
              <a:effectLst/>
              <a:latin typeface="Segoe UI" panose="020B0502040204020203" pitchFamily="34" charset="0"/>
              <a:ea typeface="Quattrocento Sans"/>
              <a:cs typeface="Quattrocento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effectLst/>
                <a:latin typeface="Segoe UI" panose="020B0502040204020203" pitchFamily="34" charset="0"/>
                <a:ea typeface="Quattrocento Sans"/>
                <a:cs typeface="Segoe UI" panose="020B0502040204020203" pitchFamily="34" charset="0"/>
              </a:rPr>
              <a:t>). Araştırmalar, </a:t>
            </a:r>
            <a:r>
              <a:rPr lang="tr-TR" sz="1200" dirty="0" err="1">
                <a:effectLst/>
                <a:latin typeface="Segoe UI" panose="020B0502040204020203" pitchFamily="34" charset="0"/>
                <a:ea typeface="Quattrocento Sans"/>
                <a:cs typeface="Segoe UI" panose="020B0502040204020203" pitchFamily="34" charset="0"/>
              </a:rPr>
              <a:t>ÖF'li</a:t>
            </a:r>
            <a:r>
              <a:rPr lang="tr-TR" sz="1200" dirty="0">
                <a:effectLst/>
                <a:latin typeface="Segoe UI" panose="020B0502040204020203" pitchFamily="34" charset="0"/>
                <a:ea typeface="Quattrocento Sans"/>
                <a:cs typeface="Segoe UI" panose="020B0502040204020203" pitchFamily="34" charset="0"/>
              </a:rPr>
              <a:t> çocukların yalnızca %17'sinin tek bir fobiye sahip olduğunu ve çoğunun birden fazla fobisi olduğunu göstermektedir (</a:t>
            </a:r>
            <a:r>
              <a:rPr lang="tr-TR" sz="1200" dirty="0" err="1">
                <a:effectLst/>
                <a:latin typeface="Segoe UI" panose="020B0502040204020203" pitchFamily="34" charset="0"/>
                <a:ea typeface="Quattrocento Sans"/>
                <a:cs typeface="Segoe UI" panose="020B0502040204020203" pitchFamily="34" charset="0"/>
              </a:rPr>
              <a:t>Burstein</a:t>
            </a:r>
            <a:r>
              <a:rPr lang="tr-TR" sz="1200" dirty="0">
                <a:effectLst/>
                <a:latin typeface="Segoe UI" panose="020B0502040204020203" pitchFamily="34" charset="0"/>
                <a:ea typeface="Quattrocento Sans"/>
                <a:cs typeface="Segoe UI" panose="020B0502040204020203" pitchFamily="34" charset="0"/>
              </a:rPr>
              <a:t> ve ark., 2012). </a:t>
            </a:r>
            <a:r>
              <a:rPr lang="tr-TR" sz="1200" dirty="0" err="1">
                <a:effectLst/>
                <a:latin typeface="Segoe UI" panose="020B0502040204020203" pitchFamily="34" charset="0"/>
                <a:ea typeface="Quattrocento Sans"/>
                <a:cs typeface="Segoe UI" panose="020B0502040204020203" pitchFamily="34" charset="0"/>
              </a:rPr>
              <a:t>Travmatik</a:t>
            </a:r>
            <a:r>
              <a:rPr lang="tr-TR" sz="1200" dirty="0">
                <a:effectLst/>
                <a:latin typeface="Segoe UI" panose="020B0502040204020203" pitchFamily="34" charset="0"/>
                <a:ea typeface="Quattrocento Sans"/>
                <a:cs typeface="Segoe UI" panose="020B0502040204020203" pitchFamily="34" charset="0"/>
              </a:rPr>
              <a:t> ve korkutucu deneyimlerden sonra ÖF veya Travma Sonrası Stres Bozukluğu (TSSB) gelişebilir; ÖF yalnızca TSSB kriterlerinin karşılanmadığı durumlarda teşhis edilir. Özgül fobi, seyir olarak çok olumsuz seyir gösteren bir bozukluk değildir. Olguların önemli bir kısmı, herhangi bir müdahaleye gerek kalmaksızın iyileşir. Fakat bireylerde özgül fobi bulunması, diğer </a:t>
            </a:r>
            <a:r>
              <a:rPr lang="tr-TR" sz="1200" dirty="0" err="1">
                <a:effectLst/>
                <a:latin typeface="Segoe UI" panose="020B0502040204020203" pitchFamily="34" charset="0"/>
                <a:ea typeface="Quattrocento Sans"/>
                <a:cs typeface="Segoe UI" panose="020B0502040204020203" pitchFamily="34" charset="0"/>
              </a:rPr>
              <a:t>anksiyete</a:t>
            </a:r>
            <a:r>
              <a:rPr lang="tr-TR" sz="1200" dirty="0">
                <a:effectLst/>
                <a:latin typeface="Segoe UI" panose="020B0502040204020203" pitchFamily="34" charset="0"/>
                <a:ea typeface="Quattrocento Sans"/>
                <a:cs typeface="Segoe UI" panose="020B0502040204020203" pitchFamily="34" charset="0"/>
              </a:rPr>
              <a:t> bozukluklarının gelişiminde risk teşkil etmektedir. Tedavisinde, genellikle maruz bırakmanın temel alındığı davranışçı yöntemler uygulanmaktadır. Hiyerarşik olarak uygulanan maruz bırakma egzersizleri işe yaramaktadır. </a:t>
            </a:r>
            <a:endParaRPr lang="tr-TR" sz="1200" dirty="0">
              <a:effectLst/>
              <a:latin typeface="Segoe UI" panose="020B0502040204020203" pitchFamily="34" charset="0"/>
              <a:ea typeface="Quattrocento Sans"/>
              <a:cs typeface="Quattrocento Sans"/>
            </a:endParaRPr>
          </a:p>
          <a:p>
            <a:endParaRPr lang="tr-TR" dirty="0"/>
          </a:p>
          <a:p>
            <a:endParaRPr lang="tr-TR" dirty="0"/>
          </a:p>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35</a:t>
            </a:fld>
            <a:endParaRPr lang="en-US"/>
          </a:p>
        </p:txBody>
      </p:sp>
    </p:spTree>
    <p:extLst>
      <p:ext uri="{BB962C8B-B14F-4D97-AF65-F5344CB8AC3E}">
        <p14:creationId xmlns:p14="http://schemas.microsoft.com/office/powerpoint/2010/main" val="27226529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800" b="1" dirty="0">
                <a:solidFill>
                  <a:srgbClr val="2F5496"/>
                </a:solidFill>
                <a:effectLst/>
                <a:latin typeface="Segoe UI" panose="020B0502040204020203" pitchFamily="34" charset="0"/>
                <a:ea typeface="Quattrocento Sans"/>
              </a:rPr>
              <a:t>Sosyal </a:t>
            </a:r>
            <a:r>
              <a:rPr lang="tr-TR" sz="1800" b="1" dirty="0" err="1">
                <a:solidFill>
                  <a:srgbClr val="2F5496"/>
                </a:solidFill>
                <a:effectLst/>
                <a:latin typeface="Segoe UI" panose="020B0502040204020203" pitchFamily="34" charset="0"/>
                <a:ea typeface="Quattrocento Sans"/>
              </a:rPr>
              <a:t>Anksiyete</a:t>
            </a:r>
            <a:r>
              <a:rPr lang="tr-TR" sz="1800" b="1" dirty="0">
                <a:solidFill>
                  <a:srgbClr val="2F5496"/>
                </a:solidFill>
                <a:effectLst/>
                <a:latin typeface="Segoe UI" panose="020B0502040204020203" pitchFamily="34" charset="0"/>
                <a:ea typeface="Quattrocento Sans"/>
              </a:rPr>
              <a:t> Bozukluğu (SAB), başkaları tarafından olumsuz değerlendirilmekten aşırı ve hayatı etkileyen bir şekilde korkmaktır.</a:t>
            </a:r>
            <a:r>
              <a:rPr lang="tr-TR" sz="1800" dirty="0">
                <a:solidFill>
                  <a:srgbClr val="2F5496"/>
                </a:solidFill>
                <a:effectLst/>
                <a:latin typeface="Segoe UI" panose="020B0502040204020203" pitchFamily="34" charset="0"/>
                <a:ea typeface="Quattrocento Sans"/>
              </a:rPr>
              <a:t> </a:t>
            </a:r>
            <a:r>
              <a:rPr lang="tr-TR" sz="1800" dirty="0">
                <a:effectLst/>
                <a:latin typeface="Segoe UI" panose="020B0502040204020203" pitchFamily="34" charset="0"/>
                <a:ea typeface="Quattrocento Sans"/>
              </a:rPr>
              <a:t>Tanı için </a:t>
            </a:r>
            <a:r>
              <a:rPr lang="tr-TR" sz="1800" dirty="0" err="1">
                <a:effectLst/>
                <a:latin typeface="Segoe UI" panose="020B0502040204020203" pitchFamily="34" charset="0"/>
                <a:ea typeface="Quattrocento Sans"/>
              </a:rPr>
              <a:t>SAB’ye</a:t>
            </a:r>
            <a:r>
              <a:rPr lang="tr-TR" sz="1800" dirty="0">
                <a:effectLst/>
                <a:latin typeface="Segoe UI" panose="020B0502040204020203" pitchFamily="34" charset="0"/>
                <a:ea typeface="Quattrocento Sans"/>
              </a:rPr>
              <a:t> sosyal durumlardan kaçınma ya da sosyal durumlara katlanırken ciddi rahatsızlık duyma eşlik etmelidir. Ergenlerde kaygı, yetişkinlerle sosyal durumlarda rahatsızlık duymakla sınırlı değildir. </a:t>
            </a:r>
            <a:r>
              <a:rPr lang="tr-TR" sz="1800" dirty="0" err="1">
                <a:effectLst/>
                <a:latin typeface="Segoe UI" panose="020B0502040204020203" pitchFamily="34" charset="0"/>
                <a:ea typeface="Quattrocento Sans"/>
              </a:rPr>
              <a:t>SAB’li</a:t>
            </a:r>
            <a:r>
              <a:rPr lang="tr-TR" sz="1800" dirty="0">
                <a:effectLst/>
                <a:latin typeface="Segoe UI" panose="020B0502040204020203" pitchFamily="34" charset="0"/>
                <a:ea typeface="Quattrocento Sans"/>
              </a:rPr>
              <a:t> ergenlerin, akranlarına yaklaşması pek olası değildir ve genellikle başkalarının onları izlediğini </a:t>
            </a:r>
            <a:r>
              <a:rPr lang="tr-TR" sz="1800" dirty="0">
                <a:effectLst/>
                <a:latin typeface="Segoe UI" panose="020B0502040204020203" pitchFamily="34" charset="0"/>
                <a:ea typeface="Quattrocento Sans"/>
                <a:cs typeface="Segoe UI" panose="020B0502040204020203" pitchFamily="34" charset="0"/>
              </a:rPr>
              <a:t>hissederler. </a:t>
            </a:r>
            <a:r>
              <a:rPr lang="tr-TR" dirty="0" err="1"/>
              <a:t>SAB’li</a:t>
            </a:r>
            <a:r>
              <a:rPr lang="tr-TR" dirty="0"/>
              <a:t> ergenler, başkalarının kendilerini tuhaf, çirkin, aptal ya da sakar bulacağından endişe edebilir.</a:t>
            </a:r>
          </a:p>
          <a:p>
            <a:pPr algn="just">
              <a:lnSpc>
                <a:spcPct val="115000"/>
              </a:lnSpc>
            </a:pPr>
            <a:r>
              <a:rPr lang="tr-TR" sz="1200" dirty="0">
                <a:effectLst/>
                <a:latin typeface="Segoe UI" panose="020B0502040204020203" pitchFamily="34" charset="0"/>
                <a:ea typeface="Quattrocento Sans"/>
                <a:cs typeface="Segoe UI" panose="020B0502040204020203" pitchFamily="34" charset="0"/>
              </a:rPr>
              <a:t>SAB tanısı konmadan önce semptomların 6 ay boyunca mevcut olması ve neredeyse her zaman korkulan sosyal durumda ortaya çıkması gerekir.</a:t>
            </a:r>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36</a:t>
            </a:fld>
            <a:endParaRPr lang="en-US"/>
          </a:p>
        </p:txBody>
      </p:sp>
    </p:spTree>
    <p:extLst>
      <p:ext uri="{BB962C8B-B14F-4D97-AF65-F5344CB8AC3E}">
        <p14:creationId xmlns:p14="http://schemas.microsoft.com/office/powerpoint/2010/main" val="14316907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15000"/>
              </a:lnSpc>
            </a:pPr>
            <a:r>
              <a:rPr lang="tr-TR" sz="1200" dirty="0" err="1">
                <a:effectLst/>
                <a:latin typeface="Segoe UI" panose="020B0502040204020203" pitchFamily="34" charset="0"/>
                <a:ea typeface="Quattrocento Sans"/>
                <a:cs typeface="Segoe UI" panose="020B0502040204020203" pitchFamily="34" charset="0"/>
              </a:rPr>
              <a:t>SAB’li</a:t>
            </a:r>
            <a:r>
              <a:rPr lang="tr-TR" sz="1200" dirty="0">
                <a:effectLst/>
                <a:latin typeface="Segoe UI" panose="020B0502040204020203" pitchFamily="34" charset="0"/>
                <a:ea typeface="Quattrocento Sans"/>
                <a:cs typeface="Segoe UI" panose="020B0502040204020203" pitchFamily="34" charset="0"/>
              </a:rPr>
              <a:t> ergenler, başkalarının kendilerini tuhaf, çirkin, aptal ya da sakar bulacağından endişe edebilir. Sosyal ilişkiye katılmaya zorlanırlarsa etkinlikten önce öfke nöbeti geçirebilirler. Zaten hâlihazırda ergenlik dış etkenlerin kontrol edildiği, olumsuz geri bildirime duyarlı olunan ve sosyal ilişkinin özellikle yargılanma potansiyeli olan ortamlarda </a:t>
            </a:r>
            <a:r>
              <a:rPr lang="tr-TR" sz="1200" dirty="0" err="1">
                <a:effectLst/>
                <a:latin typeface="Segoe UI" panose="020B0502040204020203" pitchFamily="34" charset="0"/>
                <a:ea typeface="Quattrocento Sans"/>
                <a:cs typeface="Segoe UI" panose="020B0502040204020203" pitchFamily="34" charset="0"/>
              </a:rPr>
              <a:t>ketlendiği</a:t>
            </a:r>
            <a:r>
              <a:rPr lang="tr-TR" sz="1200" dirty="0">
                <a:effectLst/>
                <a:latin typeface="Segoe UI" panose="020B0502040204020203" pitchFamily="34" charset="0"/>
                <a:ea typeface="Quattrocento Sans"/>
                <a:cs typeface="Segoe UI" panose="020B0502040204020203" pitchFamily="34" charset="0"/>
              </a:rPr>
              <a:t> bir dönemdir. </a:t>
            </a:r>
            <a:endParaRPr lang="tr-TR" sz="1200" dirty="0">
              <a:effectLst/>
              <a:latin typeface="Segoe UI" panose="020B0502040204020203" pitchFamily="34" charset="0"/>
              <a:ea typeface="Quattrocento Sans"/>
              <a:cs typeface="Quattrocento Sans"/>
            </a:endParaRPr>
          </a:p>
          <a:p>
            <a:pPr algn="just">
              <a:lnSpc>
                <a:spcPct val="115000"/>
              </a:lnSpc>
            </a:pPr>
            <a:r>
              <a:rPr lang="tr-TR" sz="1200" dirty="0">
                <a:effectLst/>
                <a:latin typeface="Segoe UI" panose="020B0502040204020203" pitchFamily="34" charset="0"/>
                <a:ea typeface="Quattrocento Sans"/>
                <a:cs typeface="Segoe UI" panose="020B0502040204020203" pitchFamily="34" charset="0"/>
              </a:rPr>
              <a:t> </a:t>
            </a:r>
            <a:endParaRPr lang="tr-TR" sz="1200" dirty="0">
              <a:effectLst/>
              <a:latin typeface="Segoe UI" panose="020B0502040204020203" pitchFamily="34" charset="0"/>
              <a:ea typeface="Quattrocento Sans"/>
              <a:cs typeface="Quattrocento Sans"/>
            </a:endParaRPr>
          </a:p>
          <a:p>
            <a:pPr algn="just">
              <a:lnSpc>
                <a:spcPct val="115000"/>
              </a:lnSpc>
            </a:pPr>
            <a:r>
              <a:rPr lang="tr-TR" sz="1200" dirty="0" err="1">
                <a:effectLst/>
                <a:latin typeface="Segoe UI" panose="020B0502040204020203" pitchFamily="34" charset="0"/>
                <a:ea typeface="Quattrocento Sans"/>
                <a:cs typeface="Segoe UI" panose="020B0502040204020203" pitchFamily="34" charset="0"/>
              </a:rPr>
              <a:t>SAB’li</a:t>
            </a:r>
            <a:r>
              <a:rPr lang="tr-TR" sz="1200" dirty="0">
                <a:effectLst/>
                <a:latin typeface="Segoe UI" panose="020B0502040204020203" pitchFamily="34" charset="0"/>
                <a:ea typeface="Quattrocento Sans"/>
                <a:cs typeface="Segoe UI" panose="020B0502040204020203" pitchFamily="34" charset="0"/>
              </a:rPr>
              <a:t> ergenler için göz teması, genellikle rahatsız edicidir. Bu ergenlerde, duruş aşırı sert olabilir ve konuşma anormal derecede yumuşak olabilir. Kaçınma, misafir varken odasına çekilme, öğle yemeğini yalnız yeme, alışveriş merkezleri veya umumi tuvaletler gibi halka açık yerlere gitmeyi reddetme ve ciddi vakalarda; genellikle günlük döngülerin tersine dönmesi, ergenin odasında neredeyse tamamen kendini izole etmesi durumlarını içerebilir (</a:t>
            </a:r>
            <a:r>
              <a:rPr lang="tr-TR" sz="1200" dirty="0" err="1">
                <a:effectLst/>
                <a:latin typeface="Segoe UI" panose="020B0502040204020203" pitchFamily="34" charset="0"/>
                <a:ea typeface="Quattrocento Sans"/>
                <a:cs typeface="Segoe UI" panose="020B0502040204020203" pitchFamily="34" charset="0"/>
              </a:rPr>
              <a:t>Beesdo</a:t>
            </a:r>
            <a:r>
              <a:rPr lang="tr-TR" sz="1200" dirty="0">
                <a:effectLst/>
                <a:latin typeface="Segoe UI" panose="020B0502040204020203" pitchFamily="34" charset="0"/>
                <a:ea typeface="Quattrocento Sans"/>
                <a:cs typeface="Segoe UI" panose="020B0502040204020203" pitchFamily="34" charset="0"/>
              </a:rPr>
              <a:t> ve ark., 2009). Sosyal açıdan kaygılı ergenler, yüz kızarması, terleme veya ses titremesi gibi fiziksel kaygı belirtilerini fark edebilecek kişiler tarafından yargılanmaktan endişe edebilirler. </a:t>
            </a:r>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37</a:t>
            </a:fld>
            <a:endParaRPr lang="en-US"/>
          </a:p>
        </p:txBody>
      </p:sp>
    </p:spTree>
    <p:extLst>
      <p:ext uri="{BB962C8B-B14F-4D97-AF65-F5344CB8AC3E}">
        <p14:creationId xmlns:p14="http://schemas.microsoft.com/office/powerpoint/2010/main" val="10474707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15000"/>
              </a:lnSpc>
            </a:pPr>
            <a:r>
              <a:rPr lang="tr-TR" sz="1200" dirty="0" err="1">
                <a:effectLst/>
                <a:latin typeface="Segoe UI" panose="020B0502040204020203" pitchFamily="34" charset="0"/>
                <a:ea typeface="Quattrocento Sans"/>
                <a:cs typeface="Segoe UI" panose="020B0502040204020203" pitchFamily="34" charset="0"/>
              </a:rPr>
              <a:t>SAB’li</a:t>
            </a:r>
            <a:r>
              <a:rPr lang="tr-TR" sz="1200" dirty="0">
                <a:effectLst/>
                <a:latin typeface="Segoe UI" panose="020B0502040204020203" pitchFamily="34" charset="0"/>
                <a:ea typeface="Quattrocento Sans"/>
                <a:cs typeface="Segoe UI" panose="020B0502040204020203" pitchFamily="34" charset="0"/>
              </a:rPr>
              <a:t> çocuk ve ergenlerin çoğu, çeşitli sosyal durumlardan korkar, ancak sosyal </a:t>
            </a:r>
            <a:r>
              <a:rPr lang="tr-TR" sz="1200" dirty="0" err="1">
                <a:effectLst/>
                <a:latin typeface="Segoe UI" panose="020B0502040204020203" pitchFamily="34" charset="0"/>
                <a:ea typeface="Quattrocento Sans"/>
                <a:cs typeface="Segoe UI" panose="020B0502040204020203" pitchFamily="34" charset="0"/>
              </a:rPr>
              <a:t>anksiyete</a:t>
            </a:r>
            <a:r>
              <a:rPr lang="tr-TR" sz="1200" dirty="0">
                <a:effectLst/>
                <a:latin typeface="Segoe UI" panose="020B0502040204020203" pitchFamily="34" charset="0"/>
                <a:ea typeface="Quattrocento Sans"/>
                <a:cs typeface="Segoe UI" panose="020B0502040204020203" pitchFamily="34" charset="0"/>
              </a:rPr>
              <a:t> performansla sınırlı olduğunda (örneğin spor, konserler, sunumlar), performans </a:t>
            </a:r>
            <a:r>
              <a:rPr lang="tr-TR" sz="1200" dirty="0" err="1">
                <a:effectLst/>
                <a:latin typeface="Segoe UI" panose="020B0502040204020203" pitchFamily="34" charset="0"/>
                <a:ea typeface="Quattrocento Sans"/>
                <a:cs typeface="Segoe UI" panose="020B0502040204020203" pitchFamily="34" charset="0"/>
              </a:rPr>
              <a:t>anksiyetesidir</a:t>
            </a:r>
            <a:r>
              <a:rPr lang="tr-TR" sz="1200" dirty="0">
                <a:effectLst/>
                <a:latin typeface="Segoe UI" panose="020B0502040204020203" pitchFamily="34" charset="0"/>
                <a:ea typeface="Quattrocento Sans"/>
                <a:cs typeface="Segoe UI" panose="020B0502040204020203" pitchFamily="34" charset="0"/>
              </a:rPr>
              <a:t> (APA, 2013). </a:t>
            </a:r>
            <a:endParaRPr lang="tr-TR" sz="1200" dirty="0">
              <a:effectLst/>
              <a:latin typeface="Segoe UI" panose="020B0502040204020203" pitchFamily="34" charset="0"/>
              <a:ea typeface="Quattrocento Sans"/>
              <a:cs typeface="Quattrocento Sans"/>
            </a:endParaRPr>
          </a:p>
          <a:p>
            <a:pPr algn="just">
              <a:lnSpc>
                <a:spcPct val="115000"/>
              </a:lnSpc>
            </a:pPr>
            <a:r>
              <a:rPr lang="tr-TR" sz="1200" dirty="0">
                <a:effectLst/>
                <a:latin typeface="Segoe UI" panose="020B0502040204020203" pitchFamily="34" charset="0"/>
                <a:ea typeface="Quattrocento Sans"/>
                <a:cs typeface="Segoe UI" panose="020B0502040204020203" pitchFamily="34" charset="0"/>
              </a:rPr>
              <a:t> </a:t>
            </a:r>
            <a:endParaRPr lang="tr-TR" sz="1200" dirty="0">
              <a:effectLst/>
              <a:latin typeface="Segoe UI" panose="020B0502040204020203" pitchFamily="34" charset="0"/>
              <a:ea typeface="Quattrocento Sans"/>
              <a:cs typeface="Quattrocento Sans"/>
            </a:endParaRPr>
          </a:p>
          <a:p>
            <a:pPr algn="just">
              <a:lnSpc>
                <a:spcPct val="115000"/>
              </a:lnSpc>
            </a:pPr>
            <a:r>
              <a:rPr lang="tr-TR" sz="1200" dirty="0">
                <a:effectLst/>
                <a:latin typeface="Segoe UI" panose="020B0502040204020203" pitchFamily="34" charset="0"/>
                <a:ea typeface="Quattrocento Sans"/>
                <a:cs typeface="Segoe UI" panose="020B0502040204020203" pitchFamily="34" charset="0"/>
              </a:rPr>
              <a:t>Bozulma, normatif utangaçlık ile SAB arasında ayrım yapılmasına yardımcı olur. Bozulma örnekleri arasında; arkadaş edinme veya arkadaşlık ilişkilerini sürdürmede zorluklar, sınırlı romantik ilişkiler, okul reddi, müfredat dışı etkinliklere katılmama yer alır. Ergenler, kendi kendilerini tedavi etme girişimlerinde, sosyal durumlar öncesinde ve/veya sırasında ilaçları kötüye kullanabilirler. Çocuğun kaçınması ve bozulması nedeniyle aile yaşamı da sıklıkla bozulur ve ailelerin eğlenceli aktivitelere katılımını kısıtlanır. Ayırıcı tanı, bazen </a:t>
            </a:r>
            <a:r>
              <a:rPr lang="tr-TR" sz="1200" dirty="0" err="1">
                <a:effectLst/>
                <a:latin typeface="Segoe UI" panose="020B0502040204020203" pitchFamily="34" charset="0"/>
                <a:ea typeface="Quattrocento Sans"/>
                <a:cs typeface="Segoe UI" panose="020B0502040204020203" pitchFamily="34" charset="0"/>
              </a:rPr>
              <a:t>SAB’nin</a:t>
            </a:r>
            <a:r>
              <a:rPr lang="tr-TR" sz="1200" dirty="0">
                <a:effectLst/>
                <a:latin typeface="Segoe UI" panose="020B0502040204020203" pitchFamily="34" charset="0"/>
                <a:ea typeface="Quattrocento Sans"/>
                <a:cs typeface="Segoe UI" panose="020B0502040204020203" pitchFamily="34" charset="0"/>
              </a:rPr>
              <a:t> şiddetli bir varyantı olarak kavramsallaştırılan kaçıngan kişilik bozukluğunu içerir (</a:t>
            </a:r>
            <a:r>
              <a:rPr lang="tr-TR" sz="1200" dirty="0" err="1">
                <a:effectLst/>
                <a:latin typeface="Segoe UI" panose="020B0502040204020203" pitchFamily="34" charset="0"/>
                <a:ea typeface="Quattrocento Sans"/>
                <a:cs typeface="Segoe UI" panose="020B0502040204020203" pitchFamily="34" charset="0"/>
              </a:rPr>
              <a:t>Bögels</a:t>
            </a:r>
            <a:r>
              <a:rPr lang="tr-TR" sz="1200" dirty="0">
                <a:effectLst/>
                <a:latin typeface="Segoe UI" panose="020B0502040204020203" pitchFamily="34" charset="0"/>
                <a:ea typeface="Quattrocento Sans"/>
                <a:cs typeface="Segoe UI" panose="020B0502040204020203" pitchFamily="34" charset="0"/>
              </a:rPr>
              <a:t> ve ark., 2010). Otizm Spektrum Bozukluğu, SAB için ayırıcı tanıda yer alır çünkü sınırlı sosyal etkileşimlerden kaynaklanan sosyal beceri eksiklikleri, Otizm Spektrum Bozukluğunda görülen sosyal zorlukları taklit edebilir; ancak </a:t>
            </a:r>
            <a:r>
              <a:rPr lang="tr-TR" sz="1200" dirty="0" err="1">
                <a:effectLst/>
                <a:latin typeface="Segoe UI" panose="020B0502040204020203" pitchFamily="34" charset="0"/>
                <a:ea typeface="Quattrocento Sans"/>
                <a:cs typeface="Segoe UI" panose="020B0502040204020203" pitchFamily="34" charset="0"/>
              </a:rPr>
              <a:t>SAB’li</a:t>
            </a:r>
            <a:r>
              <a:rPr lang="tr-TR" sz="1200" dirty="0">
                <a:effectLst/>
                <a:latin typeface="Segoe UI" panose="020B0502040204020203" pitchFamily="34" charset="0"/>
                <a:ea typeface="Quattrocento Sans"/>
                <a:cs typeface="Segoe UI" panose="020B0502040204020203" pitchFamily="34" charset="0"/>
              </a:rPr>
              <a:t> çocukların genellikle kendi yaşlarında arkadaşları vardır ve kurulan ilişkilerde gelişmiş sosyal beceriler gösterirler. Birçok Otizm Spektrum Bozukluğu vakasında, eşlik eden bir SAB tanısı olabilir. Ergenlerde, Sosyal </a:t>
            </a:r>
            <a:r>
              <a:rPr lang="tr-TR" sz="1200" dirty="0" err="1">
                <a:effectLst/>
                <a:latin typeface="Segoe UI" panose="020B0502040204020203" pitchFamily="34" charset="0"/>
                <a:ea typeface="Quattrocento Sans"/>
                <a:cs typeface="Segoe UI" panose="020B0502040204020203" pitchFamily="34" charset="0"/>
              </a:rPr>
              <a:t>Anksiyete</a:t>
            </a:r>
            <a:r>
              <a:rPr lang="tr-TR" sz="1200" dirty="0">
                <a:effectLst/>
                <a:latin typeface="Segoe UI" panose="020B0502040204020203" pitchFamily="34" charset="0"/>
                <a:ea typeface="Quattrocento Sans"/>
                <a:cs typeface="Segoe UI" panose="020B0502040204020203" pitchFamily="34" charset="0"/>
              </a:rPr>
              <a:t> Bozukluğunun tedavisinde hem ilaçlar hem de çekince oluşturan durum ile ilgili olumsuz bilişlere ve kaçınma davranışlarına yönelik bilişsel davranışçı terapiler uygulanabilir. Bu iki yöntemin birlikte uygulanması, tedavide en etkin sonucu sağlamaktadır.</a:t>
            </a:r>
            <a:endParaRPr lang="tr-TR" sz="1200" dirty="0">
              <a:effectLst/>
              <a:latin typeface="Segoe UI" panose="020B0502040204020203" pitchFamily="34" charset="0"/>
              <a:ea typeface="Quattrocento Sans"/>
              <a:cs typeface="Quattrocento Sans"/>
            </a:endParaRPr>
          </a:p>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38</a:t>
            </a:fld>
            <a:endParaRPr lang="en-US"/>
          </a:p>
        </p:txBody>
      </p:sp>
    </p:spTree>
    <p:extLst>
      <p:ext uri="{BB962C8B-B14F-4D97-AF65-F5344CB8AC3E}">
        <p14:creationId xmlns:p14="http://schemas.microsoft.com/office/powerpoint/2010/main" val="37676506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15000"/>
              </a:lnSpc>
            </a:pPr>
            <a:r>
              <a:rPr lang="tr-TR" sz="1800" b="1" dirty="0">
                <a:solidFill>
                  <a:srgbClr val="2F5496"/>
                </a:solidFill>
                <a:effectLst/>
                <a:latin typeface="Segoe UI" panose="020B0502040204020203" pitchFamily="34" charset="0"/>
                <a:ea typeface="Quattrocento Sans"/>
              </a:rPr>
              <a:t>Panik Bozukluk (PB), bazılarının tanımlanabilir öncülleri olmayan panik ataklarının olmasıyla tanımlanır. Panik atak, klasik olarak 10 ila 15 dakika içinde zirveye ulaşan bir dizi sıkıntı verici semptomdur. Fiziksel belirtiler arasında titreme, baş dönmesi, çarpıntı, nefes almada güçlük, bulantı ve kusma yer alır.</a:t>
            </a:r>
            <a:r>
              <a:rPr lang="tr-TR" sz="1800" dirty="0">
                <a:solidFill>
                  <a:srgbClr val="0070C0"/>
                </a:solidFill>
                <a:effectLst/>
                <a:latin typeface="Segoe UI" panose="020B0502040204020203" pitchFamily="34" charset="0"/>
                <a:ea typeface="Quattrocento Sans"/>
              </a:rPr>
              <a:t> </a:t>
            </a:r>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39</a:t>
            </a:fld>
            <a:endParaRPr lang="en-US"/>
          </a:p>
        </p:txBody>
      </p:sp>
    </p:spTree>
    <p:extLst>
      <p:ext uri="{BB962C8B-B14F-4D97-AF65-F5344CB8AC3E}">
        <p14:creationId xmlns:p14="http://schemas.microsoft.com/office/powerpoint/2010/main" val="4949335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15000"/>
              </a:lnSpc>
            </a:pPr>
            <a:r>
              <a:rPr lang="tr-TR" sz="1200" dirty="0">
                <a:effectLst/>
                <a:latin typeface="Segoe UI" panose="020B0502040204020203" pitchFamily="34" charset="0"/>
                <a:ea typeface="Quattrocento Sans"/>
              </a:rPr>
              <a:t>Panik Bozukluğun sıklığı, ergenlerde yapılan bir çalışmada, 1 yıllık sürede %1,9 olarak belirtilmiştir (</a:t>
            </a:r>
            <a:r>
              <a:rPr lang="tr-TR" sz="1200" dirty="0" err="1">
                <a:effectLst/>
                <a:latin typeface="Segoe UI" panose="020B0502040204020203" pitchFamily="34" charset="0"/>
                <a:ea typeface="Quattrocento Sans"/>
              </a:rPr>
              <a:t>Kessler</a:t>
            </a:r>
            <a:r>
              <a:rPr lang="tr-TR" sz="1200" dirty="0">
                <a:effectLst/>
                <a:latin typeface="Segoe UI" panose="020B0502040204020203" pitchFamily="34" charset="0"/>
                <a:ea typeface="Quattrocento Sans"/>
              </a:rPr>
              <a:t> ve ark., 2012). Ülkemizde ise daha küçük yaş grubu ile yapılan bir çalışmada, sıklığının %0,03 olduğu gösterilmiştir (E. S. Ercan ve ark., 2019). </a:t>
            </a:r>
            <a:r>
              <a:rPr lang="tr-TR" sz="1200" dirty="0" err="1">
                <a:effectLst/>
                <a:latin typeface="Segoe UI" panose="020B0502040204020203" pitchFamily="34" charset="0"/>
                <a:ea typeface="Quattrocento Sans"/>
              </a:rPr>
              <a:t>Derealizasyon</a:t>
            </a:r>
            <a:r>
              <a:rPr lang="tr-TR" sz="1200" dirty="0">
                <a:effectLst/>
                <a:latin typeface="Segoe UI" panose="020B0502040204020203" pitchFamily="34" charset="0"/>
                <a:ea typeface="Quattrocento Sans"/>
              </a:rPr>
              <a:t> (yani beden dışı deneyimler) ve ölme ve/veya aklını kaybetme korkusu da ortaya çıkabilir. Panik atak tanısı koymadan önce tıbbi </a:t>
            </a:r>
            <a:r>
              <a:rPr lang="tr-TR" sz="1200" dirty="0" err="1">
                <a:effectLst/>
                <a:latin typeface="Segoe UI" panose="020B0502040204020203" pitchFamily="34" charset="0"/>
                <a:ea typeface="Quattrocento Sans"/>
              </a:rPr>
              <a:t>se</a:t>
            </a:r>
            <a:r>
              <a:rPr lang="tr-TR" sz="1200" dirty="0" err="1">
                <a:effectLst/>
                <a:latin typeface="Segoe UI" panose="020B0502040204020203" pitchFamily="34" charset="0"/>
                <a:ea typeface="Quattrocento Sans"/>
                <a:cs typeface="Segoe UI" panose="020B0502040204020203" pitchFamily="34" charset="0"/>
              </a:rPr>
              <a:t>bozukluklarla</a:t>
            </a:r>
            <a:r>
              <a:rPr lang="tr-TR" sz="1200" dirty="0">
                <a:effectLst/>
                <a:latin typeface="Segoe UI" panose="020B0502040204020203" pitchFamily="34" charset="0"/>
                <a:ea typeface="Quattrocento Sans"/>
                <a:cs typeface="Segoe UI" panose="020B0502040204020203" pitchFamily="34" charset="0"/>
              </a:rPr>
              <a:t> ilişkili uyaranlar tarafından uyarılıp uyarılmadığını belirlemek önemlidir. Örneğin, sosyal değerlendirme ortamlarındaki panik, Panik Ataklı Sosyal </a:t>
            </a:r>
            <a:r>
              <a:rPr lang="tr-TR" sz="1200" dirty="0" err="1">
                <a:effectLst/>
                <a:latin typeface="Segoe UI" panose="020B0502040204020203" pitchFamily="34" charset="0"/>
                <a:ea typeface="Quattrocento Sans"/>
                <a:cs typeface="Segoe UI" panose="020B0502040204020203" pitchFamily="34" charset="0"/>
              </a:rPr>
              <a:t>Anksiyete</a:t>
            </a:r>
            <a:r>
              <a:rPr lang="tr-TR" sz="1200" dirty="0">
                <a:effectLst/>
                <a:latin typeface="Segoe UI" panose="020B0502040204020203" pitchFamily="34" charset="0"/>
                <a:ea typeface="Quattrocento Sans"/>
                <a:cs typeface="Segoe UI" panose="020B0502040204020203" pitchFamily="34" charset="0"/>
              </a:rPr>
              <a:t> tanısını düşündürebilir. Panik ataklar yalnızca belirli durumlara yanıt olarak ortaya çıktığında, PB tanısı konmaz. </a:t>
            </a:r>
            <a:r>
              <a:rPr lang="tr-TR" sz="1200" dirty="0" err="1">
                <a:effectLst/>
                <a:latin typeface="Segoe UI" panose="020B0502040204020203" pitchFamily="34" charset="0"/>
                <a:ea typeface="Quattrocento Sans"/>
                <a:cs typeface="Segoe UI" panose="020B0502040204020203" pitchFamily="34" charset="0"/>
              </a:rPr>
              <a:t>PB'li</a:t>
            </a:r>
            <a:r>
              <a:rPr lang="tr-TR" sz="1200" dirty="0">
                <a:effectLst/>
                <a:latin typeface="Segoe UI" panose="020B0502040204020203" pitchFamily="34" charset="0"/>
                <a:ea typeface="Quattrocento Sans"/>
                <a:cs typeface="Segoe UI" panose="020B0502040204020203" pitchFamily="34" charset="0"/>
              </a:rPr>
              <a:t> ergenler, tanımlanabilir bir neden olmaksızın panik atak geçirir ve ergenlerin, belirli durumlara maruz kalma ile ilişkili ek panik atakları olabilir. Kişiyi uykudan uyandıran gece panik atakları, genellikle PB için tipiktir. </a:t>
            </a:r>
            <a:endParaRPr lang="tr-TR" sz="1200" dirty="0">
              <a:effectLst/>
              <a:latin typeface="Segoe UI" panose="020B0502040204020203" pitchFamily="34" charset="0"/>
              <a:ea typeface="Quattrocento Sans"/>
              <a:cs typeface="Quattrocento Sans"/>
            </a:endParaRPr>
          </a:p>
          <a:p>
            <a:pPr algn="just">
              <a:lnSpc>
                <a:spcPct val="115000"/>
              </a:lnSpc>
            </a:pPr>
            <a:r>
              <a:rPr lang="tr-TR" sz="1200" dirty="0">
                <a:effectLst/>
                <a:latin typeface="Segoe UI" panose="020B0502040204020203" pitchFamily="34" charset="0"/>
                <a:ea typeface="Quattrocento Sans"/>
                <a:cs typeface="Segoe UI" panose="020B0502040204020203" pitchFamily="34" charset="0"/>
              </a:rPr>
              <a:t> </a:t>
            </a:r>
            <a:endParaRPr lang="tr-TR" sz="1200" dirty="0">
              <a:effectLst/>
              <a:latin typeface="Segoe UI" panose="020B0502040204020203" pitchFamily="34" charset="0"/>
              <a:ea typeface="Quattrocento Sans"/>
              <a:cs typeface="Quattrocento Sans"/>
            </a:endParaRPr>
          </a:p>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40</a:t>
            </a:fld>
            <a:endParaRPr lang="en-US"/>
          </a:p>
        </p:txBody>
      </p:sp>
    </p:spTree>
    <p:extLst>
      <p:ext uri="{BB962C8B-B14F-4D97-AF65-F5344CB8AC3E}">
        <p14:creationId xmlns:p14="http://schemas.microsoft.com/office/powerpoint/2010/main" val="39776247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15000"/>
              </a:lnSpc>
            </a:pPr>
            <a:r>
              <a:rPr lang="tr-TR" sz="1800" b="1" dirty="0">
                <a:solidFill>
                  <a:srgbClr val="2F5496"/>
                </a:solidFill>
                <a:effectLst/>
                <a:latin typeface="Segoe UI" panose="020B0502040204020203" pitchFamily="34" charset="0"/>
                <a:ea typeface="Quattrocento Sans"/>
                <a:cs typeface="Segoe UI" panose="020B0502040204020203" pitchFamily="34" charset="0"/>
              </a:rPr>
              <a:t>PB tanısının anahtarı, panik atak geçirme endişesinin varlığı veya ataktan kaçınma ya da ataktan kaynaklanabilecek olası zararı azaltma girişimlerindeki davranış değişiklikleridir. </a:t>
            </a:r>
            <a:r>
              <a:rPr lang="tr-TR" sz="1800" b="1" dirty="0" err="1">
                <a:solidFill>
                  <a:srgbClr val="2F5496"/>
                </a:solidFill>
                <a:effectLst/>
                <a:latin typeface="Segoe UI" panose="020B0502040204020203" pitchFamily="34" charset="0"/>
                <a:ea typeface="Quattrocento Sans"/>
                <a:cs typeface="Segoe UI" panose="020B0502040204020203" pitchFamily="34" charset="0"/>
              </a:rPr>
              <a:t>PB'li</a:t>
            </a:r>
            <a:r>
              <a:rPr lang="tr-TR" sz="1800" b="1" dirty="0">
                <a:solidFill>
                  <a:srgbClr val="2F5496"/>
                </a:solidFill>
                <a:effectLst/>
                <a:latin typeface="Segoe UI" panose="020B0502040204020203" pitchFamily="34" charset="0"/>
                <a:ea typeface="Quattrocento Sans"/>
                <a:cs typeface="Segoe UI" panose="020B0502040204020203" pitchFamily="34" charset="0"/>
              </a:rPr>
              <a:t> ergenler, artan kalp atış hızının panik atağı tetikleyebileceğine dair inançları nedeniyle merdiven çıkmayabilir veya spora katılmayabilir. Dışarıya, yalnızca bir atak meydana gelirse yardım edebilecek kişilerle birlikte çıkabilirler. Tanı için endişe veya davranış değişiklikleri en az 1 ay boyunca mevcut olmalıdır. </a:t>
            </a:r>
            <a:endParaRPr lang="tr-TR" sz="1800" dirty="0">
              <a:effectLst/>
              <a:latin typeface="Segoe UI" panose="020B0502040204020203" pitchFamily="34" charset="0"/>
              <a:ea typeface="Quattrocento Sans"/>
              <a:cs typeface="Quattrocento Sans"/>
            </a:endParaRPr>
          </a:p>
          <a:p>
            <a:pPr algn="just">
              <a:lnSpc>
                <a:spcPct val="115000"/>
              </a:lnSpc>
            </a:pPr>
            <a:r>
              <a:rPr lang="tr-TR" sz="1800" dirty="0">
                <a:effectLst/>
                <a:latin typeface="Segoe UI" panose="020B0502040204020203" pitchFamily="34" charset="0"/>
                <a:ea typeface="Quattrocento Sans"/>
                <a:cs typeface="Segoe UI" panose="020B0502040204020203" pitchFamily="34" charset="0"/>
              </a:rPr>
              <a:t> </a:t>
            </a:r>
            <a:endParaRPr lang="tr-TR" sz="1800" dirty="0">
              <a:effectLst/>
              <a:latin typeface="Segoe UI" panose="020B0502040204020203" pitchFamily="34" charset="0"/>
              <a:ea typeface="Quattrocento Sans"/>
              <a:cs typeface="Quattrocento Sans"/>
            </a:endParaRPr>
          </a:p>
          <a:p>
            <a:pPr algn="just">
              <a:lnSpc>
                <a:spcPct val="115000"/>
              </a:lnSpc>
            </a:pPr>
            <a:r>
              <a:rPr lang="tr-TR" sz="1800" dirty="0" err="1">
                <a:effectLst/>
                <a:latin typeface="Segoe UI" panose="020B0502040204020203" pitchFamily="34" charset="0"/>
                <a:ea typeface="Quattrocento Sans"/>
                <a:cs typeface="Segoe UI" panose="020B0502040204020203" pitchFamily="34" charset="0"/>
              </a:rPr>
              <a:t>Anksiyete</a:t>
            </a:r>
            <a:r>
              <a:rPr lang="tr-TR" sz="1800" dirty="0">
                <a:effectLst/>
                <a:latin typeface="Segoe UI" panose="020B0502040204020203" pitchFamily="34" charset="0"/>
                <a:ea typeface="Quattrocento Sans"/>
                <a:cs typeface="Segoe UI" panose="020B0502040204020203" pitchFamily="34" charset="0"/>
              </a:rPr>
              <a:t> duyarlılığının artması veya </a:t>
            </a:r>
            <a:r>
              <a:rPr lang="tr-TR" sz="1800" dirty="0" err="1">
                <a:effectLst/>
                <a:latin typeface="Segoe UI" panose="020B0502040204020203" pitchFamily="34" charset="0"/>
                <a:ea typeface="Quattrocento Sans"/>
                <a:cs typeface="Segoe UI" panose="020B0502040204020203" pitchFamily="34" charset="0"/>
              </a:rPr>
              <a:t>anksiyete</a:t>
            </a:r>
            <a:r>
              <a:rPr lang="tr-TR" sz="1800" dirty="0">
                <a:effectLst/>
                <a:latin typeface="Segoe UI" panose="020B0502040204020203" pitchFamily="34" charset="0"/>
                <a:ea typeface="Quattrocento Sans"/>
                <a:cs typeface="Segoe UI" panose="020B0502040204020203" pitchFamily="34" charset="0"/>
              </a:rPr>
              <a:t> ile ilişkili hislerin (kalp atış hızının artması, baş dönmesi veya </a:t>
            </a:r>
            <a:r>
              <a:rPr lang="tr-TR" sz="1800" dirty="0" err="1">
                <a:effectLst/>
                <a:latin typeface="Segoe UI" panose="020B0502040204020203" pitchFamily="34" charset="0"/>
                <a:ea typeface="Quattrocento Sans"/>
                <a:cs typeface="Segoe UI" panose="020B0502040204020203" pitchFamily="34" charset="0"/>
              </a:rPr>
              <a:t>derealizasyon</a:t>
            </a:r>
            <a:r>
              <a:rPr lang="tr-TR" sz="1800" dirty="0">
                <a:effectLst/>
                <a:latin typeface="Segoe UI" panose="020B0502040204020203" pitchFamily="34" charset="0"/>
                <a:ea typeface="Quattrocento Sans"/>
                <a:cs typeface="Segoe UI" panose="020B0502040204020203" pitchFamily="34" charset="0"/>
              </a:rPr>
              <a:t>), zararlı fiziksel, psikolojik veya sosyal sonuçları olduğuna dair inançlar nedeniyle bu hislerden korkulması, özellikle </a:t>
            </a:r>
            <a:r>
              <a:rPr lang="tr-TR" sz="1800" dirty="0" err="1">
                <a:effectLst/>
                <a:latin typeface="Segoe UI" panose="020B0502040204020203" pitchFamily="34" charset="0"/>
                <a:ea typeface="Quattrocento Sans"/>
                <a:cs typeface="Segoe UI" panose="020B0502040204020203" pitchFamily="34" charset="0"/>
              </a:rPr>
              <a:t>PB'de</a:t>
            </a:r>
            <a:r>
              <a:rPr lang="tr-TR" sz="1800" dirty="0">
                <a:effectLst/>
                <a:latin typeface="Segoe UI" panose="020B0502040204020203" pitchFamily="34" charset="0"/>
                <a:ea typeface="Quattrocento Sans"/>
                <a:cs typeface="Segoe UI" panose="020B0502040204020203" pitchFamily="34" charset="0"/>
              </a:rPr>
              <a:t> yaygındır ancak </a:t>
            </a:r>
            <a:r>
              <a:rPr lang="tr-TR" sz="1800" dirty="0" err="1">
                <a:effectLst/>
                <a:latin typeface="Segoe UI" panose="020B0502040204020203" pitchFamily="34" charset="0"/>
                <a:ea typeface="Quattrocento Sans"/>
                <a:cs typeface="Segoe UI" panose="020B0502040204020203" pitchFamily="34" charset="0"/>
              </a:rPr>
              <a:t>anksiyete</a:t>
            </a:r>
            <a:r>
              <a:rPr lang="tr-TR" sz="1800" dirty="0">
                <a:effectLst/>
                <a:latin typeface="Segoe UI" panose="020B0502040204020203" pitchFamily="34" charset="0"/>
                <a:ea typeface="Quattrocento Sans"/>
                <a:cs typeface="Segoe UI" panose="020B0502040204020203" pitchFamily="34" charset="0"/>
              </a:rPr>
              <a:t> duyarlılığı, diğer </a:t>
            </a:r>
            <a:r>
              <a:rPr lang="tr-TR" sz="1800" dirty="0" err="1">
                <a:effectLst/>
                <a:latin typeface="Segoe UI" panose="020B0502040204020203" pitchFamily="34" charset="0"/>
                <a:ea typeface="Quattrocento Sans"/>
                <a:cs typeface="Segoe UI" panose="020B0502040204020203" pitchFamily="34" charset="0"/>
              </a:rPr>
              <a:t>anksiyete</a:t>
            </a:r>
            <a:r>
              <a:rPr lang="tr-TR" sz="1800" dirty="0">
                <a:effectLst/>
                <a:latin typeface="Segoe UI" panose="020B0502040204020203" pitchFamily="34" charset="0"/>
                <a:ea typeface="Quattrocento Sans"/>
                <a:cs typeface="Segoe UI" panose="020B0502040204020203" pitchFamily="34" charset="0"/>
              </a:rPr>
              <a:t> bozuklukları olan çocuklar tarafından da yaşanmaktadır (</a:t>
            </a:r>
            <a:r>
              <a:rPr lang="tr-TR" sz="1800" dirty="0" err="1">
                <a:effectLst/>
                <a:latin typeface="Segoe UI" panose="020B0502040204020203" pitchFamily="34" charset="0"/>
                <a:ea typeface="Quattrocento Sans"/>
                <a:cs typeface="Segoe UI" panose="020B0502040204020203" pitchFamily="34" charset="0"/>
              </a:rPr>
              <a:t>Reiss</a:t>
            </a:r>
            <a:r>
              <a:rPr lang="tr-TR" sz="1800" dirty="0">
                <a:effectLst/>
                <a:latin typeface="Segoe UI" panose="020B0502040204020203" pitchFamily="34" charset="0"/>
                <a:ea typeface="Quattrocento Sans"/>
                <a:cs typeface="Segoe UI" panose="020B0502040204020203" pitchFamily="34" charset="0"/>
              </a:rPr>
              <a:t>, 1991; </a:t>
            </a:r>
            <a:r>
              <a:rPr lang="tr-TR" sz="1800" dirty="0" err="1">
                <a:effectLst/>
                <a:latin typeface="Segoe UI" panose="020B0502040204020203" pitchFamily="34" charset="0"/>
                <a:ea typeface="Quattrocento Sans"/>
                <a:cs typeface="Segoe UI" panose="020B0502040204020203" pitchFamily="34" charset="0"/>
              </a:rPr>
              <a:t>Silverman</a:t>
            </a:r>
            <a:r>
              <a:rPr lang="tr-TR" sz="1800" dirty="0">
                <a:effectLst/>
                <a:latin typeface="Segoe UI" panose="020B0502040204020203" pitchFamily="34" charset="0"/>
                <a:ea typeface="Quattrocento Sans"/>
                <a:cs typeface="Segoe UI" panose="020B0502040204020203" pitchFamily="34" charset="0"/>
              </a:rPr>
              <a:t> ve ark., 2003). Somatik belirti bozukluğu (beden ile ilgili gösterilebilir bir sebep olmamasına rağmen yaşanan belirtiler), rahatsız edici somatik belirtilerin sıklıkla belirgin olması bakımından PB ile benzerlik gösterir. Bununla birlikte </a:t>
            </a:r>
            <a:r>
              <a:rPr lang="tr-TR" sz="1800" dirty="0" err="1">
                <a:effectLst/>
                <a:latin typeface="Segoe UI" panose="020B0502040204020203" pitchFamily="34" charset="0"/>
                <a:ea typeface="Quattrocento Sans"/>
                <a:cs typeface="Segoe UI" panose="020B0502040204020203" pitchFamily="34" charset="0"/>
              </a:rPr>
              <a:t>PB'de</a:t>
            </a:r>
            <a:r>
              <a:rPr lang="tr-TR" sz="1800" dirty="0">
                <a:effectLst/>
                <a:latin typeface="Segoe UI" panose="020B0502040204020203" pitchFamily="34" charset="0"/>
                <a:ea typeface="Quattrocento Sans"/>
                <a:cs typeface="Segoe UI" panose="020B0502040204020203" pitchFamily="34" charset="0"/>
              </a:rPr>
              <a:t> somatik semptomlar, somatik semptom bozukluğunun sürekli olarak mevcut olan semptomlarının aksine genellikle nispeten kısa ve yoğun ataklar halinde ortaya çıkar.</a:t>
            </a:r>
            <a:endParaRPr lang="tr-TR" sz="1800" dirty="0">
              <a:effectLst/>
              <a:latin typeface="Segoe UI" panose="020B0502040204020203" pitchFamily="34" charset="0"/>
              <a:ea typeface="Quattrocento Sans"/>
              <a:cs typeface="Quattrocento Sans"/>
            </a:endParaRPr>
          </a:p>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41</a:t>
            </a:fld>
            <a:endParaRPr lang="en-US"/>
          </a:p>
        </p:txBody>
      </p:sp>
    </p:spTree>
    <p:extLst>
      <p:ext uri="{BB962C8B-B14F-4D97-AF65-F5344CB8AC3E}">
        <p14:creationId xmlns:p14="http://schemas.microsoft.com/office/powerpoint/2010/main" val="21189216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17000"/>
              </a:lnSpc>
            </a:pPr>
            <a:r>
              <a:rPr lang="tr-TR" sz="1800" b="1" dirty="0">
                <a:solidFill>
                  <a:srgbClr val="2F5496"/>
                </a:solidFill>
                <a:effectLst/>
                <a:latin typeface="Segoe UI" panose="020B0502040204020203" pitchFamily="34" charset="0"/>
                <a:ea typeface="Quattrocento Sans"/>
              </a:rPr>
              <a:t>Yaygın </a:t>
            </a:r>
            <a:r>
              <a:rPr lang="tr-TR" sz="1800" b="1" dirty="0" err="1">
                <a:solidFill>
                  <a:srgbClr val="2F5496"/>
                </a:solidFill>
                <a:effectLst/>
                <a:latin typeface="Segoe UI" panose="020B0502040204020203" pitchFamily="34" charset="0"/>
                <a:ea typeface="Quattrocento Sans"/>
              </a:rPr>
              <a:t>Anksiyete</a:t>
            </a:r>
            <a:r>
              <a:rPr lang="tr-TR" sz="1800" b="1" dirty="0">
                <a:solidFill>
                  <a:srgbClr val="2F5496"/>
                </a:solidFill>
                <a:effectLst/>
                <a:latin typeface="Segoe UI" panose="020B0502040204020203" pitchFamily="34" charset="0"/>
                <a:ea typeface="Quattrocento Sans"/>
              </a:rPr>
              <a:t> Bozukluğu (YAB), en az 6 ay boyunca birden fazla durum hakkında günlük hayatı etkileyen endişe ile karakterize edilir. YAB olan ergenler, çoğu gün potansiyel olarak olumsuz olaylar hakkında endişe duyarlar ve endişenin odağı konudan konuya değişebilir. </a:t>
            </a:r>
            <a:r>
              <a:rPr lang="tr-TR" sz="1800" b="1" dirty="0" err="1">
                <a:solidFill>
                  <a:srgbClr val="2F5496"/>
                </a:solidFill>
                <a:effectLst/>
                <a:latin typeface="Segoe UI" panose="020B0502040204020203" pitchFamily="34" charset="0"/>
                <a:ea typeface="Quattrocento Sans"/>
              </a:rPr>
              <a:t>YAB'deki</a:t>
            </a:r>
            <a:r>
              <a:rPr lang="tr-TR" sz="1800" b="1" dirty="0">
                <a:solidFill>
                  <a:srgbClr val="2F5496"/>
                </a:solidFill>
                <a:effectLst/>
                <a:latin typeface="Segoe UI" panose="020B0502040204020203" pitchFamily="34" charset="0"/>
                <a:ea typeface="Quattrocento Sans"/>
              </a:rPr>
              <a:t> kaygıyı kontrol etmek genellikle zordur ve görevleri tamamlamayı veya aktivitelerden keyif almayı engeller, bu da patolojik kaygıyı normal kaygıdan ayırt etmeye yardımcı olur.</a:t>
            </a:r>
            <a:r>
              <a:rPr lang="tr-TR" sz="1800" dirty="0">
                <a:solidFill>
                  <a:srgbClr val="2F5496"/>
                </a:solidFill>
                <a:effectLst/>
                <a:latin typeface="Segoe UI" panose="020B0502040204020203" pitchFamily="34" charset="0"/>
                <a:ea typeface="Quattrocento Sans"/>
              </a:rPr>
              <a:t> </a:t>
            </a:r>
            <a:r>
              <a:rPr lang="tr-TR" sz="1200" dirty="0">
                <a:effectLst/>
                <a:latin typeface="Segoe UI" panose="020B0502040204020203" pitchFamily="34" charset="0"/>
                <a:ea typeface="Quattrocento Sans"/>
              </a:rPr>
              <a:t>YAB olan ergenlerde, uykuya dalma veya uykuda kalma güçlüğü, yorgunluk, odaklanma sorunu, kas gerginliği veya sinirlilik görülebilir ve duyulan endişeye bu belirtilerden birinin eşlik etmesi gerekir</a:t>
            </a:r>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42</a:t>
            </a:fld>
            <a:endParaRPr lang="en-US"/>
          </a:p>
        </p:txBody>
      </p:sp>
    </p:spTree>
    <p:extLst>
      <p:ext uri="{BB962C8B-B14F-4D97-AF65-F5344CB8AC3E}">
        <p14:creationId xmlns:p14="http://schemas.microsoft.com/office/powerpoint/2010/main" val="28935797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17000"/>
              </a:lnSpc>
            </a:pPr>
            <a:r>
              <a:rPr lang="tr-TR" sz="1200" dirty="0">
                <a:effectLst/>
                <a:latin typeface="Segoe UI" panose="020B0502040204020203" pitchFamily="34" charset="0"/>
                <a:ea typeface="Quattrocento Sans"/>
              </a:rPr>
              <a:t>. </a:t>
            </a:r>
            <a:r>
              <a:rPr lang="tr-TR" sz="1200" dirty="0" err="1">
                <a:effectLst/>
                <a:latin typeface="Segoe UI" panose="020B0502040204020203" pitchFamily="34" charset="0"/>
                <a:ea typeface="Quattrocento Sans"/>
              </a:rPr>
              <a:t>YAB'deki</a:t>
            </a:r>
            <a:r>
              <a:rPr lang="tr-TR" sz="1200" dirty="0">
                <a:effectLst/>
                <a:latin typeface="Segoe UI" panose="020B0502040204020203" pitchFamily="34" charset="0"/>
                <a:ea typeface="Quattrocento Sans"/>
              </a:rPr>
              <a:t> kaygılar genellikle ödevleri tamamlama, zamanında yetişme, iyi notlar alma ve performans teşvikleri gibi gündelik konularla ilgilidir. Beklenen değişiklikler ve afetler, hırsızlık veya bir aile üyesinin hastalanması gibi tehlikeli durumlarla ilgili endişeler de yaygındır. Endişeler bazen fantastik (örneğin bodrumdaki canavarlar) veya aşırı (örneğin terörist saldırılar) olabilir. YAB olan ergenler, performansları veya güvenlikleri hakkında sık sık güvence arayabilir. YAB ayrıca mükemmeliyetçilik, yanlış seçim yapma korkusuyla kararsızlık ve küçük hataları büyütme eğilimi olarak da ortaya çıkabilir. Somatik semptomlar da sıklıkla baş ağrısı ve mide ağrısı şeklinde kendini gösterir. Uyku değişiklikleri, düşük enerji, konsantrasyon güçlüğü, </a:t>
            </a:r>
            <a:r>
              <a:rPr lang="tr-TR" sz="1200" dirty="0" err="1">
                <a:effectLst/>
                <a:latin typeface="Segoe UI" panose="020B0502040204020203" pitchFamily="34" charset="0"/>
                <a:ea typeface="Quattrocento Sans"/>
              </a:rPr>
              <a:t>psikomotor</a:t>
            </a:r>
            <a:r>
              <a:rPr lang="tr-TR" sz="1200" dirty="0">
                <a:effectLst/>
                <a:latin typeface="Segoe UI" panose="020B0502040204020203" pitchFamily="34" charset="0"/>
                <a:ea typeface="Quattrocento Sans"/>
              </a:rPr>
              <a:t> değişiklikler ve sinirlilik (özellikle ergen depresyonunda yaygındır) dahil olmak üzere depresif ve YAB semptomları arasında önemli bir örtüşme vardır. Semptom </a:t>
            </a:r>
            <a:r>
              <a:rPr lang="tr-TR" sz="1200" dirty="0">
                <a:effectLst/>
                <a:latin typeface="Segoe UI" panose="020B0502040204020203" pitchFamily="34" charset="0"/>
                <a:ea typeface="Quattrocento Sans"/>
                <a:cs typeface="Segoe UI" panose="020B0502040204020203" pitchFamily="34" charset="0"/>
              </a:rPr>
              <a:t>örtüşmesine ek olarak, YAB ve depresyonun yaş sıklık eğrilerinde de önemli bir örtüşme vardır (</a:t>
            </a:r>
            <a:r>
              <a:rPr lang="tr-TR" sz="1200" dirty="0" err="1">
                <a:effectLst/>
                <a:latin typeface="Segoe UI" panose="020B0502040204020203" pitchFamily="34" charset="0"/>
                <a:ea typeface="Quattrocento Sans"/>
                <a:cs typeface="Segoe UI" panose="020B0502040204020203" pitchFamily="34" charset="0"/>
              </a:rPr>
              <a:t>Copeland</a:t>
            </a:r>
            <a:r>
              <a:rPr lang="tr-TR" sz="1200" dirty="0">
                <a:effectLst/>
                <a:latin typeface="Segoe UI" panose="020B0502040204020203" pitchFamily="34" charset="0"/>
                <a:ea typeface="Quattrocento Sans"/>
                <a:cs typeface="Segoe UI" panose="020B0502040204020203" pitchFamily="34" charset="0"/>
              </a:rPr>
              <a:t> ve ark., 2014): Her ikisi de küçük çocuklarda nispeten nadirdir, ergenlik ve genç yetişkinlik boyunca artar.</a:t>
            </a:r>
            <a:endParaRPr lang="tr-TR" sz="1200" dirty="0">
              <a:effectLst/>
              <a:latin typeface="Segoe UI" panose="020B0502040204020203" pitchFamily="34" charset="0"/>
              <a:ea typeface="Quattrocento Sans"/>
              <a:cs typeface="Quattrocento Sans"/>
            </a:endParaRPr>
          </a:p>
          <a:p>
            <a:pPr algn="just">
              <a:lnSpc>
                <a:spcPct val="117000"/>
              </a:lnSpc>
            </a:pPr>
            <a:r>
              <a:rPr lang="tr-TR" sz="1200" dirty="0">
                <a:effectLst/>
                <a:latin typeface="Segoe UI" panose="020B0502040204020203" pitchFamily="34" charset="0"/>
                <a:ea typeface="Quattrocento Sans"/>
                <a:cs typeface="Segoe UI" panose="020B0502040204020203" pitchFamily="34" charset="0"/>
              </a:rPr>
              <a:t> </a:t>
            </a:r>
            <a:endParaRPr lang="tr-TR" sz="1200" dirty="0">
              <a:effectLst/>
              <a:latin typeface="Segoe UI" panose="020B0502040204020203" pitchFamily="34" charset="0"/>
              <a:ea typeface="Quattrocento Sans"/>
              <a:cs typeface="Quattrocento Sans"/>
            </a:endParaRPr>
          </a:p>
          <a:p>
            <a:pPr algn="just">
              <a:lnSpc>
                <a:spcPct val="115000"/>
              </a:lnSpc>
            </a:pPr>
            <a:r>
              <a:rPr lang="tr-TR" sz="1200" dirty="0">
                <a:effectLst/>
                <a:latin typeface="Segoe UI" panose="020B0502040204020203" pitchFamily="34" charset="0"/>
                <a:ea typeface="Quattrocento Sans"/>
                <a:cs typeface="Segoe UI" panose="020B0502040204020203" pitchFamily="34" charset="0"/>
              </a:rPr>
              <a:t>Tedavinin birincil amacı, çocukların, günlük hayatı bozan kaygılarını nasıl yöneteceklerini ve bunlarla nasıl başa çıkacaklarını öğrenmeleridir. </a:t>
            </a:r>
            <a:r>
              <a:rPr lang="tr-TR" sz="1200" dirty="0" err="1">
                <a:effectLst/>
                <a:latin typeface="Segoe UI" panose="020B0502040204020203" pitchFamily="34" charset="0"/>
                <a:ea typeface="Quattrocento Sans"/>
                <a:cs typeface="Segoe UI" panose="020B0502040204020203" pitchFamily="34" charset="0"/>
              </a:rPr>
              <a:t>Anksiyete</a:t>
            </a:r>
            <a:r>
              <a:rPr lang="tr-TR" sz="1200" dirty="0">
                <a:effectLst/>
                <a:latin typeface="Segoe UI" panose="020B0502040204020203" pitchFamily="34" charset="0"/>
                <a:ea typeface="Quattrocento Sans"/>
                <a:cs typeface="Segoe UI" panose="020B0502040204020203" pitchFamily="34" charset="0"/>
              </a:rPr>
              <a:t> bozukluğunun alt tipleri birlikte sık görüldüğünden ilk olarak en çok zarar veren </a:t>
            </a:r>
            <a:r>
              <a:rPr lang="tr-TR" sz="1200" dirty="0" err="1">
                <a:effectLst/>
                <a:latin typeface="Segoe UI" panose="020B0502040204020203" pitchFamily="34" charset="0"/>
                <a:ea typeface="Quattrocento Sans"/>
                <a:cs typeface="Segoe UI" panose="020B0502040204020203" pitchFamily="34" charset="0"/>
              </a:rPr>
              <a:t>anksiyete</a:t>
            </a:r>
            <a:r>
              <a:rPr lang="tr-TR" sz="1200" dirty="0">
                <a:effectLst/>
                <a:latin typeface="Segoe UI" panose="020B0502040204020203" pitchFamily="34" charset="0"/>
                <a:ea typeface="Quattrocento Sans"/>
                <a:cs typeface="Segoe UI" panose="020B0502040204020203" pitchFamily="34" charset="0"/>
              </a:rPr>
              <a:t> bozukluğunu hedeflemek yaygındır. Bu şekilde başarı elde edilebilir ve ergen, </a:t>
            </a:r>
            <a:r>
              <a:rPr lang="tr-TR" sz="1200" dirty="0" err="1">
                <a:effectLst/>
                <a:latin typeface="Segoe UI" panose="020B0502040204020203" pitchFamily="34" charset="0"/>
                <a:ea typeface="Quattrocento Sans"/>
                <a:cs typeface="Segoe UI" panose="020B0502040204020203" pitchFamily="34" charset="0"/>
              </a:rPr>
              <a:t>anksiyetenin</a:t>
            </a:r>
            <a:r>
              <a:rPr lang="tr-TR" sz="1200" dirty="0">
                <a:effectLst/>
                <a:latin typeface="Segoe UI" panose="020B0502040204020203" pitchFamily="34" charset="0"/>
                <a:ea typeface="Quattrocento Sans"/>
                <a:cs typeface="Segoe UI" panose="020B0502040204020203" pitchFamily="34" charset="0"/>
              </a:rPr>
              <a:t> yönetilebilir olduğunu ve öğrenilen becerilerin eşlikçi (</a:t>
            </a:r>
            <a:r>
              <a:rPr lang="tr-TR" sz="1200" dirty="0" err="1">
                <a:effectLst/>
                <a:latin typeface="Segoe UI" panose="020B0502040204020203" pitchFamily="34" charset="0"/>
                <a:ea typeface="Quattrocento Sans"/>
                <a:cs typeface="Segoe UI" panose="020B0502040204020203" pitchFamily="34" charset="0"/>
              </a:rPr>
              <a:t>komorbid</a:t>
            </a:r>
            <a:r>
              <a:rPr lang="tr-TR" sz="1200" dirty="0">
                <a:effectLst/>
                <a:latin typeface="Segoe UI" panose="020B0502040204020203" pitchFamily="34" charset="0"/>
                <a:ea typeface="Quattrocento Sans"/>
                <a:cs typeface="Segoe UI" panose="020B0502040204020203" pitchFamily="34" charset="0"/>
              </a:rPr>
              <a:t>) sorunlara da uygulanabileceğini anlar. Uykuyu etkileyen </a:t>
            </a:r>
            <a:r>
              <a:rPr lang="tr-TR" sz="1200" dirty="0" err="1">
                <a:effectLst/>
                <a:latin typeface="Segoe UI" panose="020B0502040204020203" pitchFamily="34" charset="0"/>
                <a:ea typeface="Quattrocento Sans"/>
                <a:cs typeface="Segoe UI" panose="020B0502040204020203" pitchFamily="34" charset="0"/>
              </a:rPr>
              <a:t>anksiyete</a:t>
            </a:r>
            <a:r>
              <a:rPr lang="tr-TR" sz="1200" dirty="0">
                <a:effectLst/>
                <a:latin typeface="Segoe UI" panose="020B0502040204020203" pitchFamily="34" charset="0"/>
                <a:ea typeface="Quattrocento Sans"/>
                <a:cs typeface="Segoe UI" panose="020B0502040204020203" pitchFamily="34" charset="0"/>
              </a:rPr>
              <a:t> bozukluklarının tedavisine de öncelik verilmelidir (80). Çocukluk çağı </a:t>
            </a:r>
            <a:r>
              <a:rPr lang="tr-TR" sz="1200" dirty="0" err="1">
                <a:effectLst/>
                <a:latin typeface="Segoe UI" panose="020B0502040204020203" pitchFamily="34" charset="0"/>
                <a:ea typeface="Quattrocento Sans"/>
                <a:cs typeface="Segoe UI" panose="020B0502040204020203" pitchFamily="34" charset="0"/>
              </a:rPr>
              <a:t>anksiyete</a:t>
            </a:r>
            <a:r>
              <a:rPr lang="tr-TR" sz="1200" dirty="0">
                <a:effectLst/>
                <a:latin typeface="Segoe UI" panose="020B0502040204020203" pitchFamily="34" charset="0"/>
                <a:ea typeface="Quattrocento Sans"/>
                <a:cs typeface="Segoe UI" panose="020B0502040204020203" pitchFamily="34" charset="0"/>
              </a:rPr>
              <a:t> bozuklukları için ilk basamak müdahaleler, Bilişsel Davranışçı Terapi (BDT) ve ilaç ile tedavisidir (</a:t>
            </a:r>
            <a:r>
              <a:rPr lang="tr-TR" sz="1200" dirty="0" err="1">
                <a:effectLst/>
                <a:latin typeface="Segoe UI" panose="020B0502040204020203" pitchFamily="34" charset="0"/>
                <a:ea typeface="Quattrocento Sans"/>
                <a:cs typeface="Segoe UI" panose="020B0502040204020203" pitchFamily="34" charset="0"/>
              </a:rPr>
              <a:t>Silverman</a:t>
            </a:r>
            <a:r>
              <a:rPr lang="tr-TR" sz="1200" dirty="0">
                <a:effectLst/>
                <a:latin typeface="Segoe UI" panose="020B0502040204020203" pitchFamily="34" charset="0"/>
                <a:ea typeface="Quattrocento Sans"/>
                <a:cs typeface="Segoe UI" panose="020B0502040204020203" pitchFamily="34" charset="0"/>
              </a:rPr>
              <a:t> ve ark., 2008; </a:t>
            </a:r>
            <a:r>
              <a:rPr lang="tr-TR" sz="1200" dirty="0" err="1">
                <a:effectLst/>
                <a:latin typeface="Segoe UI" panose="020B0502040204020203" pitchFamily="34" charset="0"/>
                <a:ea typeface="Quattrocento Sans"/>
                <a:cs typeface="Segoe UI" panose="020B0502040204020203" pitchFamily="34" charset="0"/>
              </a:rPr>
              <a:t>Wehry</a:t>
            </a:r>
            <a:r>
              <a:rPr lang="tr-TR" sz="1200" dirty="0">
                <a:effectLst/>
                <a:latin typeface="Segoe UI" panose="020B0502040204020203" pitchFamily="34" charset="0"/>
                <a:ea typeface="Quattrocento Sans"/>
                <a:cs typeface="Segoe UI" panose="020B0502040204020203" pitchFamily="34" charset="0"/>
              </a:rPr>
              <a:t> ve ark., 2015).</a:t>
            </a:r>
            <a:endParaRPr lang="tr-TR" sz="1200" dirty="0">
              <a:effectLst/>
              <a:latin typeface="Segoe UI" panose="020B0502040204020203" pitchFamily="34" charset="0"/>
              <a:ea typeface="Quattrocento Sans"/>
              <a:cs typeface="Quattrocento Sans"/>
            </a:endParaRPr>
          </a:p>
          <a:p>
            <a:pPr algn="just">
              <a:lnSpc>
                <a:spcPct val="115000"/>
              </a:lnSpc>
            </a:pPr>
            <a:r>
              <a:rPr lang="tr-TR" sz="1200" dirty="0">
                <a:effectLst/>
                <a:latin typeface="Segoe UI" panose="020B0502040204020203" pitchFamily="34" charset="0"/>
                <a:ea typeface="Quattrocento Sans"/>
                <a:cs typeface="Segoe UI" panose="020B0502040204020203" pitchFamily="34" charset="0"/>
              </a:rPr>
              <a:t> </a:t>
            </a:r>
            <a:endParaRPr lang="tr-TR" sz="1200" dirty="0">
              <a:effectLst/>
              <a:latin typeface="Segoe UI" panose="020B0502040204020203" pitchFamily="34" charset="0"/>
              <a:ea typeface="Quattrocento Sans"/>
              <a:cs typeface="Quattrocento Sans"/>
            </a:endParaRPr>
          </a:p>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43</a:t>
            </a:fld>
            <a:endParaRPr lang="en-US"/>
          </a:p>
        </p:txBody>
      </p:sp>
    </p:spTree>
    <p:extLst>
      <p:ext uri="{BB962C8B-B14F-4D97-AF65-F5344CB8AC3E}">
        <p14:creationId xmlns:p14="http://schemas.microsoft.com/office/powerpoint/2010/main" val="10331666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15000"/>
              </a:lnSpc>
            </a:pPr>
            <a:r>
              <a:rPr lang="tr-TR" sz="1200" dirty="0">
                <a:effectLst/>
                <a:latin typeface="Segoe UI" panose="020B0502040204020203" pitchFamily="34" charset="0"/>
                <a:ea typeface="Quattrocento Sans"/>
                <a:cs typeface="Segoe UI" panose="020B0502040204020203" pitchFamily="34" charset="0"/>
              </a:rPr>
              <a:t>Tüm </a:t>
            </a:r>
            <a:r>
              <a:rPr lang="tr-TR" sz="1200" dirty="0" err="1">
                <a:effectLst/>
                <a:latin typeface="Segoe UI" panose="020B0502040204020203" pitchFamily="34" charset="0"/>
                <a:ea typeface="Quattrocento Sans"/>
                <a:cs typeface="Segoe UI" panose="020B0502040204020203" pitchFamily="34" charset="0"/>
              </a:rPr>
              <a:t>anksiyete</a:t>
            </a:r>
            <a:r>
              <a:rPr lang="tr-TR" sz="1200" dirty="0">
                <a:effectLst/>
                <a:latin typeface="Segoe UI" panose="020B0502040204020203" pitchFamily="34" charset="0"/>
                <a:ea typeface="Quattrocento Sans"/>
                <a:cs typeface="Segoe UI" panose="020B0502040204020203" pitchFamily="34" charset="0"/>
              </a:rPr>
              <a:t> bozukluklarında;</a:t>
            </a:r>
            <a:endParaRPr lang="tr-TR" sz="1200" dirty="0">
              <a:effectLst/>
              <a:latin typeface="Segoe UI" panose="020B0502040204020203" pitchFamily="34" charset="0"/>
              <a:ea typeface="Quattrocento Sans"/>
              <a:cs typeface="Quattrocento Sans"/>
            </a:endParaRPr>
          </a:p>
          <a:p>
            <a:pPr marL="342900" lvl="0" indent="-342900" algn="just">
              <a:lnSpc>
                <a:spcPct val="115000"/>
              </a:lnSpc>
              <a:buClr>
                <a:srgbClr val="0070C0"/>
              </a:buClr>
              <a:buSzPts val="1200"/>
              <a:buFont typeface="Courier New" panose="02070309020205020404" pitchFamily="49" charset="0"/>
              <a:buChar char="o"/>
            </a:pPr>
            <a:r>
              <a:rPr lang="tr-TR" sz="12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Mevcut kaygı, durumla orantısız ise,</a:t>
            </a:r>
            <a:endParaRPr lang="tr-TR" sz="1200" dirty="0">
              <a:solidFill>
                <a:srgbClr val="000000"/>
              </a:solidFill>
              <a:effectLst/>
              <a:latin typeface="Courier New" panose="02070309020205020404" pitchFamily="49" charset="0"/>
              <a:ea typeface="Courier New" panose="02070309020205020404" pitchFamily="49" charset="0"/>
              <a:cs typeface="Courier New" panose="02070309020205020404" pitchFamily="49" charset="0"/>
            </a:endParaRPr>
          </a:p>
          <a:p>
            <a:pPr marL="342900" lvl="0" indent="-342900" algn="just">
              <a:lnSpc>
                <a:spcPct val="115000"/>
              </a:lnSpc>
              <a:buClr>
                <a:srgbClr val="0070C0"/>
              </a:buClr>
              <a:buSzPts val="1200"/>
              <a:buFont typeface="Courier New" panose="02070309020205020404" pitchFamily="49" charset="0"/>
              <a:buChar char="o"/>
            </a:pPr>
            <a:r>
              <a:rPr lang="tr-TR" sz="12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Kaygı süreğen ise ve zamanla azalmıyorsa,</a:t>
            </a:r>
            <a:endParaRPr lang="tr-TR" sz="1200" dirty="0">
              <a:solidFill>
                <a:srgbClr val="000000"/>
              </a:solidFill>
              <a:effectLst/>
              <a:latin typeface="Courier New" panose="02070309020205020404" pitchFamily="49" charset="0"/>
              <a:ea typeface="Courier New" panose="02070309020205020404" pitchFamily="49" charset="0"/>
              <a:cs typeface="Courier New" panose="02070309020205020404" pitchFamily="49" charset="0"/>
            </a:endParaRPr>
          </a:p>
          <a:p>
            <a:pPr marL="342900" lvl="0" indent="-342900" algn="just">
              <a:lnSpc>
                <a:spcPct val="115000"/>
              </a:lnSpc>
              <a:buClr>
                <a:srgbClr val="0070C0"/>
              </a:buClr>
              <a:buSzPts val="1200"/>
              <a:buFont typeface="Courier New" panose="02070309020205020404" pitchFamily="49" charset="0"/>
              <a:buChar char="o"/>
            </a:pPr>
            <a:r>
              <a:rPr lang="tr-TR" sz="12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Kişinin günlük hayatını etkiliyor ve okulda, bakım verenle ilişkide ve sosyal ilişkiler boyutunda bozulmaya yol açıyorsa,</a:t>
            </a:r>
            <a:endParaRPr lang="tr-TR" sz="1200" dirty="0">
              <a:solidFill>
                <a:srgbClr val="000000"/>
              </a:solidFill>
              <a:effectLst/>
              <a:latin typeface="Courier New" panose="02070309020205020404" pitchFamily="49" charset="0"/>
              <a:ea typeface="Courier New" panose="02070309020205020404" pitchFamily="49" charset="0"/>
              <a:cs typeface="Courier New" panose="02070309020205020404" pitchFamily="49" charset="0"/>
            </a:endParaRPr>
          </a:p>
          <a:p>
            <a:pPr marL="342900" lvl="0" indent="-342900" algn="just">
              <a:lnSpc>
                <a:spcPct val="115000"/>
              </a:lnSpc>
              <a:buClr>
                <a:srgbClr val="0070C0"/>
              </a:buClr>
              <a:buSzPts val="1200"/>
              <a:buFont typeface="Courier New" panose="02070309020205020404" pitchFamily="49" charset="0"/>
              <a:buChar char="o"/>
            </a:pPr>
            <a:r>
              <a:rPr lang="tr-TR" sz="12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Kişinin yardım talebi varsa ve kaygı öznel bir huzursuzluğa yoğun şekilde yol açıyorsa,</a:t>
            </a:r>
            <a:endParaRPr lang="tr-TR" sz="1200" dirty="0">
              <a:solidFill>
                <a:srgbClr val="000000"/>
              </a:solidFill>
              <a:effectLst/>
              <a:latin typeface="Courier New" panose="02070309020205020404" pitchFamily="49" charset="0"/>
              <a:ea typeface="Courier New" panose="02070309020205020404" pitchFamily="49" charset="0"/>
              <a:cs typeface="Courier New" panose="02070309020205020404" pitchFamily="49" charset="0"/>
            </a:endParaRPr>
          </a:p>
          <a:p>
            <a:pPr marL="342900" lvl="0" indent="-342900" algn="just">
              <a:lnSpc>
                <a:spcPct val="115000"/>
              </a:lnSpc>
              <a:buClr>
                <a:srgbClr val="0070C0"/>
              </a:buClr>
              <a:buSzPts val="1200"/>
              <a:buFont typeface="Courier New" panose="02070309020205020404" pitchFamily="49" charset="0"/>
              <a:buChar char="o"/>
            </a:pPr>
            <a:r>
              <a:rPr lang="tr-TR" sz="12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Yabancılarla konuşmayı engelliyorsa, bakım verenden ayrılmakta süreğen bir zorluk yaşanıyorsa, ataklar hâlinde gelen yoğun kaygılar varsa, öznesi belli olmayan ve sürekli olan bir kaygı varsa</a:t>
            </a:r>
            <a:endParaRPr lang="tr-TR" sz="1200" dirty="0">
              <a:solidFill>
                <a:srgbClr val="000000"/>
              </a:solidFill>
              <a:effectLst/>
              <a:latin typeface="Courier New" panose="02070309020205020404" pitchFamily="49" charset="0"/>
              <a:ea typeface="Courier New" panose="02070309020205020404" pitchFamily="49" charset="0"/>
              <a:cs typeface="Courier New" panose="02070309020205020404" pitchFamily="49" charset="0"/>
            </a:endParaRPr>
          </a:p>
          <a:p>
            <a:pPr marL="457200" algn="just">
              <a:lnSpc>
                <a:spcPct val="115000"/>
              </a:lnSpc>
            </a:pPr>
            <a:r>
              <a:rPr lang="tr-TR" sz="1200" dirty="0">
                <a:solidFill>
                  <a:srgbClr val="000000"/>
                </a:solidFill>
                <a:effectLst/>
                <a:latin typeface="Segoe UI" panose="020B0502040204020203" pitchFamily="34" charset="0"/>
                <a:ea typeface="Quattrocento Sans"/>
                <a:cs typeface="Segoe UI" panose="020B0502040204020203" pitchFamily="34" charset="0"/>
              </a:rPr>
              <a:t>çocuk ve ergen psikiyatristine yönlendirilmelidir.</a:t>
            </a:r>
            <a:endParaRPr lang="tr-TR" sz="1200" dirty="0">
              <a:effectLst/>
              <a:latin typeface="Segoe UI" panose="020B0502040204020203" pitchFamily="34" charset="0"/>
              <a:ea typeface="Quattrocento Sans"/>
              <a:cs typeface="Quattrocento Sans"/>
            </a:endParaRPr>
          </a:p>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45</a:t>
            </a:fld>
            <a:endParaRPr lang="en-US"/>
          </a:p>
        </p:txBody>
      </p:sp>
    </p:spTree>
    <p:extLst>
      <p:ext uri="{BB962C8B-B14F-4D97-AF65-F5344CB8AC3E}">
        <p14:creationId xmlns:p14="http://schemas.microsoft.com/office/powerpoint/2010/main" val="689405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7</a:t>
            </a:fld>
            <a:endParaRPr lang="en-US"/>
          </a:p>
        </p:txBody>
      </p:sp>
    </p:spTree>
    <p:extLst>
      <p:ext uri="{BB962C8B-B14F-4D97-AF65-F5344CB8AC3E}">
        <p14:creationId xmlns:p14="http://schemas.microsoft.com/office/powerpoint/2010/main" val="25386508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15000"/>
              </a:lnSpc>
            </a:pPr>
            <a:r>
              <a:rPr lang="tr-TR" sz="1800" dirty="0">
                <a:effectLst/>
                <a:latin typeface="Segoe UI" panose="020B0502040204020203" pitchFamily="34" charset="0"/>
                <a:ea typeface="Quattrocento Sans"/>
                <a:cs typeface="Segoe UI" panose="020B0502040204020203" pitchFamily="34" charset="0"/>
              </a:rPr>
              <a:t>İntihar ve Kendine Zarar Verme Davranışı (KZVD), ergenler arasında görülen önemli bir </a:t>
            </a:r>
            <a:r>
              <a:rPr lang="tr-TR" sz="1800" dirty="0" err="1">
                <a:effectLst/>
                <a:latin typeface="Segoe UI" panose="020B0502040204020203" pitchFamily="34" charset="0"/>
                <a:ea typeface="Quattrocento Sans"/>
                <a:cs typeface="Segoe UI" panose="020B0502040204020203" pitchFamily="34" charset="0"/>
              </a:rPr>
              <a:t>psikososyal</a:t>
            </a:r>
            <a:r>
              <a:rPr lang="tr-TR" sz="1800" dirty="0">
                <a:effectLst/>
                <a:latin typeface="Segoe UI" panose="020B0502040204020203" pitchFamily="34" charset="0"/>
                <a:ea typeface="Quattrocento Sans"/>
                <a:cs typeface="Segoe UI" panose="020B0502040204020203" pitchFamily="34" charset="0"/>
              </a:rPr>
              <a:t> problemdir. İntihar davranışının sıklığı ergenler arasında kendine zarar verici davranışa göre daha azdır fakat sonuçları daha trajiktir. Kendine zarar verici davranışların intihar davranışından farkı, öldürme amacının olmamasıdır. Her ikisinin de tanınması ve önlenmesi önemlidir. Dünya Sağlık Örgütüne (WHO) göre, 15-29 yaş aralığındaki ölümlerin nedenleri arasında, intihar ikinci sırada gelmektedir (WHO, 2014). KZVD sıklığı ise intihara göre daha yüksektir</a:t>
            </a:r>
            <a:r>
              <a:rPr lang="tr-TR" sz="1800" dirty="0">
                <a:solidFill>
                  <a:srgbClr val="2F5496"/>
                </a:solidFill>
                <a:effectLst/>
                <a:latin typeface="Segoe UI" panose="020B0502040204020203" pitchFamily="34" charset="0"/>
                <a:ea typeface="Quattrocento Sans"/>
                <a:cs typeface="Segoe UI" panose="020B0502040204020203" pitchFamily="34" charset="0"/>
              </a:rPr>
              <a:t>. </a:t>
            </a:r>
            <a:r>
              <a:rPr lang="tr-TR" sz="1800" b="1" dirty="0">
                <a:solidFill>
                  <a:srgbClr val="2F5496"/>
                </a:solidFill>
                <a:effectLst/>
                <a:latin typeface="Segoe UI" panose="020B0502040204020203" pitchFamily="34" charset="0"/>
                <a:ea typeface="Quattrocento Sans"/>
                <a:cs typeface="Segoe UI" panose="020B0502040204020203" pitchFamily="34" charset="0"/>
              </a:rPr>
              <a:t>Yapılan çalışmalarda, her 5 ergenden birinin KZVD sergilediği bilinmektedir</a:t>
            </a:r>
            <a:r>
              <a:rPr lang="tr-TR" sz="1800" b="1" dirty="0">
                <a:solidFill>
                  <a:srgbClr val="0070C0"/>
                </a:solidFill>
                <a:effectLst/>
                <a:latin typeface="Segoe UI" panose="020B0502040204020203" pitchFamily="34" charset="0"/>
                <a:ea typeface="Quattrocento Sans"/>
                <a:cs typeface="Segoe UI" panose="020B0502040204020203" pitchFamily="34" charset="0"/>
              </a:rPr>
              <a:t> </a:t>
            </a:r>
            <a:r>
              <a:rPr lang="tr-TR" sz="1800" dirty="0">
                <a:effectLst/>
                <a:latin typeface="Segoe UI" panose="020B0502040204020203" pitchFamily="34" charset="0"/>
                <a:ea typeface="Quattrocento Sans"/>
                <a:cs typeface="Segoe UI" panose="020B0502040204020203" pitchFamily="34" charset="0"/>
              </a:rPr>
              <a:t>(</a:t>
            </a:r>
            <a:r>
              <a:rPr lang="tr-TR" sz="1800" dirty="0" err="1">
                <a:effectLst/>
                <a:latin typeface="Segoe UI" panose="020B0502040204020203" pitchFamily="34" charset="0"/>
                <a:ea typeface="Quattrocento Sans"/>
                <a:cs typeface="Segoe UI" panose="020B0502040204020203" pitchFamily="34" charset="0"/>
              </a:rPr>
              <a:t>Swannell</a:t>
            </a:r>
            <a:r>
              <a:rPr lang="tr-TR" sz="1800" dirty="0">
                <a:effectLst/>
                <a:latin typeface="Segoe UI" panose="020B0502040204020203" pitchFamily="34" charset="0"/>
                <a:ea typeface="Quattrocento Sans"/>
                <a:cs typeface="Segoe UI" panose="020B0502040204020203" pitchFamily="34" charset="0"/>
              </a:rPr>
              <a:t> ve ark., 2014).</a:t>
            </a:r>
            <a:endParaRPr lang="tr-TR" sz="1800" dirty="0">
              <a:effectLst/>
              <a:latin typeface="Segoe UI" panose="020B0502040204020203" pitchFamily="34" charset="0"/>
              <a:ea typeface="Quattrocento Sans"/>
              <a:cs typeface="Quattrocento Sans"/>
            </a:endParaRPr>
          </a:p>
          <a:p>
            <a:pPr algn="just">
              <a:lnSpc>
                <a:spcPct val="115000"/>
              </a:lnSpc>
            </a:pPr>
            <a:r>
              <a:rPr lang="tr-TR" sz="1800" dirty="0">
                <a:effectLst/>
                <a:latin typeface="Segoe UI" panose="020B0502040204020203" pitchFamily="34" charset="0"/>
                <a:ea typeface="Quattrocento Sans"/>
                <a:cs typeface="Segoe UI" panose="020B0502040204020203" pitchFamily="34" charset="0"/>
              </a:rPr>
              <a:t> </a:t>
            </a:r>
            <a:endParaRPr lang="tr-TR" sz="1800" dirty="0">
              <a:effectLst/>
              <a:latin typeface="Segoe UI" panose="020B0502040204020203" pitchFamily="34" charset="0"/>
              <a:ea typeface="Quattrocento Sans"/>
              <a:cs typeface="Quattrocento Sans"/>
            </a:endParaRPr>
          </a:p>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47</a:t>
            </a:fld>
            <a:endParaRPr lang="en-US"/>
          </a:p>
        </p:txBody>
      </p:sp>
    </p:spTree>
    <p:extLst>
      <p:ext uri="{BB962C8B-B14F-4D97-AF65-F5344CB8AC3E}">
        <p14:creationId xmlns:p14="http://schemas.microsoft.com/office/powerpoint/2010/main" val="12521773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15000"/>
              </a:lnSpc>
            </a:pPr>
            <a:r>
              <a:rPr lang="tr-TR" sz="1800" dirty="0">
                <a:effectLst/>
                <a:latin typeface="Segoe UI" panose="020B0502040204020203" pitchFamily="34" charset="0"/>
                <a:ea typeface="Quattrocento Sans"/>
                <a:cs typeface="Segoe UI" panose="020B0502040204020203" pitchFamily="34" charset="0"/>
              </a:rPr>
              <a:t>KZVD geniş bir yelpazede incelendiği için tanımları çeşitlik gösterebilmektedir. Amerika Hastalık Önleme ve Kontrol Merkezi’nin (CDC) tanımında KZVD, “kişinin, kendi vücuduna zarar verme niyetiyle gerçekleştirdiği eylem” olarak tanımlamaktadır (</a:t>
            </a:r>
            <a:r>
              <a:rPr lang="tr-TR" sz="1800" dirty="0" err="1">
                <a:effectLst/>
                <a:latin typeface="Segoe UI" panose="020B0502040204020203" pitchFamily="34" charset="0"/>
                <a:ea typeface="Quattrocento Sans"/>
                <a:cs typeface="Segoe UI" panose="020B0502040204020203" pitchFamily="34" charset="0"/>
              </a:rPr>
              <a:t>Crosby</a:t>
            </a:r>
            <a:r>
              <a:rPr lang="tr-TR" sz="1800" dirty="0">
                <a:effectLst/>
                <a:latin typeface="Segoe UI" panose="020B0502040204020203" pitchFamily="34" charset="0"/>
                <a:ea typeface="Quattrocento Sans"/>
                <a:cs typeface="Segoe UI" panose="020B0502040204020203" pitchFamily="34" charset="0"/>
              </a:rPr>
              <a:t> ve ark., 2011). KZVD ile ilgili yapılan araştırmalara göre ise “kişinin, hayatını sonlandırma amacı olmaksızın kasıtlı ve tekrarlayıcı biçimde kendi bedenine zarar vermesi” olarak tanımlanmıştır (</a:t>
            </a:r>
            <a:r>
              <a:rPr lang="tr-TR" sz="1800" dirty="0" err="1">
                <a:effectLst/>
                <a:latin typeface="Segoe UI" panose="020B0502040204020203" pitchFamily="34" charset="0"/>
                <a:ea typeface="Quattrocento Sans"/>
                <a:cs typeface="Segoe UI" panose="020B0502040204020203" pitchFamily="34" charset="0"/>
              </a:rPr>
              <a:t>Favazza</a:t>
            </a:r>
            <a:r>
              <a:rPr lang="tr-TR" sz="1800" dirty="0">
                <a:effectLst/>
                <a:latin typeface="Segoe UI" panose="020B0502040204020203" pitchFamily="34" charset="0"/>
                <a:ea typeface="Quattrocento Sans"/>
                <a:cs typeface="Segoe UI" panose="020B0502040204020203" pitchFamily="34" charset="0"/>
              </a:rPr>
              <a:t>, 1998). Ölme niyetiyle gerçekleştirilen eylemler intihar girişimi, ölme niyeti olmaksızın vücudu yaralama niyetiyle gerçekleştirilen eylemler ise intihar dışı (</a:t>
            </a:r>
            <a:r>
              <a:rPr lang="tr-TR" sz="1800" dirty="0" err="1">
                <a:effectLst/>
                <a:latin typeface="Segoe UI" panose="020B0502040204020203" pitchFamily="34" charset="0"/>
                <a:ea typeface="Quattrocento Sans"/>
                <a:cs typeface="Segoe UI" panose="020B0502040204020203" pitchFamily="34" charset="0"/>
              </a:rPr>
              <a:t>non-suicidal</a:t>
            </a:r>
            <a:r>
              <a:rPr lang="tr-TR" sz="1800" dirty="0">
                <a:effectLst/>
                <a:latin typeface="Segoe UI" panose="020B0502040204020203" pitchFamily="34" charset="0"/>
                <a:ea typeface="Quattrocento Sans"/>
                <a:cs typeface="Segoe UI" panose="020B0502040204020203" pitchFamily="34" charset="0"/>
              </a:rPr>
              <a:t>) kendine zarar verici davranış (KZVD) olarak tanımlanmaktadır. KZVD, DSM-5’te de bu terim ile “Klinik İlgi Odağı Olabilecek Diğer Durumlar” başlığı altında yer almış ve böylece intihar davranışından net olarak ayrılmıştır.</a:t>
            </a:r>
            <a:endParaRPr lang="tr-TR" sz="1800" dirty="0">
              <a:effectLst/>
              <a:latin typeface="Segoe UI" panose="020B0502040204020203" pitchFamily="34" charset="0"/>
              <a:ea typeface="Quattrocento Sans"/>
              <a:cs typeface="Quattrocento Sans"/>
            </a:endParaRPr>
          </a:p>
          <a:p>
            <a:pPr algn="just">
              <a:lnSpc>
                <a:spcPct val="115000"/>
              </a:lnSpc>
            </a:pPr>
            <a:r>
              <a:rPr lang="tr-TR" sz="1800" dirty="0">
                <a:effectLst/>
                <a:latin typeface="Segoe UI" panose="020B0502040204020203" pitchFamily="34" charset="0"/>
                <a:ea typeface="Quattrocento Sans"/>
                <a:cs typeface="Segoe UI" panose="020B0502040204020203" pitchFamily="34" charset="0"/>
              </a:rPr>
              <a:t> </a:t>
            </a:r>
            <a:endParaRPr lang="tr-TR" sz="1800" dirty="0">
              <a:effectLst/>
              <a:latin typeface="Segoe UI" panose="020B0502040204020203" pitchFamily="34" charset="0"/>
              <a:ea typeface="Quattrocento Sans"/>
              <a:cs typeface="Quattrocento Sans"/>
            </a:endParaRPr>
          </a:p>
          <a:p>
            <a:pPr algn="just">
              <a:lnSpc>
                <a:spcPct val="115000"/>
              </a:lnSpc>
            </a:pPr>
            <a:r>
              <a:rPr lang="tr-TR" sz="1800" dirty="0">
                <a:effectLst/>
                <a:latin typeface="Segoe UI" panose="020B0502040204020203" pitchFamily="34" charset="0"/>
                <a:ea typeface="Quattrocento Sans"/>
                <a:cs typeface="Segoe UI" panose="020B0502040204020203" pitchFamily="34" charset="0"/>
              </a:rPr>
              <a:t>Yapılan çalışmalarda, saptanan sıklıklar farklılık göstermekle birlikte toplum temelli araştırmalarda, ergenlerin %10’unda KZVD bulunduğu görülmektedir. KZVD sıklığı, kızlarda erkeklere göre daha yaygındır (</a:t>
            </a:r>
            <a:r>
              <a:rPr lang="tr-TR" sz="1800" dirty="0" err="1">
                <a:effectLst/>
                <a:latin typeface="Segoe UI" panose="020B0502040204020203" pitchFamily="34" charset="0"/>
                <a:ea typeface="Quattrocento Sans"/>
                <a:cs typeface="Segoe UI" panose="020B0502040204020203" pitchFamily="34" charset="0"/>
              </a:rPr>
              <a:t>Madge</a:t>
            </a:r>
            <a:r>
              <a:rPr lang="tr-TR" sz="1800" dirty="0">
                <a:effectLst/>
                <a:latin typeface="Segoe UI" panose="020B0502040204020203" pitchFamily="34" charset="0"/>
                <a:ea typeface="Quattrocento Sans"/>
                <a:cs typeface="Segoe UI" panose="020B0502040204020203" pitchFamily="34" charset="0"/>
              </a:rPr>
              <a:t> ve ark., 2008). KZVD sıklığı 12 yaşından sonra artış göstermektedir. Kızlarda bu artış daha belirgindir, 12-15 yaş arasındaki kızlarda KZVD oranları, erkeklere göre 5-6 kat daha yüksektir. Erişkinlik dönemine doğru, yaş arttıkça cinsiyetler arasındaki bu farklılık azalır, erkek ve kızlarda sıklık birbirine yaklaşır (</a:t>
            </a:r>
            <a:r>
              <a:rPr lang="tr-TR" sz="1800" dirty="0" err="1">
                <a:effectLst/>
                <a:latin typeface="Segoe UI" panose="020B0502040204020203" pitchFamily="34" charset="0"/>
                <a:ea typeface="Quattrocento Sans"/>
                <a:cs typeface="Segoe UI" panose="020B0502040204020203" pitchFamily="34" charset="0"/>
              </a:rPr>
              <a:t>Boeninger</a:t>
            </a:r>
            <a:r>
              <a:rPr lang="tr-TR" sz="1800" dirty="0">
                <a:effectLst/>
                <a:latin typeface="Segoe UI" panose="020B0502040204020203" pitchFamily="34" charset="0"/>
                <a:ea typeface="Quattrocento Sans"/>
                <a:cs typeface="Segoe UI" panose="020B0502040204020203" pitchFamily="34" charset="0"/>
              </a:rPr>
              <a:t> ve ark., 2010). </a:t>
            </a:r>
            <a:r>
              <a:rPr lang="tr-TR" sz="1800" dirty="0" err="1">
                <a:effectLst/>
                <a:latin typeface="Segoe UI" panose="020B0502040204020203" pitchFamily="34" charset="0"/>
                <a:ea typeface="Quattrocento Sans"/>
                <a:cs typeface="Segoe UI" panose="020B0502040204020203" pitchFamily="34" charset="0"/>
              </a:rPr>
              <a:t>KZVD’nin</a:t>
            </a:r>
            <a:r>
              <a:rPr lang="tr-TR" sz="1800" dirty="0">
                <a:effectLst/>
                <a:latin typeface="Segoe UI" panose="020B0502040204020203" pitchFamily="34" charset="0"/>
                <a:ea typeface="Quattrocento Sans"/>
                <a:cs typeface="Segoe UI" panose="020B0502040204020203" pitchFamily="34" charset="0"/>
              </a:rPr>
              <a:t> sıklığının, yıllar içinde giderek arttığı gözlenmektedir. Bu artışın, ergenlerin karşı karşıya kaldığı stres, artan alkol ve madde kullanımı ve davranışın sosyal olarak aktarılması sebebiyle olabileceği düşünülmektedir (</a:t>
            </a:r>
            <a:r>
              <a:rPr lang="tr-TR" sz="1800" dirty="0" err="1">
                <a:effectLst/>
                <a:latin typeface="Segoe UI" panose="020B0502040204020203" pitchFamily="34" charset="0"/>
                <a:ea typeface="Quattrocento Sans"/>
                <a:cs typeface="Segoe UI" panose="020B0502040204020203" pitchFamily="34" charset="0"/>
              </a:rPr>
              <a:t>Hawton</a:t>
            </a:r>
            <a:r>
              <a:rPr lang="tr-TR" sz="1800" dirty="0">
                <a:effectLst/>
                <a:latin typeface="Segoe UI" panose="020B0502040204020203" pitchFamily="34" charset="0"/>
                <a:ea typeface="Quattrocento Sans"/>
                <a:cs typeface="Segoe UI" panose="020B0502040204020203" pitchFamily="34" charset="0"/>
              </a:rPr>
              <a:t> ve ark., 2012). Bununla birlikte ergenlik döneminde, psikiyatrik bozuklukların sıklığının artması, KZVD için kullanılan araçlara daha kolay ulaşılabiliyor olması ve riskli davranışların sıklığının artıyor olması bu artışı açıklayabilir.</a:t>
            </a:r>
            <a:endParaRPr lang="tr-TR" sz="1800" dirty="0">
              <a:effectLst/>
              <a:latin typeface="Segoe UI" panose="020B0502040204020203" pitchFamily="34" charset="0"/>
              <a:ea typeface="Quattrocento Sans"/>
              <a:cs typeface="Quattrocento Sans"/>
            </a:endParaRPr>
          </a:p>
          <a:p>
            <a:pPr algn="just">
              <a:lnSpc>
                <a:spcPct val="115000"/>
              </a:lnSpc>
            </a:pPr>
            <a:r>
              <a:rPr lang="tr-TR" sz="1800" dirty="0">
                <a:effectLst/>
                <a:latin typeface="Segoe UI" panose="020B0502040204020203" pitchFamily="34" charset="0"/>
                <a:ea typeface="Quattrocento Sans"/>
                <a:cs typeface="Segoe UI" panose="020B0502040204020203" pitchFamily="34" charset="0"/>
              </a:rPr>
              <a:t> </a:t>
            </a:r>
            <a:endParaRPr lang="tr-TR" sz="1800" dirty="0">
              <a:effectLst/>
              <a:latin typeface="Segoe UI" panose="020B0502040204020203" pitchFamily="34" charset="0"/>
              <a:ea typeface="Quattrocento Sans"/>
              <a:cs typeface="Quattrocento Sans"/>
            </a:endParaRPr>
          </a:p>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48</a:t>
            </a:fld>
            <a:endParaRPr lang="en-US"/>
          </a:p>
        </p:txBody>
      </p:sp>
    </p:spTree>
    <p:extLst>
      <p:ext uri="{BB962C8B-B14F-4D97-AF65-F5344CB8AC3E}">
        <p14:creationId xmlns:p14="http://schemas.microsoft.com/office/powerpoint/2010/main" val="30255115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15000"/>
              </a:lnSpc>
            </a:pPr>
            <a:r>
              <a:rPr lang="tr-TR" sz="1200" dirty="0">
                <a:effectLst/>
                <a:latin typeface="Segoe UI" panose="020B0502040204020203" pitchFamily="34" charset="0"/>
                <a:ea typeface="Quattrocento Sans"/>
                <a:cs typeface="Segoe UI" panose="020B0502040204020203" pitchFamily="34" charset="0"/>
              </a:rPr>
              <a:t>Yapılan çalışmalarda, kendini kesme, ergenlerde en sık görülen kendine zarar verme yöntemidir (</a:t>
            </a:r>
            <a:r>
              <a:rPr lang="tr-TR" sz="1200" dirty="0" err="1">
                <a:effectLst/>
                <a:latin typeface="Segoe UI" panose="020B0502040204020203" pitchFamily="34" charset="0"/>
                <a:ea typeface="Quattrocento Sans"/>
                <a:cs typeface="Segoe UI" panose="020B0502040204020203" pitchFamily="34" charset="0"/>
              </a:rPr>
              <a:t>Madge</a:t>
            </a:r>
            <a:r>
              <a:rPr lang="tr-TR" sz="1200" dirty="0">
                <a:effectLst/>
                <a:latin typeface="Segoe UI" panose="020B0502040204020203" pitchFamily="34" charset="0"/>
                <a:ea typeface="Quattrocento Sans"/>
                <a:cs typeface="Segoe UI" panose="020B0502040204020203" pitchFamily="34" charset="0"/>
              </a:rPr>
              <a:t> ve ark., 2008). KZVD sonrası hastaneye başvuran ergenlerde ise yöntem sıklığı değişmektedir. Bu vakalarda en sık görülen yöntem, kendini zehirlemedir (</a:t>
            </a:r>
            <a:r>
              <a:rPr lang="tr-TR" sz="1200" dirty="0" err="1">
                <a:effectLst/>
                <a:latin typeface="Segoe UI" panose="020B0502040204020203" pitchFamily="34" charset="0"/>
                <a:ea typeface="Quattrocento Sans"/>
                <a:cs typeface="Segoe UI" panose="020B0502040204020203" pitchFamily="34" charset="0"/>
              </a:rPr>
              <a:t>Olfson</a:t>
            </a:r>
            <a:r>
              <a:rPr lang="tr-TR" sz="1200" dirty="0">
                <a:effectLst/>
                <a:latin typeface="Segoe UI" panose="020B0502040204020203" pitchFamily="34" charset="0"/>
                <a:ea typeface="Quattrocento Sans"/>
                <a:cs typeface="Segoe UI" panose="020B0502040204020203" pitchFamily="34" charset="0"/>
              </a:rPr>
              <a:t> ve ark., 2005). KZVD aynı zamanda tekrarlayan bir durumdur. Yapılan çalışmalarda kızların %55’inin, erkeklerin ise %53’ünün birden fazla kez KZVD gösterdiği tespit edilmiştir (</a:t>
            </a:r>
            <a:r>
              <a:rPr lang="tr-TR" sz="1200" dirty="0" err="1">
                <a:effectLst/>
                <a:latin typeface="Segoe UI" panose="020B0502040204020203" pitchFamily="34" charset="0"/>
                <a:ea typeface="Quattrocento Sans"/>
                <a:cs typeface="Segoe UI" panose="020B0502040204020203" pitchFamily="34" charset="0"/>
              </a:rPr>
              <a:t>Madge</a:t>
            </a:r>
            <a:r>
              <a:rPr lang="tr-TR" sz="1200" dirty="0">
                <a:effectLst/>
                <a:latin typeface="Segoe UI" panose="020B0502040204020203" pitchFamily="34" charset="0"/>
                <a:ea typeface="Quattrocento Sans"/>
                <a:cs typeface="Segoe UI" panose="020B0502040204020203" pitchFamily="34" charset="0"/>
              </a:rPr>
              <a:t> ve ark., 2008). Kendini kesme davranışındaki tekrarlama, kendini zehirleme davranışındaki tekrarlamaya göre daha sık görülmektedir. Depresyon, cinsel istismar öyküsü ve cinsel yönelime ilişkin endişeler, tekrarlayan </a:t>
            </a:r>
            <a:r>
              <a:rPr lang="tr-TR" sz="1200" dirty="0" err="1">
                <a:effectLst/>
                <a:latin typeface="Segoe UI" panose="020B0502040204020203" pitchFamily="34" charset="0"/>
                <a:ea typeface="Quattrocento Sans"/>
                <a:cs typeface="Segoe UI" panose="020B0502040204020203" pitchFamily="34" charset="0"/>
              </a:rPr>
              <a:t>KZVD’nin</a:t>
            </a:r>
            <a:r>
              <a:rPr lang="tr-TR" sz="1200" dirty="0">
                <a:effectLst/>
                <a:latin typeface="Segoe UI" panose="020B0502040204020203" pitchFamily="34" charset="0"/>
                <a:ea typeface="Quattrocento Sans"/>
                <a:cs typeface="Segoe UI" panose="020B0502040204020203" pitchFamily="34" charset="0"/>
              </a:rPr>
              <a:t> belirleyicileri arasındadır (</a:t>
            </a:r>
            <a:r>
              <a:rPr lang="tr-TR" sz="1200" dirty="0" err="1">
                <a:effectLst/>
                <a:latin typeface="Segoe UI" panose="020B0502040204020203" pitchFamily="34" charset="0"/>
                <a:ea typeface="Quattrocento Sans"/>
                <a:cs typeface="Segoe UI" panose="020B0502040204020203" pitchFamily="34" charset="0"/>
              </a:rPr>
              <a:t>O’Connor</a:t>
            </a:r>
            <a:r>
              <a:rPr lang="tr-TR" sz="1200" dirty="0">
                <a:effectLst/>
                <a:latin typeface="Segoe UI" panose="020B0502040204020203" pitchFamily="34" charset="0"/>
                <a:ea typeface="Quattrocento Sans"/>
                <a:cs typeface="Segoe UI" panose="020B0502040204020203" pitchFamily="34" charset="0"/>
              </a:rPr>
              <a:t> ve ark., 2009). Aynı zamanda </a:t>
            </a:r>
            <a:r>
              <a:rPr lang="tr-TR" sz="1200" dirty="0" err="1">
                <a:effectLst/>
                <a:latin typeface="Segoe UI" panose="020B0502040204020203" pitchFamily="34" charset="0"/>
                <a:ea typeface="Quattrocento Sans"/>
                <a:cs typeface="Segoe UI" panose="020B0502040204020203" pitchFamily="34" charset="0"/>
              </a:rPr>
              <a:t>KZVD’nin</a:t>
            </a:r>
            <a:r>
              <a:rPr lang="tr-TR" sz="1200" dirty="0">
                <a:effectLst/>
                <a:latin typeface="Segoe UI" panose="020B0502040204020203" pitchFamily="34" charset="0"/>
                <a:ea typeface="Quattrocento Sans"/>
                <a:cs typeface="Segoe UI" panose="020B0502040204020203" pitchFamily="34" charset="0"/>
              </a:rPr>
              <a:t> mevcudiyeti, intihar girişiminin görülme ihtimalini artırmaktadır (D. A. </a:t>
            </a:r>
            <a:r>
              <a:rPr lang="tr-TR" sz="1200" dirty="0" err="1">
                <a:effectLst/>
                <a:latin typeface="Segoe UI" panose="020B0502040204020203" pitchFamily="34" charset="0"/>
                <a:ea typeface="Quattrocento Sans"/>
                <a:cs typeface="Segoe UI" panose="020B0502040204020203" pitchFamily="34" charset="0"/>
              </a:rPr>
              <a:t>Brent</a:t>
            </a:r>
            <a:r>
              <a:rPr lang="tr-TR" sz="1200" dirty="0">
                <a:effectLst/>
                <a:latin typeface="Segoe UI" panose="020B0502040204020203" pitchFamily="34" charset="0"/>
                <a:ea typeface="Quattrocento Sans"/>
                <a:cs typeface="Segoe UI" panose="020B0502040204020203" pitchFamily="34" charset="0"/>
              </a:rPr>
              <a:t> ve ark., 2013).</a:t>
            </a:r>
            <a:endParaRPr lang="tr-TR" sz="1200" dirty="0">
              <a:effectLst/>
              <a:latin typeface="Segoe UI" panose="020B0502040204020203" pitchFamily="34" charset="0"/>
              <a:ea typeface="Quattrocento Sans"/>
              <a:cs typeface="Quattrocento Sans"/>
            </a:endParaRPr>
          </a:p>
          <a:p>
            <a:pPr algn="just">
              <a:lnSpc>
                <a:spcPct val="115000"/>
              </a:lnSpc>
            </a:pPr>
            <a:r>
              <a:rPr lang="tr-TR" sz="1200" dirty="0">
                <a:effectLst/>
                <a:latin typeface="Segoe UI" panose="020B0502040204020203" pitchFamily="34" charset="0"/>
                <a:ea typeface="Quattrocento Sans"/>
                <a:cs typeface="Segoe UI" panose="020B0502040204020203" pitchFamily="34" charset="0"/>
              </a:rPr>
              <a:t> </a:t>
            </a:r>
            <a:endParaRPr lang="tr-TR" sz="1200" dirty="0">
              <a:effectLst/>
              <a:latin typeface="Segoe UI" panose="020B0502040204020203" pitchFamily="34" charset="0"/>
              <a:ea typeface="Quattrocento Sans"/>
              <a:cs typeface="Quattrocento Sans"/>
            </a:endParaRPr>
          </a:p>
        </p:txBody>
      </p:sp>
      <p:sp>
        <p:nvSpPr>
          <p:cNvPr id="4" name="Slayt Numarası Yer Tutucusu 3"/>
          <p:cNvSpPr>
            <a:spLocks noGrp="1"/>
          </p:cNvSpPr>
          <p:nvPr>
            <p:ph type="sldNum" sz="quarter" idx="5"/>
          </p:nvPr>
        </p:nvSpPr>
        <p:spPr/>
        <p:txBody>
          <a:bodyPr/>
          <a:lstStyle/>
          <a:p>
            <a:fld id="{F8E79F40-7FB4-4A3E-8AB4-11E3172E6DF9}" type="slidenum">
              <a:rPr lang="en-US" smtClean="0"/>
              <a:t>49</a:t>
            </a:fld>
            <a:endParaRPr lang="en-US"/>
          </a:p>
        </p:txBody>
      </p:sp>
    </p:spTree>
    <p:extLst>
      <p:ext uri="{BB962C8B-B14F-4D97-AF65-F5344CB8AC3E}">
        <p14:creationId xmlns:p14="http://schemas.microsoft.com/office/powerpoint/2010/main" val="30592455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15000"/>
              </a:lnSpc>
            </a:pPr>
            <a:r>
              <a:rPr lang="tr-TR" sz="1200" dirty="0">
                <a:effectLst/>
                <a:latin typeface="Segoe UI" panose="020B0502040204020203" pitchFamily="34" charset="0"/>
                <a:ea typeface="Quattrocento Sans"/>
                <a:cs typeface="Segoe UI" panose="020B0502040204020203" pitchFamily="34" charset="0"/>
              </a:rPr>
              <a:t>İntihar, tüm yaş grupları göz önüne alındığında sık karşılaşılan bir ölüm sebebidir. Sıklık olarak tüm dünyada en yaygın 15. ölüm nedeni olduğu belirtilmektedir (WHO, 2014). Dünya genelinde yaşam boyu intihar </a:t>
            </a:r>
            <a:r>
              <a:rPr lang="tr-TR" sz="1200" dirty="0" err="1">
                <a:effectLst/>
                <a:latin typeface="Segoe UI" panose="020B0502040204020203" pitchFamily="34" charset="0"/>
                <a:ea typeface="Quattrocento Sans"/>
                <a:cs typeface="Segoe UI" panose="020B0502040204020203" pitchFamily="34" charset="0"/>
              </a:rPr>
              <a:t>düşüncesi</a:t>
            </a:r>
            <a:r>
              <a:rPr lang="tr-TR" sz="1200" dirty="0">
                <a:effectLst/>
                <a:latin typeface="Segoe UI" panose="020B0502040204020203" pitchFamily="34" charset="0"/>
                <a:ea typeface="Quattrocento Sans"/>
                <a:cs typeface="Segoe UI" panose="020B0502040204020203" pitchFamily="34" charset="0"/>
              </a:rPr>
              <a:t> yaygınlığı %9,2, intihar girişimi yaygınlığı ise %2,7’dir. Fakat her iki durumun da yaygınlığı, ülkeler arasında farklılık göstermektedir (</a:t>
            </a:r>
            <a:r>
              <a:rPr lang="tr-TR" sz="1200" dirty="0" err="1">
                <a:effectLst/>
                <a:latin typeface="Segoe UI" panose="020B0502040204020203" pitchFamily="34" charset="0"/>
                <a:ea typeface="Quattrocento Sans"/>
                <a:cs typeface="Segoe UI" panose="020B0502040204020203" pitchFamily="34" charset="0"/>
              </a:rPr>
              <a:t>Nock</a:t>
            </a:r>
            <a:r>
              <a:rPr lang="tr-TR" sz="1200" dirty="0">
                <a:effectLst/>
                <a:latin typeface="Segoe UI" panose="020B0502040204020203" pitchFamily="34" charset="0"/>
                <a:ea typeface="Quattrocento Sans"/>
                <a:cs typeface="Segoe UI" panose="020B0502040204020203" pitchFamily="34" charset="0"/>
              </a:rPr>
              <a:t> ve ark., 2008). İntihar </a:t>
            </a:r>
            <a:r>
              <a:rPr lang="tr-TR" sz="1200" dirty="0" err="1">
                <a:effectLst/>
                <a:latin typeface="Segoe UI" panose="020B0502040204020203" pitchFamily="34" charset="0"/>
                <a:ea typeface="Quattrocento Sans"/>
                <a:cs typeface="Segoe UI" panose="020B0502040204020203" pitchFamily="34" charset="0"/>
              </a:rPr>
              <a:t>düşüncesi</a:t>
            </a:r>
            <a:r>
              <a:rPr lang="tr-TR" sz="1200" dirty="0">
                <a:effectLst/>
                <a:latin typeface="Segoe UI" panose="020B0502040204020203" pitchFamily="34" charset="0"/>
                <a:ea typeface="Quattrocento Sans"/>
                <a:cs typeface="Segoe UI" panose="020B0502040204020203" pitchFamily="34" charset="0"/>
              </a:rPr>
              <a:t> olan ergenlerin yaklaşık üçte biri, 1 yıl içinde intihar girişiminde bulunmaktadır. Bunun yanında intihar girişiminin varlığı, bir sonraki girişim için riski artırmaktadır. Acil servise intihar girişimi ile başvuran ergenlerin, 12 ay içindeki intihar riski %1,6, tekrarlayan intihar girişimi riski %16,3 ve 5 yıl içindeki intihar riski %3,9 olarak belirlenmiştir (</a:t>
            </a:r>
            <a:r>
              <a:rPr lang="tr-TR" sz="1200" dirty="0" err="1">
                <a:effectLst/>
                <a:latin typeface="Segoe UI" panose="020B0502040204020203" pitchFamily="34" charset="0"/>
                <a:ea typeface="Quattrocento Sans"/>
                <a:cs typeface="Segoe UI" panose="020B0502040204020203" pitchFamily="34" charset="0"/>
              </a:rPr>
              <a:t>Carroll</a:t>
            </a:r>
            <a:r>
              <a:rPr lang="tr-TR" sz="1200" dirty="0">
                <a:effectLst/>
                <a:latin typeface="Segoe UI" panose="020B0502040204020203" pitchFamily="34" charset="0"/>
                <a:ea typeface="Quattrocento Sans"/>
                <a:cs typeface="Segoe UI" panose="020B0502040204020203" pitchFamily="34" charset="0"/>
              </a:rPr>
              <a:t> ve ark., 2014).</a:t>
            </a:r>
          </a:p>
          <a:p>
            <a:pPr algn="just">
              <a:lnSpc>
                <a:spcPct val="115000"/>
              </a:lnSpc>
            </a:pPr>
            <a:endParaRPr lang="tr-TR" sz="1200" dirty="0">
              <a:effectLst/>
              <a:latin typeface="Segoe UI" panose="020B0502040204020203" pitchFamily="34" charset="0"/>
              <a:ea typeface="Quattrocento Sans"/>
              <a:cs typeface="Segoe UI" panose="020B0502040204020203" pitchFamily="34" charset="0"/>
            </a:endParaRPr>
          </a:p>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50</a:t>
            </a:fld>
            <a:endParaRPr lang="en-US"/>
          </a:p>
        </p:txBody>
      </p:sp>
    </p:spTree>
    <p:extLst>
      <p:ext uri="{BB962C8B-B14F-4D97-AF65-F5344CB8AC3E}">
        <p14:creationId xmlns:p14="http://schemas.microsoft.com/office/powerpoint/2010/main" val="29672746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15000"/>
              </a:lnSpc>
            </a:pPr>
            <a:r>
              <a:rPr lang="tr-TR" sz="1200" dirty="0">
                <a:effectLst/>
                <a:latin typeface="Segoe UI" panose="020B0502040204020203" pitchFamily="34" charset="0"/>
                <a:ea typeface="Quattrocento Sans"/>
                <a:cs typeface="Segoe UI" panose="020B0502040204020203" pitchFamily="34" charset="0"/>
              </a:rPr>
              <a:t>Ülkemizde, tüm yaş gruplarında intihar eden erkeklerin sayısı kadınlardan fazladır. Yirmi yaşın altında ise intihar eden kadınların sayısı erkeklere yaklaşmaktadır (TÜİK, 2022).. Bunu, kadınlarda yüksekten atlama ve ateşli silahlar, erkeklerde ise ateşli silahlar ve yüksekten atlama takip </a:t>
            </a:r>
            <a:r>
              <a:rPr lang="tr-TR" sz="1200" dirty="0" err="1">
                <a:effectLst/>
                <a:latin typeface="Segoe UI" panose="020B0502040204020203" pitchFamily="34" charset="0"/>
                <a:ea typeface="Quattrocento Sans"/>
                <a:cs typeface="Segoe UI" panose="020B0502040204020203" pitchFamily="34" charset="0"/>
              </a:rPr>
              <a:t>eİntihar</a:t>
            </a:r>
            <a:r>
              <a:rPr lang="tr-TR" sz="1200" dirty="0">
                <a:effectLst/>
                <a:latin typeface="Segoe UI" panose="020B0502040204020203" pitchFamily="34" charset="0"/>
                <a:ea typeface="Quattrocento Sans"/>
                <a:cs typeface="Segoe UI" panose="020B0502040204020203" pitchFamily="34" charset="0"/>
              </a:rPr>
              <a:t> araçlarına ulaşımın engellenmesinin intiharı önlemede önemli bir strateji olduğu göz önüne alındığında, sık karşılaşılan yöntemleri bilmek önemlidir. </a:t>
            </a:r>
            <a:r>
              <a:rPr lang="tr-TR" sz="1200" dirty="0" err="1">
                <a:effectLst/>
                <a:latin typeface="Segoe UI" panose="020B0502040204020203" pitchFamily="34" charset="0"/>
                <a:ea typeface="Quattrocento Sans"/>
                <a:cs typeface="Segoe UI" panose="020B0502040204020203" pitchFamily="34" charset="0"/>
              </a:rPr>
              <a:t>tmektedir</a:t>
            </a:r>
            <a:r>
              <a:rPr lang="tr-TR" sz="1200" dirty="0">
                <a:effectLst/>
                <a:latin typeface="Segoe UI" panose="020B0502040204020203" pitchFamily="34" charset="0"/>
                <a:ea typeface="Quattrocento Sans"/>
                <a:cs typeface="Segoe UI" panose="020B0502040204020203" pitchFamily="34" charset="0"/>
              </a:rPr>
              <a:t>. Her iki cinsiyette de bu sebepleri kimyasal maddeler izler. </a:t>
            </a:r>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51</a:t>
            </a:fld>
            <a:endParaRPr lang="en-US"/>
          </a:p>
        </p:txBody>
      </p:sp>
    </p:spTree>
    <p:extLst>
      <p:ext uri="{BB962C8B-B14F-4D97-AF65-F5344CB8AC3E}">
        <p14:creationId xmlns:p14="http://schemas.microsoft.com/office/powerpoint/2010/main" val="38107002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15000"/>
              </a:lnSpc>
            </a:pPr>
            <a:r>
              <a:rPr lang="tr-TR" sz="1200" dirty="0">
                <a:effectLst/>
                <a:latin typeface="Segoe UI" panose="020B0502040204020203" pitchFamily="34" charset="0"/>
                <a:ea typeface="Quattrocento Sans"/>
                <a:cs typeface="Segoe UI" panose="020B0502040204020203" pitchFamily="34" charset="0"/>
              </a:rPr>
              <a:t>KZVD ve intihar davranışı, kişinin kendine zarar vermesi açısından birbirine benzese de temelde bu iki davranışın amaçları farklıdır. KZVD, ölme amacı taşımaz bazı duygu düzenleme problemleri sebebiyle oluşur. Bununla birlikte intihar davranışında bireyin ölüm amacı vardır. KZVD öncesinde kişide, bir gerginlik, duyguların kontrol edilmesinde güçlük ve kendini cezalandırma arzusu mevcut olabilir; bu durum, davranıştan sonra kendini rahatlamaya bırakır. İntihar davranışında ise depresyon ve umutsuzluk daha belirgindir. KZVD ve intihar davranışı birlikte sık görülür. Her ikisi de birbiri için riski artırır. </a:t>
            </a:r>
            <a:r>
              <a:rPr lang="tr-TR" sz="1200" dirty="0" err="1">
                <a:effectLst/>
                <a:latin typeface="Segoe UI" panose="020B0502040204020203" pitchFamily="34" charset="0"/>
                <a:ea typeface="Quattrocento Sans"/>
                <a:cs typeface="Segoe UI" panose="020B0502040204020203" pitchFamily="34" charset="0"/>
              </a:rPr>
              <a:t>KZVD’den</a:t>
            </a:r>
            <a:r>
              <a:rPr lang="tr-TR" sz="1200" dirty="0">
                <a:effectLst/>
                <a:latin typeface="Segoe UI" panose="020B0502040204020203" pitchFamily="34" charset="0"/>
                <a:ea typeface="Quattrocento Sans"/>
                <a:cs typeface="Segoe UI" panose="020B0502040204020203" pitchFamily="34" charset="0"/>
              </a:rPr>
              <a:t> sonraki ilk 6 ay, intihar davranışları için oldukça risklidir (Cooper ve ark., 2005). </a:t>
            </a:r>
            <a:r>
              <a:rPr lang="tr-TR" sz="1200" dirty="0" err="1">
                <a:effectLst/>
                <a:latin typeface="Segoe UI" panose="020B0502040204020203" pitchFamily="34" charset="0"/>
                <a:ea typeface="Quattrocento Sans"/>
                <a:cs typeface="Segoe UI" panose="020B0502040204020203" pitchFamily="34" charset="0"/>
              </a:rPr>
              <a:t>KZVD’nin</a:t>
            </a:r>
            <a:r>
              <a:rPr lang="tr-TR" sz="1200" dirty="0">
                <a:effectLst/>
                <a:latin typeface="Segoe UI" panose="020B0502040204020203" pitchFamily="34" charset="0"/>
                <a:ea typeface="Quattrocento Sans"/>
                <a:cs typeface="Segoe UI" panose="020B0502040204020203" pitchFamily="34" charset="0"/>
              </a:rPr>
              <a:t> varlığında, intihar riskinin yedi kat arttığı gösterilmiştir (</a:t>
            </a:r>
            <a:r>
              <a:rPr lang="tr-TR" sz="1200" dirty="0" err="1">
                <a:effectLst/>
                <a:latin typeface="Segoe UI" panose="020B0502040204020203" pitchFamily="34" charset="0"/>
                <a:ea typeface="Quattrocento Sans"/>
                <a:cs typeface="Segoe UI" panose="020B0502040204020203" pitchFamily="34" charset="0"/>
              </a:rPr>
              <a:t>Guan</a:t>
            </a:r>
            <a:r>
              <a:rPr lang="tr-TR" sz="1200" dirty="0">
                <a:effectLst/>
                <a:latin typeface="Segoe UI" panose="020B0502040204020203" pitchFamily="34" charset="0"/>
                <a:ea typeface="Quattrocento Sans"/>
                <a:cs typeface="Segoe UI" panose="020B0502040204020203" pitchFamily="34" charset="0"/>
              </a:rPr>
              <a:t> ve ark., 2012). </a:t>
            </a:r>
            <a:endParaRPr lang="tr-TR" sz="1200" dirty="0">
              <a:effectLst/>
              <a:latin typeface="Segoe UI" panose="020B0502040204020203" pitchFamily="34" charset="0"/>
              <a:ea typeface="Quattrocento Sans"/>
              <a:cs typeface="Quattrocento Sans"/>
            </a:endParaRPr>
          </a:p>
          <a:p>
            <a:pPr algn="just">
              <a:lnSpc>
                <a:spcPct val="115000"/>
              </a:lnSpc>
            </a:pPr>
            <a:r>
              <a:rPr lang="tr-TR" sz="1200" dirty="0">
                <a:effectLst/>
                <a:latin typeface="Segoe UI" panose="020B0502040204020203" pitchFamily="34" charset="0"/>
                <a:ea typeface="Quattrocento Sans"/>
                <a:cs typeface="Segoe UI" panose="020B0502040204020203" pitchFamily="34" charset="0"/>
              </a:rPr>
              <a:t> </a:t>
            </a:r>
            <a:endParaRPr lang="tr-TR" sz="1200" dirty="0">
              <a:effectLst/>
              <a:latin typeface="Segoe UI" panose="020B0502040204020203" pitchFamily="34" charset="0"/>
              <a:ea typeface="Quattrocento Sans"/>
              <a:cs typeface="Quattrocento Sans"/>
            </a:endParaRPr>
          </a:p>
          <a:p>
            <a:pPr algn="just">
              <a:lnSpc>
                <a:spcPct val="115000"/>
              </a:lnSpc>
            </a:pPr>
            <a:r>
              <a:rPr lang="tr-TR" sz="1200" dirty="0">
                <a:effectLst/>
                <a:latin typeface="Segoe UI" panose="020B0502040204020203" pitchFamily="34" charset="0"/>
                <a:ea typeface="Quattrocento Sans"/>
                <a:cs typeface="Segoe UI" panose="020B0502040204020203" pitchFamily="34" charset="0"/>
              </a:rPr>
              <a:t>İntihar ve KZVD için risk oluşturan diğer psikopatolojiler ve kişilik örüntüleri (depresyon, sınırda kişilik bozukluğu ve </a:t>
            </a:r>
            <a:r>
              <a:rPr lang="tr-TR" sz="1200" dirty="0" err="1">
                <a:effectLst/>
                <a:latin typeface="Segoe UI" panose="020B0502040204020203" pitchFamily="34" charset="0"/>
                <a:ea typeface="Quattrocento Sans"/>
                <a:cs typeface="Segoe UI" panose="020B0502040204020203" pitchFamily="34" charset="0"/>
              </a:rPr>
              <a:t>dürtüsellik</a:t>
            </a:r>
            <a:r>
              <a:rPr lang="tr-TR" sz="1200" dirty="0">
                <a:effectLst/>
                <a:latin typeface="Segoe UI" panose="020B0502040204020203" pitchFamily="34" charset="0"/>
                <a:ea typeface="Quattrocento Sans"/>
                <a:cs typeface="Segoe UI" panose="020B0502040204020203" pitchFamily="34" charset="0"/>
              </a:rPr>
              <a:t> gibi) kontrol altına alındığında bile </a:t>
            </a:r>
            <a:r>
              <a:rPr lang="tr-TR" sz="1200" dirty="0" err="1">
                <a:effectLst/>
                <a:latin typeface="Segoe UI" panose="020B0502040204020203" pitchFamily="34" charset="0"/>
                <a:ea typeface="Quattrocento Sans"/>
                <a:cs typeface="Segoe UI" panose="020B0502040204020203" pitchFamily="34" charset="0"/>
              </a:rPr>
              <a:t>KZVD’nin</a:t>
            </a:r>
            <a:r>
              <a:rPr lang="tr-TR" sz="1200" dirty="0">
                <a:effectLst/>
                <a:latin typeface="Segoe UI" panose="020B0502040204020203" pitchFamily="34" charset="0"/>
                <a:ea typeface="Quattrocento Sans"/>
                <a:cs typeface="Segoe UI" panose="020B0502040204020203" pitchFamily="34" charset="0"/>
              </a:rPr>
              <a:t> intihar girişimi için risk faktörü olmaya devam ettiği bilinmektedir. Bu durum, KZVD davranışı sergileyen kişinin; sürece bir zaman sonra alıştığı, ağrı duyusuna duyarlılığın azaldığı, sonrasında ise daha ağır sonuçları olan intihar için cesaret ve motivasyonunun arttığı şeklinde yorumlanmıştır. Risk faktörleri açısından incelediğimizde de intihar ve KZVD için risk faktörleri birbirine benzemektedir.</a:t>
            </a:r>
            <a:endParaRPr lang="tr-TR" sz="1200" dirty="0">
              <a:effectLst/>
              <a:latin typeface="Segoe UI" panose="020B0502040204020203" pitchFamily="34" charset="0"/>
              <a:ea typeface="Quattrocento Sans"/>
              <a:cs typeface="Quattrocento Sans"/>
            </a:endParaRPr>
          </a:p>
          <a:p>
            <a:pPr algn="just">
              <a:lnSpc>
                <a:spcPct val="115000"/>
              </a:lnSpc>
            </a:pPr>
            <a:endParaRPr lang="tr-TR" sz="1200" dirty="0">
              <a:effectLst/>
              <a:latin typeface="Segoe UI" panose="020B0502040204020203" pitchFamily="34" charset="0"/>
              <a:ea typeface="Quattrocento Sans"/>
              <a:cs typeface="Quattrocento Sans"/>
            </a:endParaRPr>
          </a:p>
          <a:p>
            <a:pPr algn="just">
              <a:lnSpc>
                <a:spcPct val="115000"/>
              </a:lnSpc>
            </a:pPr>
            <a:r>
              <a:rPr lang="tr-TR" sz="1200" dirty="0">
                <a:effectLst/>
                <a:latin typeface="Segoe UI" panose="020B0502040204020203" pitchFamily="34" charset="0"/>
                <a:ea typeface="Quattrocento Sans"/>
                <a:cs typeface="Segoe UI" panose="020B0502040204020203" pitchFamily="34" charset="0"/>
              </a:rPr>
              <a:t>Ergenlik dönemi ile intihar ve KZVD sıklığı artar. Risk faktörleri, ergenlik öncesi dönemde, aile ile ilişkili olumsuz deneyimler ve olumsuz yaşam olayları iken ergenlik dönemi ile artan psikopatoloji sıklığı da göz önüne alındığında, psikiyatrik bozukluklardır. </a:t>
            </a:r>
            <a:r>
              <a:rPr lang="tr-TR" sz="1200" b="1" dirty="0">
                <a:solidFill>
                  <a:srgbClr val="2F5496"/>
                </a:solidFill>
                <a:effectLst/>
                <a:latin typeface="Segoe UI" panose="020B0502040204020203" pitchFamily="34" charset="0"/>
                <a:ea typeface="Quattrocento Sans"/>
                <a:cs typeface="Segoe UI" panose="020B0502040204020203" pitchFamily="34" charset="0"/>
              </a:rPr>
              <a:t>Koruma altındaki çocuklar ve gençlerde ise hem aile ile ilişkili olumsuz yaşam olayları sık görüldüğünden hem de psikopatoloji sıklığı daha yüksek olduğundan intihar ve KZVD görülme riski yüksektir.</a:t>
            </a:r>
            <a:r>
              <a:rPr lang="tr-TR" sz="1200" dirty="0">
                <a:effectLst/>
                <a:latin typeface="Segoe UI" panose="020B0502040204020203" pitchFamily="34" charset="0"/>
                <a:ea typeface="Quattrocento Sans"/>
                <a:cs typeface="Segoe UI" panose="020B0502040204020203" pitchFamily="34" charset="0"/>
              </a:rPr>
              <a:t> Ergenlerde intihar için başlıca risk faktörlerini aşağıdaki gibi sıralayabiliriz:</a:t>
            </a:r>
            <a:endParaRPr lang="tr-TR" sz="1200" dirty="0">
              <a:effectLst/>
              <a:latin typeface="Segoe UI" panose="020B0502040204020203" pitchFamily="34" charset="0"/>
              <a:ea typeface="Quattrocento Sans"/>
              <a:cs typeface="Quattrocento Sans"/>
            </a:endParaRPr>
          </a:p>
          <a:p>
            <a:pPr marL="342900" lvl="0" indent="-342900" algn="just">
              <a:lnSpc>
                <a:spcPct val="115000"/>
              </a:lnSpc>
              <a:buClr>
                <a:srgbClr val="0070C0"/>
              </a:buClr>
              <a:buSzPts val="1200"/>
              <a:buFont typeface="Courier New" panose="02070309020205020404" pitchFamily="49" charset="0"/>
              <a:buChar char="o"/>
            </a:pPr>
            <a:r>
              <a:rPr lang="tr-TR" sz="1200" dirty="0">
                <a:solidFill>
                  <a:srgbClr val="000000"/>
                </a:solidFill>
                <a:effectLst/>
                <a:latin typeface="Segoe UI" panose="020B0502040204020203" pitchFamily="34" charset="0"/>
                <a:ea typeface="Quattrocento Sans"/>
                <a:cs typeface="Segoe UI" panose="020B0502040204020203" pitchFamily="34" charset="0"/>
              </a:rPr>
              <a:t>Önceki intihar girişimi </a:t>
            </a:r>
            <a:endParaRPr lang="tr-TR" sz="1200" dirty="0">
              <a:effectLst/>
              <a:latin typeface="Segoe UI" panose="020B0502040204020203" pitchFamily="34" charset="0"/>
              <a:ea typeface="Quattrocento Sans"/>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200" dirty="0">
                <a:solidFill>
                  <a:srgbClr val="000000"/>
                </a:solidFill>
                <a:effectLst/>
                <a:latin typeface="Segoe UI" panose="020B0502040204020203" pitchFamily="34" charset="0"/>
                <a:ea typeface="Quattrocento Sans"/>
                <a:cs typeface="Segoe UI" panose="020B0502040204020203" pitchFamily="34" charset="0"/>
              </a:rPr>
              <a:t>Psikiyatrik bozukluk varlığı (Majör Depresif Bozukluk, </a:t>
            </a:r>
            <a:r>
              <a:rPr lang="tr-TR" sz="1200" dirty="0" err="1">
                <a:solidFill>
                  <a:srgbClr val="000000"/>
                </a:solidFill>
                <a:effectLst/>
                <a:latin typeface="Segoe UI" panose="020B0502040204020203" pitchFamily="34" charset="0"/>
                <a:ea typeface="Quattrocento Sans"/>
                <a:cs typeface="Segoe UI" panose="020B0502040204020203" pitchFamily="34" charset="0"/>
              </a:rPr>
              <a:t>Bipolar</a:t>
            </a:r>
            <a:r>
              <a:rPr lang="tr-TR" sz="1200" dirty="0">
                <a:solidFill>
                  <a:srgbClr val="000000"/>
                </a:solidFill>
                <a:effectLst/>
                <a:latin typeface="Segoe UI" panose="020B0502040204020203" pitchFamily="34" charset="0"/>
                <a:ea typeface="Quattrocento Sans"/>
                <a:cs typeface="Segoe UI" panose="020B0502040204020203" pitchFamily="34" charset="0"/>
              </a:rPr>
              <a:t> Bozukluk, Davranış Bozukluğu ve Madde Kullanım Bozuklukları)</a:t>
            </a:r>
            <a:endParaRPr lang="tr-TR" sz="1200" dirty="0">
              <a:effectLst/>
              <a:latin typeface="Segoe UI" panose="020B0502040204020203" pitchFamily="34" charset="0"/>
              <a:ea typeface="Quattrocento Sans"/>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200" dirty="0">
                <a:solidFill>
                  <a:srgbClr val="000000"/>
                </a:solidFill>
                <a:effectLst/>
                <a:latin typeface="Segoe UI" panose="020B0502040204020203" pitchFamily="34" charset="0"/>
                <a:ea typeface="Quattrocento Sans"/>
                <a:cs typeface="Segoe UI" panose="020B0502040204020203" pitchFamily="34" charset="0"/>
              </a:rPr>
              <a:t>Psikiyatrik eşlik eden tanılar (duygu durum, yıkıcı davranış ve madde kullanım bozuklukları ve bunların birlikte bulunması) </a:t>
            </a:r>
            <a:endParaRPr lang="tr-TR" sz="1200" dirty="0">
              <a:effectLst/>
              <a:latin typeface="Segoe UI" panose="020B0502040204020203" pitchFamily="34" charset="0"/>
              <a:ea typeface="Quattrocento Sans"/>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200" dirty="0">
                <a:solidFill>
                  <a:srgbClr val="000000"/>
                </a:solidFill>
                <a:effectLst/>
                <a:latin typeface="Segoe UI" panose="020B0502040204020203" pitchFamily="34" charset="0"/>
                <a:ea typeface="Quattrocento Sans"/>
                <a:cs typeface="Segoe UI" panose="020B0502040204020203" pitchFamily="34" charset="0"/>
              </a:rPr>
              <a:t>Uyumsuz kişilik özellikleri (</a:t>
            </a:r>
            <a:r>
              <a:rPr lang="tr-TR" sz="1200" dirty="0" err="1">
                <a:solidFill>
                  <a:srgbClr val="000000"/>
                </a:solidFill>
                <a:effectLst/>
                <a:latin typeface="Segoe UI" panose="020B0502040204020203" pitchFamily="34" charset="0"/>
                <a:ea typeface="Quattrocento Sans"/>
                <a:cs typeface="Segoe UI" panose="020B0502040204020203" pitchFamily="34" charset="0"/>
              </a:rPr>
              <a:t>antisosyal</a:t>
            </a:r>
            <a:r>
              <a:rPr lang="tr-TR" sz="1200" dirty="0">
                <a:solidFill>
                  <a:srgbClr val="000000"/>
                </a:solidFill>
                <a:effectLst/>
                <a:latin typeface="Segoe UI" panose="020B0502040204020203" pitchFamily="34" charset="0"/>
                <a:ea typeface="Quattrocento Sans"/>
                <a:cs typeface="Segoe UI" panose="020B0502040204020203" pitchFamily="34" charset="0"/>
              </a:rPr>
              <a:t>, </a:t>
            </a:r>
            <a:r>
              <a:rPr lang="tr-TR" sz="1200" dirty="0" err="1">
                <a:solidFill>
                  <a:srgbClr val="000000"/>
                </a:solidFill>
                <a:effectLst/>
                <a:latin typeface="Segoe UI" panose="020B0502040204020203" pitchFamily="34" charset="0"/>
                <a:ea typeface="Quattrocento Sans"/>
                <a:cs typeface="Segoe UI" panose="020B0502040204020203" pitchFamily="34" charset="0"/>
              </a:rPr>
              <a:t>borderline</a:t>
            </a:r>
            <a:r>
              <a:rPr lang="tr-TR" sz="1200" dirty="0">
                <a:solidFill>
                  <a:srgbClr val="000000"/>
                </a:solidFill>
                <a:effectLst/>
                <a:latin typeface="Segoe UI" panose="020B0502040204020203" pitchFamily="34" charset="0"/>
                <a:ea typeface="Quattrocento Sans"/>
                <a:cs typeface="Segoe UI" panose="020B0502040204020203" pitchFamily="34" charset="0"/>
              </a:rPr>
              <a:t>, </a:t>
            </a:r>
            <a:r>
              <a:rPr lang="tr-TR" sz="1200" dirty="0" err="1">
                <a:solidFill>
                  <a:srgbClr val="000000"/>
                </a:solidFill>
                <a:effectLst/>
                <a:latin typeface="Segoe UI" panose="020B0502040204020203" pitchFamily="34" charset="0"/>
                <a:ea typeface="Quattrocento Sans"/>
                <a:cs typeface="Segoe UI" panose="020B0502040204020203" pitchFamily="34" charset="0"/>
              </a:rPr>
              <a:t>histrionik</a:t>
            </a:r>
            <a:r>
              <a:rPr lang="tr-TR" sz="1200" dirty="0">
                <a:solidFill>
                  <a:srgbClr val="000000"/>
                </a:solidFill>
                <a:effectLst/>
                <a:latin typeface="Segoe UI" panose="020B0502040204020203" pitchFamily="34" charset="0"/>
                <a:ea typeface="Quattrocento Sans"/>
                <a:cs typeface="Segoe UI" panose="020B0502040204020203" pitchFamily="34" charset="0"/>
              </a:rPr>
              <a:t> ve </a:t>
            </a:r>
            <a:r>
              <a:rPr lang="tr-TR" sz="1200" dirty="0" err="1">
                <a:solidFill>
                  <a:srgbClr val="000000"/>
                </a:solidFill>
                <a:effectLst/>
                <a:latin typeface="Segoe UI" panose="020B0502040204020203" pitchFamily="34" charset="0"/>
                <a:ea typeface="Quattrocento Sans"/>
                <a:cs typeface="Segoe UI" panose="020B0502040204020203" pitchFamily="34" charset="0"/>
              </a:rPr>
              <a:t>narsisistik</a:t>
            </a:r>
            <a:r>
              <a:rPr lang="tr-TR" sz="1200" dirty="0">
                <a:solidFill>
                  <a:srgbClr val="000000"/>
                </a:solidFill>
                <a:effectLst/>
                <a:latin typeface="Segoe UI" panose="020B0502040204020203" pitchFamily="34" charset="0"/>
                <a:ea typeface="Quattrocento Sans"/>
                <a:cs typeface="Segoe UI" panose="020B0502040204020203" pitchFamily="34" charset="0"/>
              </a:rPr>
              <a:t> özellikler) </a:t>
            </a:r>
            <a:endParaRPr lang="tr-TR" sz="1200" dirty="0">
              <a:effectLst/>
              <a:latin typeface="Segoe UI" panose="020B0502040204020203" pitchFamily="34" charset="0"/>
              <a:ea typeface="Quattrocento Sans"/>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200" dirty="0">
                <a:solidFill>
                  <a:srgbClr val="000000"/>
                </a:solidFill>
                <a:effectLst/>
                <a:latin typeface="Segoe UI" panose="020B0502040204020203" pitchFamily="34" charset="0"/>
                <a:ea typeface="Quattrocento Sans"/>
                <a:cs typeface="Segoe UI" panose="020B0502040204020203" pitchFamily="34" charset="0"/>
              </a:rPr>
              <a:t>Umutsuzluk ve değersizlik duyguları </a:t>
            </a:r>
            <a:endParaRPr lang="tr-TR" sz="1200" dirty="0">
              <a:effectLst/>
              <a:latin typeface="Segoe UI" panose="020B0502040204020203" pitchFamily="34" charset="0"/>
              <a:ea typeface="Quattrocento Sans"/>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200" dirty="0" err="1">
                <a:solidFill>
                  <a:srgbClr val="000000"/>
                </a:solidFill>
                <a:effectLst/>
                <a:latin typeface="Segoe UI" panose="020B0502040204020203" pitchFamily="34" charset="0"/>
                <a:ea typeface="Quattrocento Sans"/>
                <a:cs typeface="Segoe UI" panose="020B0502040204020203" pitchFamily="34" charset="0"/>
              </a:rPr>
              <a:t>Dürtüsellik</a:t>
            </a:r>
            <a:endParaRPr lang="tr-TR" sz="1200" dirty="0">
              <a:effectLst/>
              <a:latin typeface="Segoe UI" panose="020B0502040204020203" pitchFamily="34" charset="0"/>
              <a:ea typeface="Quattrocento Sans"/>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200" dirty="0">
                <a:solidFill>
                  <a:srgbClr val="000000"/>
                </a:solidFill>
                <a:effectLst/>
                <a:latin typeface="Segoe UI" panose="020B0502040204020203" pitchFamily="34" charset="0"/>
                <a:ea typeface="Quattrocento Sans"/>
                <a:cs typeface="Segoe UI" panose="020B0502040204020203" pitchFamily="34" charset="0"/>
              </a:rPr>
              <a:t>Ailevi faktörler </a:t>
            </a:r>
            <a:endParaRPr lang="tr-TR" sz="1200" dirty="0">
              <a:effectLst/>
              <a:latin typeface="Segoe UI" panose="020B0502040204020203" pitchFamily="34" charset="0"/>
              <a:ea typeface="Quattrocento Sans"/>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200" dirty="0">
                <a:solidFill>
                  <a:srgbClr val="000000"/>
                </a:solidFill>
                <a:effectLst/>
                <a:latin typeface="Segoe UI" panose="020B0502040204020203" pitchFamily="34" charset="0"/>
                <a:ea typeface="Quattrocento Sans"/>
                <a:cs typeface="Segoe UI" panose="020B0502040204020203" pitchFamily="34" charset="0"/>
              </a:rPr>
              <a:t>Ailede depresyon veya intihar öyküsü</a:t>
            </a:r>
            <a:endParaRPr lang="tr-TR" sz="1200" dirty="0">
              <a:effectLst/>
              <a:latin typeface="Segoe UI" panose="020B0502040204020203" pitchFamily="34" charset="0"/>
              <a:ea typeface="Quattrocento Sans"/>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200" dirty="0" err="1">
                <a:solidFill>
                  <a:srgbClr val="000000"/>
                </a:solidFill>
                <a:effectLst/>
                <a:latin typeface="Segoe UI" panose="020B0502040204020203" pitchFamily="34" charset="0"/>
                <a:ea typeface="Quattrocento Sans"/>
                <a:cs typeface="Segoe UI" panose="020B0502040204020203" pitchFamily="34" charset="0"/>
              </a:rPr>
              <a:t>Ölüm</a:t>
            </a:r>
            <a:r>
              <a:rPr lang="tr-TR" sz="1200" dirty="0">
                <a:solidFill>
                  <a:srgbClr val="000000"/>
                </a:solidFill>
                <a:effectLst/>
                <a:latin typeface="Segoe UI" panose="020B0502040204020203" pitchFamily="34" charset="0"/>
                <a:ea typeface="Quattrocento Sans"/>
                <a:cs typeface="Segoe UI" panose="020B0502040204020203" pitchFamily="34" charset="0"/>
              </a:rPr>
              <a:t> veya boşanma sonucu bir ebeveynin kaybı </a:t>
            </a:r>
            <a:endParaRPr lang="tr-TR" sz="1200" dirty="0">
              <a:effectLst/>
              <a:latin typeface="Segoe UI" panose="020B0502040204020203" pitchFamily="34" charset="0"/>
              <a:ea typeface="Quattrocento Sans"/>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200" dirty="0">
                <a:solidFill>
                  <a:srgbClr val="000000"/>
                </a:solidFill>
                <a:effectLst/>
                <a:latin typeface="Segoe UI" panose="020B0502040204020203" pitchFamily="34" charset="0"/>
                <a:ea typeface="Quattrocento Sans"/>
                <a:cs typeface="Segoe UI" panose="020B0502040204020203" pitchFamily="34" charset="0"/>
              </a:rPr>
              <a:t>Aile anlaşmazlığı </a:t>
            </a:r>
            <a:endParaRPr lang="tr-TR" sz="1200" dirty="0">
              <a:effectLst/>
              <a:latin typeface="Segoe UI" panose="020B0502040204020203" pitchFamily="34" charset="0"/>
              <a:ea typeface="Quattrocento Sans"/>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200" dirty="0">
                <a:solidFill>
                  <a:srgbClr val="000000"/>
                </a:solidFill>
                <a:effectLst/>
                <a:latin typeface="Segoe UI" panose="020B0502040204020203" pitchFamily="34" charset="0"/>
                <a:ea typeface="Quattrocento Sans"/>
                <a:cs typeface="Segoe UI" panose="020B0502040204020203" pitchFamily="34" charset="0"/>
              </a:rPr>
              <a:t>Fiziksel ve/veya cinsel taciz</a:t>
            </a:r>
            <a:endParaRPr lang="tr-TR" sz="1200" dirty="0">
              <a:effectLst/>
              <a:latin typeface="Segoe UI" panose="020B0502040204020203" pitchFamily="34" charset="0"/>
              <a:ea typeface="Quattrocento Sans"/>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200" dirty="0">
                <a:solidFill>
                  <a:srgbClr val="000000"/>
                </a:solidFill>
                <a:effectLst/>
                <a:latin typeface="Segoe UI" panose="020B0502040204020203" pitchFamily="34" charset="0"/>
                <a:ea typeface="Quattrocento Sans"/>
                <a:cs typeface="Segoe UI" panose="020B0502040204020203" pitchFamily="34" charset="0"/>
              </a:rPr>
              <a:t>Destek ağı eksikliği, akranlarla zayıf ilişkiler ve sosyal izolasyon</a:t>
            </a:r>
            <a:endParaRPr lang="tr-TR" sz="1200" dirty="0">
              <a:effectLst/>
              <a:latin typeface="Segoe UI" panose="020B0502040204020203" pitchFamily="34" charset="0"/>
              <a:ea typeface="Quattrocento Sans"/>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200" dirty="0">
                <a:solidFill>
                  <a:srgbClr val="000000"/>
                </a:solidFill>
                <a:effectLst/>
                <a:latin typeface="Segoe UI" panose="020B0502040204020203" pitchFamily="34" charset="0"/>
                <a:ea typeface="Quattrocento Sans"/>
                <a:cs typeface="Segoe UI" panose="020B0502040204020203" pitchFamily="34" charset="0"/>
              </a:rPr>
              <a:t>Destekleyici olmayan bir aile, topluluk veya okul ortamında cinsel kimlik karmaşası </a:t>
            </a:r>
            <a:endParaRPr lang="tr-TR" sz="1200" dirty="0">
              <a:effectLst/>
              <a:latin typeface="Segoe UI" panose="020B0502040204020203" pitchFamily="34" charset="0"/>
              <a:ea typeface="Quattrocento Sans"/>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200" dirty="0">
                <a:solidFill>
                  <a:srgbClr val="000000"/>
                </a:solidFill>
                <a:effectLst/>
                <a:latin typeface="Segoe UI" panose="020B0502040204020203" pitchFamily="34" charset="0"/>
                <a:ea typeface="Quattrocento Sans"/>
                <a:cs typeface="Segoe UI" panose="020B0502040204020203" pitchFamily="34" charset="0"/>
              </a:rPr>
              <a:t>Ölümcül araçlara ulaşımın kolay olması</a:t>
            </a:r>
            <a:endParaRPr lang="tr-TR" sz="1200" dirty="0">
              <a:effectLst/>
              <a:latin typeface="Segoe UI" panose="020B0502040204020203" pitchFamily="34" charset="0"/>
              <a:ea typeface="Quattrocento Sans"/>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200" dirty="0">
                <a:solidFill>
                  <a:srgbClr val="000000"/>
                </a:solidFill>
                <a:effectLst/>
                <a:latin typeface="Segoe UI" panose="020B0502040204020203" pitchFamily="34" charset="0"/>
                <a:ea typeface="Quattrocento Sans"/>
                <a:cs typeface="Segoe UI" panose="020B0502040204020203" pitchFamily="34" charset="0"/>
              </a:rPr>
              <a:t>İntihara/intihar girişimine tanık olmak (aile üyelerinde veya arkadaşlarda intihar veya intihar girişimine ve medyada uygunsuz içeriklere maruz kalmak)</a:t>
            </a:r>
            <a:endParaRPr lang="tr-TR" sz="1200" dirty="0">
              <a:effectLst/>
              <a:latin typeface="Segoe UI" panose="020B0502040204020203" pitchFamily="34" charset="0"/>
              <a:ea typeface="Quattrocento Sans"/>
              <a:cs typeface="Times New Roman" panose="02020603050405020304" pitchFamily="18" charset="0"/>
            </a:endParaRPr>
          </a:p>
          <a:p>
            <a:pPr algn="just">
              <a:lnSpc>
                <a:spcPct val="115000"/>
              </a:lnSpc>
            </a:pPr>
            <a:r>
              <a:rPr lang="tr-TR" sz="1200" dirty="0">
                <a:effectLst/>
                <a:latin typeface="Segoe UI" panose="020B0502040204020203" pitchFamily="34" charset="0"/>
                <a:ea typeface="Quattrocento Sans"/>
                <a:cs typeface="Segoe UI" panose="020B0502040204020203" pitchFamily="34" charset="0"/>
              </a:rPr>
              <a:t> </a:t>
            </a:r>
            <a:endParaRPr lang="tr-TR" sz="1200" dirty="0">
              <a:effectLst/>
              <a:latin typeface="Segoe UI" panose="020B0502040204020203" pitchFamily="34" charset="0"/>
              <a:ea typeface="Quattrocento Sans"/>
              <a:cs typeface="Quattrocento Sans"/>
            </a:endParaRPr>
          </a:p>
          <a:p>
            <a:pPr algn="just">
              <a:lnSpc>
                <a:spcPct val="115000"/>
              </a:lnSpc>
            </a:pPr>
            <a:r>
              <a:rPr lang="tr-TR" sz="1200" b="1" dirty="0">
                <a:solidFill>
                  <a:srgbClr val="2F5496"/>
                </a:solidFill>
                <a:effectLst/>
                <a:latin typeface="Segoe UI" panose="020B0502040204020203" pitchFamily="34" charset="0"/>
                <a:ea typeface="Quattrocento Sans"/>
                <a:cs typeface="Segoe UI" panose="020B0502040204020203" pitchFamily="34" charset="0"/>
              </a:rPr>
              <a:t>İntihar davranışını öngörmek her zaman mümkün değildir. Bu konuda yapılan çalışmalar, intihar davranışlarının öngörülebilme </a:t>
            </a:r>
            <a:r>
              <a:rPr lang="tr-TR" sz="1200" b="1" dirty="0" err="1">
                <a:solidFill>
                  <a:srgbClr val="2F5496"/>
                </a:solidFill>
                <a:effectLst/>
                <a:latin typeface="Segoe UI" panose="020B0502040204020203" pitchFamily="34" charset="0"/>
                <a:ea typeface="Quattrocento Sans"/>
                <a:cs typeface="Segoe UI" panose="020B0502040204020203" pitchFamily="34" charset="0"/>
              </a:rPr>
              <a:t>gücünün</a:t>
            </a:r>
            <a:r>
              <a:rPr lang="tr-TR" sz="1200" b="1" dirty="0">
                <a:solidFill>
                  <a:srgbClr val="2F5496"/>
                </a:solidFill>
                <a:effectLst/>
                <a:latin typeface="Segoe UI" panose="020B0502040204020203" pitchFamily="34" charset="0"/>
                <a:ea typeface="Quattrocento Sans"/>
                <a:cs typeface="Segoe UI" panose="020B0502040204020203" pitchFamily="34" charset="0"/>
              </a:rPr>
              <a:t> %50 düzeyinde olduğunu gösterilmiştir </a:t>
            </a:r>
            <a:r>
              <a:rPr lang="tr-TR" sz="1200" dirty="0">
                <a:solidFill>
                  <a:srgbClr val="2F5496"/>
                </a:solidFill>
                <a:effectLst/>
                <a:latin typeface="Segoe UI" panose="020B0502040204020203" pitchFamily="34" charset="0"/>
                <a:ea typeface="Quattrocento Sans"/>
                <a:cs typeface="Segoe UI" panose="020B0502040204020203" pitchFamily="34" charset="0"/>
              </a:rPr>
              <a:t>(Franklin ve ark., 2017). </a:t>
            </a:r>
            <a:endParaRPr lang="tr-TR" sz="1200" dirty="0">
              <a:effectLst/>
              <a:latin typeface="Segoe UI" panose="020B0502040204020203" pitchFamily="34" charset="0"/>
              <a:ea typeface="Quattrocento Sans"/>
              <a:cs typeface="Quattrocento Sans"/>
            </a:endParaRPr>
          </a:p>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52</a:t>
            </a:fld>
            <a:endParaRPr lang="en-US"/>
          </a:p>
        </p:txBody>
      </p:sp>
    </p:spTree>
    <p:extLst>
      <p:ext uri="{BB962C8B-B14F-4D97-AF65-F5344CB8AC3E}">
        <p14:creationId xmlns:p14="http://schemas.microsoft.com/office/powerpoint/2010/main" val="56709757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15000"/>
              </a:lnSpc>
            </a:pPr>
            <a:r>
              <a:rPr lang="tr-TR" sz="1800" dirty="0">
                <a:effectLst/>
                <a:latin typeface="Segoe UI" panose="020B0502040204020203" pitchFamily="34" charset="0"/>
                <a:ea typeface="Quattrocento Sans"/>
                <a:cs typeface="Segoe UI" panose="020B0502040204020203" pitchFamily="34" charset="0"/>
              </a:rPr>
              <a:t>Ergenlerde intihar için başlıca risk faktörlerini aşağıdaki gibi sıralayabiliriz:</a:t>
            </a:r>
            <a:endParaRPr lang="tr-TR" sz="1800" dirty="0">
              <a:effectLst/>
              <a:latin typeface="Segoe UI" panose="020B0502040204020203" pitchFamily="34" charset="0"/>
              <a:ea typeface="Quattrocento Sans"/>
              <a:cs typeface="Quattrocento Sans"/>
            </a:endParaRPr>
          </a:p>
          <a:p>
            <a:pPr marL="342900" lvl="0" indent="-342900" algn="just">
              <a:lnSpc>
                <a:spcPct val="115000"/>
              </a:lnSpc>
              <a:buClr>
                <a:srgbClr val="0070C0"/>
              </a:buClr>
              <a:buSzPts val="1200"/>
              <a:buFont typeface="Courier New" panose="02070309020205020404" pitchFamily="49" charset="0"/>
              <a:buChar char="o"/>
            </a:pPr>
            <a:r>
              <a:rPr lang="tr-TR" sz="1800" dirty="0">
                <a:solidFill>
                  <a:srgbClr val="000000"/>
                </a:solidFill>
                <a:effectLst/>
                <a:latin typeface="Segoe UI" panose="020B0502040204020203" pitchFamily="34" charset="0"/>
                <a:ea typeface="Quattrocento Sans"/>
                <a:cs typeface="Segoe UI" panose="020B0502040204020203" pitchFamily="34" charset="0"/>
              </a:rPr>
              <a:t>Önceki intihar girişimi </a:t>
            </a:r>
            <a:endParaRPr lang="tr-TR" sz="1800" dirty="0">
              <a:effectLst/>
              <a:latin typeface="Segoe UI" panose="020B0502040204020203" pitchFamily="34" charset="0"/>
              <a:ea typeface="Quattrocento Sans"/>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800" dirty="0">
                <a:solidFill>
                  <a:srgbClr val="000000"/>
                </a:solidFill>
                <a:effectLst/>
                <a:latin typeface="Segoe UI" panose="020B0502040204020203" pitchFamily="34" charset="0"/>
                <a:ea typeface="Quattrocento Sans"/>
                <a:cs typeface="Segoe UI" panose="020B0502040204020203" pitchFamily="34" charset="0"/>
              </a:rPr>
              <a:t>Psikiyatrik bozukluk varlığı (Majör Depresif Bozukluk, </a:t>
            </a:r>
            <a:r>
              <a:rPr lang="tr-TR" sz="1800" dirty="0" err="1">
                <a:solidFill>
                  <a:srgbClr val="000000"/>
                </a:solidFill>
                <a:effectLst/>
                <a:latin typeface="Segoe UI" panose="020B0502040204020203" pitchFamily="34" charset="0"/>
                <a:ea typeface="Quattrocento Sans"/>
                <a:cs typeface="Segoe UI" panose="020B0502040204020203" pitchFamily="34" charset="0"/>
              </a:rPr>
              <a:t>Bipolar</a:t>
            </a:r>
            <a:r>
              <a:rPr lang="tr-TR" sz="1800" dirty="0">
                <a:solidFill>
                  <a:srgbClr val="000000"/>
                </a:solidFill>
                <a:effectLst/>
                <a:latin typeface="Segoe UI" panose="020B0502040204020203" pitchFamily="34" charset="0"/>
                <a:ea typeface="Quattrocento Sans"/>
                <a:cs typeface="Segoe UI" panose="020B0502040204020203" pitchFamily="34" charset="0"/>
              </a:rPr>
              <a:t> Bozukluk, Davranış Bozukluğu ve Madde Kullanım Bozuklukları)</a:t>
            </a:r>
            <a:endParaRPr lang="tr-TR" sz="1800" dirty="0">
              <a:effectLst/>
              <a:latin typeface="Segoe UI" panose="020B0502040204020203" pitchFamily="34" charset="0"/>
              <a:ea typeface="Quattrocento Sans"/>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800" dirty="0">
                <a:solidFill>
                  <a:srgbClr val="000000"/>
                </a:solidFill>
                <a:effectLst/>
                <a:latin typeface="Segoe UI" panose="020B0502040204020203" pitchFamily="34" charset="0"/>
                <a:ea typeface="Quattrocento Sans"/>
                <a:cs typeface="Segoe UI" panose="020B0502040204020203" pitchFamily="34" charset="0"/>
              </a:rPr>
              <a:t>Psikiyatrik eşlik eden tanılar (duygu durum, yıkıcı davranış ve madde kullanım bozuklukları ve bunların birlikte bulunması) </a:t>
            </a:r>
            <a:endParaRPr lang="tr-TR" sz="1800" dirty="0">
              <a:effectLst/>
              <a:latin typeface="Segoe UI" panose="020B0502040204020203" pitchFamily="34" charset="0"/>
              <a:ea typeface="Quattrocento Sans"/>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800" dirty="0">
                <a:solidFill>
                  <a:srgbClr val="000000"/>
                </a:solidFill>
                <a:effectLst/>
                <a:latin typeface="Segoe UI" panose="020B0502040204020203" pitchFamily="34" charset="0"/>
                <a:ea typeface="Quattrocento Sans"/>
                <a:cs typeface="Segoe UI" panose="020B0502040204020203" pitchFamily="34" charset="0"/>
              </a:rPr>
              <a:t>Uyumsuz kişilik özellikleri (</a:t>
            </a:r>
            <a:r>
              <a:rPr lang="tr-TR" sz="1800" dirty="0" err="1">
                <a:solidFill>
                  <a:srgbClr val="000000"/>
                </a:solidFill>
                <a:effectLst/>
                <a:latin typeface="Segoe UI" panose="020B0502040204020203" pitchFamily="34" charset="0"/>
                <a:ea typeface="Quattrocento Sans"/>
                <a:cs typeface="Segoe UI" panose="020B0502040204020203" pitchFamily="34" charset="0"/>
              </a:rPr>
              <a:t>antisosyal</a:t>
            </a:r>
            <a:r>
              <a:rPr lang="tr-TR" sz="1800" dirty="0">
                <a:solidFill>
                  <a:srgbClr val="000000"/>
                </a:solidFill>
                <a:effectLst/>
                <a:latin typeface="Segoe UI" panose="020B0502040204020203" pitchFamily="34" charset="0"/>
                <a:ea typeface="Quattrocento Sans"/>
                <a:cs typeface="Segoe UI" panose="020B0502040204020203" pitchFamily="34" charset="0"/>
              </a:rPr>
              <a:t>, </a:t>
            </a:r>
            <a:r>
              <a:rPr lang="tr-TR" sz="1800" dirty="0" err="1">
                <a:solidFill>
                  <a:srgbClr val="000000"/>
                </a:solidFill>
                <a:effectLst/>
                <a:latin typeface="Segoe UI" panose="020B0502040204020203" pitchFamily="34" charset="0"/>
                <a:ea typeface="Quattrocento Sans"/>
                <a:cs typeface="Segoe UI" panose="020B0502040204020203" pitchFamily="34" charset="0"/>
              </a:rPr>
              <a:t>borderline</a:t>
            </a:r>
            <a:r>
              <a:rPr lang="tr-TR" sz="1800" dirty="0">
                <a:solidFill>
                  <a:srgbClr val="000000"/>
                </a:solidFill>
                <a:effectLst/>
                <a:latin typeface="Segoe UI" panose="020B0502040204020203" pitchFamily="34" charset="0"/>
                <a:ea typeface="Quattrocento Sans"/>
                <a:cs typeface="Segoe UI" panose="020B0502040204020203" pitchFamily="34" charset="0"/>
              </a:rPr>
              <a:t>, </a:t>
            </a:r>
            <a:r>
              <a:rPr lang="tr-TR" sz="1800" dirty="0" err="1">
                <a:solidFill>
                  <a:srgbClr val="000000"/>
                </a:solidFill>
                <a:effectLst/>
                <a:latin typeface="Segoe UI" panose="020B0502040204020203" pitchFamily="34" charset="0"/>
                <a:ea typeface="Quattrocento Sans"/>
                <a:cs typeface="Segoe UI" panose="020B0502040204020203" pitchFamily="34" charset="0"/>
              </a:rPr>
              <a:t>histrionik</a:t>
            </a:r>
            <a:r>
              <a:rPr lang="tr-TR" sz="1800" dirty="0">
                <a:solidFill>
                  <a:srgbClr val="000000"/>
                </a:solidFill>
                <a:effectLst/>
                <a:latin typeface="Segoe UI" panose="020B0502040204020203" pitchFamily="34" charset="0"/>
                <a:ea typeface="Quattrocento Sans"/>
                <a:cs typeface="Segoe UI" panose="020B0502040204020203" pitchFamily="34" charset="0"/>
              </a:rPr>
              <a:t> ve </a:t>
            </a:r>
            <a:r>
              <a:rPr lang="tr-TR" sz="1800" dirty="0" err="1">
                <a:solidFill>
                  <a:srgbClr val="000000"/>
                </a:solidFill>
                <a:effectLst/>
                <a:latin typeface="Segoe UI" panose="020B0502040204020203" pitchFamily="34" charset="0"/>
                <a:ea typeface="Quattrocento Sans"/>
                <a:cs typeface="Segoe UI" panose="020B0502040204020203" pitchFamily="34" charset="0"/>
              </a:rPr>
              <a:t>narsisistik</a:t>
            </a:r>
            <a:r>
              <a:rPr lang="tr-TR" sz="1800" dirty="0">
                <a:solidFill>
                  <a:srgbClr val="000000"/>
                </a:solidFill>
                <a:effectLst/>
                <a:latin typeface="Segoe UI" panose="020B0502040204020203" pitchFamily="34" charset="0"/>
                <a:ea typeface="Quattrocento Sans"/>
                <a:cs typeface="Segoe UI" panose="020B0502040204020203" pitchFamily="34" charset="0"/>
              </a:rPr>
              <a:t> özellikler) </a:t>
            </a:r>
            <a:endParaRPr lang="tr-TR" sz="1800" dirty="0">
              <a:effectLst/>
              <a:latin typeface="Segoe UI" panose="020B0502040204020203" pitchFamily="34" charset="0"/>
              <a:ea typeface="Quattrocento Sans"/>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800" dirty="0">
                <a:solidFill>
                  <a:srgbClr val="000000"/>
                </a:solidFill>
                <a:effectLst/>
                <a:latin typeface="Segoe UI" panose="020B0502040204020203" pitchFamily="34" charset="0"/>
                <a:ea typeface="Quattrocento Sans"/>
                <a:cs typeface="Segoe UI" panose="020B0502040204020203" pitchFamily="34" charset="0"/>
              </a:rPr>
              <a:t>Umutsuzluk ve değersizlik duyguları </a:t>
            </a:r>
            <a:endParaRPr lang="tr-TR" sz="1800" dirty="0">
              <a:effectLst/>
              <a:latin typeface="Segoe UI" panose="020B0502040204020203" pitchFamily="34" charset="0"/>
              <a:ea typeface="Quattrocento Sans"/>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800" dirty="0" err="1">
                <a:solidFill>
                  <a:srgbClr val="000000"/>
                </a:solidFill>
                <a:effectLst/>
                <a:latin typeface="Segoe UI" panose="020B0502040204020203" pitchFamily="34" charset="0"/>
                <a:ea typeface="Quattrocento Sans"/>
                <a:cs typeface="Segoe UI" panose="020B0502040204020203" pitchFamily="34" charset="0"/>
              </a:rPr>
              <a:t>Dürtüsellik</a:t>
            </a:r>
            <a:endParaRPr lang="tr-TR" sz="1800" dirty="0">
              <a:effectLst/>
              <a:latin typeface="Segoe UI" panose="020B0502040204020203" pitchFamily="34" charset="0"/>
              <a:ea typeface="Quattrocento Sans"/>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800" dirty="0">
                <a:solidFill>
                  <a:srgbClr val="000000"/>
                </a:solidFill>
                <a:effectLst/>
                <a:latin typeface="Segoe UI" panose="020B0502040204020203" pitchFamily="34" charset="0"/>
                <a:ea typeface="Quattrocento Sans"/>
                <a:cs typeface="Segoe UI" panose="020B0502040204020203" pitchFamily="34" charset="0"/>
              </a:rPr>
              <a:t>Ailevi faktörler </a:t>
            </a:r>
            <a:endParaRPr lang="tr-TR" sz="1800" dirty="0">
              <a:effectLst/>
              <a:latin typeface="Segoe UI" panose="020B0502040204020203" pitchFamily="34" charset="0"/>
              <a:ea typeface="Quattrocento Sans"/>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800" dirty="0">
                <a:solidFill>
                  <a:srgbClr val="000000"/>
                </a:solidFill>
                <a:effectLst/>
                <a:latin typeface="Segoe UI" panose="020B0502040204020203" pitchFamily="34" charset="0"/>
                <a:ea typeface="Quattrocento Sans"/>
                <a:cs typeface="Segoe UI" panose="020B0502040204020203" pitchFamily="34" charset="0"/>
              </a:rPr>
              <a:t>Ailede depresyon veya intihar öyküsü</a:t>
            </a:r>
            <a:endParaRPr lang="tr-TR" sz="1800" dirty="0">
              <a:effectLst/>
              <a:latin typeface="Segoe UI" panose="020B0502040204020203" pitchFamily="34" charset="0"/>
              <a:ea typeface="Quattrocento Sans"/>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800" dirty="0" err="1">
                <a:solidFill>
                  <a:srgbClr val="000000"/>
                </a:solidFill>
                <a:effectLst/>
                <a:latin typeface="Segoe UI" panose="020B0502040204020203" pitchFamily="34" charset="0"/>
                <a:ea typeface="Quattrocento Sans"/>
                <a:cs typeface="Segoe UI" panose="020B0502040204020203" pitchFamily="34" charset="0"/>
              </a:rPr>
              <a:t>Ölüm</a:t>
            </a:r>
            <a:r>
              <a:rPr lang="tr-TR" sz="1800" dirty="0">
                <a:solidFill>
                  <a:srgbClr val="000000"/>
                </a:solidFill>
                <a:effectLst/>
                <a:latin typeface="Segoe UI" panose="020B0502040204020203" pitchFamily="34" charset="0"/>
                <a:ea typeface="Quattrocento Sans"/>
                <a:cs typeface="Segoe UI" panose="020B0502040204020203" pitchFamily="34" charset="0"/>
              </a:rPr>
              <a:t> veya boşanma sonucu bir ebeveynin kaybı </a:t>
            </a:r>
            <a:endParaRPr lang="tr-TR" sz="1800" dirty="0">
              <a:effectLst/>
              <a:latin typeface="Segoe UI" panose="020B0502040204020203" pitchFamily="34" charset="0"/>
              <a:ea typeface="Quattrocento Sans"/>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800" dirty="0">
                <a:solidFill>
                  <a:srgbClr val="000000"/>
                </a:solidFill>
                <a:effectLst/>
                <a:latin typeface="Segoe UI" panose="020B0502040204020203" pitchFamily="34" charset="0"/>
                <a:ea typeface="Quattrocento Sans"/>
                <a:cs typeface="Segoe UI" panose="020B0502040204020203" pitchFamily="34" charset="0"/>
              </a:rPr>
              <a:t>Aile anlaşmazlığı </a:t>
            </a:r>
            <a:endParaRPr lang="tr-TR" sz="1800" dirty="0">
              <a:effectLst/>
              <a:latin typeface="Segoe UI" panose="020B0502040204020203" pitchFamily="34" charset="0"/>
              <a:ea typeface="Quattrocento Sans"/>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800" dirty="0">
                <a:solidFill>
                  <a:srgbClr val="000000"/>
                </a:solidFill>
                <a:effectLst/>
                <a:latin typeface="Segoe UI" panose="020B0502040204020203" pitchFamily="34" charset="0"/>
                <a:ea typeface="Quattrocento Sans"/>
                <a:cs typeface="Segoe UI" panose="020B0502040204020203" pitchFamily="34" charset="0"/>
              </a:rPr>
              <a:t>Fiziksel ve/veya cinsel taciz</a:t>
            </a:r>
            <a:endParaRPr lang="tr-TR" sz="1800" dirty="0">
              <a:effectLst/>
              <a:latin typeface="Segoe UI" panose="020B0502040204020203" pitchFamily="34" charset="0"/>
              <a:ea typeface="Quattrocento Sans"/>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800" dirty="0">
                <a:solidFill>
                  <a:srgbClr val="000000"/>
                </a:solidFill>
                <a:effectLst/>
                <a:latin typeface="Segoe UI" panose="020B0502040204020203" pitchFamily="34" charset="0"/>
                <a:ea typeface="Quattrocento Sans"/>
                <a:cs typeface="Segoe UI" panose="020B0502040204020203" pitchFamily="34" charset="0"/>
              </a:rPr>
              <a:t>Destek ağı eksikliği, akranlarla zayıf ilişkiler ve sosyal izolasyon</a:t>
            </a:r>
            <a:endParaRPr lang="tr-TR" sz="1800" dirty="0">
              <a:effectLst/>
              <a:latin typeface="Segoe UI" panose="020B0502040204020203" pitchFamily="34" charset="0"/>
              <a:ea typeface="Quattrocento Sans"/>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800" dirty="0">
                <a:solidFill>
                  <a:srgbClr val="000000"/>
                </a:solidFill>
                <a:effectLst/>
                <a:latin typeface="Segoe UI" panose="020B0502040204020203" pitchFamily="34" charset="0"/>
                <a:ea typeface="Quattrocento Sans"/>
                <a:cs typeface="Segoe UI" panose="020B0502040204020203" pitchFamily="34" charset="0"/>
              </a:rPr>
              <a:t>Destekleyici olmayan bir aile, topluluk veya okul ortamında cinsel kimlik karmaşası </a:t>
            </a:r>
            <a:endParaRPr lang="tr-TR" sz="1800" dirty="0">
              <a:effectLst/>
              <a:latin typeface="Segoe UI" panose="020B0502040204020203" pitchFamily="34" charset="0"/>
              <a:ea typeface="Quattrocento Sans"/>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800" dirty="0">
                <a:solidFill>
                  <a:srgbClr val="000000"/>
                </a:solidFill>
                <a:effectLst/>
                <a:latin typeface="Segoe UI" panose="020B0502040204020203" pitchFamily="34" charset="0"/>
                <a:ea typeface="Quattrocento Sans"/>
                <a:cs typeface="Segoe UI" panose="020B0502040204020203" pitchFamily="34" charset="0"/>
              </a:rPr>
              <a:t>Ölümcül araçlara ulaşımın kolay olması</a:t>
            </a:r>
            <a:endParaRPr lang="tr-TR" sz="1800" dirty="0">
              <a:effectLst/>
              <a:latin typeface="Segoe UI" panose="020B0502040204020203" pitchFamily="34" charset="0"/>
              <a:ea typeface="Quattrocento Sans"/>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800" dirty="0">
                <a:solidFill>
                  <a:srgbClr val="000000"/>
                </a:solidFill>
                <a:effectLst/>
                <a:latin typeface="Segoe UI" panose="020B0502040204020203" pitchFamily="34" charset="0"/>
                <a:ea typeface="Quattrocento Sans"/>
                <a:cs typeface="Segoe UI" panose="020B0502040204020203" pitchFamily="34" charset="0"/>
              </a:rPr>
              <a:t>İntihara/intihar girişimine tanık olmak (aile üyelerinde veya arkadaşlarda intihar veya intihar girişimine ve medyada uygunsuz içeriklere maruz kalmak)</a:t>
            </a:r>
            <a:endParaRPr lang="tr-TR" sz="1800" dirty="0">
              <a:effectLst/>
              <a:latin typeface="Segoe UI" panose="020B0502040204020203" pitchFamily="34" charset="0"/>
              <a:ea typeface="Quattrocento Sans"/>
              <a:cs typeface="Times New Roman" panose="02020603050405020304" pitchFamily="18" charset="0"/>
            </a:endParaRPr>
          </a:p>
          <a:p>
            <a:pPr algn="just">
              <a:lnSpc>
                <a:spcPct val="115000"/>
              </a:lnSpc>
            </a:pPr>
            <a:r>
              <a:rPr lang="tr-TR" sz="1800" dirty="0">
                <a:effectLst/>
                <a:latin typeface="Segoe UI" panose="020B0502040204020203" pitchFamily="34" charset="0"/>
                <a:ea typeface="Quattrocento Sans"/>
                <a:cs typeface="Segoe UI" panose="020B0502040204020203" pitchFamily="34" charset="0"/>
              </a:rPr>
              <a:t> </a:t>
            </a:r>
            <a:endParaRPr lang="tr-TR" sz="1800" dirty="0">
              <a:effectLst/>
              <a:latin typeface="Segoe UI" panose="020B0502040204020203" pitchFamily="34" charset="0"/>
              <a:ea typeface="Quattrocento Sans"/>
              <a:cs typeface="Quattrocento Sans"/>
            </a:endParaRPr>
          </a:p>
          <a:p>
            <a:pPr algn="just">
              <a:lnSpc>
                <a:spcPct val="115000"/>
              </a:lnSpc>
            </a:pPr>
            <a:r>
              <a:rPr lang="tr-TR" sz="1800" b="1" dirty="0">
                <a:solidFill>
                  <a:srgbClr val="2F5496"/>
                </a:solidFill>
                <a:effectLst/>
                <a:latin typeface="Segoe UI" panose="020B0502040204020203" pitchFamily="34" charset="0"/>
                <a:ea typeface="Quattrocento Sans"/>
                <a:cs typeface="Segoe UI" panose="020B0502040204020203" pitchFamily="34" charset="0"/>
              </a:rPr>
              <a:t>İntihar davranışını öngörmek her zaman mümkün değildir. Bu konuda yapılan çalışmalar, intihar davranışlarının öngörülebilme </a:t>
            </a:r>
            <a:r>
              <a:rPr lang="tr-TR" sz="1800" b="1" dirty="0" err="1">
                <a:solidFill>
                  <a:srgbClr val="2F5496"/>
                </a:solidFill>
                <a:effectLst/>
                <a:latin typeface="Segoe UI" panose="020B0502040204020203" pitchFamily="34" charset="0"/>
                <a:ea typeface="Quattrocento Sans"/>
                <a:cs typeface="Segoe UI" panose="020B0502040204020203" pitchFamily="34" charset="0"/>
              </a:rPr>
              <a:t>gücünün</a:t>
            </a:r>
            <a:r>
              <a:rPr lang="tr-TR" sz="1800" b="1" dirty="0">
                <a:solidFill>
                  <a:srgbClr val="2F5496"/>
                </a:solidFill>
                <a:effectLst/>
                <a:latin typeface="Segoe UI" panose="020B0502040204020203" pitchFamily="34" charset="0"/>
                <a:ea typeface="Quattrocento Sans"/>
                <a:cs typeface="Segoe UI" panose="020B0502040204020203" pitchFamily="34" charset="0"/>
              </a:rPr>
              <a:t> %50 düzeyinde olduğunu gösterilmiştir </a:t>
            </a:r>
            <a:r>
              <a:rPr lang="tr-TR" sz="1800" dirty="0">
                <a:solidFill>
                  <a:srgbClr val="2F5496"/>
                </a:solidFill>
                <a:effectLst/>
                <a:latin typeface="Segoe UI" panose="020B0502040204020203" pitchFamily="34" charset="0"/>
                <a:ea typeface="Quattrocento Sans"/>
                <a:cs typeface="Segoe UI" panose="020B0502040204020203" pitchFamily="34" charset="0"/>
              </a:rPr>
              <a:t>(Franklin ve ark., 2017). </a:t>
            </a:r>
            <a:endParaRPr lang="tr-TR" sz="1800" dirty="0">
              <a:effectLst/>
              <a:latin typeface="Segoe UI" panose="020B0502040204020203" pitchFamily="34" charset="0"/>
              <a:ea typeface="Quattrocento Sans"/>
              <a:cs typeface="Quattrocento Sans"/>
            </a:endParaRPr>
          </a:p>
          <a:p>
            <a:pPr algn="just">
              <a:lnSpc>
                <a:spcPct val="115000"/>
              </a:lnSpc>
            </a:pPr>
            <a:r>
              <a:rPr lang="tr-TR" sz="1800" dirty="0">
                <a:effectLst/>
                <a:latin typeface="Segoe UI" panose="020B0502040204020203" pitchFamily="34" charset="0"/>
                <a:ea typeface="Quattrocento Sans"/>
                <a:cs typeface="Segoe UI" panose="020B0502040204020203" pitchFamily="34" charset="0"/>
              </a:rPr>
              <a:t>İntihar riskinin değerlendirilmesinin amacı, kimin intihar edeceğini kesin bir doğrulukla tespit etmek değil bireyi, intihar sürecine sürükleyebilecek biyolojik, psikolojik, sosyal ve kültürel etkenleri tespit edebilmektir. </a:t>
            </a:r>
            <a:r>
              <a:rPr lang="tr-TR" sz="1800" b="1" dirty="0">
                <a:solidFill>
                  <a:srgbClr val="2F5496"/>
                </a:solidFill>
                <a:effectLst/>
                <a:latin typeface="Segoe UI" panose="020B0502040204020203" pitchFamily="34" charset="0"/>
                <a:ea typeface="Quattrocento Sans"/>
                <a:cs typeface="Segoe UI" panose="020B0502040204020203" pitchFamily="34" charset="0"/>
              </a:rPr>
              <a:t>Söz konusu etkenlerin tespiti, erken tanıma ve önleme açısından faydalı olacaktır. İntihar riskini öngörürken kullanılacak yöntemlerden ilki, kişiyi değerlendirmek ve intihar düşüncesi olup olmadığını tespit etmeye çalışmaktır.</a:t>
            </a:r>
            <a:r>
              <a:rPr lang="tr-TR" sz="1800" dirty="0">
                <a:effectLst/>
                <a:latin typeface="Segoe UI" panose="020B0502040204020203" pitchFamily="34" charset="0"/>
                <a:ea typeface="Quattrocento Sans"/>
                <a:cs typeface="Segoe UI" panose="020B0502040204020203" pitchFamily="34" charset="0"/>
              </a:rPr>
              <a:t> Bu aşamada, görüşme esnasında intihar düşüncesi olup olmadığını sormak yanlış değildir (</a:t>
            </a:r>
            <a:r>
              <a:rPr lang="tr-TR" sz="1800" dirty="0" err="1">
                <a:effectLst/>
                <a:latin typeface="Segoe UI" panose="020B0502040204020203" pitchFamily="34" charset="0"/>
                <a:ea typeface="Quattrocento Sans"/>
                <a:cs typeface="Segoe UI" panose="020B0502040204020203" pitchFamily="34" charset="0"/>
              </a:rPr>
              <a:t>Mathias</a:t>
            </a:r>
            <a:r>
              <a:rPr lang="tr-TR" sz="1800" dirty="0">
                <a:effectLst/>
                <a:latin typeface="Segoe UI" panose="020B0502040204020203" pitchFamily="34" charset="0"/>
                <a:ea typeface="Quattrocento Sans"/>
                <a:cs typeface="Segoe UI" panose="020B0502040204020203" pitchFamily="34" charset="0"/>
              </a:rPr>
              <a:t> ve ark., 2012). İntihar girişiminde bulunan bireylerin %60’ı, girişimden önceki bir zaman diliminde (genelde 1 aylık dönemde) bir profesyonel ile görüşmektedir. Bu görüşmelerde intihar düşüncesinin sorgulanması, tespit açısından önemlidir. Diğer bir yöntem, öz bildirim ölçekleri ile intihar düşüncesini tespit etmeye çalışmaktır. Bu yöntem de kullanılmaya değerdir ve özellikle fazla sayıda kişiyi taramak için ideal olabilir. İntihar riskini önceden tespit etmek, önleme stratejilerini sağlamak açısından önemlidir.</a:t>
            </a:r>
            <a:endParaRPr lang="tr-TR" sz="1800" dirty="0">
              <a:effectLst/>
              <a:latin typeface="Segoe UI" panose="020B0502040204020203" pitchFamily="34" charset="0"/>
              <a:ea typeface="Quattrocento Sans"/>
              <a:cs typeface="Quattrocento Sans"/>
            </a:endParaRPr>
          </a:p>
          <a:p>
            <a:pPr algn="just">
              <a:lnSpc>
                <a:spcPct val="115000"/>
              </a:lnSpc>
            </a:pPr>
            <a:r>
              <a:rPr lang="tr-TR" sz="1800" dirty="0">
                <a:effectLst/>
                <a:latin typeface="Segoe UI" panose="020B0502040204020203" pitchFamily="34" charset="0"/>
                <a:ea typeface="Quattrocento Sans"/>
                <a:cs typeface="Segoe UI" panose="020B0502040204020203" pitchFamily="34" charset="0"/>
              </a:rPr>
              <a:t> </a:t>
            </a:r>
            <a:endParaRPr lang="tr-TR" sz="1800" dirty="0">
              <a:effectLst/>
              <a:latin typeface="Segoe UI" panose="020B0502040204020203" pitchFamily="34" charset="0"/>
              <a:ea typeface="Quattrocento Sans"/>
              <a:cs typeface="Quattrocento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sz="1800" b="1" dirty="0">
                <a:solidFill>
                  <a:srgbClr val="2F5496"/>
                </a:solidFill>
                <a:effectLst/>
                <a:latin typeface="Segoe UI" panose="020B0502040204020203" pitchFamily="34" charset="0"/>
                <a:ea typeface="Quattrocento Sans"/>
              </a:rPr>
              <a:t>İntihar riski olan bireyi değerlendirirken öncelikle </a:t>
            </a:r>
            <a:r>
              <a:rPr lang="tr-TR" sz="1800" b="1" dirty="0" err="1">
                <a:solidFill>
                  <a:srgbClr val="2F5496"/>
                </a:solidFill>
                <a:effectLst/>
                <a:latin typeface="Segoe UI" panose="020B0502040204020203" pitchFamily="34" charset="0"/>
                <a:ea typeface="Quattrocento Sans"/>
              </a:rPr>
              <a:t>empatik</a:t>
            </a:r>
            <a:r>
              <a:rPr lang="tr-TR" sz="1800" b="1" dirty="0">
                <a:solidFill>
                  <a:srgbClr val="2F5496"/>
                </a:solidFill>
                <a:effectLst/>
                <a:latin typeface="Segoe UI" panose="020B0502040204020203" pitchFamily="34" charset="0"/>
                <a:ea typeface="Quattrocento Sans"/>
              </a:rPr>
              <a:t> bir dil kullanmak, görüşmeyi açık uçlu sorularla ilerletmek ve karşılıklı güveni sağlamak esastır. Özellikle depresif belirtiler sorgulanırken “Bazen insan keyifsiz hissettiği zaman, hayat onun için artık anlamsız ve yaşanmaz hâle gelebilir; insan, </a:t>
            </a:r>
            <a:r>
              <a:rPr lang="tr-TR" sz="1800" b="1" dirty="0">
                <a:solidFill>
                  <a:srgbClr val="2F5496"/>
                </a:solidFill>
                <a:effectLst/>
                <a:latin typeface="Segoe UI" panose="020B0502040204020203" pitchFamily="34" charset="0"/>
                <a:ea typeface="Quattrocento Sans"/>
                <a:cs typeface="Segoe UI" panose="020B0502040204020203" pitchFamily="34" charset="0"/>
              </a:rPr>
              <a:t>ölsem de kurtulsam, diyebilir.” gibi bir ifade ile intihar konusuna giriş yapılabilir. Sonrasında “Senin hiç böyle düşüncelerin oldu mu?” diye sorularak intihar düşüncesi öğrenilir. Geçmişte olduğunu belirtirse ne zaman olduğu, o dönemde ne olduğu, herhangi bir risk faktörü olup olmadığı anlaşılmaya çalışılır. Geçmişte olan bu düşüncelerin, eyleme geçip geçmediği sorulur (geçmiş intihar girişimi öyküsü). Sonrasında, geçmişte olan o düşüncelerin, şu anda olup olmadığı sorgulanır ve aktif intihar planı olup olmadığı anlaşılmaya çalışılır.</a:t>
            </a:r>
            <a:endParaRPr lang="tr-TR" sz="1800" dirty="0">
              <a:effectLst/>
              <a:latin typeface="Segoe UI" panose="020B0502040204020203" pitchFamily="34" charset="0"/>
              <a:ea typeface="Quattrocento Sans"/>
              <a:cs typeface="Quattrocento Sans"/>
            </a:endParaRPr>
          </a:p>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53</a:t>
            </a:fld>
            <a:endParaRPr lang="en-US"/>
          </a:p>
        </p:txBody>
      </p:sp>
    </p:spTree>
    <p:extLst>
      <p:ext uri="{BB962C8B-B14F-4D97-AF65-F5344CB8AC3E}">
        <p14:creationId xmlns:p14="http://schemas.microsoft.com/office/powerpoint/2010/main" val="34537864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solidFill>
                  <a:srgbClr val="000000"/>
                </a:solidFill>
                <a:effectLst/>
                <a:ea typeface="Quattrocento Sans"/>
                <a:cs typeface="Segoe UI" panose="020B0502040204020203" pitchFamily="34" charset="0"/>
              </a:rPr>
              <a:t>(Majör Depresif Bozukluk, </a:t>
            </a:r>
            <a:r>
              <a:rPr lang="tr-TR" sz="1200" dirty="0" err="1">
                <a:solidFill>
                  <a:srgbClr val="000000"/>
                </a:solidFill>
                <a:effectLst/>
                <a:ea typeface="Quattrocento Sans"/>
                <a:cs typeface="Segoe UI" panose="020B0502040204020203" pitchFamily="34" charset="0"/>
              </a:rPr>
              <a:t>Bipolar</a:t>
            </a:r>
            <a:r>
              <a:rPr lang="tr-TR" sz="1200" dirty="0">
                <a:solidFill>
                  <a:srgbClr val="000000"/>
                </a:solidFill>
                <a:effectLst/>
                <a:ea typeface="Quattrocento Sans"/>
                <a:cs typeface="Segoe UI" panose="020B0502040204020203" pitchFamily="34" charset="0"/>
              </a:rPr>
              <a:t> Bozukluk, Davranış Bozukluğu ve Madde Kullanım Bozuklukları)</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solidFill>
                  <a:srgbClr val="000000"/>
                </a:solidFill>
                <a:effectLst/>
                <a:ea typeface="Quattrocento Sans"/>
                <a:cs typeface="Segoe UI" panose="020B0502040204020203" pitchFamily="34" charset="0"/>
              </a:rPr>
              <a:t>(duygu durum, yıkıcı davranış ve madde kullanım bozuklukları ve bunların birlikte bulunması) </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solidFill>
                  <a:srgbClr val="000000"/>
                </a:solidFill>
                <a:effectLst/>
                <a:ea typeface="Quattrocento Sans"/>
                <a:cs typeface="Segoe UI" panose="020B0502040204020203" pitchFamily="34" charset="0"/>
              </a:rPr>
              <a:t>(</a:t>
            </a:r>
            <a:r>
              <a:rPr lang="tr-TR" sz="1200" dirty="0" err="1">
                <a:solidFill>
                  <a:srgbClr val="000000"/>
                </a:solidFill>
                <a:effectLst/>
                <a:ea typeface="Quattrocento Sans"/>
                <a:cs typeface="Segoe UI" panose="020B0502040204020203" pitchFamily="34" charset="0"/>
              </a:rPr>
              <a:t>antisosyal</a:t>
            </a:r>
            <a:r>
              <a:rPr lang="tr-TR" sz="1200" dirty="0">
                <a:solidFill>
                  <a:srgbClr val="000000"/>
                </a:solidFill>
                <a:effectLst/>
                <a:ea typeface="Quattrocento Sans"/>
                <a:cs typeface="Segoe UI" panose="020B0502040204020203" pitchFamily="34" charset="0"/>
              </a:rPr>
              <a:t>, </a:t>
            </a:r>
            <a:r>
              <a:rPr lang="tr-TR" sz="1200" dirty="0" err="1">
                <a:solidFill>
                  <a:srgbClr val="000000"/>
                </a:solidFill>
                <a:effectLst/>
                <a:ea typeface="Quattrocento Sans"/>
                <a:cs typeface="Segoe UI" panose="020B0502040204020203" pitchFamily="34" charset="0"/>
              </a:rPr>
              <a:t>borderline</a:t>
            </a:r>
            <a:r>
              <a:rPr lang="tr-TR" sz="1200" dirty="0">
                <a:solidFill>
                  <a:srgbClr val="000000"/>
                </a:solidFill>
                <a:effectLst/>
                <a:ea typeface="Quattrocento Sans"/>
                <a:cs typeface="Segoe UI" panose="020B0502040204020203" pitchFamily="34" charset="0"/>
              </a:rPr>
              <a:t>, </a:t>
            </a:r>
            <a:r>
              <a:rPr lang="tr-TR" sz="1200" dirty="0" err="1">
                <a:solidFill>
                  <a:srgbClr val="000000"/>
                </a:solidFill>
                <a:effectLst/>
                <a:ea typeface="Quattrocento Sans"/>
                <a:cs typeface="Segoe UI" panose="020B0502040204020203" pitchFamily="34" charset="0"/>
              </a:rPr>
              <a:t>histrionik</a:t>
            </a:r>
            <a:r>
              <a:rPr lang="tr-TR" sz="1200" dirty="0">
                <a:solidFill>
                  <a:srgbClr val="000000"/>
                </a:solidFill>
                <a:effectLst/>
                <a:ea typeface="Quattrocento Sans"/>
                <a:cs typeface="Segoe UI" panose="020B0502040204020203" pitchFamily="34" charset="0"/>
              </a:rPr>
              <a:t> ve </a:t>
            </a:r>
            <a:r>
              <a:rPr lang="tr-TR" sz="1200" dirty="0" err="1">
                <a:solidFill>
                  <a:srgbClr val="000000"/>
                </a:solidFill>
                <a:effectLst/>
                <a:ea typeface="Quattrocento Sans"/>
                <a:cs typeface="Segoe UI" panose="020B0502040204020203" pitchFamily="34" charset="0"/>
              </a:rPr>
              <a:t>narsisistik</a:t>
            </a:r>
            <a:r>
              <a:rPr lang="tr-TR" sz="1200" dirty="0">
                <a:solidFill>
                  <a:srgbClr val="000000"/>
                </a:solidFill>
                <a:effectLst/>
                <a:ea typeface="Quattrocento Sans"/>
                <a:cs typeface="Segoe UI" panose="020B0502040204020203" pitchFamily="34" charset="0"/>
              </a:rPr>
              <a:t> özellikler) </a:t>
            </a:r>
            <a:endParaRPr lang="tr-TR" sz="1200" dirty="0">
              <a:effectLst/>
              <a:ea typeface="Quattrocento Sans"/>
              <a:cs typeface="Times New Roman" panose="02020603050405020304" pitchFamily="18" charset="0"/>
            </a:endParaRPr>
          </a:p>
          <a:p>
            <a:r>
              <a:rPr lang="tr-TR" sz="1200" dirty="0">
                <a:solidFill>
                  <a:srgbClr val="000000"/>
                </a:solidFill>
                <a:effectLst/>
                <a:ea typeface="Quattrocento Sans"/>
                <a:cs typeface="Segoe UI" panose="020B0502040204020203" pitchFamily="34" charset="0"/>
              </a:rPr>
              <a:t>(aile üyelerinde veya arkadaşlarda intihar veya intihar girişimine ve medyada uygunsuz içeriklere maruz kalmak)</a:t>
            </a:r>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54</a:t>
            </a:fld>
            <a:endParaRPr lang="en-US"/>
          </a:p>
        </p:txBody>
      </p:sp>
    </p:spTree>
    <p:extLst>
      <p:ext uri="{BB962C8B-B14F-4D97-AF65-F5344CB8AC3E}">
        <p14:creationId xmlns:p14="http://schemas.microsoft.com/office/powerpoint/2010/main" val="30811101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15000"/>
              </a:lnSpc>
            </a:pPr>
            <a:r>
              <a:rPr lang="tr-TR" sz="1800" b="1" dirty="0">
                <a:solidFill>
                  <a:srgbClr val="2F5496"/>
                </a:solidFill>
                <a:effectLst/>
                <a:latin typeface="Segoe UI" panose="020B0502040204020203" pitchFamily="34" charset="0"/>
                <a:ea typeface="Quattrocento Sans"/>
                <a:cs typeface="Segoe UI" panose="020B0502040204020203" pitchFamily="34" charset="0"/>
              </a:rPr>
              <a:t>İntihar davranışını öngörmek her zaman mümkün değildir. Bu konuda yapılan çalışmalar, intihar davranışlarının öngörülebilme </a:t>
            </a:r>
            <a:r>
              <a:rPr lang="tr-TR" sz="1800" b="1" dirty="0" err="1">
                <a:solidFill>
                  <a:srgbClr val="2F5496"/>
                </a:solidFill>
                <a:effectLst/>
                <a:latin typeface="Segoe UI" panose="020B0502040204020203" pitchFamily="34" charset="0"/>
                <a:ea typeface="Quattrocento Sans"/>
                <a:cs typeface="Segoe UI" panose="020B0502040204020203" pitchFamily="34" charset="0"/>
              </a:rPr>
              <a:t>gücünün</a:t>
            </a:r>
            <a:r>
              <a:rPr lang="tr-TR" sz="1800" b="1" dirty="0">
                <a:solidFill>
                  <a:srgbClr val="2F5496"/>
                </a:solidFill>
                <a:effectLst/>
                <a:latin typeface="Segoe UI" panose="020B0502040204020203" pitchFamily="34" charset="0"/>
                <a:ea typeface="Quattrocento Sans"/>
                <a:cs typeface="Segoe UI" panose="020B0502040204020203" pitchFamily="34" charset="0"/>
              </a:rPr>
              <a:t> %50 düzeyinde olduğunu gösterilmiştir </a:t>
            </a:r>
            <a:r>
              <a:rPr lang="tr-TR" sz="1800" dirty="0">
                <a:solidFill>
                  <a:srgbClr val="2F5496"/>
                </a:solidFill>
                <a:effectLst/>
                <a:latin typeface="Segoe UI" panose="020B0502040204020203" pitchFamily="34" charset="0"/>
                <a:ea typeface="Quattrocento Sans"/>
                <a:cs typeface="Segoe UI" panose="020B0502040204020203" pitchFamily="34" charset="0"/>
              </a:rPr>
              <a:t>(Franklin ve ark., 2017). </a:t>
            </a:r>
            <a:endParaRPr lang="tr-TR" sz="1800" dirty="0">
              <a:effectLst/>
              <a:latin typeface="Segoe UI" panose="020B0502040204020203" pitchFamily="34" charset="0"/>
              <a:ea typeface="Quattrocento Sans"/>
              <a:cs typeface="Quattrocento Sans"/>
            </a:endParaRPr>
          </a:p>
          <a:p>
            <a:pPr algn="just">
              <a:lnSpc>
                <a:spcPct val="115000"/>
              </a:lnSpc>
            </a:pPr>
            <a:r>
              <a:rPr lang="tr-TR" sz="1800" dirty="0">
                <a:effectLst/>
                <a:latin typeface="Segoe UI" panose="020B0502040204020203" pitchFamily="34" charset="0"/>
                <a:ea typeface="Quattrocento Sans"/>
              </a:rPr>
              <a:t>İntihar riskinin değerlendirilmesinin amacı, kimin İntihar riskinin değerlendirilmesinin amacı, kimin intihar edeceğini kesin bir doğrulukla tespit etmek değil bireyi, intihar sürecine sürükleyebilecek biyolojik, psikolojik, sosyal ve kültürel etkenleri tespit edebilmektir. </a:t>
            </a:r>
            <a:r>
              <a:rPr lang="tr-TR" sz="1800" b="1" dirty="0">
                <a:solidFill>
                  <a:srgbClr val="2F5496"/>
                </a:solidFill>
                <a:effectLst/>
                <a:latin typeface="Segoe UI" panose="020B0502040204020203" pitchFamily="34" charset="0"/>
                <a:ea typeface="Quattrocento Sans"/>
              </a:rPr>
              <a:t>Söz konusu etkenlerin tespiti, erken tanıma ve önleme açısından faydalı olacaktır. İntihar riskini öngörürken kullanılacak yöntemlerden ilki, kişiyi değerlendirmek ve intihar düşüncesi olup olmadığını tespit etmeye çalışmaktır.</a:t>
            </a:r>
            <a:r>
              <a:rPr lang="tr-TR" sz="1800" dirty="0">
                <a:effectLst/>
                <a:latin typeface="Segoe UI" panose="020B0502040204020203" pitchFamily="34" charset="0"/>
                <a:ea typeface="Quattrocento Sans"/>
              </a:rPr>
              <a:t> Bu aşamada, görüşme esnasında intihar düşüncesi olup olmadığını sormak yanlış değildir (</a:t>
            </a:r>
            <a:r>
              <a:rPr lang="tr-TR" sz="1800" dirty="0" err="1">
                <a:effectLst/>
                <a:latin typeface="Segoe UI" panose="020B0502040204020203" pitchFamily="34" charset="0"/>
                <a:ea typeface="Quattrocento Sans"/>
              </a:rPr>
              <a:t>Mathias</a:t>
            </a:r>
            <a:r>
              <a:rPr lang="tr-TR" sz="1800" dirty="0">
                <a:effectLst/>
                <a:latin typeface="Segoe UI" panose="020B0502040204020203" pitchFamily="34" charset="0"/>
                <a:ea typeface="Quattrocento Sans"/>
              </a:rPr>
              <a:t> ve ark., 2012). İntihar girişiminde bulunan bireylerin %60’ı, girişimden önceki bir zaman diliminde (genelde 1 aylık dönemde) bir profesyonel ile görüşmektedir. Bu görüşmelerde intihar düşüncesinin sorgulanması, tespit açısından önemlidir. Diğer bir yöntem, öz bildirim ölçekleri ile intihar düşüncesini tespit etmeye çalışmaktır. Bu yöntem de kullanılmaya değerdir ve özellikle fazla sayıda kişiyi taramak için ideal olabilir. İntihar riskini önceden tespit etmek, önleme stratejilerini sağlamak açısından </a:t>
            </a:r>
            <a:r>
              <a:rPr lang="tr-TR" sz="1800" dirty="0" err="1">
                <a:effectLst/>
                <a:latin typeface="Segoe UI" panose="020B0502040204020203" pitchFamily="34" charset="0"/>
                <a:ea typeface="Quattrocento Sans"/>
              </a:rPr>
              <a:t>önemlidir.intihar</a:t>
            </a:r>
            <a:r>
              <a:rPr lang="tr-TR" sz="1800" dirty="0">
                <a:effectLst/>
                <a:latin typeface="Segoe UI" panose="020B0502040204020203" pitchFamily="34" charset="0"/>
                <a:ea typeface="Quattrocento Sans"/>
              </a:rPr>
              <a:t> edeceğini kesin bir doğrulukla tespit etmek değil bireyi, intihar sürecine sürükleyebilecek biyolojik, psikolojik, sosyal ve kültürel etkenleri tespit edebilmektir</a:t>
            </a:r>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55</a:t>
            </a:fld>
            <a:endParaRPr lang="en-US"/>
          </a:p>
        </p:txBody>
      </p:sp>
    </p:spTree>
    <p:extLst>
      <p:ext uri="{BB962C8B-B14F-4D97-AF65-F5344CB8AC3E}">
        <p14:creationId xmlns:p14="http://schemas.microsoft.com/office/powerpoint/2010/main" val="35863144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b="1" dirty="0">
                <a:solidFill>
                  <a:srgbClr val="2F5496"/>
                </a:solidFill>
                <a:effectLst/>
                <a:latin typeface="Segoe UI" panose="020B0502040204020203" pitchFamily="34" charset="0"/>
                <a:ea typeface="Quattrocento Sans"/>
                <a:cs typeface="Segoe UI" panose="020B0502040204020203" pitchFamily="34" charset="0"/>
              </a:rPr>
              <a:t>İntihar riski olan bireyi değerlendirirken öncelikle </a:t>
            </a:r>
            <a:r>
              <a:rPr lang="tr-TR" sz="1800" b="1" dirty="0" err="1">
                <a:solidFill>
                  <a:srgbClr val="2F5496"/>
                </a:solidFill>
                <a:effectLst/>
                <a:latin typeface="Segoe UI" panose="020B0502040204020203" pitchFamily="34" charset="0"/>
                <a:ea typeface="Quattrocento Sans"/>
                <a:cs typeface="Segoe UI" panose="020B0502040204020203" pitchFamily="34" charset="0"/>
              </a:rPr>
              <a:t>empatik</a:t>
            </a:r>
            <a:r>
              <a:rPr lang="tr-TR" sz="1800" b="1" dirty="0">
                <a:solidFill>
                  <a:srgbClr val="2F5496"/>
                </a:solidFill>
                <a:effectLst/>
                <a:latin typeface="Segoe UI" panose="020B0502040204020203" pitchFamily="34" charset="0"/>
                <a:ea typeface="Quattrocento Sans"/>
                <a:cs typeface="Segoe UI" panose="020B0502040204020203" pitchFamily="34" charset="0"/>
              </a:rPr>
              <a:t> bir dil kullanmak, görüşmeyi açık uçlu sorularla ilerletmek ve karşılıklı güveni sağlamak esastır. Özellikle depresif belirtiler sorgulanırken “Bazen insan keyifsiz hissettiği zaman, hayat onun için artık anlamsız ve yaşanmaz hâle gelebilir; insan, ölsem de kurtulsam, diyebilir.” gibi bir ifade ile intihar konusuna giriş yapılabilir. Sonrasında “Senin hiç böyle düşüncelerin oldu mu?” diye sorularak intihar düşüncesi öğrenilir. Geçmişte olduğunu belirtirse ne zaman olduğu, o dönemde ne olduğu, herhangi bir risk faktörü olup olmadığı anlaşılmaya çalışılır. Geçmişte olan bu düşüncelerin, eyleme geçip geçmediği sorulur (geçmiş intihar girişimi öyküsü). Sonrasında, geçmişte olan o düşüncelerin, şu anda olup olmadığı sorgulanır ve aktif intihar planı olup olmadığı anlaşılmaya çalışılır.</a:t>
            </a:r>
            <a:endParaRPr lang="tr-TR" sz="1800" dirty="0">
              <a:effectLst/>
              <a:latin typeface="Segoe UI" panose="020B0502040204020203" pitchFamily="34" charset="0"/>
              <a:ea typeface="Quattrocento Sans"/>
              <a:cs typeface="Quattrocento Sans"/>
            </a:endParaRPr>
          </a:p>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56</a:t>
            </a:fld>
            <a:endParaRPr lang="en-US"/>
          </a:p>
        </p:txBody>
      </p:sp>
    </p:spTree>
    <p:extLst>
      <p:ext uri="{BB962C8B-B14F-4D97-AF65-F5344CB8AC3E}">
        <p14:creationId xmlns:p14="http://schemas.microsoft.com/office/powerpoint/2010/main" val="2724705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effectLst/>
                <a:latin typeface="Segoe UI" panose="020B0502040204020203" pitchFamily="34" charset="0"/>
                <a:ea typeface="Quattrocento Sans"/>
              </a:rPr>
              <a:t>Çocuk ve ergenlerde depresyon, kişinin günlük yaşamını etkileyen ve sosyal uyumunu bozan bir psikiyatrik bozukluktur. Hem tek başına hem de eşlik eden duygusal ve davranışsal zorlanmalar ile ergenin hayatını etkiler. Depresyon, süreğen ve yineleyici çökkün veya kolay sinirlenen (</a:t>
            </a:r>
            <a:r>
              <a:rPr lang="tr-TR" sz="1200" dirty="0" err="1">
                <a:effectLst/>
                <a:latin typeface="Segoe UI" panose="020B0502040204020203" pitchFamily="34" charset="0"/>
                <a:ea typeface="Quattrocento Sans"/>
              </a:rPr>
              <a:t>irritabl</a:t>
            </a:r>
            <a:r>
              <a:rPr lang="tr-TR" sz="1200" dirty="0">
                <a:effectLst/>
                <a:latin typeface="Segoe UI" panose="020B0502040204020203" pitchFamily="34" charset="0"/>
                <a:ea typeface="Quattrocento Sans"/>
              </a:rPr>
              <a:t>) duygu durum ve zevk veren etkinliklere karşı isteksizlik ile karakterize; bunun yanında dikkat, uyku, iştah gibi alanları etkileyen bir psikiyatrik bozukluktur. </a:t>
            </a:r>
            <a:endParaRPr lang="tr-TR" dirty="0"/>
          </a:p>
          <a:p>
            <a:endParaRPr lang="tr-TR" sz="1200" dirty="0">
              <a:effectLst/>
              <a:latin typeface="Segoe UI" panose="020B0502040204020203" pitchFamily="34" charset="0"/>
              <a:ea typeface="Quattrocento Sans"/>
            </a:endParaRPr>
          </a:p>
          <a:p>
            <a:r>
              <a:rPr lang="tr-TR" sz="1200" dirty="0">
                <a:effectLst/>
                <a:latin typeface="Segoe UI" panose="020B0502040204020203" pitchFamily="34" charset="0"/>
                <a:ea typeface="Quattrocento Sans"/>
              </a:rPr>
              <a:t>Ruhsal Bozuklukların Tanısal ve </a:t>
            </a:r>
            <a:r>
              <a:rPr lang="tr-TR" sz="1200" dirty="0" err="1">
                <a:effectLst/>
                <a:latin typeface="Segoe UI" panose="020B0502040204020203" pitchFamily="34" charset="0"/>
                <a:ea typeface="Quattrocento Sans"/>
              </a:rPr>
              <a:t>Sayımsal</a:t>
            </a:r>
            <a:r>
              <a:rPr lang="tr-TR" sz="1200" dirty="0">
                <a:effectLst/>
                <a:latin typeface="Segoe UI" panose="020B0502040204020203" pitchFamily="34" charset="0"/>
                <a:ea typeface="Quattrocento Sans"/>
              </a:rPr>
              <a:t> El Kitabı’na (DSM-5) göre, “Depresif Bozukluklar” başlığı altında tanımlanmaktadır. Bunun yanında, depresyon ile yas sürecinin ayrımının yapılması gerekmektedir. Yukarıda sayılan durumlar, bir kaybı takiben de görülebilir. Depresyon düşünüldüğünde, ilk aşamada şiddeti (hafif, orta, ciddi, </a:t>
            </a:r>
            <a:r>
              <a:rPr lang="tr-TR" sz="1200" dirty="0" err="1">
                <a:effectLst/>
                <a:latin typeface="Segoe UI" panose="020B0502040204020203" pitchFamily="34" charset="0"/>
                <a:ea typeface="Quattrocento Sans"/>
              </a:rPr>
              <a:t>psikotik</a:t>
            </a:r>
            <a:r>
              <a:rPr lang="tr-TR" sz="1200" dirty="0">
                <a:effectLst/>
                <a:latin typeface="Segoe UI" panose="020B0502040204020203" pitchFamily="34" charset="0"/>
                <a:ea typeface="Quattrocento Sans"/>
              </a:rPr>
              <a:t> özellikli) ve gidişi (kısmi düzelme gösteren, tam düzelme gösteren) kodlanmalıdır. Bu kodlama klinik olarak yapılabildiği gibi yapılandırılmış ölçekler kullanılarak da yapılabilir. Depresyon için DSM-5’te, çocuk ve ergenler ile erişkin yaş grubu için tanı kriterleri ortaktır. Çocukluk yaş grubu için kolay sinirlenen (</a:t>
            </a:r>
            <a:r>
              <a:rPr lang="tr-TR" sz="1200" dirty="0" err="1">
                <a:effectLst/>
                <a:latin typeface="Segoe UI" panose="020B0502040204020203" pitchFamily="34" charset="0"/>
                <a:ea typeface="Quattrocento Sans"/>
              </a:rPr>
              <a:t>irritabl</a:t>
            </a:r>
            <a:r>
              <a:rPr lang="tr-TR" sz="1200" dirty="0">
                <a:effectLst/>
                <a:latin typeface="Segoe UI" panose="020B0502040204020203" pitchFamily="34" charset="0"/>
                <a:ea typeface="Quattrocento Sans"/>
              </a:rPr>
              <a:t>) duygu durum ile iştah kriterinde beklenen kilo alımının sağlanamaması spesifik kriterler olarak belirtilmiştir.</a:t>
            </a:r>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8</a:t>
            </a:fld>
            <a:endParaRPr lang="en-US"/>
          </a:p>
        </p:txBody>
      </p:sp>
    </p:spTree>
    <p:extLst>
      <p:ext uri="{BB962C8B-B14F-4D97-AF65-F5344CB8AC3E}">
        <p14:creationId xmlns:p14="http://schemas.microsoft.com/office/powerpoint/2010/main" val="10954926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15000"/>
              </a:lnSpc>
            </a:pPr>
            <a:r>
              <a:rPr lang="tr-TR" sz="1800" dirty="0">
                <a:effectLst/>
                <a:latin typeface="Segoe UI" panose="020B0502040204020203" pitchFamily="34" charset="0"/>
                <a:ea typeface="Quattrocento Sans"/>
                <a:cs typeface="Segoe UI" panose="020B0502040204020203" pitchFamily="34" charset="0"/>
              </a:rPr>
              <a:t>İntihar düşüncesinin olup olmadığını anlamak, önleme ve altta yatan psikiyatrik ve çevresel faktörleri sağaltma açısından önemlidir. Yapılan çalışmalar, öldürücü araçlara ulaşımın engellenmesinin (kullanılan alan ve gereçler, silahlar, ilaçlar, delici-kesici aletler, yüksekten atlamayı engellemek için kullanılan fiziksel bariyerler), en etkili intiharı önleme aracı olduğunu göstermektedir. Bunun yanında, intihar girişimi olan veya risk altında olan bireylerin takibi ve desteklenmesi de önleme açısından önemlidir. Ek olarak, intihar farkındalığı ile ilgili okul temelli programların da etkin olduğu belirtilmektedir. </a:t>
            </a:r>
            <a:endParaRPr lang="tr-TR" sz="1800" dirty="0">
              <a:effectLst/>
              <a:latin typeface="Segoe UI" panose="020B0502040204020203" pitchFamily="34" charset="0"/>
              <a:ea typeface="Quattrocento Sans"/>
              <a:cs typeface="Quattrocento Sans"/>
            </a:endParaRPr>
          </a:p>
          <a:p>
            <a:pPr algn="just">
              <a:lnSpc>
                <a:spcPct val="115000"/>
              </a:lnSpc>
            </a:pPr>
            <a:r>
              <a:rPr lang="tr-TR" sz="1800" dirty="0">
                <a:effectLst/>
                <a:latin typeface="Segoe UI" panose="020B0502040204020203" pitchFamily="34" charset="0"/>
                <a:ea typeface="Quattrocento Sans"/>
                <a:cs typeface="Segoe UI" panose="020B0502040204020203" pitchFamily="34" charset="0"/>
              </a:rPr>
              <a:t> </a:t>
            </a:r>
            <a:endParaRPr lang="tr-TR" sz="1800" dirty="0">
              <a:effectLst/>
              <a:latin typeface="Segoe UI" panose="020B0502040204020203" pitchFamily="34" charset="0"/>
              <a:ea typeface="Quattrocento Sans"/>
              <a:cs typeface="Quattrocento Sans"/>
            </a:endParaRPr>
          </a:p>
          <a:p>
            <a:pPr algn="just">
              <a:lnSpc>
                <a:spcPct val="115000"/>
              </a:lnSpc>
            </a:pPr>
            <a:r>
              <a:rPr lang="tr-TR" sz="1800" dirty="0">
                <a:effectLst/>
                <a:latin typeface="Segoe UI" panose="020B0502040204020203" pitchFamily="34" charset="0"/>
                <a:ea typeface="Quattrocento Sans"/>
                <a:cs typeface="Segoe UI" panose="020B0502040204020203" pitchFamily="34" charset="0"/>
              </a:rPr>
              <a:t>Bu, koruma altındaki çocuklara bakım veren kişilerde ve kurumlarda intihar farkındalığının artırılmasının, intiharı önlemede etkili olabileceğini gösterebilir. Bu faktörlerin yanında, altta yatan psikiyatrik bozukluğun tedavi edilmesi ve uygun yönlendirme de önleme açısından önemlidir. (</a:t>
            </a:r>
            <a:r>
              <a:rPr lang="tr-TR" sz="1800" dirty="0" err="1">
                <a:effectLst/>
                <a:latin typeface="Segoe UI" panose="020B0502040204020203" pitchFamily="34" charset="0"/>
                <a:ea typeface="Quattrocento Sans"/>
                <a:cs typeface="Segoe UI" panose="020B0502040204020203" pitchFamily="34" charset="0"/>
              </a:rPr>
              <a:t>Zalsman</a:t>
            </a:r>
            <a:r>
              <a:rPr lang="tr-TR" sz="1800" dirty="0">
                <a:effectLst/>
                <a:latin typeface="Segoe UI" panose="020B0502040204020203" pitchFamily="34" charset="0"/>
                <a:ea typeface="Quattrocento Sans"/>
                <a:cs typeface="Segoe UI" panose="020B0502040204020203" pitchFamily="34" charset="0"/>
              </a:rPr>
              <a:t> ve ark., 2016).</a:t>
            </a:r>
            <a:endParaRPr lang="tr-TR" sz="1800" dirty="0">
              <a:effectLst/>
              <a:latin typeface="Segoe UI" panose="020B0502040204020203" pitchFamily="34" charset="0"/>
              <a:ea typeface="Quattrocento Sans"/>
              <a:cs typeface="Quattrocento Sans"/>
            </a:endParaRPr>
          </a:p>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57</a:t>
            </a:fld>
            <a:endParaRPr lang="en-US"/>
          </a:p>
        </p:txBody>
      </p:sp>
    </p:spTree>
    <p:extLst>
      <p:ext uri="{BB962C8B-B14F-4D97-AF65-F5344CB8AC3E}">
        <p14:creationId xmlns:p14="http://schemas.microsoft.com/office/powerpoint/2010/main" val="323576316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108585" marR="97790" algn="just">
              <a:lnSpc>
                <a:spcPct val="117000"/>
              </a:lnSpc>
              <a:spcAft>
                <a:spcPts val="0"/>
              </a:spcAft>
            </a:pPr>
            <a:r>
              <a:rPr lang="tr-TR" sz="1200" dirty="0">
                <a:effectLst/>
                <a:latin typeface="Segoe UI" panose="020B0502040204020203" pitchFamily="34" charset="0"/>
                <a:ea typeface="Quattrocento Sans"/>
                <a:cs typeface="Segoe UI" panose="020B0502040204020203" pitchFamily="34" charset="0"/>
              </a:rPr>
              <a:t>16 yaşında kız hasta, kolluk kuvvetleri tarafından kuruma getirildi. Kuruma gelmeden önce de acil servisten alınmış. Öyküsünde, daha önceki dönemde tekrarlayan intihar girişimleri ve kendine zarar verici davranışları olduğu anlaşıldı.</a:t>
            </a:r>
            <a:endParaRPr lang="tr-TR" sz="1200" dirty="0">
              <a:effectLst/>
              <a:latin typeface="Segoe UI" panose="020B0502040204020203" pitchFamily="34" charset="0"/>
              <a:ea typeface="Quattrocento Sans"/>
              <a:cs typeface="Quattrocento Sans"/>
            </a:endParaRPr>
          </a:p>
          <a:p>
            <a:pPr marL="108585" marR="97790" algn="just">
              <a:lnSpc>
                <a:spcPct val="117000"/>
              </a:lnSpc>
              <a:spcAft>
                <a:spcPts val="0"/>
              </a:spcAft>
            </a:pPr>
            <a:r>
              <a:rPr lang="tr-TR" sz="1200" dirty="0">
                <a:effectLst/>
                <a:latin typeface="Segoe UI" panose="020B0502040204020203" pitchFamily="34" charset="0"/>
                <a:ea typeface="Quattrocento Sans"/>
                <a:cs typeface="Segoe UI" panose="020B0502040204020203" pitchFamily="34" charset="0"/>
              </a:rPr>
              <a:t>Ev içinde istismara maruz kaldığı, bu sürecin yaklaşık 4 yıldır devam ettiği ve şimdiye kadar kimse ile paylaşmadığı öğrenildi. İlaç içerek intihar girişimi ile acil servise geldiği gün, doktora istismardan bahsetmesi ve bildirim yapılması sonucunda, ev içi istismar olduğu için acil koruma kararı çıkarılmış.</a:t>
            </a:r>
            <a:endParaRPr lang="tr-TR" sz="1200" dirty="0">
              <a:effectLst/>
              <a:latin typeface="Segoe UI" panose="020B0502040204020203" pitchFamily="34" charset="0"/>
              <a:ea typeface="Quattrocento Sans"/>
              <a:cs typeface="Quattrocento Sans"/>
            </a:endParaRPr>
          </a:p>
          <a:p>
            <a:pPr marL="108585" marR="97790" algn="just">
              <a:lnSpc>
                <a:spcPct val="117000"/>
              </a:lnSpc>
              <a:spcAft>
                <a:spcPts val="0"/>
              </a:spcAft>
            </a:pPr>
            <a:r>
              <a:rPr lang="tr-TR" sz="1200" dirty="0">
                <a:effectLst/>
                <a:latin typeface="Segoe UI" panose="020B0502040204020203" pitchFamily="34" charset="0"/>
                <a:ea typeface="Quattrocento Sans"/>
                <a:cs typeface="Segoe UI" panose="020B0502040204020203" pitchFamily="34" charset="0"/>
              </a:rPr>
              <a:t>Kurum kabulünde yapılan görüşmede, sessiz ve savunmacı bir tarzı vardı. Görüşmeci ile iş birliği kurmaya mesafeliydi. Görüşmeci, görüşmeye başlarken öncelikle kendini tanıttı ve rolünden bahsetti.</a:t>
            </a:r>
            <a:endParaRPr lang="tr-TR" sz="1200" dirty="0">
              <a:effectLst/>
              <a:latin typeface="Segoe UI" panose="020B0502040204020203" pitchFamily="34" charset="0"/>
              <a:ea typeface="Quattrocento Sans"/>
              <a:cs typeface="Quattrocento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a:t>
            </a:r>
            <a:r>
              <a:rPr lang="tr-TR" sz="1800" dirty="0">
                <a:effectLst/>
                <a:latin typeface="Segoe UI" panose="020B0502040204020203" pitchFamily="34" charset="0"/>
                <a:ea typeface="Quattrocento Sans"/>
                <a:cs typeface="Segoe UI" panose="020B0502040204020203" pitchFamily="34" charset="0"/>
              </a:rPr>
              <a:t>Cevap alamazsa dosyadan ismini bildiğini söyleyip ismi ve yaşı onaylatılabilir.</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1800" dirty="0">
                <a:effectLst/>
                <a:ea typeface="Quattrocento Sans"/>
                <a:cs typeface="Segoe UI" panose="020B0502040204020203" pitchFamily="34" charset="0"/>
              </a:rPr>
              <a:t>İçinde bulunduğumuz kurum, Aile ve Sosyal Hizmetler Bakanlığına bağlı bir kurumdur. Ben de burada, genellikle senin gibi ilk kez kuruma gelen gençlerle görüşmeler yapıp tanışıyorum. Yaklaşık 5 yıldır bu kurumda çalışıyorum. </a:t>
            </a:r>
            <a:endParaRPr lang="tr-TR" sz="1800" dirty="0">
              <a:effectLst/>
              <a:latin typeface="Segoe UI" panose="020B0502040204020203" pitchFamily="34" charset="0"/>
              <a:ea typeface="Quattrocento Sans"/>
              <a:cs typeface="Quattrocento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a:t>
            </a:r>
            <a:r>
              <a:rPr lang="tr-TR" sz="1800" dirty="0">
                <a:effectLst/>
                <a:latin typeface="Segoe UI" panose="020B0502040204020203" pitchFamily="34" charset="0"/>
                <a:ea typeface="Quattrocento Sans"/>
                <a:cs typeface="Segoe UI" panose="020B0502040204020203" pitchFamily="34" charset="0"/>
              </a:rPr>
              <a:t>Cevap alamazsa bildiği kadarıyla çok detaya girmeden sadece acil servis öyküsünden bahsedebilir. Cevap alırsa gencin söylediği her konudan bahsedilebilir.</a:t>
            </a:r>
            <a:endParaRPr lang="tr-TR" sz="1800" dirty="0">
              <a:effectLst/>
              <a:latin typeface="Segoe UI" panose="020B0502040204020203" pitchFamily="34" charset="0"/>
              <a:ea typeface="Quattrocento Sans"/>
              <a:cs typeface="Quattrocento Sans"/>
            </a:endParaRPr>
          </a:p>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58</a:t>
            </a:fld>
            <a:endParaRPr lang="en-US"/>
          </a:p>
        </p:txBody>
      </p:sp>
    </p:spTree>
    <p:extLst>
      <p:ext uri="{BB962C8B-B14F-4D97-AF65-F5344CB8AC3E}">
        <p14:creationId xmlns:p14="http://schemas.microsoft.com/office/powerpoint/2010/main" val="36879956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108585" marR="97790" algn="just">
              <a:lnSpc>
                <a:spcPct val="117000"/>
              </a:lnSpc>
              <a:spcAft>
                <a:spcPts val="0"/>
              </a:spcAft>
            </a:pPr>
            <a:endParaRPr lang="tr-TR" sz="1200" dirty="0">
              <a:effectLst/>
              <a:latin typeface="Segoe UI" panose="020B0502040204020203" pitchFamily="34" charset="0"/>
              <a:ea typeface="Quattrocento Sans"/>
              <a:cs typeface="Segoe UI" panose="020B0502040204020203" pitchFamily="34" charset="0"/>
            </a:endParaRPr>
          </a:p>
          <a:p>
            <a:pPr marL="108585" marR="97790" algn="just">
              <a:lnSpc>
                <a:spcPct val="117000"/>
              </a:lnSpc>
              <a:spcAft>
                <a:spcPts val="0"/>
              </a:spcAft>
            </a:pPr>
            <a:r>
              <a:rPr lang="tr-TR" sz="1200" dirty="0">
                <a:effectLst/>
                <a:ea typeface="Quattrocento Sans"/>
                <a:cs typeface="Segoe UI" panose="020B0502040204020203" pitchFamily="34" charset="0"/>
              </a:rPr>
              <a:t>Anladığım kadarıyla ilaç içtiğin için seni acil servise götürmüşler. Ne iyi ki şu anda daha iyi görünüyorsun. Tıbbi takibin de tamamlanmış. İnsan, bazen çok keyifsizlendiğinde ya da olayları kendince çözmekte zorlandığında, hayat ona anlamsız ve boş gelebilir. Bu durumda, ölsem de kurtulsam, gibi düşünebilir. </a:t>
            </a:r>
            <a:endParaRPr lang="tr-TR" sz="1200" dirty="0">
              <a:effectLst/>
              <a:latin typeface="Segoe UI" panose="020B0502040204020203" pitchFamily="34" charset="0"/>
              <a:ea typeface="Quattrocento Sans"/>
              <a:cs typeface="Quattrocento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a:t>
            </a:r>
            <a:r>
              <a:rPr lang="tr-TR" sz="1800" dirty="0">
                <a:effectLst/>
                <a:latin typeface="Segoe UI" panose="020B0502040204020203" pitchFamily="34" charset="0"/>
                <a:ea typeface="Quattrocento Sans"/>
                <a:cs typeface="Segoe UI" panose="020B0502040204020203" pitchFamily="34" charset="0"/>
              </a:rPr>
              <a:t>Burada biraz beklenip cevabı tartılabilir.</a:t>
            </a:r>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a:t>
            </a:r>
            <a:r>
              <a:rPr lang="tr-TR" sz="1800" dirty="0">
                <a:effectLst/>
                <a:latin typeface="Segoe UI" panose="020B0502040204020203" pitchFamily="34" charset="0"/>
                <a:ea typeface="Quattrocento Sans"/>
                <a:cs typeface="Segoe UI" panose="020B0502040204020203" pitchFamily="34" charset="0"/>
              </a:rPr>
              <a:t>Cevabı beklenir. Olaydan dolayı pişmanlık yaşadığını belirtir ise intihar düşüncesi olup olmadığı sorulur. İntihar düşüncesi varsa planı sorgulanabilir.</a:t>
            </a:r>
            <a:endParaRPr lang="tr-TR" sz="1800" dirty="0">
              <a:effectLst/>
              <a:latin typeface="Segoe UI" panose="020B0502040204020203" pitchFamily="34" charset="0"/>
              <a:ea typeface="Quattrocento Sans"/>
              <a:cs typeface="Quattrocento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a:t>
            </a:r>
            <a:r>
              <a:rPr lang="tr-TR" sz="1800" dirty="0">
                <a:effectLst/>
                <a:latin typeface="Segoe UI" panose="020B0502040204020203" pitchFamily="34" charset="0"/>
                <a:ea typeface="Quattrocento Sans"/>
                <a:cs typeface="Segoe UI" panose="020B0502040204020203" pitchFamily="34" charset="0"/>
              </a:rPr>
              <a:t>Pişman değilse yine düşünceleri sorulur ve varsa planı öğrenilmeye çalışılır.</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1800" dirty="0">
                <a:effectLst/>
                <a:latin typeface="Segoe UI" panose="020B0502040204020203" pitchFamily="34" charset="0"/>
                <a:ea typeface="Quattrocento Sans"/>
                <a:cs typeface="Segoe UI" panose="020B0502040204020203" pitchFamily="34" charset="0"/>
              </a:rPr>
              <a:t>-</a:t>
            </a:r>
            <a:r>
              <a:rPr lang="tr-TR" sz="1800" dirty="0">
                <a:effectLst/>
                <a:latin typeface="Segoe UI" panose="020B0502040204020203" pitchFamily="34" charset="0"/>
                <a:ea typeface="Quattrocento Sans"/>
              </a:rPr>
              <a:t>Bir ihtiyacı olduğu zaman iletişime geçebileceği kişiler tanıtılır. Ek olarak, tekrar görüşmek isterse veya ölüm düşünceleri çok artarsa irtibata geçmek için bir iletişim kanalı oluşturulur.</a:t>
            </a:r>
            <a:endParaRPr lang="tr-TR" sz="1800" dirty="0">
              <a:effectLst/>
              <a:latin typeface="Segoe UI" panose="020B0502040204020203" pitchFamily="34" charset="0"/>
              <a:ea typeface="Quattrocento Sans"/>
              <a:cs typeface="Quattrocento Sans"/>
            </a:endParaRPr>
          </a:p>
        </p:txBody>
      </p:sp>
      <p:sp>
        <p:nvSpPr>
          <p:cNvPr id="4" name="Slayt Numarası Yer Tutucusu 3"/>
          <p:cNvSpPr>
            <a:spLocks noGrp="1"/>
          </p:cNvSpPr>
          <p:nvPr>
            <p:ph type="sldNum" sz="quarter" idx="5"/>
          </p:nvPr>
        </p:nvSpPr>
        <p:spPr/>
        <p:txBody>
          <a:bodyPr/>
          <a:lstStyle/>
          <a:p>
            <a:fld id="{F8E79F40-7FB4-4A3E-8AB4-11E3172E6DF9}" type="slidenum">
              <a:rPr lang="en-US" smtClean="0"/>
              <a:t>59</a:t>
            </a:fld>
            <a:endParaRPr lang="en-US"/>
          </a:p>
        </p:txBody>
      </p:sp>
    </p:spTree>
    <p:extLst>
      <p:ext uri="{BB962C8B-B14F-4D97-AF65-F5344CB8AC3E}">
        <p14:creationId xmlns:p14="http://schemas.microsoft.com/office/powerpoint/2010/main" val="129536239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15000"/>
              </a:lnSpc>
              <a:tabLst>
                <a:tab pos="603250" algn="l"/>
              </a:tabLst>
            </a:pPr>
            <a:r>
              <a:rPr lang="tr-TR" sz="1800" dirty="0">
                <a:effectLst/>
                <a:latin typeface="Segoe UI" panose="020B0502040204020203" pitchFamily="34" charset="0"/>
                <a:ea typeface="Quattrocento Sans"/>
                <a:cs typeface="Segoe UI" panose="020B0502040204020203" pitchFamily="34" charset="0"/>
              </a:rPr>
              <a:t>Ergenlik döneminde yenilik arayışı ve riskli davranışların artması ile alkol ve madde kullanım bozuklukları açısından risk artmaktadır. Ergenlerin akran ilişkilerinin artması ve aile ile geçirilen vaktin azalması ile alkol ve madde kullanımının artışı paraleldir. Ergenlik döneminde alkol ve madde kullanımının artmasının, şiddet davranışlarını ve psikiyatrik bozuklukların sıklığını artırdığı, bilişsel gelişimi bozduğu, okul ve iş yaşamında etkilenmelere sebep olabildiği belirtilmektedir (</a:t>
            </a:r>
            <a:r>
              <a:rPr lang="tr-TR" sz="1800" dirty="0" err="1">
                <a:effectLst/>
                <a:latin typeface="Segoe UI" panose="020B0502040204020203" pitchFamily="34" charset="0"/>
                <a:ea typeface="Quattrocento Sans"/>
                <a:cs typeface="Segoe UI" panose="020B0502040204020203" pitchFamily="34" charset="0"/>
              </a:rPr>
              <a:t>Hall</a:t>
            </a:r>
            <a:r>
              <a:rPr lang="tr-TR" sz="1800" dirty="0">
                <a:effectLst/>
                <a:latin typeface="Segoe UI" panose="020B0502040204020203" pitchFamily="34" charset="0"/>
                <a:ea typeface="Quattrocento Sans"/>
                <a:cs typeface="Segoe UI" panose="020B0502040204020203" pitchFamily="34" charset="0"/>
              </a:rPr>
              <a:t> ve ark., 2016). </a:t>
            </a:r>
            <a:endParaRPr lang="tr-TR" sz="1800" dirty="0">
              <a:effectLst/>
              <a:latin typeface="Segoe UI" panose="020B0502040204020203" pitchFamily="34" charset="0"/>
              <a:ea typeface="Quattrocento Sans"/>
              <a:cs typeface="Quattrocento Sans"/>
            </a:endParaRPr>
          </a:p>
          <a:p>
            <a:pPr algn="just">
              <a:lnSpc>
                <a:spcPct val="115000"/>
              </a:lnSpc>
              <a:tabLst>
                <a:tab pos="603250" algn="l"/>
              </a:tabLst>
            </a:pPr>
            <a:r>
              <a:rPr lang="tr-TR" sz="1800" dirty="0">
                <a:effectLst/>
                <a:latin typeface="Segoe UI" panose="020B0502040204020203" pitchFamily="34" charset="0"/>
                <a:ea typeface="Quattrocento Sans"/>
                <a:cs typeface="Segoe UI" panose="020B0502040204020203" pitchFamily="34" charset="0"/>
              </a:rPr>
              <a:t> </a:t>
            </a:r>
            <a:endParaRPr lang="tr-TR" sz="1800" dirty="0">
              <a:effectLst/>
              <a:latin typeface="Segoe UI" panose="020B0502040204020203" pitchFamily="34" charset="0"/>
              <a:ea typeface="Quattrocento Sans"/>
              <a:cs typeface="Quattrocento Sans"/>
            </a:endParaRPr>
          </a:p>
          <a:p>
            <a:pPr algn="just">
              <a:lnSpc>
                <a:spcPct val="115000"/>
              </a:lnSpc>
              <a:tabLst>
                <a:tab pos="603250" algn="l"/>
              </a:tabLst>
            </a:pPr>
            <a:r>
              <a:rPr lang="tr-TR" sz="1800" dirty="0">
                <a:effectLst/>
                <a:latin typeface="Segoe UI" panose="020B0502040204020203" pitchFamily="34" charset="0"/>
                <a:ea typeface="Quattrocento Sans"/>
                <a:cs typeface="Segoe UI" panose="020B0502040204020203" pitchFamily="34" charset="0"/>
              </a:rPr>
              <a:t>Ergenlik dönemi, alkol ve madde kullanımına başlama için oldukça riskli bir dönemdir. Yurt dışında yapılan çalışmalar, bağımlılık sıklığının ergenlik dönemi ile artış gösterdiğini bildirmektedir. 2017 yılına ait verilerde, 8. sınıf öğrencilerinde tütün kullanımının %9, 10. sınıf düzeyinde %16, 12. sınıf düzeyinde ise %27 olduğu görülmüştür (</a:t>
            </a:r>
            <a:r>
              <a:rPr lang="tr-TR" sz="1800" dirty="0" err="1">
                <a:effectLst/>
                <a:latin typeface="Segoe UI" panose="020B0502040204020203" pitchFamily="34" charset="0"/>
                <a:ea typeface="Quattrocento Sans"/>
                <a:cs typeface="Segoe UI" panose="020B0502040204020203" pitchFamily="34" charset="0"/>
              </a:rPr>
              <a:t>Johnston</a:t>
            </a:r>
            <a:r>
              <a:rPr lang="tr-TR" sz="1800" dirty="0">
                <a:effectLst/>
                <a:latin typeface="Segoe UI" panose="020B0502040204020203" pitchFamily="34" charset="0"/>
                <a:ea typeface="Quattrocento Sans"/>
                <a:cs typeface="Segoe UI" panose="020B0502040204020203" pitchFamily="34" charset="0"/>
              </a:rPr>
              <a:t> ve ark., 2019). Yine yurt dışı verilerinde, alkol, en yaygın kullanılan madde olarak görülmektedir. Alkol tüketme sıklığının %62 olduğu ve araştırmaya katılan çocukların %23’ünün ilk kez 8. sınıf öncesinde alkol ile tanıştığı görülmektedir. Aynı çalışmada öğrencilerde, son bir yılda esrar kullanım yaygınlığı %23,9 olarak bulunmuştur. Günlük esrar kullanım oranlarına bakıldığında, 8. sınıfta %1, 10. Sınıfta %3 ve 12. sınıfta %6 olduğu tespit edilmiştir (</a:t>
            </a:r>
            <a:r>
              <a:rPr lang="tr-TR" sz="1800" dirty="0" err="1">
                <a:effectLst/>
                <a:latin typeface="Segoe UI" panose="020B0502040204020203" pitchFamily="34" charset="0"/>
                <a:ea typeface="Quattrocento Sans"/>
                <a:cs typeface="Segoe UI" panose="020B0502040204020203" pitchFamily="34" charset="0"/>
              </a:rPr>
              <a:t>Johnston</a:t>
            </a:r>
            <a:r>
              <a:rPr lang="tr-TR" sz="1800" dirty="0">
                <a:effectLst/>
                <a:latin typeface="Segoe UI" panose="020B0502040204020203" pitchFamily="34" charset="0"/>
                <a:ea typeface="Quattrocento Sans"/>
                <a:cs typeface="Segoe UI" panose="020B0502040204020203" pitchFamily="34" charset="0"/>
              </a:rPr>
              <a:t> ve ark., 2019). Bu verilerin hepsi, alkol ve madde kullanımının ergenlik dönemi ile sıklaştığını ve giderek arttığını göstermektedir. Ülkemizdeki veriler de benzer sonuçlara işaret etmektedir.</a:t>
            </a:r>
            <a:endParaRPr lang="tr-TR" sz="1800" dirty="0">
              <a:effectLst/>
              <a:latin typeface="Segoe UI" panose="020B0502040204020203" pitchFamily="34" charset="0"/>
              <a:ea typeface="Quattrocento Sans"/>
              <a:cs typeface="Quattrocento Sans"/>
            </a:endParaRPr>
          </a:p>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61</a:t>
            </a:fld>
            <a:endParaRPr lang="en-US"/>
          </a:p>
        </p:txBody>
      </p:sp>
    </p:spTree>
    <p:extLst>
      <p:ext uri="{BB962C8B-B14F-4D97-AF65-F5344CB8AC3E}">
        <p14:creationId xmlns:p14="http://schemas.microsoft.com/office/powerpoint/2010/main" val="200615858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15000"/>
              </a:lnSpc>
              <a:tabLst>
                <a:tab pos="603250" algn="l"/>
              </a:tabLst>
            </a:pPr>
            <a:r>
              <a:rPr lang="tr-TR" sz="1800" dirty="0">
                <a:effectLst/>
                <a:latin typeface="Segoe UI" panose="020B0502040204020203" pitchFamily="34" charset="0"/>
                <a:ea typeface="Quattrocento Sans"/>
                <a:cs typeface="Segoe UI" panose="020B0502040204020203" pitchFamily="34" charset="0"/>
              </a:rPr>
              <a:t>Tanılama sistemlerinde, madde ile ilişkili bozukluklar temelde iki sınıfta değerlendirilir. Bunlar, Madde Kullanım Bozukluğu ve madde ile ilişkili bozukluklardır. Madde Kullanım Bozukluğunun temel özelliği, bireyin, madde ile ilgili önemli sorunlar yaşamasına rağmen maddeyi kullanmaya devam ettiğini gösteren bilişsel, davranışsal ve fizyolojik belirtiler göstermesidir. Bunlar, bireyin; maddeyi giderek artan sıklıkta kullanması, bırakma çabalarının başarısız olması, maddeyi elde etmek için çaba göstermesi, günlük işlerindeki sorumluluklarını yerine getirememesi, sosyal ve mesleki etkilenme yaşaması, fiziksel olarak tehlike yaşasa da kullanmaya devam etmesi, madde ihtiyacının giderek artması ve madde almadığında yoksunluk belirtileri göstermesi olarak sıralanabilir.</a:t>
            </a:r>
            <a:endParaRPr lang="tr-TR" sz="1800" dirty="0">
              <a:effectLst/>
              <a:latin typeface="Segoe UI" panose="020B0502040204020203" pitchFamily="34" charset="0"/>
              <a:ea typeface="Quattrocento Sans"/>
              <a:cs typeface="Quattrocento Sans"/>
            </a:endParaRPr>
          </a:p>
          <a:p>
            <a:pPr algn="just">
              <a:lnSpc>
                <a:spcPct val="117000"/>
              </a:lnSpc>
            </a:pPr>
            <a:br>
              <a:rPr lang="tr-TR" sz="1800" dirty="0">
                <a:effectLst/>
                <a:latin typeface="Segoe UI" panose="020B0502040204020203" pitchFamily="34" charset="0"/>
                <a:ea typeface="Quattrocento Sans"/>
              </a:rPr>
            </a:br>
            <a:r>
              <a:rPr lang="tr-TR" sz="1800" dirty="0">
                <a:effectLst/>
                <a:latin typeface="Segoe UI" panose="020B0502040204020203" pitchFamily="34" charset="0"/>
                <a:ea typeface="Quattrocento Sans"/>
                <a:cs typeface="Segoe UI" panose="020B0502040204020203" pitchFamily="34" charset="0"/>
              </a:rPr>
              <a:t> </a:t>
            </a:r>
            <a:endParaRPr lang="tr-TR" sz="1800" dirty="0">
              <a:effectLst/>
              <a:latin typeface="Segoe UI" panose="020B0502040204020203" pitchFamily="34" charset="0"/>
              <a:ea typeface="Quattrocento Sans"/>
              <a:cs typeface="Quattrocento Sans"/>
            </a:endParaRPr>
          </a:p>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62</a:t>
            </a:fld>
            <a:endParaRPr lang="en-US"/>
          </a:p>
        </p:txBody>
      </p:sp>
    </p:spTree>
    <p:extLst>
      <p:ext uri="{BB962C8B-B14F-4D97-AF65-F5344CB8AC3E}">
        <p14:creationId xmlns:p14="http://schemas.microsoft.com/office/powerpoint/2010/main" val="166633438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15000"/>
              </a:lnSpc>
            </a:pPr>
            <a:r>
              <a:rPr lang="tr-TR" sz="1800" dirty="0">
                <a:effectLst/>
                <a:latin typeface="Segoe UI" panose="020B0502040204020203" pitchFamily="34" charset="0"/>
                <a:ea typeface="Quattrocento Sans"/>
                <a:cs typeface="Segoe UI" panose="020B0502040204020203" pitchFamily="34" charset="0"/>
              </a:rPr>
              <a:t>Değerlendirme esnasında, bilgilerin mahremiyetine dikkat edildikçe paylaşım ihtimali artar. Fakat görüşmede bildirilmesi ve paylaşılması gereken bazı bilgiler vardır, bu sebeple bildirimi zorunlu hâller, öncesinde genç ile paylaşılmalıdır. </a:t>
            </a:r>
            <a:r>
              <a:rPr lang="tr-TR" sz="1800" b="1" dirty="0">
                <a:solidFill>
                  <a:srgbClr val="2F5496"/>
                </a:solidFill>
                <a:effectLst/>
                <a:latin typeface="Segoe UI" panose="020B0502040204020203" pitchFamily="34" charset="0"/>
                <a:ea typeface="Quattrocento Sans"/>
                <a:cs typeface="Segoe UI" panose="020B0502040204020203" pitchFamily="34" charset="0"/>
              </a:rPr>
              <a:t>Madde kullanımı ile ilgili görüşme yapılırken görüşmeci esnek olmalı, yargılayıcı olmamalıdır. Gencin kendini rahat hissettiği bir ortamda görüşme yapılmalıdır.</a:t>
            </a:r>
            <a:r>
              <a:rPr lang="tr-TR" sz="1800" dirty="0">
                <a:solidFill>
                  <a:srgbClr val="0070C0"/>
                </a:solidFill>
                <a:effectLst/>
                <a:latin typeface="Segoe UI" panose="020B0502040204020203" pitchFamily="34" charset="0"/>
                <a:ea typeface="Quattrocento Sans"/>
                <a:cs typeface="Segoe UI" panose="020B0502040204020203" pitchFamily="34" charset="0"/>
              </a:rPr>
              <a:t> </a:t>
            </a:r>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63</a:t>
            </a:fld>
            <a:endParaRPr lang="en-US"/>
          </a:p>
        </p:txBody>
      </p:sp>
    </p:spTree>
    <p:extLst>
      <p:ext uri="{BB962C8B-B14F-4D97-AF65-F5344CB8AC3E}">
        <p14:creationId xmlns:p14="http://schemas.microsoft.com/office/powerpoint/2010/main" val="110827101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15000"/>
              </a:lnSpc>
            </a:pPr>
            <a:r>
              <a:rPr lang="tr-TR" sz="1200" dirty="0">
                <a:effectLst/>
                <a:latin typeface="Segoe UI" panose="020B0502040204020203" pitchFamily="34" charset="0"/>
                <a:ea typeface="Quattrocento Sans"/>
                <a:cs typeface="Segoe UI" panose="020B0502040204020203" pitchFamily="34" charset="0"/>
              </a:rPr>
              <a:t>Madde kullanımından şüphelenildiğinde, bunun tıbbi ve psikolojik sonuçları hakkında konuşulmalı, gencin kullandığı her maddenin öyküsü ayrı ayrı alınmalı, ilk kullanım yaşı ve ne sıklıkta kullandığı detaylandırılmalıdır. Bu değerlendirme esnasında, yapılandırılmış ölçekler de kullanılabilir. </a:t>
            </a:r>
            <a:endParaRPr lang="tr-TR" sz="1200" dirty="0">
              <a:effectLst/>
              <a:latin typeface="Segoe UI" panose="020B0502040204020203" pitchFamily="34" charset="0"/>
              <a:ea typeface="Quattrocento Sans"/>
              <a:cs typeface="Quattrocento Sans"/>
            </a:endParaRPr>
          </a:p>
          <a:p>
            <a:pPr algn="just">
              <a:lnSpc>
                <a:spcPct val="115000"/>
              </a:lnSpc>
            </a:pPr>
            <a:r>
              <a:rPr lang="tr-TR" sz="1200" dirty="0">
                <a:effectLst/>
                <a:latin typeface="Segoe UI" panose="020B0502040204020203" pitchFamily="34" charset="0"/>
                <a:ea typeface="Quattrocento Sans"/>
                <a:cs typeface="Segoe UI" panose="020B0502040204020203" pitchFamily="34" charset="0"/>
              </a:rPr>
              <a:t> </a:t>
            </a:r>
            <a:endParaRPr lang="tr-TR" sz="1200" dirty="0">
              <a:effectLst/>
              <a:latin typeface="Segoe UI" panose="020B0502040204020203" pitchFamily="34" charset="0"/>
              <a:ea typeface="Quattrocento Sans"/>
              <a:cs typeface="Quattrocento Sans"/>
            </a:endParaRPr>
          </a:p>
          <a:p>
            <a:pPr algn="just">
              <a:lnSpc>
                <a:spcPct val="115000"/>
              </a:lnSpc>
            </a:pPr>
            <a:r>
              <a:rPr lang="tr-TR" sz="1200" dirty="0">
                <a:effectLst/>
                <a:latin typeface="Segoe UI" panose="020B0502040204020203" pitchFamily="34" charset="0"/>
                <a:ea typeface="Quattrocento Sans"/>
                <a:cs typeface="Segoe UI" panose="020B0502040204020203" pitchFamily="34" charset="0"/>
              </a:rPr>
              <a:t>Örneğin CRAFTT ölçeği, evet/hayır şeklinde </a:t>
            </a:r>
            <a:r>
              <a:rPr lang="tr-TR" sz="1200" dirty="0" err="1">
                <a:effectLst/>
                <a:latin typeface="Segoe UI" panose="020B0502040204020203" pitchFamily="34" charset="0"/>
                <a:ea typeface="Quattrocento Sans"/>
                <a:cs typeface="Segoe UI" panose="020B0502040204020203" pitchFamily="34" charset="0"/>
              </a:rPr>
              <a:t>skorlanan</a:t>
            </a:r>
            <a:r>
              <a:rPr lang="tr-TR" sz="1200" dirty="0">
                <a:effectLst/>
                <a:latin typeface="Segoe UI" panose="020B0502040204020203" pitchFamily="34" charset="0"/>
                <a:ea typeface="Quattrocento Sans"/>
                <a:cs typeface="Segoe UI" panose="020B0502040204020203" pitchFamily="34" charset="0"/>
              </a:rPr>
              <a:t> ve 1-2 dakika içinde uygulanabilen bir ölçektir. Tarama açısından faydalı olabilir. </a:t>
            </a:r>
            <a:endParaRPr lang="tr-TR" sz="1200" dirty="0">
              <a:effectLst/>
              <a:latin typeface="Segoe UI" panose="020B0502040204020203" pitchFamily="34" charset="0"/>
              <a:ea typeface="Quattrocento Sans"/>
              <a:cs typeface="Quattrocento Sans"/>
            </a:endParaRPr>
          </a:p>
          <a:p>
            <a:pPr algn="just">
              <a:lnSpc>
                <a:spcPct val="115000"/>
              </a:lnSpc>
            </a:pPr>
            <a:r>
              <a:rPr lang="tr-TR" sz="1200" dirty="0">
                <a:effectLst/>
                <a:latin typeface="Segoe UI" panose="020B0502040204020203" pitchFamily="34" charset="0"/>
                <a:ea typeface="Quattrocento Sans"/>
                <a:cs typeface="Segoe UI" panose="020B0502040204020203" pitchFamily="34" charset="0"/>
              </a:rPr>
              <a:t> </a:t>
            </a:r>
            <a:endParaRPr lang="tr-TR" sz="1200" dirty="0">
              <a:effectLst/>
              <a:latin typeface="Segoe UI" panose="020B0502040204020203" pitchFamily="34" charset="0"/>
              <a:ea typeface="Quattrocento Sans"/>
              <a:cs typeface="Quattrocento Sans"/>
            </a:endParaRPr>
          </a:p>
          <a:p>
            <a:pPr algn="just">
              <a:lnSpc>
                <a:spcPct val="115000"/>
              </a:lnSpc>
            </a:pPr>
            <a:r>
              <a:rPr lang="tr-TR" sz="1200" dirty="0">
                <a:effectLst/>
                <a:latin typeface="Segoe UI" panose="020B0502040204020203" pitchFamily="34" charset="0"/>
                <a:ea typeface="Quattrocento Sans"/>
                <a:cs typeface="Segoe UI" panose="020B0502040204020203" pitchFamily="34" charset="0"/>
              </a:rPr>
              <a:t>Madde kullanımında yoksunluk belirtileri de tanılamada önemli olabilir. Madde kullanımında, yoksunluk belirtileri arasında; şiddetli huzursuzluk, kaygı, karın ağrıları, terleme, titreme, gözyaşı akması, burun akması, genel hâlsizlik, uyku güçlükleri, depresif belirtiler, fiziksel rahatsızlık hissi gibi belirtiler olabilir. Bu belirtiler, bir maddeye spesifik olmayıp karma şekilde görülebilir. Önemli olan, şüpheci olmak ve madde kullanım öyküsü alabilmektir. Sağlık kuruluşu yönlendirmelerinde uygun zamanda başvurulduğu takdirde, idrardan test yapılabilmektedir. </a:t>
            </a:r>
            <a:endParaRPr lang="tr-TR" sz="1200" dirty="0">
              <a:effectLst/>
              <a:latin typeface="Segoe UI" panose="020B0502040204020203" pitchFamily="34" charset="0"/>
              <a:ea typeface="Quattrocento Sans"/>
              <a:cs typeface="Quattrocento Sans"/>
            </a:endParaRPr>
          </a:p>
          <a:p>
            <a:endParaRPr lang="tr-TR" dirty="0"/>
          </a:p>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64</a:t>
            </a:fld>
            <a:endParaRPr lang="en-US"/>
          </a:p>
        </p:txBody>
      </p:sp>
    </p:spTree>
    <p:extLst>
      <p:ext uri="{BB962C8B-B14F-4D97-AF65-F5344CB8AC3E}">
        <p14:creationId xmlns:p14="http://schemas.microsoft.com/office/powerpoint/2010/main" val="388442527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dirty="0">
                <a:effectLst/>
                <a:latin typeface="Segoe UI" panose="020B0502040204020203" pitchFamily="34" charset="0"/>
                <a:ea typeface="Quattrocento Sans"/>
                <a:cs typeface="Segoe UI" panose="020B0502040204020203" pitchFamily="34" charset="0"/>
              </a:rPr>
              <a:t>Bağımlılıkla ilişkili risk faktörleri, çoğu psikiyatrik durumda olduğu gibi çevresel, bireysel ve genetik olarak sınıflandırılabilir. Ergenlikte artan psikiyatrik bozukluk sıklığı, özellikle DEHB, Davranım Bozukluğu, depresyon gibi bozukluklar, Madde Kullanım Bozukluğu sıklığını artırır. Ebeveynin madde kullanması, çocukta madde kullanım sıklığını artırır. Aile ile ilgili diğer risk faktörleri ise ebeveynlerin eğitim düzeyi, ebeveyn çocuk ilişkileri ve ailenin sosyoekonomik durumudur. Koruma altına alınan çocuklarda bu risk faktörleri, genel popülasyona göre anlamlı derecede daha çeşitli ve sıktır. Çocuğun istismara maruz kalması da önemli bir risk faktörüdür. Yapılan bazı çalışmalarda, çocukluk çağında fiziksel istismar öyküsü olanlarda, olmayanlara göre yasadışı madde kullanımı, anlamlı derecede yüksek tespit edilmiştir (</a:t>
            </a:r>
            <a:r>
              <a:rPr lang="tr-TR" sz="1800" dirty="0" err="1">
                <a:effectLst/>
                <a:latin typeface="Segoe UI" panose="020B0502040204020203" pitchFamily="34" charset="0"/>
                <a:ea typeface="Quattrocento Sans"/>
                <a:cs typeface="Segoe UI" panose="020B0502040204020203" pitchFamily="34" charset="0"/>
              </a:rPr>
              <a:t>Dube</a:t>
            </a:r>
            <a:r>
              <a:rPr lang="tr-TR" sz="1800" dirty="0">
                <a:effectLst/>
                <a:latin typeface="Segoe UI" panose="020B0502040204020203" pitchFamily="34" charset="0"/>
                <a:ea typeface="Quattrocento Sans"/>
                <a:cs typeface="Segoe UI" panose="020B0502040204020203" pitchFamily="34" charset="0"/>
              </a:rPr>
              <a:t> ve ark., 2003). Akademik başarının düşük olması ve okula devamın az olması, madde kullanım riskini artırmaktadır. Akranların da gençler üzerinde olumsuz etkileri olabilir. Akranların madde kullanımındaki etkisi; rol model olma, madde kullanımı için ortam oluşturma, zorlama, zorbalık yapma gibi yollarla olabilir.</a:t>
            </a:r>
            <a:endParaRPr lang="tr-TR" sz="1800" dirty="0">
              <a:effectLst/>
              <a:latin typeface="Segoe UI" panose="020B0502040204020203" pitchFamily="34" charset="0"/>
              <a:ea typeface="Quattrocento Sans"/>
              <a:cs typeface="Quattrocento Sans"/>
            </a:endParaRPr>
          </a:p>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65</a:t>
            </a:fld>
            <a:endParaRPr lang="en-US"/>
          </a:p>
        </p:txBody>
      </p:sp>
    </p:spTree>
    <p:extLst>
      <p:ext uri="{BB962C8B-B14F-4D97-AF65-F5344CB8AC3E}">
        <p14:creationId xmlns:p14="http://schemas.microsoft.com/office/powerpoint/2010/main" val="185134987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b="1" dirty="0">
                <a:solidFill>
                  <a:srgbClr val="2F5496"/>
                </a:solidFill>
                <a:effectLst/>
                <a:latin typeface="Segoe UI" panose="020B0502040204020203" pitchFamily="34" charset="0"/>
                <a:ea typeface="Quattrocento Sans"/>
                <a:cs typeface="Segoe UI" panose="020B0502040204020203" pitchFamily="34" charset="0"/>
              </a:rPr>
              <a:t>Madde kullanımında, bu bozukluktan şüphelenmek, bozukluğu tanımak ve kişiyi yönlendirmek önemlidir. Özellikle risk altındaki gençlerin tespiti ve kurum bakımına alınan çocukların yoksunluk belirtilerinin takibi önemlidir.</a:t>
            </a:r>
            <a:r>
              <a:rPr lang="tr-TR" sz="1800" dirty="0">
                <a:solidFill>
                  <a:srgbClr val="2F5496"/>
                </a:solidFill>
                <a:effectLst/>
                <a:latin typeface="Segoe UI" panose="020B0502040204020203" pitchFamily="34" charset="0"/>
                <a:ea typeface="Quattrocento Sans"/>
                <a:cs typeface="Segoe UI" panose="020B0502040204020203" pitchFamily="34" charset="0"/>
              </a:rPr>
              <a:t> </a:t>
            </a:r>
            <a:r>
              <a:rPr lang="tr-TR" sz="1800" dirty="0">
                <a:effectLst/>
                <a:latin typeface="Segoe UI" panose="020B0502040204020203" pitchFamily="34" charset="0"/>
                <a:ea typeface="Quattrocento Sans"/>
                <a:cs typeface="Segoe UI" panose="020B0502040204020203" pitchFamily="34" charset="0"/>
              </a:rPr>
              <a:t>Ülkemizde madde kullanımı ile ilgili tedaviler, özelleşmiş kurumlarda (AMATEM) verilmektedir. Bu sebeple bu gençlerin tespiti ve yönlendirilmesi önemlidir. Bunun yanında, risk altındaki çocukların ve madde kullanımı olan çocukların tespiti, bu çocukların oluşabilecek ek risk faktörlerinden korunması açısından da önemlidir.</a:t>
            </a:r>
            <a:endParaRPr lang="tr-TR" sz="1800" dirty="0">
              <a:effectLst/>
              <a:latin typeface="Segoe UI" panose="020B0502040204020203" pitchFamily="34" charset="0"/>
              <a:ea typeface="Quattrocento Sans"/>
              <a:cs typeface="Quattrocento Sans"/>
            </a:endParaRPr>
          </a:p>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66</a:t>
            </a:fld>
            <a:endParaRPr lang="en-US"/>
          </a:p>
        </p:txBody>
      </p:sp>
    </p:spTree>
    <p:extLst>
      <p:ext uri="{BB962C8B-B14F-4D97-AF65-F5344CB8AC3E}">
        <p14:creationId xmlns:p14="http://schemas.microsoft.com/office/powerpoint/2010/main" val="310677552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15000"/>
              </a:lnSpc>
            </a:pPr>
            <a:r>
              <a:rPr lang="tr-TR" sz="1800" dirty="0">
                <a:solidFill>
                  <a:srgbClr val="000000"/>
                </a:solidFill>
                <a:effectLst/>
                <a:latin typeface="Segoe UI" panose="020B0502040204020203" pitchFamily="34" charset="0"/>
                <a:ea typeface="Quattrocento Sans"/>
                <a:cs typeface="Segoe UI" panose="020B0502040204020203" pitchFamily="34" charset="0"/>
              </a:rPr>
              <a:t>Yapılan </a:t>
            </a:r>
            <a:r>
              <a:rPr lang="tr-TR" sz="1800" b="1" dirty="0">
                <a:solidFill>
                  <a:srgbClr val="0070C0"/>
                </a:solidFill>
                <a:effectLst/>
                <a:latin typeface="Segoe UI" panose="020B0502040204020203" pitchFamily="34" charset="0"/>
                <a:ea typeface="Calibri" panose="020F0502020204030204" pitchFamily="34" charset="0"/>
                <a:cs typeface="Segoe UI" panose="020B0502040204020203" pitchFamily="34" charset="0"/>
              </a:rPr>
              <a:t>Koruma Altındaki Gençler ve Psikiyatrik Bozukluklar</a:t>
            </a:r>
            <a:endParaRPr lang="tr-TR" sz="1800" dirty="0">
              <a:effectLst/>
              <a:latin typeface="Segoe UI" panose="020B0502040204020203" pitchFamily="34" charset="0"/>
              <a:ea typeface="Quattrocento Sans"/>
              <a:cs typeface="Quattrocento Sans"/>
            </a:endParaRPr>
          </a:p>
          <a:p>
            <a:pPr algn="just">
              <a:lnSpc>
                <a:spcPct val="115000"/>
              </a:lnSpc>
            </a:pPr>
            <a:r>
              <a:rPr lang="tr-TR"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 </a:t>
            </a:r>
            <a:endParaRPr lang="tr-TR" sz="1800" dirty="0">
              <a:effectLst/>
              <a:latin typeface="Segoe UI" panose="020B0502040204020203" pitchFamily="34" charset="0"/>
              <a:ea typeface="Quattrocento Sans"/>
              <a:cs typeface="Quattrocento Sans"/>
            </a:endParaRPr>
          </a:p>
          <a:p>
            <a:pPr algn="just">
              <a:lnSpc>
                <a:spcPct val="115000"/>
              </a:lnSpc>
            </a:pPr>
            <a:r>
              <a:rPr lang="tr-TR"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Yapılan çalışmalarda, koruma altındaki çocuklarda psikiyatrik bozuklukların, toplumdan daha sık görüldüğü tespit edilmiştir.</a:t>
            </a:r>
            <a:endParaRPr lang="tr-TR" sz="1800" dirty="0">
              <a:effectLst/>
              <a:latin typeface="Segoe UI" panose="020B0502040204020203" pitchFamily="34" charset="0"/>
              <a:ea typeface="Quattrocento Sans"/>
              <a:cs typeface="Quattrocento Sans"/>
            </a:endParaRPr>
          </a:p>
          <a:p>
            <a:pPr algn="just">
              <a:lnSpc>
                <a:spcPct val="115000"/>
              </a:lnSpc>
            </a:pPr>
            <a:r>
              <a:rPr lang="tr-TR" sz="1800" dirty="0">
                <a:effectLst/>
                <a:latin typeface="Segoe UI" panose="020B0502040204020203" pitchFamily="34" charset="0"/>
                <a:ea typeface="Calibri" panose="020F0502020204030204" pitchFamily="34" charset="0"/>
                <a:cs typeface="Segoe UI" panose="020B0502040204020203" pitchFamily="34" charset="0"/>
              </a:rPr>
              <a:t> </a:t>
            </a:r>
            <a:endParaRPr lang="tr-TR" sz="1800" dirty="0">
              <a:effectLst/>
              <a:latin typeface="Segoe UI" panose="020B0502040204020203" pitchFamily="34" charset="0"/>
              <a:ea typeface="Quattrocento Sans"/>
              <a:cs typeface="Quattrocento Sans"/>
            </a:endParaRPr>
          </a:p>
          <a:p>
            <a:pPr algn="just">
              <a:lnSpc>
                <a:spcPct val="115000"/>
              </a:lnSpc>
            </a:pPr>
            <a:r>
              <a:rPr lang="tr-TR"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Bu konuda yapılan güncel bir çalışmada, koruma altındaki çocuklarla kontrol grubu çocukları karşılaştırıldığında aşağıdaki veriler saptanmıştır: </a:t>
            </a:r>
            <a:endParaRPr lang="tr-TR" sz="1800" dirty="0">
              <a:effectLst/>
              <a:latin typeface="Segoe UI" panose="020B0502040204020203" pitchFamily="34" charset="0"/>
              <a:ea typeface="Quattrocento Sans"/>
              <a:cs typeface="Quattrocento Sans"/>
            </a:endParaRPr>
          </a:p>
          <a:p>
            <a:pPr marL="342900" lvl="0" indent="-342900" algn="just">
              <a:lnSpc>
                <a:spcPct val="115000"/>
              </a:lnSpc>
              <a:buFont typeface="Symbol" panose="05050102010706020507" pitchFamily="18" charset="2"/>
              <a:buChar char=""/>
            </a:pPr>
            <a:r>
              <a:rPr lang="tr-TR"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Davranım Bozukluğu (%78,7-%14,6)</a:t>
            </a:r>
            <a:endParaRPr lang="tr-TR" sz="1800" dirty="0">
              <a:effectLst/>
              <a:latin typeface="Segoe UI" panose="020B0502040204020203" pitchFamily="34" charset="0"/>
              <a:ea typeface="Quattrocento Sans"/>
              <a:cs typeface="Quattrocento Sans"/>
            </a:endParaRPr>
          </a:p>
          <a:p>
            <a:pPr marL="342900" lvl="0" indent="-342900" algn="just">
              <a:lnSpc>
                <a:spcPct val="115000"/>
              </a:lnSpc>
              <a:buFont typeface="Symbol" panose="05050102010706020507" pitchFamily="18" charset="2"/>
              <a:buChar char=""/>
            </a:pPr>
            <a:r>
              <a:rPr lang="tr-TR"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Madde Kullanım Bozukluğu (%49,4-%27,5)</a:t>
            </a:r>
            <a:endParaRPr lang="tr-TR" sz="1800" dirty="0">
              <a:effectLst/>
              <a:latin typeface="Segoe UI" panose="020B0502040204020203" pitchFamily="34" charset="0"/>
              <a:ea typeface="Quattrocento Sans"/>
              <a:cs typeface="Quattrocento Sans"/>
            </a:endParaRPr>
          </a:p>
          <a:p>
            <a:pPr marL="342900" lvl="0" indent="-342900" algn="just">
              <a:lnSpc>
                <a:spcPct val="115000"/>
              </a:lnSpc>
              <a:buFont typeface="Symbol" panose="05050102010706020507" pitchFamily="18" charset="2"/>
              <a:buChar char=""/>
            </a:pPr>
            <a:r>
              <a:rPr lang="tr-TR"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Esrar kullanımı (%34,8-%16,6)</a:t>
            </a:r>
            <a:endParaRPr lang="tr-TR" sz="1800" dirty="0">
              <a:effectLst/>
              <a:latin typeface="Segoe UI" panose="020B0502040204020203" pitchFamily="34" charset="0"/>
              <a:ea typeface="Quattrocento Sans"/>
              <a:cs typeface="Quattrocento Sans"/>
            </a:endParaRPr>
          </a:p>
          <a:p>
            <a:pPr marL="342900" lvl="0" indent="-342900" algn="just">
              <a:lnSpc>
                <a:spcPct val="115000"/>
              </a:lnSpc>
              <a:buFont typeface="Symbol" panose="05050102010706020507" pitchFamily="18" charset="2"/>
              <a:buChar char=""/>
            </a:pPr>
            <a:r>
              <a:rPr lang="tr-TR"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Daha yüksek ek psikiyatrik tanı (%96,6-%55,9)</a:t>
            </a:r>
            <a:endParaRPr lang="tr-TR" sz="1800" dirty="0">
              <a:effectLst/>
              <a:latin typeface="Segoe UI" panose="020B0502040204020203" pitchFamily="34" charset="0"/>
              <a:ea typeface="Quattrocento Sans"/>
              <a:cs typeface="Quattrocento Sans"/>
            </a:endParaRPr>
          </a:p>
          <a:p>
            <a:pPr algn="just">
              <a:lnSpc>
                <a:spcPct val="115000"/>
              </a:lnSpc>
            </a:pPr>
            <a:r>
              <a:rPr lang="tr-TR"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 </a:t>
            </a:r>
            <a:endParaRPr lang="tr-TR" sz="1800" dirty="0">
              <a:effectLst/>
              <a:latin typeface="Segoe UI" panose="020B0502040204020203" pitchFamily="34" charset="0"/>
              <a:ea typeface="Quattrocento Sans"/>
              <a:cs typeface="Quattrocento Sans"/>
            </a:endParaRPr>
          </a:p>
          <a:p>
            <a:pPr algn="just">
              <a:lnSpc>
                <a:spcPct val="115000"/>
              </a:lnSpc>
            </a:pPr>
            <a:r>
              <a:rPr lang="tr-TR"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Koruma altındaki çocukların %80’inde Davranım Bozukluğu tespit edilmektedir. Bu, 5 katlık bir farka işaret etmektedir.</a:t>
            </a:r>
            <a:endParaRPr lang="tr-TR" sz="1800" dirty="0">
              <a:effectLst/>
              <a:latin typeface="Segoe UI" panose="020B0502040204020203" pitchFamily="34" charset="0"/>
              <a:ea typeface="Quattrocento Sans"/>
              <a:cs typeface="Quattrocento Sans"/>
            </a:endParaRPr>
          </a:p>
          <a:p>
            <a:pPr algn="just">
              <a:lnSpc>
                <a:spcPct val="115000"/>
              </a:lnSpc>
            </a:pPr>
            <a:r>
              <a:rPr lang="tr-TR"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 </a:t>
            </a:r>
            <a:endParaRPr lang="tr-TR" sz="1800" dirty="0">
              <a:effectLst/>
              <a:latin typeface="Segoe UI" panose="020B0502040204020203" pitchFamily="34" charset="0"/>
              <a:ea typeface="Quattrocento Sans"/>
              <a:cs typeface="Quattrocento Sans"/>
            </a:endParaRPr>
          </a:p>
          <a:p>
            <a:pPr algn="just">
              <a:lnSpc>
                <a:spcPct val="115000"/>
              </a:lnSpc>
            </a:pPr>
            <a:r>
              <a:rPr lang="tr-TR"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Bu çocukların, sahip olduğu aile ortamı ve sosyoekonomik düzeylerinin düşük olması, risk faktörü olarak rol oynamasına rağmen koruma altındaki çocuklarda bu faktörlerden bağımsız olarak risk artmaktadır.</a:t>
            </a:r>
            <a:endParaRPr lang="tr-TR" sz="1800" dirty="0">
              <a:effectLst/>
              <a:latin typeface="Segoe UI" panose="020B0502040204020203" pitchFamily="34" charset="0"/>
              <a:ea typeface="Quattrocento Sans"/>
              <a:cs typeface="Quattrocento Sans"/>
            </a:endParaRPr>
          </a:p>
          <a:p>
            <a:pPr algn="just">
              <a:lnSpc>
                <a:spcPct val="115000"/>
              </a:lnSpc>
            </a:pPr>
            <a:r>
              <a:rPr lang="tr-TR"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 </a:t>
            </a:r>
            <a:endParaRPr lang="tr-TR" sz="1800" dirty="0">
              <a:effectLst/>
              <a:latin typeface="Segoe UI" panose="020B0502040204020203" pitchFamily="34" charset="0"/>
              <a:ea typeface="Quattrocento Sans"/>
              <a:cs typeface="Quattrocento Sans"/>
            </a:endParaRPr>
          </a:p>
          <a:p>
            <a:pPr algn="just">
              <a:lnSpc>
                <a:spcPct val="115000"/>
              </a:lnSpc>
            </a:pPr>
            <a:r>
              <a:rPr lang="tr-TR"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Çocukların, sosyal becerilerinin artırılması ve duygularını fark etme ve düzenleyebilme kapasitelerinin geliştirilmesi, olumsuz davranış sonuçlarını azaltmaktadır.</a:t>
            </a:r>
            <a:endParaRPr lang="tr-TR" sz="1800" dirty="0">
              <a:effectLst/>
              <a:latin typeface="Segoe UI" panose="020B0502040204020203" pitchFamily="34" charset="0"/>
              <a:ea typeface="Quattrocento Sans"/>
              <a:cs typeface="Quattrocento Sans"/>
            </a:endParaRPr>
          </a:p>
          <a:p>
            <a:pPr algn="just">
              <a:lnSpc>
                <a:spcPct val="115000"/>
              </a:lnSpc>
            </a:pPr>
            <a:r>
              <a:rPr lang="tr-TR" sz="1800" dirty="0">
                <a:effectLst/>
                <a:latin typeface="Segoe UI" panose="020B0502040204020203" pitchFamily="34" charset="0"/>
                <a:ea typeface="Calibri" panose="020F0502020204030204" pitchFamily="34" charset="0"/>
                <a:cs typeface="Segoe UI" panose="020B0502040204020203" pitchFamily="34" charset="0"/>
              </a:rPr>
              <a:t> </a:t>
            </a:r>
            <a:endParaRPr lang="tr-TR" sz="1800" dirty="0">
              <a:effectLst/>
              <a:latin typeface="Segoe UI" panose="020B0502040204020203" pitchFamily="34" charset="0"/>
              <a:ea typeface="Quattrocento Sans"/>
              <a:cs typeface="Quattrocento Sans"/>
            </a:endParaRPr>
          </a:p>
          <a:p>
            <a:pPr algn="just">
              <a:lnSpc>
                <a:spcPct val="115000"/>
              </a:lnSpc>
            </a:pPr>
            <a:r>
              <a:rPr lang="tr-TR"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Madde kullanımı da bu çocuklarda, sıklığı belirgin şekilde artış gösteren bir bozukluk olarak göze çarpmaktadır.</a:t>
            </a:r>
            <a:endParaRPr lang="tr-TR" sz="1800" dirty="0">
              <a:effectLst/>
              <a:latin typeface="Segoe UI" panose="020B0502040204020203" pitchFamily="34" charset="0"/>
              <a:ea typeface="Quattrocento Sans"/>
              <a:cs typeface="Quattrocento Sans"/>
            </a:endParaRPr>
          </a:p>
          <a:p>
            <a:pPr algn="just">
              <a:lnSpc>
                <a:spcPct val="115000"/>
              </a:lnSpc>
            </a:pPr>
            <a:r>
              <a:rPr lang="tr-TR"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 </a:t>
            </a:r>
            <a:endParaRPr lang="tr-TR" sz="1800" dirty="0">
              <a:effectLst/>
              <a:latin typeface="Segoe UI" panose="020B0502040204020203" pitchFamily="34" charset="0"/>
              <a:ea typeface="Quattrocento Sans"/>
              <a:cs typeface="Quattrocento Sans"/>
            </a:endParaRPr>
          </a:p>
          <a:p>
            <a:pPr algn="just">
              <a:lnSpc>
                <a:spcPct val="115000"/>
              </a:lnSpc>
            </a:pPr>
            <a:r>
              <a:rPr lang="tr-TR"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Koruma altına alınan çocuklarda, duygu durum ile ilgili zorluklar daha sık görülmesine rağmen çalışmalarda bu çocuklar, daha fazla uyum bozukluğu tanısı almakta, kontrol grubu ise daha fazla depresyon tanısı almaktadır. Bu durum, bu gençlerle çalışan profesyonellerin kapasitesinin artırılmasının önemini göstermektedir (</a:t>
            </a:r>
            <a:r>
              <a:rPr lang="tr-TR" sz="1800" dirty="0" err="1">
                <a:solidFill>
                  <a:srgbClr val="000000"/>
                </a:solidFill>
                <a:effectLst/>
                <a:latin typeface="Segoe UI" panose="020B0502040204020203" pitchFamily="34" charset="0"/>
                <a:ea typeface="Calibri" panose="020F0502020204030204" pitchFamily="34" charset="0"/>
                <a:cs typeface="Segoe UI" panose="020B0502040204020203" pitchFamily="34" charset="0"/>
              </a:rPr>
              <a:t>Solerdelcoll</a:t>
            </a:r>
            <a:r>
              <a:rPr lang="tr-TR"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 ve ark., 2022).</a:t>
            </a:r>
            <a:endParaRPr lang="tr-TR" sz="1800" dirty="0">
              <a:effectLst/>
              <a:latin typeface="Segoe UI" panose="020B0502040204020203" pitchFamily="34" charset="0"/>
              <a:ea typeface="Quattrocento Sans"/>
              <a:cs typeface="Quattrocento Sans"/>
            </a:endParaRPr>
          </a:p>
          <a:p>
            <a:pPr algn="just">
              <a:lnSpc>
                <a:spcPct val="115000"/>
              </a:lnSpc>
            </a:pPr>
            <a:r>
              <a:rPr lang="tr-TR" sz="1800" dirty="0">
                <a:effectLst/>
                <a:latin typeface="Segoe UI" panose="020B0502040204020203" pitchFamily="34" charset="0"/>
                <a:ea typeface="Quattrocento Sans"/>
                <a:cs typeface="Segoe UI" panose="020B0502040204020203" pitchFamily="34" charset="0"/>
              </a:rPr>
              <a:t> </a:t>
            </a:r>
            <a:endParaRPr lang="tr-TR" sz="1800" dirty="0">
              <a:effectLst/>
              <a:latin typeface="Segoe UI" panose="020B0502040204020203" pitchFamily="34" charset="0"/>
              <a:ea typeface="Quattrocento Sans"/>
              <a:cs typeface="Quattrocento Sans"/>
            </a:endParaRPr>
          </a:p>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68</a:t>
            </a:fld>
            <a:endParaRPr lang="en-US"/>
          </a:p>
        </p:txBody>
      </p:sp>
    </p:spTree>
    <p:extLst>
      <p:ext uri="{BB962C8B-B14F-4D97-AF65-F5344CB8AC3E}">
        <p14:creationId xmlns:p14="http://schemas.microsoft.com/office/powerpoint/2010/main" val="934131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15000"/>
              </a:lnSpc>
            </a:pPr>
            <a:r>
              <a:rPr lang="tr-TR" sz="1800" dirty="0">
                <a:effectLst/>
                <a:latin typeface="Segoe UI" panose="020B0502040204020203" pitchFamily="34" charset="0"/>
                <a:ea typeface="Quattrocento Sans"/>
                <a:cs typeface="Segoe UI" panose="020B0502040204020203" pitchFamily="34" charset="0"/>
              </a:rPr>
              <a:t> </a:t>
            </a:r>
            <a:endParaRPr lang="tr-TR" sz="1800" dirty="0">
              <a:effectLst/>
              <a:latin typeface="Segoe UI" panose="020B0502040204020203" pitchFamily="34" charset="0"/>
              <a:ea typeface="Quattrocento Sans"/>
              <a:cs typeface="Quattrocento Sans"/>
            </a:endParaRPr>
          </a:p>
          <a:p>
            <a:pPr algn="just">
              <a:lnSpc>
                <a:spcPct val="115000"/>
              </a:lnSpc>
            </a:pPr>
            <a:r>
              <a:rPr lang="tr-TR" sz="1800" dirty="0">
                <a:effectLst/>
                <a:latin typeface="Segoe UI" panose="020B0502040204020203" pitchFamily="34" charset="0"/>
                <a:ea typeface="Quattrocento Sans"/>
                <a:cs typeface="Segoe UI" panose="020B0502040204020203" pitchFamily="34" charset="0"/>
              </a:rPr>
              <a:t>Depresyon sıklığı yaş gruplarına göre değişmektedir. Ergenlik öncesi dönemdeki sıklığı %1-2 olarak belirtilirken ergenlerde yaşam boyu Majör Depresif Bozukluk sıklığı %11, 12 aylık sıklık ise %7,5 olarak bulunmuştur (</a:t>
            </a:r>
            <a:r>
              <a:rPr lang="tr-TR" sz="1800" dirty="0" err="1">
                <a:effectLst/>
                <a:latin typeface="Segoe UI" panose="020B0502040204020203" pitchFamily="34" charset="0"/>
                <a:ea typeface="Quattrocento Sans"/>
                <a:cs typeface="Segoe UI" panose="020B0502040204020203" pitchFamily="34" charset="0"/>
              </a:rPr>
              <a:t>Avenevoli</a:t>
            </a:r>
            <a:r>
              <a:rPr lang="tr-TR" sz="1800" dirty="0">
                <a:effectLst/>
                <a:latin typeface="Segoe UI" panose="020B0502040204020203" pitchFamily="34" charset="0"/>
                <a:ea typeface="Quattrocento Sans"/>
                <a:cs typeface="Segoe UI" panose="020B0502040204020203" pitchFamily="34" charset="0"/>
              </a:rPr>
              <a:t> ve ark., 2015). Ülkemizde, yakın zamanda yapılan yaygınlık çalışmasına göre de ergenlik öncesi dönemde Majör Depresif Bozukluk sıklığı %1,7 olarak bulunmuştur (</a:t>
            </a:r>
            <a:r>
              <a:rPr lang="tr-TR" sz="1800" dirty="0" err="1">
                <a:effectLst/>
                <a:latin typeface="Segoe UI" panose="020B0502040204020203" pitchFamily="34" charset="0"/>
                <a:ea typeface="Quattrocento Sans"/>
                <a:cs typeface="Segoe UI" panose="020B0502040204020203" pitchFamily="34" charset="0"/>
              </a:rPr>
              <a:t>Karacetin</a:t>
            </a:r>
            <a:r>
              <a:rPr lang="tr-TR" sz="1800" dirty="0">
                <a:effectLst/>
                <a:latin typeface="Segoe UI" panose="020B0502040204020203" pitchFamily="34" charset="0"/>
                <a:ea typeface="Quattrocento Sans"/>
                <a:cs typeface="Segoe UI" panose="020B0502040204020203" pitchFamily="34" charset="0"/>
              </a:rPr>
              <a:t> ve ark., 2018). Ergenlik öncesi dönemde erkek ve kızlarda eşit görülürken ergenlikle birlikte kızlarda daha sık (3:1) görülmeye başlamaktadır.</a:t>
            </a:r>
            <a:endParaRPr lang="tr-TR" sz="1800" dirty="0">
              <a:effectLst/>
              <a:latin typeface="Segoe UI" panose="020B0502040204020203" pitchFamily="34" charset="0"/>
              <a:ea typeface="Quattrocento Sans"/>
              <a:cs typeface="Quattrocento Sans"/>
            </a:endParaRPr>
          </a:p>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9</a:t>
            </a:fld>
            <a:endParaRPr lang="en-US"/>
          </a:p>
        </p:txBody>
      </p:sp>
    </p:spTree>
    <p:extLst>
      <p:ext uri="{BB962C8B-B14F-4D97-AF65-F5344CB8AC3E}">
        <p14:creationId xmlns:p14="http://schemas.microsoft.com/office/powerpoint/2010/main" val="48552960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kişinin</a:t>
            </a:r>
            <a:r>
              <a:rPr lang="en-US" dirty="0"/>
              <a:t>, </a:t>
            </a:r>
            <a:r>
              <a:rPr lang="en-US" dirty="0" err="1"/>
              <a:t>fiziksel</a:t>
            </a:r>
            <a:r>
              <a:rPr lang="en-US" dirty="0"/>
              <a:t> </a:t>
            </a:r>
            <a:r>
              <a:rPr lang="en-US" dirty="0" err="1"/>
              <a:t>ve</a:t>
            </a:r>
            <a:r>
              <a:rPr lang="en-US" dirty="0"/>
              <a:t> </a:t>
            </a:r>
            <a:r>
              <a:rPr lang="en-US" dirty="0" err="1"/>
              <a:t>duygusal</a:t>
            </a:r>
            <a:r>
              <a:rPr lang="en-US" dirty="0"/>
              <a:t> </a:t>
            </a:r>
            <a:r>
              <a:rPr lang="en-US" dirty="0" err="1"/>
              <a:t>durumunun</a:t>
            </a:r>
            <a:r>
              <a:rPr lang="en-US" dirty="0"/>
              <a:t> </a:t>
            </a:r>
            <a:r>
              <a:rPr lang="en-US" dirty="0" err="1"/>
              <a:t>hızlıca</a:t>
            </a:r>
            <a:r>
              <a:rPr lang="en-US" dirty="0"/>
              <a:t> </a:t>
            </a:r>
            <a:r>
              <a:rPr lang="en-US" dirty="0" err="1"/>
              <a:t>değiştiği</a:t>
            </a:r>
            <a:r>
              <a:rPr lang="en-US" dirty="0"/>
              <a:t>, </a:t>
            </a:r>
            <a:r>
              <a:rPr lang="en-US" dirty="0" err="1"/>
              <a:t>bazı</a:t>
            </a:r>
            <a:r>
              <a:rPr lang="en-US" dirty="0"/>
              <a:t> </a:t>
            </a:r>
            <a:r>
              <a:rPr lang="en-US" dirty="0" err="1"/>
              <a:t>psikiyatrik</a:t>
            </a:r>
            <a:r>
              <a:rPr lang="en-US" dirty="0"/>
              <a:t> </a:t>
            </a:r>
            <a:r>
              <a:rPr lang="en-US" dirty="0" err="1"/>
              <a:t>bozuklukların</a:t>
            </a:r>
            <a:r>
              <a:rPr lang="en-US" dirty="0"/>
              <a:t> </a:t>
            </a:r>
            <a:r>
              <a:rPr lang="en-US" dirty="0" err="1"/>
              <a:t>sıklığının</a:t>
            </a:r>
            <a:r>
              <a:rPr lang="en-US" dirty="0"/>
              <a:t> </a:t>
            </a:r>
            <a:r>
              <a:rPr lang="en-US" dirty="0" err="1"/>
              <a:t>arttığı</a:t>
            </a:r>
            <a:r>
              <a:rPr lang="en-US" dirty="0"/>
              <a:t> </a:t>
            </a:r>
            <a:r>
              <a:rPr lang="en-US" dirty="0" err="1"/>
              <a:t>bir</a:t>
            </a:r>
            <a:r>
              <a:rPr lang="en-US" dirty="0"/>
              <a:t> </a:t>
            </a:r>
            <a:r>
              <a:rPr lang="en-US" dirty="0" err="1"/>
              <a:t>dönemdir</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Ergenlik</a:t>
            </a:r>
            <a:r>
              <a:rPr lang="en-US" dirty="0"/>
              <a:t> </a:t>
            </a:r>
            <a:r>
              <a:rPr lang="en-US" dirty="0" err="1"/>
              <a:t>çağında</a:t>
            </a:r>
            <a:r>
              <a:rPr lang="en-US" dirty="0"/>
              <a:t> </a:t>
            </a:r>
            <a:r>
              <a:rPr lang="en-US" dirty="0" err="1"/>
              <a:t>sıklığı</a:t>
            </a:r>
            <a:r>
              <a:rPr lang="en-US" dirty="0"/>
              <a:t> </a:t>
            </a:r>
            <a:r>
              <a:rPr lang="en-US" dirty="0" err="1"/>
              <a:t>artar</a:t>
            </a:r>
            <a:r>
              <a:rPr lang="en-US" dirty="0"/>
              <a:t>. Erken </a:t>
            </a:r>
            <a:r>
              <a:rPr lang="en-US" dirty="0" err="1"/>
              <a:t>dönemde</a:t>
            </a:r>
            <a:r>
              <a:rPr lang="en-US" dirty="0"/>
              <a:t> </a:t>
            </a:r>
            <a:r>
              <a:rPr lang="en-US" dirty="0" err="1"/>
              <a:t>tespiti</a:t>
            </a:r>
            <a:r>
              <a:rPr lang="en-US" dirty="0"/>
              <a:t>; </a:t>
            </a:r>
            <a:r>
              <a:rPr lang="en-US" dirty="0" err="1"/>
              <a:t>önleme</a:t>
            </a:r>
            <a:r>
              <a:rPr lang="en-US" dirty="0"/>
              <a:t>, </a:t>
            </a:r>
            <a:r>
              <a:rPr lang="en-US" dirty="0" err="1"/>
              <a:t>tedavi</a:t>
            </a:r>
            <a:r>
              <a:rPr lang="en-US" dirty="0"/>
              <a:t> </a:t>
            </a:r>
            <a:r>
              <a:rPr lang="en-US" dirty="0" err="1"/>
              <a:t>planlama</a:t>
            </a:r>
            <a:r>
              <a:rPr lang="en-US" dirty="0"/>
              <a:t> </a:t>
            </a:r>
            <a:r>
              <a:rPr lang="en-US" dirty="0" err="1"/>
              <a:t>ve</a:t>
            </a:r>
            <a:r>
              <a:rPr lang="en-US" dirty="0"/>
              <a:t> </a:t>
            </a:r>
            <a:r>
              <a:rPr lang="en-US" dirty="0" err="1"/>
              <a:t>intiharla</a:t>
            </a:r>
            <a:r>
              <a:rPr lang="en-US" dirty="0"/>
              <a:t> </a:t>
            </a:r>
            <a:r>
              <a:rPr lang="en-US" dirty="0" err="1"/>
              <a:t>ilgili</a:t>
            </a:r>
            <a:r>
              <a:rPr lang="en-US" dirty="0"/>
              <a:t> </a:t>
            </a:r>
            <a:r>
              <a:rPr lang="en-US" dirty="0" err="1"/>
              <a:t>komplikasyonları</a:t>
            </a:r>
            <a:r>
              <a:rPr lang="en-US" dirty="0"/>
              <a:t> </a:t>
            </a:r>
            <a:r>
              <a:rPr lang="en-US" dirty="0" err="1"/>
              <a:t>önleme</a:t>
            </a:r>
            <a:r>
              <a:rPr lang="en-US" dirty="0"/>
              <a:t> </a:t>
            </a:r>
            <a:r>
              <a:rPr lang="en-US" dirty="0" err="1"/>
              <a:t>açısından</a:t>
            </a:r>
            <a:r>
              <a:rPr lang="en-US" dirty="0"/>
              <a:t> </a:t>
            </a:r>
            <a:r>
              <a:rPr lang="en-US" dirty="0" err="1"/>
              <a:t>önemlidir</a:t>
            </a:r>
            <a:r>
              <a:rPr lang="en-US" dirty="0"/>
              <a:t>.</a:t>
            </a:r>
          </a:p>
          <a:p>
            <a:r>
              <a:rPr lang="en-US" dirty="0"/>
              <a:t>: </a:t>
            </a:r>
            <a:r>
              <a:rPr lang="en-US" dirty="0" err="1"/>
              <a:t>Yaygın</a:t>
            </a:r>
            <a:r>
              <a:rPr lang="en-US" dirty="0"/>
              <a:t> </a:t>
            </a:r>
            <a:r>
              <a:rPr lang="en-US" dirty="0" err="1"/>
              <a:t>olarak</a:t>
            </a:r>
            <a:r>
              <a:rPr lang="en-US" dirty="0"/>
              <a:t> </a:t>
            </a:r>
            <a:r>
              <a:rPr lang="en-US" dirty="0" err="1"/>
              <a:t>görülen</a:t>
            </a:r>
            <a:r>
              <a:rPr lang="en-US" dirty="0"/>
              <a:t> </a:t>
            </a:r>
            <a:r>
              <a:rPr lang="en-US" dirty="0" err="1"/>
              <a:t>bir</a:t>
            </a:r>
            <a:r>
              <a:rPr lang="en-US" dirty="0"/>
              <a:t> </a:t>
            </a:r>
            <a:r>
              <a:rPr lang="en-US" dirty="0" err="1"/>
              <a:t>psikopatolojidir</a:t>
            </a:r>
            <a:r>
              <a:rPr lang="en-US" dirty="0"/>
              <a:t>. </a:t>
            </a:r>
            <a:r>
              <a:rPr lang="en-US" dirty="0" err="1"/>
              <a:t>Çocuklar</a:t>
            </a:r>
            <a:r>
              <a:rPr lang="en-US" dirty="0"/>
              <a:t>, </a:t>
            </a:r>
            <a:r>
              <a:rPr lang="en-US" dirty="0" err="1"/>
              <a:t>okul</a:t>
            </a:r>
            <a:r>
              <a:rPr lang="en-US" dirty="0"/>
              <a:t> </a:t>
            </a:r>
            <a:r>
              <a:rPr lang="en-US" dirty="0" err="1"/>
              <a:t>başarısında</a:t>
            </a:r>
            <a:r>
              <a:rPr lang="en-US" dirty="0"/>
              <a:t> </a:t>
            </a:r>
            <a:r>
              <a:rPr lang="en-US" dirty="0" err="1"/>
              <a:t>sorunlar</a:t>
            </a:r>
            <a:r>
              <a:rPr lang="en-US" dirty="0"/>
              <a:t> </a:t>
            </a:r>
            <a:r>
              <a:rPr lang="en-US" dirty="0" err="1"/>
              <a:t>yaşayabilir</a:t>
            </a:r>
            <a:r>
              <a:rPr lang="en-US" dirty="0"/>
              <a:t> </a:t>
            </a:r>
            <a:r>
              <a:rPr lang="en-US" dirty="0" err="1"/>
              <a:t>ve</a:t>
            </a:r>
            <a:r>
              <a:rPr lang="en-US" dirty="0"/>
              <a:t> </a:t>
            </a:r>
            <a:r>
              <a:rPr lang="en-US" dirty="0" err="1"/>
              <a:t>sosyal</a:t>
            </a:r>
            <a:r>
              <a:rPr lang="en-US" dirty="0"/>
              <a:t> </a:t>
            </a:r>
            <a:r>
              <a:rPr lang="en-US" dirty="0" err="1"/>
              <a:t>ilişkilerinde</a:t>
            </a:r>
            <a:r>
              <a:rPr lang="en-US" dirty="0"/>
              <a:t> </a:t>
            </a:r>
            <a:r>
              <a:rPr lang="en-US" dirty="0" err="1"/>
              <a:t>zorluklarla</a:t>
            </a:r>
            <a:r>
              <a:rPr lang="en-US" dirty="0"/>
              <a:t> </a:t>
            </a:r>
            <a:r>
              <a:rPr lang="en-US" dirty="0" err="1"/>
              <a:t>karşılaşabilir</a:t>
            </a:r>
            <a:r>
              <a:rPr lang="en-US" dirty="0"/>
              <a:t>. </a:t>
            </a:r>
            <a:endParaRPr lang="tr-T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DB, </a:t>
            </a:r>
            <a:r>
              <a:rPr lang="en-US" dirty="0" err="1"/>
              <a:t>genetik</a:t>
            </a:r>
            <a:r>
              <a:rPr lang="en-US" dirty="0"/>
              <a:t> </a:t>
            </a:r>
            <a:r>
              <a:rPr lang="en-US" dirty="0" err="1"/>
              <a:t>ve</a:t>
            </a:r>
            <a:r>
              <a:rPr lang="en-US" dirty="0"/>
              <a:t> </a:t>
            </a:r>
            <a:r>
              <a:rPr lang="en-US" dirty="0" err="1"/>
              <a:t>çevresel</a:t>
            </a:r>
            <a:r>
              <a:rPr lang="en-US" dirty="0"/>
              <a:t> </a:t>
            </a:r>
            <a:r>
              <a:rPr lang="en-US" dirty="0" err="1"/>
              <a:t>faktörlerin</a:t>
            </a:r>
            <a:r>
              <a:rPr lang="en-US" dirty="0"/>
              <a:t> </a:t>
            </a:r>
            <a:r>
              <a:rPr lang="en-US" dirty="0" err="1"/>
              <a:t>etkisiyle</a:t>
            </a:r>
            <a:r>
              <a:rPr lang="en-US" dirty="0"/>
              <a:t> </a:t>
            </a:r>
            <a:r>
              <a:rPr lang="en-US" dirty="0" err="1"/>
              <a:t>ortaya</a:t>
            </a:r>
            <a:r>
              <a:rPr lang="en-US" dirty="0"/>
              <a:t> </a:t>
            </a:r>
            <a:r>
              <a:rPr lang="en-US" dirty="0" err="1"/>
              <a:t>çıkar</a:t>
            </a:r>
            <a:r>
              <a:rPr lang="en-US" dirty="0"/>
              <a:t> </a:t>
            </a:r>
            <a:r>
              <a:rPr lang="en-US" dirty="0" err="1"/>
              <a:t>ve</a:t>
            </a:r>
            <a:r>
              <a:rPr lang="en-US" dirty="0"/>
              <a:t> </a:t>
            </a:r>
            <a:r>
              <a:rPr lang="en-US" dirty="0" err="1"/>
              <a:t>belirtileri</a:t>
            </a:r>
            <a:r>
              <a:rPr lang="en-US" dirty="0"/>
              <a:t> </a:t>
            </a:r>
            <a:r>
              <a:rPr lang="en-US" dirty="0" err="1"/>
              <a:t>takip</a:t>
            </a:r>
            <a:r>
              <a:rPr lang="en-US" dirty="0"/>
              <a:t> </a:t>
            </a:r>
            <a:r>
              <a:rPr lang="en-US" dirty="0" err="1"/>
              <a:t>edilerek</a:t>
            </a:r>
            <a:r>
              <a:rPr lang="en-US" dirty="0"/>
              <a:t> </a:t>
            </a:r>
            <a:r>
              <a:rPr lang="en-US" dirty="0" err="1"/>
              <a:t>tedavi</a:t>
            </a:r>
            <a:r>
              <a:rPr lang="en-US" dirty="0"/>
              <a:t> </a:t>
            </a:r>
            <a:r>
              <a:rPr lang="en-US" dirty="0" err="1"/>
              <a:t>edilmezse</a:t>
            </a:r>
            <a:r>
              <a:rPr lang="en-US" dirty="0"/>
              <a:t> </a:t>
            </a:r>
            <a:r>
              <a:rPr lang="en-US" dirty="0" err="1"/>
              <a:t>şiddeti</a:t>
            </a:r>
            <a:r>
              <a:rPr lang="en-US" dirty="0"/>
              <a:t> </a:t>
            </a:r>
            <a:r>
              <a:rPr lang="en-US" dirty="0" err="1"/>
              <a:t>artarak</a:t>
            </a:r>
            <a:r>
              <a:rPr lang="en-US" dirty="0"/>
              <a:t> </a:t>
            </a:r>
            <a:r>
              <a:rPr lang="en-US" dirty="0" err="1"/>
              <a:t>kronik</a:t>
            </a:r>
            <a:r>
              <a:rPr lang="en-US" dirty="0"/>
              <a:t> </a:t>
            </a:r>
            <a:r>
              <a:rPr lang="en-US" dirty="0" err="1"/>
              <a:t>hâle</a:t>
            </a:r>
            <a:r>
              <a:rPr lang="en-US" dirty="0"/>
              <a:t> </a:t>
            </a:r>
            <a:r>
              <a:rPr lang="en-US" dirty="0" err="1"/>
              <a:t>gelir</a:t>
            </a:r>
            <a:r>
              <a:rPr lang="en-US" dirty="0"/>
              <a:t>. Bu </a:t>
            </a:r>
            <a:r>
              <a:rPr lang="en-US" dirty="0" err="1"/>
              <a:t>nedenle</a:t>
            </a:r>
            <a:r>
              <a:rPr lang="en-US" dirty="0"/>
              <a:t> </a:t>
            </a:r>
            <a:r>
              <a:rPr lang="en-US" dirty="0" err="1"/>
              <a:t>uygun</a:t>
            </a:r>
            <a:r>
              <a:rPr lang="en-US" dirty="0"/>
              <a:t> </a:t>
            </a:r>
            <a:r>
              <a:rPr lang="en-US" dirty="0" err="1"/>
              <a:t>tedavi</a:t>
            </a:r>
            <a:r>
              <a:rPr lang="en-US" dirty="0"/>
              <a:t> </a:t>
            </a:r>
            <a:r>
              <a:rPr lang="en-US" dirty="0" err="1"/>
              <a:t>yöntemleri</a:t>
            </a:r>
            <a:r>
              <a:rPr lang="en-US" dirty="0"/>
              <a:t> </a:t>
            </a:r>
            <a:r>
              <a:rPr lang="en-US" dirty="0" err="1"/>
              <a:t>uygulanmalıdır</a:t>
            </a:r>
            <a:r>
              <a:rPr lang="en-US" dirty="0"/>
              <a:t>.</a:t>
            </a:r>
          </a:p>
          <a:p>
            <a:r>
              <a:rPr lang="en-US" dirty="0"/>
              <a:t>: </a:t>
            </a:r>
            <a:r>
              <a:rPr lang="en-US" dirty="0" err="1"/>
              <a:t>Yaygın</a:t>
            </a:r>
            <a:r>
              <a:rPr lang="en-US" dirty="0"/>
              <a:t> </a:t>
            </a:r>
            <a:r>
              <a:rPr lang="en-US" dirty="0" err="1"/>
              <a:t>olarak</a:t>
            </a:r>
            <a:r>
              <a:rPr lang="en-US" dirty="0"/>
              <a:t> </a:t>
            </a:r>
            <a:r>
              <a:rPr lang="en-US" dirty="0" err="1"/>
              <a:t>görülen</a:t>
            </a:r>
            <a:r>
              <a:rPr lang="en-US" dirty="0"/>
              <a:t> </a:t>
            </a:r>
            <a:r>
              <a:rPr lang="en-US" dirty="0" err="1"/>
              <a:t>psikopatolojiler</a:t>
            </a:r>
            <a:r>
              <a:rPr lang="en-US" dirty="0"/>
              <a:t> </a:t>
            </a:r>
            <a:r>
              <a:rPr lang="en-US" dirty="0" err="1"/>
              <a:t>arasındadır</a:t>
            </a:r>
            <a:r>
              <a:rPr lang="en-US" dirty="0"/>
              <a:t>. </a:t>
            </a:r>
            <a:r>
              <a:rPr lang="en-US" dirty="0" err="1"/>
              <a:t>Çocuklar</a:t>
            </a:r>
            <a:r>
              <a:rPr lang="en-US" dirty="0"/>
              <a:t>, </a:t>
            </a:r>
            <a:r>
              <a:rPr lang="en-US" dirty="0" err="1"/>
              <a:t>yoğun</a:t>
            </a:r>
            <a:r>
              <a:rPr lang="en-US" dirty="0"/>
              <a:t> </a:t>
            </a:r>
            <a:r>
              <a:rPr lang="en-US" dirty="0" err="1"/>
              <a:t>endişe</a:t>
            </a:r>
            <a:r>
              <a:rPr lang="en-US" dirty="0"/>
              <a:t> </a:t>
            </a:r>
            <a:r>
              <a:rPr lang="en-US" dirty="0" err="1"/>
              <a:t>ve</a:t>
            </a:r>
            <a:r>
              <a:rPr lang="en-US" dirty="0"/>
              <a:t> </a:t>
            </a:r>
            <a:r>
              <a:rPr lang="en-US" dirty="0" err="1"/>
              <a:t>korku</a:t>
            </a:r>
            <a:r>
              <a:rPr lang="en-US" dirty="0"/>
              <a:t> </a:t>
            </a:r>
            <a:r>
              <a:rPr lang="en-US" dirty="0" err="1"/>
              <a:t>hissi</a:t>
            </a:r>
            <a:r>
              <a:rPr lang="en-US" dirty="0"/>
              <a:t> </a:t>
            </a:r>
            <a:r>
              <a:rPr lang="en-US" dirty="0" err="1"/>
              <a:t>yaşayabilir</a:t>
            </a:r>
            <a:r>
              <a:rPr lang="en-US" dirty="0"/>
              <a:t>, </a:t>
            </a:r>
            <a:r>
              <a:rPr lang="en-US" dirty="0" err="1"/>
              <a:t>fiziksel</a:t>
            </a:r>
            <a:r>
              <a:rPr lang="en-US" dirty="0"/>
              <a:t> </a:t>
            </a:r>
            <a:r>
              <a:rPr lang="en-US" dirty="0" err="1"/>
              <a:t>belirtiler</a:t>
            </a:r>
            <a:r>
              <a:rPr lang="en-US" dirty="0"/>
              <a:t> </a:t>
            </a:r>
            <a:r>
              <a:rPr lang="en-US" dirty="0" err="1"/>
              <a:t>gösterebilir</a:t>
            </a:r>
            <a:r>
              <a:rPr lang="en-US" dirty="0"/>
              <a:t> </a:t>
            </a:r>
            <a:r>
              <a:rPr lang="en-US" dirty="0" err="1"/>
              <a:t>ve</a:t>
            </a:r>
            <a:r>
              <a:rPr lang="en-US" dirty="0"/>
              <a:t> </a:t>
            </a:r>
            <a:r>
              <a:rPr lang="en-US" dirty="0" err="1"/>
              <a:t>çocukların</a:t>
            </a:r>
            <a:r>
              <a:rPr lang="en-US" dirty="0"/>
              <a:t> </a:t>
            </a:r>
            <a:r>
              <a:rPr lang="en-US" dirty="0" err="1"/>
              <a:t>günlük</a:t>
            </a:r>
            <a:r>
              <a:rPr lang="en-US" dirty="0"/>
              <a:t> </a:t>
            </a:r>
            <a:r>
              <a:rPr lang="en-US" dirty="0" err="1"/>
              <a:t>işlevleri</a:t>
            </a:r>
            <a:r>
              <a:rPr lang="en-US" dirty="0"/>
              <a:t> </a:t>
            </a:r>
            <a:r>
              <a:rPr lang="en-US" dirty="0" err="1"/>
              <a:t>etkilenebilir</a:t>
            </a:r>
            <a:r>
              <a:rPr lang="en-US" dirty="0"/>
              <a:t>. </a:t>
            </a:r>
            <a:r>
              <a:rPr lang="en-US" dirty="0" err="1"/>
              <a:t>Tedavi</a:t>
            </a:r>
            <a:r>
              <a:rPr lang="en-US" dirty="0"/>
              <a:t> </a:t>
            </a:r>
            <a:r>
              <a:rPr lang="en-US" dirty="0" err="1"/>
              <a:t>seçenekleri</a:t>
            </a:r>
            <a:r>
              <a:rPr lang="tr-TR" dirty="0"/>
              <a:t> </a:t>
            </a:r>
            <a:r>
              <a:rPr lang="en-US" dirty="0" err="1"/>
              <a:t>arasında</a:t>
            </a:r>
            <a:r>
              <a:rPr lang="en-US" dirty="0"/>
              <a:t>, </a:t>
            </a:r>
            <a:r>
              <a:rPr lang="en-US" dirty="0" err="1"/>
              <a:t>terapi</a:t>
            </a:r>
            <a:r>
              <a:rPr lang="en-US" dirty="0"/>
              <a:t>, </a:t>
            </a:r>
            <a:r>
              <a:rPr lang="en-US" dirty="0" err="1"/>
              <a:t>ilaçlar</a:t>
            </a:r>
            <a:r>
              <a:rPr lang="en-US" dirty="0"/>
              <a:t> </a:t>
            </a:r>
            <a:r>
              <a:rPr lang="en-US" dirty="0" err="1"/>
              <a:t>ve</a:t>
            </a:r>
            <a:r>
              <a:rPr lang="en-US" dirty="0"/>
              <a:t> </a:t>
            </a:r>
            <a:r>
              <a:rPr lang="en-US" dirty="0" err="1"/>
              <a:t>aile</a:t>
            </a:r>
            <a:r>
              <a:rPr lang="en-US" dirty="0"/>
              <a:t> </a:t>
            </a:r>
            <a:r>
              <a:rPr lang="en-US" dirty="0" err="1"/>
              <a:t>destek</a:t>
            </a:r>
            <a:r>
              <a:rPr lang="en-US" dirty="0"/>
              <a:t> </a:t>
            </a:r>
            <a:r>
              <a:rPr lang="en-US" dirty="0" err="1"/>
              <a:t>programları</a:t>
            </a:r>
            <a:r>
              <a:rPr lang="en-US" dirty="0"/>
              <a:t> </a:t>
            </a:r>
            <a:r>
              <a:rPr lang="en-US" dirty="0" err="1"/>
              <a:t>bulunur</a:t>
            </a:r>
            <a:r>
              <a:rPr lang="en-US" dirty="0"/>
              <a:t>. </a:t>
            </a:r>
            <a:endParaRPr lang="tr-TR" dirty="0"/>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ergenlik döneminde sıklığı artan ve hayatı tehdit edebilen durumlardır. Hem psikopatoloji sıklığının hem de </a:t>
            </a:r>
            <a:r>
              <a:rPr lang="tr-TR" dirty="0" err="1"/>
              <a:t>dürtüselliğin</a:t>
            </a:r>
            <a:r>
              <a:rPr lang="tr-TR" dirty="0"/>
              <a:t> artması ile intihar ve KZVD sıklığı artar. Bu davranışların gerçekleşmesi, sonrasında tekrarlanması riskini de artırır.</a:t>
            </a:r>
          </a:p>
          <a:p>
            <a:endParaRPr lang="tr-TR" dirty="0"/>
          </a:p>
          <a:p>
            <a:r>
              <a:rPr lang="tr-TR" dirty="0"/>
              <a:t>Alkol ve madde kullanım sıklığı artış göstermektedir. Bu davranışları şiddet eğilimi izleyebilir; psikiyatrik bozuklukların sıklığı artabilir ve bilişsel gelişimi etkilenerek okul ve iş yaşamında olumsuzluklar olabilir. Değerlendirme esnasında, gençlerle empati kurulması, madde kullanımı öyküsünün ayrıntılı alınması ve uygun yönlendirmelerin yapılması gerektiği vurgulanmaktadır. Risk altındaki gençlerin tespit edilip yönlendirilmesi önemlidir</a:t>
            </a:r>
          </a:p>
        </p:txBody>
      </p:sp>
      <p:sp>
        <p:nvSpPr>
          <p:cNvPr id="4" name="Slayt Numarası Yer Tutucusu 3"/>
          <p:cNvSpPr>
            <a:spLocks noGrp="1"/>
          </p:cNvSpPr>
          <p:nvPr>
            <p:ph type="sldNum" sz="quarter" idx="5"/>
          </p:nvPr>
        </p:nvSpPr>
        <p:spPr/>
        <p:txBody>
          <a:bodyPr/>
          <a:lstStyle/>
          <a:p>
            <a:fld id="{F8E79F40-7FB4-4A3E-8AB4-11E3172E6DF9}" type="slidenum">
              <a:rPr lang="en-US" smtClean="0"/>
              <a:t>69</a:t>
            </a:fld>
            <a:endParaRPr lang="en-US"/>
          </a:p>
        </p:txBody>
      </p:sp>
    </p:spTree>
    <p:extLst>
      <p:ext uri="{BB962C8B-B14F-4D97-AF65-F5344CB8AC3E}">
        <p14:creationId xmlns:p14="http://schemas.microsoft.com/office/powerpoint/2010/main" val="1632086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15000"/>
              </a:lnSpc>
            </a:pPr>
            <a:r>
              <a:rPr lang="tr-TR" sz="1800" dirty="0">
                <a:effectLst/>
                <a:latin typeface="Segoe UI" panose="020B0502040204020203" pitchFamily="34" charset="0"/>
                <a:ea typeface="Quattrocento Sans"/>
                <a:cs typeface="Segoe UI" panose="020B0502040204020203" pitchFamily="34" charset="0"/>
              </a:rPr>
              <a:t>Depresyonun sebepleri incelendiğinde, genetik, biyolojik ve çevresel faktörlerin rol oynadığı görülmektedir. Yapılan çalışmalarda, depresyon tanılarının %40’ında kalıtımın etken olduğu, depresyon ve </a:t>
            </a:r>
            <a:r>
              <a:rPr lang="tr-TR" sz="1800" dirty="0" err="1">
                <a:effectLst/>
                <a:latin typeface="Segoe UI" panose="020B0502040204020203" pitchFamily="34" charset="0"/>
                <a:ea typeface="Quattrocento Sans"/>
                <a:cs typeface="Segoe UI" panose="020B0502040204020203" pitchFamily="34" charset="0"/>
              </a:rPr>
              <a:t>anksiyete</a:t>
            </a:r>
            <a:r>
              <a:rPr lang="tr-TR" sz="1800" dirty="0">
                <a:effectLst/>
                <a:latin typeface="Segoe UI" panose="020B0502040204020203" pitchFamily="34" charset="0"/>
                <a:ea typeface="Quattrocento Sans"/>
                <a:cs typeface="Segoe UI" panose="020B0502040204020203" pitchFamily="34" charset="0"/>
              </a:rPr>
              <a:t> bozukluğunun kalıtımında rol alan genlerin sıklıkla ortak olduğu ve ergenlik döneminde başlayan depresyonun, ergenlik öncesi dönemde başlayan depresyona göre daha genetik özellikte olduğunu belirtilmektedir (</a:t>
            </a:r>
            <a:r>
              <a:rPr lang="tr-TR" sz="1800" dirty="0" err="1">
                <a:effectLst/>
                <a:latin typeface="Segoe UI" panose="020B0502040204020203" pitchFamily="34" charset="0"/>
                <a:ea typeface="Quattrocento Sans"/>
                <a:cs typeface="Segoe UI" panose="020B0502040204020203" pitchFamily="34" charset="0"/>
              </a:rPr>
              <a:t>Thapar</a:t>
            </a:r>
            <a:r>
              <a:rPr lang="tr-TR" sz="1800" dirty="0">
                <a:effectLst/>
                <a:latin typeface="Segoe UI" panose="020B0502040204020203" pitchFamily="34" charset="0"/>
                <a:ea typeface="Quattrocento Sans"/>
                <a:cs typeface="Segoe UI" panose="020B0502040204020203" pitchFamily="34" charset="0"/>
              </a:rPr>
              <a:t> ve Rice, 2006). Aynı zamanda, birinci derece akrabalarda Majör Depresif </a:t>
            </a:r>
            <a:r>
              <a:rPr lang="tr-TR" sz="1800" dirty="0" err="1">
                <a:effectLst/>
                <a:latin typeface="Segoe UI" panose="020B0502040204020203" pitchFamily="34" charset="0"/>
                <a:ea typeface="Quattrocento Sans"/>
                <a:cs typeface="Segoe UI" panose="020B0502040204020203" pitchFamily="34" charset="0"/>
              </a:rPr>
              <a:t>Dozukluk</a:t>
            </a:r>
            <a:r>
              <a:rPr lang="tr-TR" sz="1800" dirty="0">
                <a:effectLst/>
                <a:latin typeface="Segoe UI" panose="020B0502040204020203" pitchFamily="34" charset="0"/>
                <a:ea typeface="Quattrocento Sans"/>
                <a:cs typeface="Segoe UI" panose="020B0502040204020203" pitchFamily="34" charset="0"/>
              </a:rPr>
              <a:t> olması, riski artırmaktadır. Depresyonda, vücutta stres yanıtını düzenleyen mekanizmaların bozulması da etkilidir. Aynı zamanda </a:t>
            </a:r>
            <a:r>
              <a:rPr lang="tr-TR" sz="1800" dirty="0" err="1">
                <a:effectLst/>
                <a:latin typeface="Segoe UI" panose="020B0502040204020203" pitchFamily="34" charset="0"/>
                <a:ea typeface="Quattrocento Sans"/>
                <a:cs typeface="Segoe UI" panose="020B0502040204020203" pitchFamily="34" charset="0"/>
              </a:rPr>
              <a:t>serotonin</a:t>
            </a:r>
            <a:r>
              <a:rPr lang="tr-TR" sz="1800" dirty="0">
                <a:effectLst/>
                <a:latin typeface="Segoe UI" panose="020B0502040204020203" pitchFamily="34" charset="0"/>
                <a:ea typeface="Quattrocento Sans"/>
                <a:cs typeface="Segoe UI" panose="020B0502040204020203" pitchFamily="34" charset="0"/>
              </a:rPr>
              <a:t>, </a:t>
            </a:r>
            <a:r>
              <a:rPr lang="tr-TR" sz="1800" dirty="0" err="1">
                <a:effectLst/>
                <a:latin typeface="Segoe UI" panose="020B0502040204020203" pitchFamily="34" charset="0"/>
                <a:ea typeface="Quattrocento Sans"/>
                <a:cs typeface="Segoe UI" panose="020B0502040204020203" pitchFamily="34" charset="0"/>
              </a:rPr>
              <a:t>noradrenalin</a:t>
            </a:r>
            <a:r>
              <a:rPr lang="tr-TR" sz="1800" dirty="0">
                <a:effectLst/>
                <a:latin typeface="Segoe UI" panose="020B0502040204020203" pitchFamily="34" charset="0"/>
                <a:ea typeface="Quattrocento Sans"/>
                <a:cs typeface="Segoe UI" panose="020B0502040204020203" pitchFamily="34" charset="0"/>
              </a:rPr>
              <a:t> ve </a:t>
            </a:r>
            <a:r>
              <a:rPr lang="tr-TR" sz="1800" dirty="0" err="1">
                <a:effectLst/>
                <a:latin typeface="Segoe UI" panose="020B0502040204020203" pitchFamily="34" charset="0"/>
                <a:ea typeface="Quattrocento Sans"/>
                <a:cs typeface="Segoe UI" panose="020B0502040204020203" pitchFamily="34" charset="0"/>
              </a:rPr>
              <a:t>dopamin</a:t>
            </a:r>
            <a:r>
              <a:rPr lang="tr-TR" sz="1800" dirty="0">
                <a:effectLst/>
                <a:latin typeface="Segoe UI" panose="020B0502040204020203" pitchFamily="34" charset="0"/>
                <a:ea typeface="Quattrocento Sans"/>
                <a:cs typeface="Segoe UI" panose="020B0502040204020203" pitchFamily="34" charset="0"/>
              </a:rPr>
              <a:t> sistemindeki düzensizlikler, depresyonun ortaya çıkmasında rol almaktadır. Fakat depresyon, basit bir maddenin eksikliğinden kaynaklanan bir bozukluk değil beyinde kompleks devrelerinin rol aldığı bir bozukluktur. Etkilenen bu sinir hücresi devreleri; ödül duyarlılığı, olumsuz duygulara karşı artmış yanıt ve tekrarlayıcı olumsuz düşünceler gibi konularla ilgilidir. </a:t>
            </a:r>
            <a:endParaRPr lang="tr-TR" sz="1800" dirty="0">
              <a:effectLst/>
              <a:latin typeface="Segoe UI" panose="020B0502040204020203" pitchFamily="34" charset="0"/>
              <a:ea typeface="Quattrocento Sans"/>
              <a:cs typeface="Quattrocento Sans"/>
            </a:endParaRPr>
          </a:p>
          <a:p>
            <a:pPr algn="just">
              <a:lnSpc>
                <a:spcPct val="115000"/>
              </a:lnSpc>
            </a:pPr>
            <a:r>
              <a:rPr lang="tr-TR" sz="1200" dirty="0">
                <a:effectLst/>
                <a:latin typeface="Segoe UI" panose="020B0502040204020203" pitchFamily="34" charset="0"/>
                <a:ea typeface="Quattrocento Sans"/>
                <a:cs typeface="Segoe UI" panose="020B0502040204020203" pitchFamily="34" charset="0"/>
              </a:rPr>
              <a:t>Depresyonda, beyinde olumsuz duygusal ipuçlarına artmış dikkat ve bu ipuçlarını olağandan daha fazla yakalama, olumsuz duygusal ipuçlarına olan yanıtı baskılayan beyin mekanizmalarını düzenleyen işlevlerde yetersizlik, olumlu duygulanım ve ödül yolaklarındaki işlevlerde yetersizlik görülmektedir. Bununla birlikte depresyon uyku bozukluklarına, uyku bozuklukları da depresyona zemin oluşturabilmektedir. Bu verilerin hepsi, depresyonun biyolojik ve genetik yönünün oldukça güçlü olduğunu göstermektedir.</a:t>
            </a:r>
            <a:endParaRPr lang="tr-TR" sz="1200" dirty="0">
              <a:effectLst/>
              <a:latin typeface="Segoe UI" panose="020B0502040204020203" pitchFamily="34" charset="0"/>
              <a:ea typeface="Quattrocento Sans"/>
              <a:cs typeface="Quattrocento Sans"/>
            </a:endParaRPr>
          </a:p>
          <a:p>
            <a:pPr algn="just">
              <a:lnSpc>
                <a:spcPct val="115000"/>
              </a:lnSpc>
            </a:pPr>
            <a:r>
              <a:rPr lang="tr-TR" sz="1200" dirty="0">
                <a:effectLst/>
                <a:latin typeface="Segoe UI" panose="020B0502040204020203" pitchFamily="34" charset="0"/>
                <a:ea typeface="Quattrocento Sans"/>
                <a:cs typeface="Segoe UI" panose="020B0502040204020203" pitchFamily="34" charset="0"/>
              </a:rPr>
              <a:t> </a:t>
            </a:r>
            <a:endParaRPr lang="tr-TR" sz="1200" dirty="0">
              <a:effectLst/>
              <a:latin typeface="Segoe UI" panose="020B0502040204020203" pitchFamily="34" charset="0"/>
              <a:ea typeface="Quattrocento Sans"/>
              <a:cs typeface="Quattrocento Sans"/>
            </a:endParaRPr>
          </a:p>
          <a:p>
            <a:pPr algn="just">
              <a:lnSpc>
                <a:spcPct val="115000"/>
              </a:lnSpc>
            </a:pPr>
            <a:r>
              <a:rPr lang="tr-TR" sz="1200" dirty="0">
                <a:effectLst/>
                <a:latin typeface="Segoe UI" panose="020B0502040204020203" pitchFamily="34" charset="0"/>
                <a:ea typeface="Quattrocento Sans"/>
                <a:cs typeface="Segoe UI" panose="020B0502040204020203" pitchFamily="34" charset="0"/>
              </a:rPr>
              <a:t>Depresyonun bilişsel tarafına bakıldığında, depresif patolojinin olumsuz duygusal ipuçlarına karşı yanlı bir dikkat gösterildiği ve bu sebepten depresyonun meydana geldiği belirtilebilir. Olaylardan olumsuz sonuçlar çıkarmaya eğilimli bireylerin, depresyona yatkın olduğu belirtilebilir. Fakat bu ilişki iki yönlü de olabilir. Mevcut depresyonu sebebi ile stres yükü fazla olan birey, zaman içerisinde bilişsel çarpıtmalar geliştirebilir. Duygusal olarak üzüntü veren olaylarla ilgili aşırı zihinsel meşguliyet olarak tanımlanabilen </a:t>
            </a:r>
            <a:r>
              <a:rPr lang="tr-TR" sz="1200" dirty="0" err="1">
                <a:effectLst/>
                <a:latin typeface="Segoe UI" panose="020B0502040204020203" pitchFamily="34" charset="0"/>
                <a:ea typeface="Quattrocento Sans"/>
                <a:cs typeface="Segoe UI" panose="020B0502040204020203" pitchFamily="34" charset="0"/>
              </a:rPr>
              <a:t>ruminasyon</a:t>
            </a:r>
            <a:r>
              <a:rPr lang="tr-TR" sz="1200" dirty="0">
                <a:effectLst/>
                <a:latin typeface="Segoe UI" panose="020B0502040204020203" pitchFamily="34" charset="0"/>
                <a:ea typeface="Quattrocento Sans"/>
                <a:cs typeface="Segoe UI" panose="020B0502040204020203" pitchFamily="34" charset="0"/>
              </a:rPr>
              <a:t> (zihinsel geviş getirme de denilir), özellikle kızlarda depresyonun ortaya çıkışını ve devamını belirleyen önemli bir bilişsel tarzdır (</a:t>
            </a:r>
            <a:r>
              <a:rPr lang="tr-TR" sz="1200" dirty="0" err="1">
                <a:effectLst/>
                <a:latin typeface="Segoe UI" panose="020B0502040204020203" pitchFamily="34" charset="0"/>
                <a:ea typeface="Quattrocento Sans"/>
                <a:cs typeface="Segoe UI" panose="020B0502040204020203" pitchFamily="34" charset="0"/>
              </a:rPr>
              <a:t>Hankin</a:t>
            </a:r>
            <a:r>
              <a:rPr lang="tr-TR" sz="1200" dirty="0">
                <a:effectLst/>
                <a:latin typeface="Segoe UI" panose="020B0502040204020203" pitchFamily="34" charset="0"/>
                <a:ea typeface="Quattrocento Sans"/>
                <a:cs typeface="Segoe UI" panose="020B0502040204020203" pitchFamily="34" charset="0"/>
              </a:rPr>
              <a:t>, 2012). </a:t>
            </a:r>
            <a:endParaRPr lang="tr-TR" dirty="0"/>
          </a:p>
          <a:p>
            <a:endParaRPr lang="tr-TR" dirty="0"/>
          </a:p>
          <a:p>
            <a:pPr algn="just">
              <a:lnSpc>
                <a:spcPct val="115000"/>
              </a:lnSpc>
            </a:pPr>
            <a:r>
              <a:rPr lang="tr-TR" sz="1200" dirty="0">
                <a:effectLst/>
                <a:latin typeface="Segoe UI" panose="020B0502040204020203" pitchFamily="34" charset="0"/>
                <a:ea typeface="Quattrocento Sans"/>
                <a:cs typeface="Segoe UI" panose="020B0502040204020203" pitchFamily="34" charset="0"/>
              </a:rPr>
              <a:t>Bakım verenin depresyonu, çocuktaki ve gençteki depresyon için genetik bir risk faktörü olmanın yanında çevresel bir risk faktörüdür. Annedeki depresyonun tedavi edilmesi, çocuktaki ve gençteki depresyonun tedavisi için önemli bir kolaylaştırıcıdır (</a:t>
            </a:r>
            <a:r>
              <a:rPr lang="tr-TR" sz="1200" dirty="0" err="1">
                <a:effectLst/>
                <a:latin typeface="Segoe UI" panose="020B0502040204020203" pitchFamily="34" charset="0"/>
                <a:ea typeface="Quattrocento Sans"/>
                <a:cs typeface="Segoe UI" panose="020B0502040204020203" pitchFamily="34" charset="0"/>
              </a:rPr>
              <a:t>Tully</a:t>
            </a:r>
            <a:r>
              <a:rPr lang="tr-TR" sz="1200" dirty="0">
                <a:effectLst/>
                <a:latin typeface="Segoe UI" panose="020B0502040204020203" pitchFamily="34" charset="0"/>
                <a:ea typeface="Quattrocento Sans"/>
                <a:cs typeface="Segoe UI" panose="020B0502040204020203" pitchFamily="34" charset="0"/>
              </a:rPr>
              <a:t> ve ark., 2008). Çocuğun ihmali ve istismarı, depresyonun ortaya çıkması ve devamı için bir risk faktörüdür. İstismar, çevresel bir risk faktörü olmanın yanında bazı mekanizmalarla genetik riski de artırabilir. İstismarın etkisi ile depresyona yol açan genlerin aktifleşmesi söz konusu olabilir ve bu durum depresyona yatkınlık oluşturabilir (</a:t>
            </a:r>
            <a:r>
              <a:rPr lang="tr-TR" sz="1200" dirty="0" err="1">
                <a:effectLst/>
                <a:latin typeface="Segoe UI" panose="020B0502040204020203" pitchFamily="34" charset="0"/>
                <a:ea typeface="Quattrocento Sans"/>
                <a:cs typeface="Segoe UI" panose="020B0502040204020203" pitchFamily="34" charset="0"/>
              </a:rPr>
              <a:t>Caspi</a:t>
            </a:r>
            <a:r>
              <a:rPr lang="tr-TR" sz="1200" dirty="0">
                <a:effectLst/>
                <a:latin typeface="Segoe UI" panose="020B0502040204020203" pitchFamily="34" charset="0"/>
                <a:ea typeface="Quattrocento Sans"/>
                <a:cs typeface="Segoe UI" panose="020B0502040204020203" pitchFamily="34" charset="0"/>
              </a:rPr>
              <a:t> ve ark., 2010). Akran zorbalığı da depresyon için önemli bir risk faktörüdür. Hem zorbalığı yapan hem de zorbalığa uğrayan bireylerde depresyon riskinin arttığı tespit edilmiştir. Akran zorbalığına uğrayan bireyler, yaşadıkları sosyal ortamlara uyum sağlamakta zorlanabilirler ve bu kişilerde akran ilişkileri, benlik saygısı gibi konularda olumsuz bilişlerin oluşmasına neden olabilir. Bunun yanında sürekli zorbalığa maruz kalmak bireyde, bir stres faktörü oluşturacağından depresyon riskini artırabilir (</a:t>
            </a:r>
            <a:r>
              <a:rPr lang="tr-TR" sz="1200" dirty="0" err="1">
                <a:effectLst/>
                <a:latin typeface="Segoe UI" panose="020B0502040204020203" pitchFamily="34" charset="0"/>
                <a:ea typeface="Quattrocento Sans"/>
                <a:cs typeface="Segoe UI" panose="020B0502040204020203" pitchFamily="34" charset="0"/>
              </a:rPr>
              <a:t>Zwierzynska</a:t>
            </a:r>
            <a:r>
              <a:rPr lang="tr-TR" sz="1200" dirty="0">
                <a:effectLst/>
                <a:latin typeface="Segoe UI" panose="020B0502040204020203" pitchFamily="34" charset="0"/>
                <a:ea typeface="Quattrocento Sans"/>
                <a:cs typeface="Segoe UI" panose="020B0502040204020203" pitchFamily="34" charset="0"/>
              </a:rPr>
              <a:t> ve ark., 2013). Ebeveynini, arkadaşını veya kardeşini kaybetme ile başlayan yas sürecinin, depresyon riskini 3 kat artırdığı belirtilmektedir. Yas ile ilişkili olarak ortaya çıkan depresyonun, klinik olarak Majör Depresif Bozukluktan farklı olmadığı düşünülmektedir. Kayıptan hemen sonra risk en yüksek olmakla birlikte önceki depresyon öyküsünün, daha yakın/samimi arkadaşını kaybetmenin, baba kaybı ile kıyaslanınca anne kaybının, daha yüksek depresyon riski ile ilişkili olduğu düşünülmektedir (D. </a:t>
            </a:r>
            <a:r>
              <a:rPr lang="tr-TR" sz="1200" dirty="0" err="1">
                <a:effectLst/>
                <a:latin typeface="Segoe UI" panose="020B0502040204020203" pitchFamily="34" charset="0"/>
                <a:ea typeface="Quattrocento Sans"/>
                <a:cs typeface="Segoe UI" panose="020B0502040204020203" pitchFamily="34" charset="0"/>
              </a:rPr>
              <a:t>Brent</a:t>
            </a:r>
            <a:r>
              <a:rPr lang="tr-TR" sz="1200" dirty="0">
                <a:effectLst/>
                <a:latin typeface="Segoe UI" panose="020B0502040204020203" pitchFamily="34" charset="0"/>
                <a:ea typeface="Quattrocento Sans"/>
                <a:cs typeface="Segoe UI" panose="020B0502040204020203" pitchFamily="34" charset="0"/>
              </a:rPr>
              <a:t> ve ark., 2009).</a:t>
            </a:r>
            <a:endParaRPr lang="tr-TR" sz="1200" dirty="0">
              <a:effectLst/>
              <a:latin typeface="Segoe UI" panose="020B0502040204020203" pitchFamily="34" charset="0"/>
              <a:ea typeface="Quattrocento Sans"/>
              <a:cs typeface="Quattrocento Sans"/>
            </a:endParaRPr>
          </a:p>
          <a:p>
            <a:pPr algn="just">
              <a:lnSpc>
                <a:spcPct val="115000"/>
              </a:lnSpc>
            </a:pPr>
            <a:r>
              <a:rPr lang="tr-TR" sz="1200" dirty="0">
                <a:effectLst/>
                <a:latin typeface="Segoe UI" panose="020B0502040204020203" pitchFamily="34" charset="0"/>
                <a:ea typeface="Quattrocento Sans"/>
                <a:cs typeface="Segoe UI" panose="020B0502040204020203" pitchFamily="34" charset="0"/>
              </a:rPr>
              <a:t> </a:t>
            </a:r>
            <a:endParaRPr lang="tr-TR" sz="1200" dirty="0">
              <a:effectLst/>
              <a:latin typeface="Segoe UI" panose="020B0502040204020203" pitchFamily="34" charset="0"/>
              <a:ea typeface="Quattrocento Sans"/>
              <a:cs typeface="Quattrocento Sans"/>
            </a:endParaRPr>
          </a:p>
          <a:p>
            <a:endParaRPr lang="tr-TR" dirty="0"/>
          </a:p>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10</a:t>
            </a:fld>
            <a:endParaRPr lang="en-US"/>
          </a:p>
        </p:txBody>
      </p:sp>
    </p:spTree>
    <p:extLst>
      <p:ext uri="{BB962C8B-B14F-4D97-AF65-F5344CB8AC3E}">
        <p14:creationId xmlns:p14="http://schemas.microsoft.com/office/powerpoint/2010/main" val="332524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15000"/>
              </a:lnSpc>
            </a:pPr>
            <a:r>
              <a:rPr lang="tr-TR" sz="1200" dirty="0">
                <a:effectLst/>
                <a:latin typeface="Segoe UI" panose="020B0502040204020203" pitchFamily="34" charset="0"/>
                <a:ea typeface="Quattrocento Sans"/>
                <a:cs typeface="Segoe UI" panose="020B0502040204020203" pitchFamily="34" charset="0"/>
              </a:rPr>
              <a:t>Depresyon değerlendirmesi yapılırken geniş açıdan bir değerlendirme yapmak gerekir. Değerlendirme sürecine, ergenle birlikte bakım veren de mutlaka dâhil edilmelidir. Ergenler, genellikle duyguları ile ilgili konuları, akran ilişkilerindeki zorlukları ve bu zorlukların onlara nasıl hissettirdiğini birilerinin yanında belirtmekte zorlanırlar, bu sebeple bire bir görüşme yapmak daha uygundur. Bakım verenler, bazı konularda ayrı görüşme yapmak isteyebilirler. Ebeveynlerle yalnız yapılan uzun görüşmelerin, gencin terapi sürecine uyumunu bozabileceği bilinse de zorunlu hâllerde bu görüşmeler düzenlenebilir. </a:t>
            </a:r>
            <a:endParaRPr lang="tr-TR" sz="1200" dirty="0">
              <a:effectLst/>
              <a:latin typeface="Segoe UI" panose="020B0502040204020203" pitchFamily="34" charset="0"/>
              <a:ea typeface="Quattrocento Sans"/>
              <a:cs typeface="Quattrocento Sans"/>
            </a:endParaRPr>
          </a:p>
          <a:p>
            <a:pPr algn="just">
              <a:lnSpc>
                <a:spcPct val="115000"/>
              </a:lnSpc>
            </a:pPr>
            <a:r>
              <a:rPr lang="tr-TR" sz="1200" dirty="0">
                <a:effectLst/>
                <a:latin typeface="Segoe UI" panose="020B0502040204020203" pitchFamily="34" charset="0"/>
                <a:ea typeface="Quattrocento Sans"/>
                <a:cs typeface="Segoe UI" panose="020B0502040204020203" pitchFamily="34" charset="0"/>
              </a:rPr>
              <a:t> </a:t>
            </a:r>
            <a:endParaRPr lang="tr-TR" sz="1200" dirty="0">
              <a:effectLst/>
              <a:latin typeface="Segoe UI" panose="020B0502040204020203" pitchFamily="34" charset="0"/>
              <a:ea typeface="Quattrocento Sans"/>
              <a:cs typeface="Quattrocento Sans"/>
            </a:endParaRPr>
          </a:p>
          <a:p>
            <a:pPr algn="just">
              <a:lnSpc>
                <a:spcPct val="115000"/>
              </a:lnSpc>
            </a:pPr>
            <a:r>
              <a:rPr lang="tr-TR" sz="1200" dirty="0">
                <a:effectLst/>
                <a:latin typeface="Segoe UI" panose="020B0502040204020203" pitchFamily="34" charset="0"/>
                <a:ea typeface="Quattrocento Sans"/>
                <a:cs typeface="Segoe UI" panose="020B0502040204020203" pitchFamily="34" charset="0"/>
              </a:rPr>
              <a:t>Depresyon, bir içe atım bozukluğu olarak sınıflandırıldığı için gencin kendisinden alınan bilgiler kıymetlidir. Bu bilgilere ek olarak, geçmiş tıbbi kayıtlar, alınan medikal ve psikiyatrik tedaviler, okul ile yapılan görüşmeler değerlendirme sürecinde yardımcı olabilir.</a:t>
            </a:r>
            <a:endParaRPr lang="tr-TR" sz="1200" dirty="0">
              <a:effectLst/>
              <a:latin typeface="Segoe UI" panose="020B0502040204020203" pitchFamily="34" charset="0"/>
              <a:ea typeface="Quattrocento Sans"/>
              <a:cs typeface="Quattrocento Sans"/>
            </a:endParaRPr>
          </a:p>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11</a:t>
            </a:fld>
            <a:endParaRPr lang="en-US"/>
          </a:p>
        </p:txBody>
      </p:sp>
    </p:spTree>
    <p:extLst>
      <p:ext uri="{BB962C8B-B14F-4D97-AF65-F5344CB8AC3E}">
        <p14:creationId xmlns:p14="http://schemas.microsoft.com/office/powerpoint/2010/main" val="1682605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15000"/>
              </a:lnSpc>
            </a:pPr>
            <a:r>
              <a:rPr lang="tr-TR" sz="1800" dirty="0">
                <a:effectLst/>
                <a:latin typeface="Segoe UI" panose="020B0502040204020203" pitchFamily="34" charset="0"/>
                <a:ea typeface="Quattrocento Sans"/>
                <a:cs typeface="Segoe UI" panose="020B0502040204020203" pitchFamily="34" charset="0"/>
              </a:rPr>
              <a:t>Çocukluk çağında görülen depresyonun, ergenlik döneminde tekrar görülme riskini artırdığı belirtilmektedir. Hastanelere başvuran çocukların, ortalama depresif atak süresi 8-13 ay olup 12-78 ay süren izlemde, bu çocukların %50-90’ı iyileşmektedir. Dolayısıyla depresyon zaman zaman kendi kendine düzelen bir bozukluk olarak tanımlanabilir. Bunun yanında, bu çocukların %30-70’inin iyileşmeden sonraki 24-70 aylık izlemde depresyonlarının </a:t>
            </a:r>
            <a:r>
              <a:rPr lang="tr-TR" sz="1800" dirty="0" err="1">
                <a:effectLst/>
                <a:latin typeface="Segoe UI" panose="020B0502040204020203" pitchFamily="34" charset="0"/>
                <a:ea typeface="Quattrocento Sans"/>
                <a:cs typeface="Segoe UI" panose="020B0502040204020203" pitchFamily="34" charset="0"/>
              </a:rPr>
              <a:t>nüks</a:t>
            </a:r>
            <a:r>
              <a:rPr lang="tr-TR" sz="1800" dirty="0">
                <a:effectLst/>
                <a:latin typeface="Segoe UI" panose="020B0502040204020203" pitchFamily="34" charset="0"/>
                <a:ea typeface="Quattrocento Sans"/>
                <a:cs typeface="Segoe UI" panose="020B0502040204020203" pitchFamily="34" charset="0"/>
              </a:rPr>
              <a:t> ettiği belirtilmektedir. Tedavisiz bırakılan depresyon düzelse bile </a:t>
            </a:r>
            <a:r>
              <a:rPr lang="tr-TR" sz="1800" dirty="0" err="1">
                <a:effectLst/>
                <a:latin typeface="Segoe UI" panose="020B0502040204020203" pitchFamily="34" charset="0"/>
                <a:ea typeface="Quattrocento Sans"/>
                <a:cs typeface="Segoe UI" panose="020B0502040204020203" pitchFamily="34" charset="0"/>
              </a:rPr>
              <a:t>nüks</a:t>
            </a:r>
            <a:r>
              <a:rPr lang="tr-TR" sz="1800" dirty="0">
                <a:effectLst/>
                <a:latin typeface="Segoe UI" panose="020B0502040204020203" pitchFamily="34" charset="0"/>
                <a:ea typeface="Quattrocento Sans"/>
                <a:cs typeface="Segoe UI" panose="020B0502040204020203" pitchFamily="34" charset="0"/>
              </a:rPr>
              <a:t> edebilmektedir. Dolayısıyla çocukluk çağında görülen majör depresif bozukluk iyileşme oranı yüksek fakat uzun süreli izlemlerde </a:t>
            </a:r>
            <a:r>
              <a:rPr lang="tr-TR" sz="1800" dirty="0" err="1">
                <a:effectLst/>
                <a:latin typeface="Segoe UI" panose="020B0502040204020203" pitchFamily="34" charset="0"/>
                <a:ea typeface="Quattrocento Sans"/>
                <a:cs typeface="Segoe UI" panose="020B0502040204020203" pitchFamily="34" charset="0"/>
              </a:rPr>
              <a:t>nüks</a:t>
            </a:r>
            <a:r>
              <a:rPr lang="tr-TR" sz="1800" dirty="0">
                <a:effectLst/>
                <a:latin typeface="Segoe UI" panose="020B0502040204020203" pitchFamily="34" charset="0"/>
                <a:ea typeface="Quattrocento Sans"/>
                <a:cs typeface="Segoe UI" panose="020B0502040204020203" pitchFamily="34" charset="0"/>
              </a:rPr>
              <a:t> etme ihtimali az olmayan bir bozukluktur. Bu sebeple tanımak ve ayırt etmek, uygun şekilde yönlendirmek önemlidir. Çalışmalar, çocukluk çağında başlayan Majör Depresif Bozukluğun; intihar, davranış sorunları, madde bağımlılığı, akademik, sosyal ve ailevi sorunlar ile ilişkili olduğunu göstermiştir (</a:t>
            </a:r>
            <a:r>
              <a:rPr lang="tr-TR" sz="1800" dirty="0" err="1">
                <a:effectLst/>
                <a:latin typeface="Segoe UI" panose="020B0502040204020203" pitchFamily="34" charset="0"/>
                <a:ea typeface="Quattrocento Sans"/>
                <a:cs typeface="Segoe UI" panose="020B0502040204020203" pitchFamily="34" charset="0"/>
              </a:rPr>
              <a:t>Birmaher</a:t>
            </a:r>
            <a:r>
              <a:rPr lang="tr-TR" sz="1800" dirty="0">
                <a:effectLst/>
                <a:latin typeface="Segoe UI" panose="020B0502040204020203" pitchFamily="34" charset="0"/>
                <a:ea typeface="Quattrocento Sans"/>
                <a:cs typeface="Segoe UI" panose="020B0502040204020203" pitchFamily="34" charset="0"/>
              </a:rPr>
              <a:t> ve ark., 2002).</a:t>
            </a:r>
            <a:endParaRPr lang="tr-TR" sz="1800" dirty="0">
              <a:effectLst/>
              <a:latin typeface="Segoe UI" panose="020B0502040204020203" pitchFamily="34" charset="0"/>
              <a:ea typeface="Quattrocento Sans"/>
              <a:cs typeface="Quattrocento Sans"/>
            </a:endParaRPr>
          </a:p>
          <a:p>
            <a:pPr algn="just">
              <a:lnSpc>
                <a:spcPct val="115000"/>
              </a:lnSpc>
            </a:pPr>
            <a:r>
              <a:rPr lang="tr-TR" sz="1800" dirty="0">
                <a:effectLst/>
                <a:latin typeface="Segoe UI" panose="020B0502040204020203" pitchFamily="34" charset="0"/>
                <a:ea typeface="Quattrocento Sans"/>
                <a:cs typeface="Segoe UI" panose="020B0502040204020203" pitchFamily="34" charset="0"/>
              </a:rPr>
              <a:t> </a:t>
            </a:r>
            <a:endParaRPr lang="tr-TR" sz="1800" dirty="0">
              <a:effectLst/>
              <a:latin typeface="Segoe UI" panose="020B0502040204020203" pitchFamily="34" charset="0"/>
              <a:ea typeface="Quattrocento Sans"/>
              <a:cs typeface="Quattrocento Sans"/>
            </a:endParaRPr>
          </a:p>
          <a:p>
            <a:pPr algn="just">
              <a:lnSpc>
                <a:spcPct val="115000"/>
              </a:lnSpc>
            </a:pPr>
            <a:r>
              <a:rPr lang="tr-TR" sz="1200" dirty="0">
                <a:effectLst/>
                <a:latin typeface="Segoe UI" panose="020B0502040204020203" pitchFamily="34" charset="0"/>
                <a:ea typeface="Quattrocento Sans"/>
                <a:cs typeface="Segoe UI" panose="020B0502040204020203" pitchFamily="34" charset="0"/>
              </a:rPr>
              <a:t>Ergenlerde depresif bir atağın ortalama süresi, klinik örneklemde 4-9 ay, toplum örnekleminde ise 3-6 ay olarak belirtilmektedir. Bu atağın kronik bir karakterde olması; yani öncesinde yineleyen başka depresif atakların varlığı, kaygı bozuklukları ve madde kullanımının eşlik etmesi, belirti şiddetinin yüksek olması, mevcut veya önceki intihar düşüncesi, ebeveyn depresyonu ve olumsuz aile ortamının varlığı atağın süresinin uzamasına yol açmaktadır. Klinik çalışmalarda, Majör Depresif Bozukluk tanısı alan gençlerin 12-72 aylık izlemde %50-90’ının iyileştiği, iyileşmeden sonraki 12-72 aylık izlemde ise %20-54’ünün tekrar tanı aldığı belirtilmektedir. Ergenlik dönemindeki depresyonun, erişkin dönemdeki depresyon ve ilişkili psikiyatrik </a:t>
            </a:r>
            <a:r>
              <a:rPr lang="tr-TR" sz="1200" dirty="0" err="1">
                <a:effectLst/>
                <a:latin typeface="Segoe UI" panose="020B0502040204020203" pitchFamily="34" charset="0"/>
                <a:ea typeface="Quattrocento Sans"/>
                <a:cs typeface="Segoe UI" panose="020B0502040204020203" pitchFamily="34" charset="0"/>
              </a:rPr>
              <a:t>morbidite</a:t>
            </a:r>
            <a:r>
              <a:rPr lang="tr-TR" sz="1200" dirty="0">
                <a:effectLst/>
                <a:latin typeface="Segoe UI" panose="020B0502040204020203" pitchFamily="34" charset="0"/>
                <a:ea typeface="Quattrocento Sans"/>
                <a:cs typeface="Segoe UI" panose="020B0502040204020203" pitchFamily="34" charset="0"/>
              </a:rPr>
              <a:t> için risk oluşturduğu belirtilmektedir (</a:t>
            </a:r>
            <a:r>
              <a:rPr lang="tr-TR" sz="1200" dirty="0" err="1">
                <a:effectLst/>
                <a:latin typeface="Segoe UI" panose="020B0502040204020203" pitchFamily="34" charset="0"/>
                <a:ea typeface="Quattrocento Sans"/>
                <a:cs typeface="Segoe UI" panose="020B0502040204020203" pitchFamily="34" charset="0"/>
              </a:rPr>
              <a:t>Birmaher</a:t>
            </a:r>
            <a:r>
              <a:rPr lang="tr-TR" sz="1200" dirty="0">
                <a:effectLst/>
                <a:latin typeface="Segoe UI" panose="020B0502040204020203" pitchFamily="34" charset="0"/>
                <a:ea typeface="Quattrocento Sans"/>
                <a:cs typeface="Segoe UI" panose="020B0502040204020203" pitchFamily="34" charset="0"/>
              </a:rPr>
              <a:t> ve ark., 2002).</a:t>
            </a:r>
            <a:endParaRPr lang="tr-TR" sz="1200" dirty="0">
              <a:effectLst/>
              <a:latin typeface="Segoe UI" panose="020B0502040204020203" pitchFamily="34" charset="0"/>
              <a:ea typeface="Quattrocento Sans"/>
              <a:cs typeface="Quattrocento Sans"/>
            </a:endParaRPr>
          </a:p>
          <a:p>
            <a:pPr algn="just">
              <a:lnSpc>
                <a:spcPct val="115000"/>
              </a:lnSpc>
            </a:pPr>
            <a:r>
              <a:rPr lang="tr-TR" sz="1200" dirty="0">
                <a:effectLst/>
                <a:latin typeface="Segoe UI" panose="020B0502040204020203" pitchFamily="34" charset="0"/>
                <a:ea typeface="Quattrocento Sans"/>
                <a:cs typeface="Segoe UI" panose="020B0502040204020203" pitchFamily="34" charset="0"/>
              </a:rPr>
              <a:t> </a:t>
            </a:r>
            <a:endParaRPr lang="tr-TR" sz="1200" dirty="0">
              <a:effectLst/>
              <a:latin typeface="Segoe UI" panose="020B0502040204020203" pitchFamily="34" charset="0"/>
              <a:ea typeface="Quattrocento Sans"/>
              <a:cs typeface="Quattrocento Sans"/>
            </a:endParaRPr>
          </a:p>
          <a:p>
            <a:endParaRPr lang="tr-TR" dirty="0"/>
          </a:p>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12</a:t>
            </a:fld>
            <a:endParaRPr lang="en-US"/>
          </a:p>
        </p:txBody>
      </p:sp>
    </p:spTree>
    <p:extLst>
      <p:ext uri="{BB962C8B-B14F-4D97-AF65-F5344CB8AC3E}">
        <p14:creationId xmlns:p14="http://schemas.microsoft.com/office/powerpoint/2010/main" val="2821033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593669"/>
            <a:ext cx="9144000" cy="2099174"/>
          </a:xfrm>
        </p:spPr>
        <p:txBody>
          <a:bodyPr anchor="b"/>
          <a:lstStyle>
            <a:lvl1pPr algn="ctr">
              <a:defRPr sz="6000"/>
            </a:lvl1pPr>
          </a:lstStyle>
          <a:p>
            <a:r>
              <a:rPr lang="tr-TR"/>
              <a:t>Asıl başlık stili için tıklatın</a:t>
            </a:r>
            <a:endParaRPr lang="en-US"/>
          </a:p>
        </p:txBody>
      </p:sp>
      <p:sp>
        <p:nvSpPr>
          <p:cNvPr id="3" name="Alt Başlık 2"/>
          <p:cNvSpPr>
            <a:spLocks noGrp="1"/>
          </p:cNvSpPr>
          <p:nvPr>
            <p:ph type="subTitle" idx="1"/>
          </p:nvPr>
        </p:nvSpPr>
        <p:spPr>
          <a:xfrm>
            <a:off x="1524000" y="3932964"/>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a:p>
        </p:txBody>
      </p:sp>
      <p:sp>
        <p:nvSpPr>
          <p:cNvPr id="4" name="Veri Yer Tutucusu 3"/>
          <p:cNvSpPr>
            <a:spLocks noGrp="1"/>
          </p:cNvSpPr>
          <p:nvPr>
            <p:ph type="dt" sz="half" idx="10"/>
          </p:nvPr>
        </p:nvSpPr>
        <p:spPr/>
        <p:txBody>
          <a:bodyPr/>
          <a:lstStyle/>
          <a:p>
            <a:fld id="{16029CC2-964D-4A2E-85E3-7F323BD4722B}" type="datetime1">
              <a:rPr lang="en-US" smtClean="0"/>
              <a:t>1/18/2024</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3254741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10"/>
          </p:nvPr>
        </p:nvSpPr>
        <p:spPr/>
        <p:txBody>
          <a:bodyPr/>
          <a:lstStyle/>
          <a:p>
            <a:fld id="{1FE9600C-F836-44A5-A183-CAB6ADEEFA45}" type="datetime1">
              <a:rPr lang="en-US" smtClean="0"/>
              <a:t>1/18/2024</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3391070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endParaRPr lang="en-US"/>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10"/>
          </p:nvPr>
        </p:nvSpPr>
        <p:spPr/>
        <p:txBody>
          <a:bodyPr/>
          <a:lstStyle/>
          <a:p>
            <a:fld id="{02DE3000-C73C-4A69-9513-207131F6211A}" type="datetime1">
              <a:rPr lang="en-US" smtClean="0"/>
              <a:t>1/18/2024</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2492363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endParaRPr lang="en-US"/>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10"/>
          </p:nvPr>
        </p:nvSpPr>
        <p:spPr/>
        <p:txBody>
          <a:bodyPr/>
          <a:lstStyle/>
          <a:p>
            <a:fld id="{03C7F3CB-1547-4040-BAE0-25916625CC88}" type="datetime1">
              <a:rPr lang="en-US" smtClean="0"/>
              <a:t>1/18/2024</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3070620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endParaRPr lang="en-US"/>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F9A0009A-CEC8-4F73-AE47-A4A2DCBF810F}" type="datetime1">
              <a:rPr lang="en-US" smtClean="0"/>
              <a:t>1/18/2024</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3535567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endParaRPr lang="en-US"/>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Veri Yer Tutucusu 4"/>
          <p:cNvSpPr>
            <a:spLocks noGrp="1"/>
          </p:cNvSpPr>
          <p:nvPr>
            <p:ph type="dt" sz="half" idx="10"/>
          </p:nvPr>
        </p:nvSpPr>
        <p:spPr/>
        <p:txBody>
          <a:bodyPr/>
          <a:lstStyle/>
          <a:p>
            <a:fld id="{A9E47974-A63B-4E1D-97E3-C1B9B1F93847}" type="datetime1">
              <a:rPr lang="en-US" smtClean="0"/>
              <a:t>1/18/2024</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4230137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endParaRPr lang="en-US"/>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Veri Yer Tutucusu 6"/>
          <p:cNvSpPr>
            <a:spLocks noGrp="1"/>
          </p:cNvSpPr>
          <p:nvPr>
            <p:ph type="dt" sz="half" idx="10"/>
          </p:nvPr>
        </p:nvSpPr>
        <p:spPr/>
        <p:txBody>
          <a:bodyPr/>
          <a:lstStyle/>
          <a:p>
            <a:fld id="{F3AF7FB3-1D55-4448-8127-CADF6F15D838}" type="datetime1">
              <a:rPr lang="en-US" smtClean="0"/>
              <a:t>1/18/2024</a:t>
            </a:fld>
            <a:endParaRPr lang="en-US"/>
          </a:p>
        </p:txBody>
      </p:sp>
      <p:sp>
        <p:nvSpPr>
          <p:cNvPr id="8" name="Altbilgi Yer Tutucusu 7"/>
          <p:cNvSpPr>
            <a:spLocks noGrp="1"/>
          </p:cNvSpPr>
          <p:nvPr>
            <p:ph type="ftr" sz="quarter" idx="11"/>
          </p:nvPr>
        </p:nvSpPr>
        <p:spPr/>
        <p:txBody>
          <a:bodyPr/>
          <a:lstStyle/>
          <a:p>
            <a:endParaRPr lang="en-US"/>
          </a:p>
        </p:txBody>
      </p:sp>
      <p:sp>
        <p:nvSpPr>
          <p:cNvPr id="9" name="Slayt Numarası Yer Tutucusu 8"/>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1340493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endParaRPr lang="en-US"/>
          </a:p>
        </p:txBody>
      </p:sp>
      <p:sp>
        <p:nvSpPr>
          <p:cNvPr id="3" name="Veri Yer Tutucusu 2"/>
          <p:cNvSpPr>
            <a:spLocks noGrp="1"/>
          </p:cNvSpPr>
          <p:nvPr>
            <p:ph type="dt" sz="half" idx="10"/>
          </p:nvPr>
        </p:nvSpPr>
        <p:spPr/>
        <p:txBody>
          <a:bodyPr/>
          <a:lstStyle/>
          <a:p>
            <a:fld id="{6162A527-DF80-433D-B9F6-15BCEE9EDFC5}" type="datetime1">
              <a:rPr lang="en-US" smtClean="0"/>
              <a:t>1/18/2024</a:t>
            </a:fld>
            <a:endParaRPr lang="en-US"/>
          </a:p>
        </p:txBody>
      </p:sp>
      <p:sp>
        <p:nvSpPr>
          <p:cNvPr id="4" name="Altbilgi Yer Tutucusu 3"/>
          <p:cNvSpPr>
            <a:spLocks noGrp="1"/>
          </p:cNvSpPr>
          <p:nvPr>
            <p:ph type="ftr" sz="quarter" idx="11"/>
          </p:nvPr>
        </p:nvSpPr>
        <p:spPr/>
        <p:txBody>
          <a:bodyPr/>
          <a:lstStyle/>
          <a:p>
            <a:endParaRPr lang="en-US"/>
          </a:p>
        </p:txBody>
      </p:sp>
      <p:sp>
        <p:nvSpPr>
          <p:cNvPr id="5" name="Slayt Numarası Yer Tutucusu 4"/>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3790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008190D2-A68F-43B8-AA78-D0E206EDACB7}" type="datetime1">
              <a:rPr lang="en-US" smtClean="0"/>
              <a:t>1/18/2024</a:t>
            </a:fld>
            <a:endParaRPr lang="en-US"/>
          </a:p>
        </p:txBody>
      </p:sp>
      <p:sp>
        <p:nvSpPr>
          <p:cNvPr id="3" name="Altbilgi Yer Tutucusu 2"/>
          <p:cNvSpPr>
            <a:spLocks noGrp="1"/>
          </p:cNvSpPr>
          <p:nvPr>
            <p:ph type="ftr" sz="quarter" idx="11"/>
          </p:nvPr>
        </p:nvSpPr>
        <p:spPr/>
        <p:txBody>
          <a:bodyPr/>
          <a:lstStyle/>
          <a:p>
            <a:endParaRPr lang="en-US"/>
          </a:p>
        </p:txBody>
      </p:sp>
      <p:sp>
        <p:nvSpPr>
          <p:cNvPr id="4" name="Slayt Numarası Yer Tutucusu 3"/>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3448180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endParaRPr lang="en-US"/>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6674736B-1E76-4CC8-B651-B2FA2C8BD8A4}" type="datetime1">
              <a:rPr lang="en-US" smtClean="0"/>
              <a:t>1/18/2024</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413763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endParaRPr lang="en-US"/>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915E2956-751C-4E8B-BE7C-D5887B99FA75}" type="datetime1">
              <a:rPr lang="en-US" smtClean="0"/>
              <a:t>1/18/2024</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2604984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1537229"/>
            <a:ext cx="10515600" cy="1325563"/>
          </a:xfrm>
          <a:prstGeom prst="rect">
            <a:avLst/>
          </a:prstGeom>
        </p:spPr>
        <p:txBody>
          <a:bodyPr vert="horz" lIns="91440" tIns="45720" rIns="91440" bIns="45720" rtlCol="0" anchor="ctr">
            <a:normAutofit/>
          </a:bodyPr>
          <a:lstStyle/>
          <a:p>
            <a:r>
              <a:rPr lang="tr-TR"/>
              <a:t>Asıl başlık stili için tıklatın</a:t>
            </a:r>
            <a:endParaRPr lang="en-US"/>
          </a:p>
        </p:txBody>
      </p:sp>
      <p:sp>
        <p:nvSpPr>
          <p:cNvPr id="3" name="Metin Yer Tutucusu 2"/>
          <p:cNvSpPr>
            <a:spLocks noGrp="1"/>
          </p:cNvSpPr>
          <p:nvPr>
            <p:ph type="body" idx="1"/>
          </p:nvPr>
        </p:nvSpPr>
        <p:spPr>
          <a:xfrm>
            <a:off x="838200" y="3023159"/>
            <a:ext cx="10515600" cy="2851892"/>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AE69E9-711B-462A-BD34-170CFE01DB26}" type="datetime1">
              <a:rPr lang="en-US" smtClean="0"/>
              <a:t>1/18/2024</a:t>
            </a:fld>
            <a:endParaRPr lang="en-US"/>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E68271-D1D7-4240-9CAF-7A57D75CD8A1}" type="slidenum">
              <a:rPr lang="en-US" smtClean="0"/>
              <a:t>‹#›</a:t>
            </a:fld>
            <a:endParaRPr lang="en-US"/>
          </a:p>
        </p:txBody>
      </p:sp>
      <p:pic>
        <p:nvPicPr>
          <p:cNvPr id="11" name="Picture 10">
            <a:extLst>
              <a:ext uri="{FF2B5EF4-FFF2-40B4-BE49-F238E27FC236}">
                <a16:creationId xmlns:a16="http://schemas.microsoft.com/office/drawing/2014/main" id="{C5C8AEEE-D2E4-67F0-B988-44C1162E2B81}"/>
              </a:ext>
            </a:extLst>
          </p:cNvPr>
          <p:cNvPicPr>
            <a:picLocks noChangeAspect="1"/>
          </p:cNvPicPr>
          <p:nvPr userDrawn="1"/>
        </p:nvPicPr>
        <p:blipFill>
          <a:blip r:embed="rId14"/>
          <a:stretch>
            <a:fillRect/>
          </a:stretch>
        </p:blipFill>
        <p:spPr>
          <a:xfrm>
            <a:off x="10126859" y="6004398"/>
            <a:ext cx="1228103" cy="596167"/>
          </a:xfrm>
          <a:prstGeom prst="rect">
            <a:avLst/>
          </a:prstGeom>
        </p:spPr>
      </p:pic>
      <p:pic>
        <p:nvPicPr>
          <p:cNvPr id="18" name="Picture 17">
            <a:extLst>
              <a:ext uri="{FF2B5EF4-FFF2-40B4-BE49-F238E27FC236}">
                <a16:creationId xmlns:a16="http://schemas.microsoft.com/office/drawing/2014/main" id="{3C69A47D-8685-0547-C5CA-BF525E1723AB}"/>
              </a:ext>
            </a:extLst>
          </p:cNvPr>
          <p:cNvPicPr>
            <a:picLocks noChangeAspect="1"/>
          </p:cNvPicPr>
          <p:nvPr userDrawn="1"/>
        </p:nvPicPr>
        <p:blipFill>
          <a:blip r:embed="rId15"/>
          <a:stretch>
            <a:fillRect/>
          </a:stretch>
        </p:blipFill>
        <p:spPr>
          <a:xfrm>
            <a:off x="5609772" y="6252720"/>
            <a:ext cx="965200" cy="203200"/>
          </a:xfrm>
          <a:prstGeom prst="rect">
            <a:avLst/>
          </a:prstGeom>
        </p:spPr>
      </p:pic>
      <p:pic>
        <p:nvPicPr>
          <p:cNvPr id="21" name="Picture 20" descr="Icon&#10;&#10;Description automatically generated">
            <a:extLst>
              <a:ext uri="{FF2B5EF4-FFF2-40B4-BE49-F238E27FC236}">
                <a16:creationId xmlns:a16="http://schemas.microsoft.com/office/drawing/2014/main" id="{A93BB0D2-B936-48A5-D908-6EF16490F31C}"/>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4727754" y="235881"/>
            <a:ext cx="2736493" cy="1058455"/>
          </a:xfrm>
          <a:prstGeom prst="rect">
            <a:avLst/>
          </a:prstGeom>
        </p:spPr>
      </p:pic>
      <p:pic>
        <p:nvPicPr>
          <p:cNvPr id="9" name="Picture 8">
            <a:extLst>
              <a:ext uri="{FF2B5EF4-FFF2-40B4-BE49-F238E27FC236}">
                <a16:creationId xmlns:a16="http://schemas.microsoft.com/office/drawing/2014/main" id="{98B2B68E-DA3F-A7E6-AD1D-FD7561DA2A8E}"/>
              </a:ext>
            </a:extLst>
          </p:cNvPr>
          <p:cNvPicPr>
            <a:picLocks noChangeAspect="1"/>
          </p:cNvPicPr>
          <p:nvPr userDrawn="1"/>
        </p:nvPicPr>
        <p:blipFill>
          <a:blip r:embed="rId17" cstate="print">
            <a:extLst>
              <a:ext uri="{28A0092B-C50C-407E-A947-70E740481C1C}">
                <a14:useLocalDpi xmlns:a14="http://schemas.microsoft.com/office/drawing/2010/main" val="0"/>
              </a:ext>
            </a:extLst>
          </a:blip>
          <a:srcRect/>
          <a:stretch/>
        </p:blipFill>
        <p:spPr>
          <a:xfrm>
            <a:off x="839992" y="5733756"/>
            <a:ext cx="1069284" cy="1069284"/>
          </a:xfrm>
          <a:prstGeom prst="rect">
            <a:avLst/>
          </a:prstGeom>
        </p:spPr>
      </p:pic>
    </p:spTree>
    <p:extLst>
      <p:ext uri="{BB962C8B-B14F-4D97-AF65-F5344CB8AC3E}">
        <p14:creationId xmlns:p14="http://schemas.microsoft.com/office/powerpoint/2010/main" val="3263855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524000" y="2253673"/>
            <a:ext cx="9144000" cy="1078952"/>
          </a:xfrm>
          <a:solidFill>
            <a:srgbClr val="FFC000"/>
          </a:solidFill>
        </p:spPr>
        <p:txBody>
          <a:bodyPr vert="horz" lIns="91440" tIns="45720" rIns="91440" bIns="45720" rtlCol="0" anchor="b">
            <a:normAutofit/>
          </a:bodyPr>
          <a:lstStyle/>
          <a:p>
            <a:r>
              <a:rPr lang="tr-TR" sz="5400" b="1" dirty="0"/>
              <a:t>ERGEN RUH SAĞLIĞI</a:t>
            </a:r>
          </a:p>
        </p:txBody>
      </p:sp>
      <p:sp>
        <p:nvSpPr>
          <p:cNvPr id="7" name="Subtitle 6"/>
          <p:cNvSpPr>
            <a:spLocks noGrp="1"/>
          </p:cNvSpPr>
          <p:nvPr>
            <p:ph type="subTitle" idx="1"/>
          </p:nvPr>
        </p:nvSpPr>
        <p:spPr/>
        <p:txBody>
          <a:bodyPr/>
          <a:lstStyle/>
          <a:p>
            <a:r>
              <a:rPr lang="en-US" b="1" dirty="0" err="1"/>
              <a:t>Anahtar</a:t>
            </a:r>
            <a:r>
              <a:rPr lang="en-US" b="1" dirty="0"/>
              <a:t> </a:t>
            </a:r>
            <a:r>
              <a:rPr lang="en-US" b="1" dirty="0" err="1"/>
              <a:t>Sözcükler</a:t>
            </a:r>
            <a:r>
              <a:rPr lang="en-US" b="1" dirty="0"/>
              <a:t>: </a:t>
            </a:r>
          </a:p>
          <a:p>
            <a:r>
              <a:rPr lang="tr-TR" dirty="0"/>
              <a:t>Ergen, depresyon, anksiyete, intihar, genç</a:t>
            </a:r>
          </a:p>
        </p:txBody>
      </p:sp>
      <p:sp>
        <p:nvSpPr>
          <p:cNvPr id="2" name="Slide Number Placeholder 1">
            <a:extLst>
              <a:ext uri="{FF2B5EF4-FFF2-40B4-BE49-F238E27FC236}">
                <a16:creationId xmlns:a16="http://schemas.microsoft.com/office/drawing/2014/main" id="{AD998336-8DA7-1ABB-21FD-738427E1DD30}"/>
              </a:ext>
            </a:extLst>
          </p:cNvPr>
          <p:cNvSpPr>
            <a:spLocks noGrp="1"/>
          </p:cNvSpPr>
          <p:nvPr>
            <p:ph type="sldNum" sz="quarter" idx="12"/>
          </p:nvPr>
        </p:nvSpPr>
        <p:spPr/>
        <p:txBody>
          <a:bodyPr/>
          <a:lstStyle/>
          <a:p>
            <a:fld id="{0BE68271-D1D7-4240-9CAF-7A57D75CD8A1}" type="slidenum">
              <a:rPr lang="en-US" smtClean="0"/>
              <a:t>1</a:t>
            </a:fld>
            <a:endParaRPr lang="en-US"/>
          </a:p>
        </p:txBody>
      </p:sp>
    </p:spTree>
    <p:extLst>
      <p:ext uri="{BB962C8B-B14F-4D97-AF65-F5344CB8AC3E}">
        <p14:creationId xmlns:p14="http://schemas.microsoft.com/office/powerpoint/2010/main" val="2822639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618066" y="1405466"/>
            <a:ext cx="10515600" cy="1168401"/>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DEPRESYON </a:t>
            </a:r>
            <a:br>
              <a:rPr lang="tr-TR" sz="3200" b="1" kern="1400" spc="-50" dirty="0">
                <a:solidFill>
                  <a:srgbClr val="002060"/>
                </a:solidFill>
                <a:latin typeface="Segoe UI" panose="020B0502040204020203" pitchFamily="34" charset="0"/>
                <a:cs typeface="Segoe UI" panose="020B0502040204020203" pitchFamily="34" charset="0"/>
              </a:rPr>
            </a:br>
            <a:r>
              <a:rPr lang="tr-TR" sz="2800" b="1" kern="1400" spc="-50" dirty="0">
                <a:solidFill>
                  <a:srgbClr val="002060"/>
                </a:solidFill>
                <a:latin typeface="Segoe UI" panose="020B0502040204020203" pitchFamily="34" charset="0"/>
                <a:cs typeface="Segoe UI" panose="020B0502040204020203" pitchFamily="34" charset="0"/>
              </a:rPr>
              <a:t>Sebepler </a:t>
            </a:r>
            <a:endParaRPr lang="tr-TR" sz="3200" b="1" kern="1400" spc="-50" dirty="0">
              <a:solidFill>
                <a:srgbClr val="002060"/>
              </a:solidFill>
              <a:latin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612475" y="2769079"/>
            <a:ext cx="10741325" cy="3105972"/>
          </a:xfrm>
        </p:spPr>
        <p:txBody>
          <a:bodyPr>
            <a:normAutofit/>
          </a:bodyPr>
          <a:lstStyle/>
          <a:p>
            <a:r>
              <a:rPr lang="tr-TR" sz="2400" dirty="0">
                <a:latin typeface="Segoe UI" panose="020B0502040204020203" pitchFamily="34" charset="0"/>
                <a:cs typeface="Segoe UI" panose="020B0502040204020203" pitchFamily="34" charset="0"/>
              </a:rPr>
              <a:t>Genetik</a:t>
            </a:r>
          </a:p>
          <a:p>
            <a:r>
              <a:rPr lang="tr-TR" sz="2400" dirty="0">
                <a:latin typeface="Segoe UI" panose="020B0502040204020203" pitchFamily="34" charset="0"/>
                <a:cs typeface="Segoe UI" panose="020B0502040204020203" pitchFamily="34" charset="0"/>
              </a:rPr>
              <a:t>Biyolojik</a:t>
            </a:r>
          </a:p>
          <a:p>
            <a:r>
              <a:rPr lang="tr-TR" sz="2400" dirty="0">
                <a:latin typeface="Segoe UI" panose="020B0502040204020203" pitchFamily="34" charset="0"/>
                <a:cs typeface="Segoe UI" panose="020B0502040204020203" pitchFamily="34" charset="0"/>
              </a:rPr>
              <a:t>Psikolojik</a:t>
            </a:r>
          </a:p>
          <a:p>
            <a:r>
              <a:rPr lang="tr-TR" sz="2400" dirty="0">
                <a:latin typeface="Segoe UI" panose="020B0502040204020203" pitchFamily="34" charset="0"/>
                <a:cs typeface="Segoe UI" panose="020B0502040204020203" pitchFamily="34" charset="0"/>
              </a:rPr>
              <a:t>Çevresel</a:t>
            </a:r>
          </a:p>
          <a:p>
            <a:endParaRPr lang="tr-TR" sz="2400" dirty="0">
              <a:latin typeface="Segoe UI" panose="020B0502040204020203" pitchFamily="34" charset="0"/>
              <a:cs typeface="Segoe UI" panose="020B0502040204020203" pitchFamily="34" charset="0"/>
            </a:endParaRPr>
          </a:p>
          <a:p>
            <a:endParaRPr lang="tr-TR" sz="2400"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F71CD562-C6F2-BD35-CBFF-CCAE0A8D6BCA}"/>
              </a:ext>
            </a:extLst>
          </p:cNvPr>
          <p:cNvSpPr>
            <a:spLocks noGrp="1"/>
          </p:cNvSpPr>
          <p:nvPr>
            <p:ph type="sldNum" sz="quarter" idx="12"/>
          </p:nvPr>
        </p:nvSpPr>
        <p:spPr/>
        <p:txBody>
          <a:bodyPr/>
          <a:lstStyle/>
          <a:p>
            <a:fld id="{0BE68271-D1D7-4240-9CAF-7A57D75CD8A1}" type="slidenum">
              <a:rPr lang="en-US" smtClean="0"/>
              <a:t>10</a:t>
            </a:fld>
            <a:endParaRPr lang="en-US"/>
          </a:p>
        </p:txBody>
      </p:sp>
    </p:spTree>
    <p:extLst>
      <p:ext uri="{BB962C8B-B14F-4D97-AF65-F5344CB8AC3E}">
        <p14:creationId xmlns:p14="http://schemas.microsoft.com/office/powerpoint/2010/main" val="3928413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651933" y="2769159"/>
            <a:ext cx="10515600" cy="2851892"/>
          </a:xfrm>
        </p:spPr>
        <p:txBody>
          <a:bodyPr>
            <a:normAutofit/>
          </a:bodyPr>
          <a:lstStyle/>
          <a:p>
            <a:pPr algn="just"/>
            <a:r>
              <a:rPr lang="tr-TR" sz="2400" dirty="0">
                <a:latin typeface="Segoe UI" panose="020B0502040204020203" pitchFamily="34" charset="0"/>
                <a:cs typeface="Segoe UI" panose="020B0502040204020203" pitchFamily="34" charset="0"/>
              </a:rPr>
              <a:t>Depresyon değerlendirmesi yapılırken geniş açıdan bir değerlendirme yapmak gerekir.</a:t>
            </a:r>
          </a:p>
          <a:p>
            <a:pPr algn="just"/>
            <a:r>
              <a:rPr lang="tr-TR" sz="2400" dirty="0">
                <a:latin typeface="Segoe UI" panose="020B0502040204020203" pitchFamily="34" charset="0"/>
                <a:cs typeface="Segoe UI" panose="020B0502040204020203" pitchFamily="34" charset="0"/>
              </a:rPr>
              <a:t>Bire bir görüşme yapmak daha uygundur.</a:t>
            </a:r>
          </a:p>
          <a:p>
            <a:pPr algn="just"/>
            <a:r>
              <a:rPr lang="tr-TR" sz="2400" dirty="0">
                <a:latin typeface="Segoe UI" panose="020B0502040204020203" pitchFamily="34" charset="0"/>
                <a:cs typeface="Segoe UI" panose="020B0502040204020203" pitchFamily="34" charset="0"/>
              </a:rPr>
              <a:t>Geçmiş tıbbi kayıtlar, alınan medikal ve psikiyatrik tedaviler, okul ile yapılan görüşmeler değerlendirme sürecinde yardımcı olabilir.</a:t>
            </a:r>
          </a:p>
        </p:txBody>
      </p:sp>
      <p:sp>
        <p:nvSpPr>
          <p:cNvPr id="6" name="Title 1">
            <a:extLst>
              <a:ext uri="{FF2B5EF4-FFF2-40B4-BE49-F238E27FC236}">
                <a16:creationId xmlns:a16="http://schemas.microsoft.com/office/drawing/2014/main" id="{01511E0E-196F-4488-B224-620DA6654C57}"/>
              </a:ext>
            </a:extLst>
          </p:cNvPr>
          <p:cNvSpPr>
            <a:spLocks noGrp="1"/>
          </p:cNvSpPr>
          <p:nvPr>
            <p:ph type="title"/>
          </p:nvPr>
        </p:nvSpPr>
        <p:spPr>
          <a:xfrm>
            <a:off x="626533" y="1371598"/>
            <a:ext cx="10515600" cy="1168401"/>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DEPRESYON </a:t>
            </a:r>
            <a:br>
              <a:rPr lang="tr-TR" sz="3200" b="1" kern="1400" spc="-50" dirty="0">
                <a:solidFill>
                  <a:srgbClr val="002060"/>
                </a:solidFill>
                <a:latin typeface="Segoe UI" panose="020B0502040204020203" pitchFamily="34" charset="0"/>
                <a:cs typeface="Segoe UI" panose="020B0502040204020203" pitchFamily="34" charset="0"/>
              </a:rPr>
            </a:br>
            <a:r>
              <a:rPr lang="tr-TR" sz="2800" b="1" kern="1400" spc="-50" dirty="0">
                <a:solidFill>
                  <a:srgbClr val="002060"/>
                </a:solidFill>
                <a:latin typeface="Segoe UI" panose="020B0502040204020203" pitchFamily="34" charset="0"/>
                <a:cs typeface="Segoe UI" panose="020B0502040204020203" pitchFamily="34" charset="0"/>
              </a:rPr>
              <a:t>Sebepler </a:t>
            </a:r>
            <a:endParaRPr lang="tr-TR" sz="3200" b="1" kern="1400" spc="-50" dirty="0">
              <a:solidFill>
                <a:srgbClr val="002060"/>
              </a:solidFill>
              <a:latin typeface="Segoe UI" panose="020B0502040204020203" pitchFamily="34" charset="0"/>
              <a:cs typeface="Segoe UI" panose="020B0502040204020203" pitchFamily="34" charset="0"/>
            </a:endParaRPr>
          </a:p>
        </p:txBody>
      </p:sp>
      <p:sp>
        <p:nvSpPr>
          <p:cNvPr id="2" name="Slide Number Placeholder 1">
            <a:extLst>
              <a:ext uri="{FF2B5EF4-FFF2-40B4-BE49-F238E27FC236}">
                <a16:creationId xmlns:a16="http://schemas.microsoft.com/office/drawing/2014/main" id="{B7D9674B-620C-FDD8-7A0F-85BE9286B62E}"/>
              </a:ext>
            </a:extLst>
          </p:cNvPr>
          <p:cNvSpPr>
            <a:spLocks noGrp="1"/>
          </p:cNvSpPr>
          <p:nvPr>
            <p:ph type="sldNum" sz="quarter" idx="12"/>
          </p:nvPr>
        </p:nvSpPr>
        <p:spPr/>
        <p:txBody>
          <a:bodyPr/>
          <a:lstStyle/>
          <a:p>
            <a:fld id="{0BE68271-D1D7-4240-9CAF-7A57D75CD8A1}" type="slidenum">
              <a:rPr lang="en-US" smtClean="0"/>
              <a:t>11</a:t>
            </a:fld>
            <a:endParaRPr lang="en-US"/>
          </a:p>
        </p:txBody>
      </p:sp>
    </p:spTree>
    <p:extLst>
      <p:ext uri="{BB962C8B-B14F-4D97-AF65-F5344CB8AC3E}">
        <p14:creationId xmlns:p14="http://schemas.microsoft.com/office/powerpoint/2010/main" val="157658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592667" y="2752225"/>
            <a:ext cx="10515600" cy="2851892"/>
          </a:xfrm>
        </p:spPr>
        <p:txBody>
          <a:bodyPr>
            <a:normAutofit/>
          </a:bodyPr>
          <a:lstStyle/>
          <a:p>
            <a:r>
              <a:rPr lang="tr-TR" sz="2400" dirty="0">
                <a:latin typeface="Segoe UI" panose="020B0502040204020203" pitchFamily="34" charset="0"/>
                <a:cs typeface="Segoe UI" panose="020B0502040204020203" pitchFamily="34" charset="0"/>
              </a:rPr>
              <a:t>Çocukluk çağında varsa, ergenlik risk ↑</a:t>
            </a:r>
          </a:p>
          <a:p>
            <a:r>
              <a:rPr lang="tr-TR" sz="2400" dirty="0">
                <a:latin typeface="Segoe UI" panose="020B0502040204020203" pitchFamily="34" charset="0"/>
                <a:cs typeface="Segoe UI" panose="020B0502040204020203" pitchFamily="34" charset="0"/>
              </a:rPr>
              <a:t>Ortalama depresif atak süresi 8-13 </a:t>
            </a:r>
          </a:p>
          <a:p>
            <a:r>
              <a:rPr lang="tr-TR" sz="2400" dirty="0">
                <a:latin typeface="Segoe UI" panose="020B0502040204020203" pitchFamily="34" charset="0"/>
                <a:cs typeface="Segoe UI" panose="020B0502040204020203" pitchFamily="34" charset="0"/>
              </a:rPr>
              <a:t>12-78 ay süren izlemde %50- 90 iyileşme</a:t>
            </a:r>
          </a:p>
          <a:p>
            <a:pPr lvl="1">
              <a:buFont typeface="Courier New" panose="02070309020205020404" pitchFamily="49" charset="0"/>
              <a:buChar char="o"/>
            </a:pPr>
            <a:r>
              <a:rPr lang="tr-TR" dirty="0">
                <a:effectLst/>
                <a:latin typeface="Segoe UI" panose="020B0502040204020203" pitchFamily="34" charset="0"/>
                <a:ea typeface="Quattrocento Sans"/>
                <a:cs typeface="Segoe UI" panose="020B0502040204020203" pitchFamily="34" charset="0"/>
              </a:rPr>
              <a:t>Tedavisiz bırakılan depresyon düzelse bile nüks edebilmektedir</a:t>
            </a:r>
            <a:r>
              <a:rPr lang="en-US" dirty="0">
                <a:effectLst/>
                <a:latin typeface="Segoe UI" panose="020B0502040204020203" pitchFamily="34" charset="0"/>
                <a:ea typeface="Quattrocento Sans"/>
                <a:cs typeface="Segoe UI" panose="020B0502040204020203" pitchFamily="34" charset="0"/>
              </a:rPr>
              <a:t>.</a:t>
            </a:r>
            <a:endParaRPr lang="tr-TR" dirty="0">
              <a:latin typeface="Segoe UI" panose="020B0502040204020203" pitchFamily="34" charset="0"/>
              <a:cs typeface="Segoe UI" panose="020B0502040204020203" pitchFamily="34" charset="0"/>
            </a:endParaRPr>
          </a:p>
        </p:txBody>
      </p:sp>
      <p:sp>
        <p:nvSpPr>
          <p:cNvPr id="10" name="Title 1">
            <a:extLst>
              <a:ext uri="{FF2B5EF4-FFF2-40B4-BE49-F238E27FC236}">
                <a16:creationId xmlns:a16="http://schemas.microsoft.com/office/drawing/2014/main" id="{F13DD49A-B148-4762-AEB6-8055925C6314}"/>
              </a:ext>
            </a:extLst>
          </p:cNvPr>
          <p:cNvSpPr>
            <a:spLocks noGrp="1"/>
          </p:cNvSpPr>
          <p:nvPr>
            <p:ph type="title"/>
          </p:nvPr>
        </p:nvSpPr>
        <p:spPr>
          <a:xfrm>
            <a:off x="626533" y="1371598"/>
            <a:ext cx="10515600" cy="1168401"/>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DEPRESYON </a:t>
            </a:r>
            <a:br>
              <a:rPr lang="tr-TR" sz="3200" b="1" kern="1400" spc="-50" dirty="0">
                <a:solidFill>
                  <a:srgbClr val="002060"/>
                </a:solidFill>
                <a:latin typeface="Segoe UI" panose="020B0502040204020203" pitchFamily="34" charset="0"/>
                <a:cs typeface="Segoe UI" panose="020B0502040204020203" pitchFamily="34" charset="0"/>
              </a:rPr>
            </a:br>
            <a:r>
              <a:rPr lang="tr-TR" sz="2800" b="1" kern="1400" spc="-50" dirty="0">
                <a:solidFill>
                  <a:srgbClr val="002060"/>
                </a:solidFill>
                <a:latin typeface="Segoe UI" panose="020B0502040204020203" pitchFamily="34" charset="0"/>
                <a:cs typeface="Segoe UI" panose="020B0502040204020203" pitchFamily="34" charset="0"/>
              </a:rPr>
              <a:t>Seyir</a:t>
            </a:r>
            <a:endParaRPr lang="tr-TR" sz="3200" b="1" kern="1400" spc="-50" dirty="0">
              <a:solidFill>
                <a:srgbClr val="002060"/>
              </a:solidFill>
              <a:latin typeface="Segoe UI" panose="020B0502040204020203" pitchFamily="34" charset="0"/>
              <a:cs typeface="Segoe UI" panose="020B0502040204020203" pitchFamily="34" charset="0"/>
            </a:endParaRPr>
          </a:p>
        </p:txBody>
      </p:sp>
      <p:sp>
        <p:nvSpPr>
          <p:cNvPr id="2" name="Slide Number Placeholder 1">
            <a:extLst>
              <a:ext uri="{FF2B5EF4-FFF2-40B4-BE49-F238E27FC236}">
                <a16:creationId xmlns:a16="http://schemas.microsoft.com/office/drawing/2014/main" id="{E0212EC6-D962-7C7E-C874-FF3251E64B63}"/>
              </a:ext>
            </a:extLst>
          </p:cNvPr>
          <p:cNvSpPr>
            <a:spLocks noGrp="1"/>
          </p:cNvSpPr>
          <p:nvPr>
            <p:ph type="sldNum" sz="quarter" idx="12"/>
          </p:nvPr>
        </p:nvSpPr>
        <p:spPr/>
        <p:txBody>
          <a:bodyPr/>
          <a:lstStyle/>
          <a:p>
            <a:fld id="{0BE68271-D1D7-4240-9CAF-7A57D75CD8A1}" type="slidenum">
              <a:rPr lang="en-US" smtClean="0"/>
              <a:t>12</a:t>
            </a:fld>
            <a:endParaRPr lang="en-US"/>
          </a:p>
        </p:txBody>
      </p:sp>
    </p:spTree>
    <p:extLst>
      <p:ext uri="{BB962C8B-B14F-4D97-AF65-F5344CB8AC3E}">
        <p14:creationId xmlns:p14="http://schemas.microsoft.com/office/powerpoint/2010/main" val="2819743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651933" y="2760692"/>
            <a:ext cx="10515600" cy="2851892"/>
          </a:xfrm>
        </p:spPr>
        <p:txBody>
          <a:bodyPr>
            <a:normAutofit/>
          </a:bodyPr>
          <a:lstStyle/>
          <a:p>
            <a:r>
              <a:rPr lang="tr-TR" sz="2400" dirty="0">
                <a:latin typeface="Segoe UI" panose="020B0502040204020203" pitchFamily="34" charset="0"/>
                <a:cs typeface="Segoe UI" panose="020B0502040204020203" pitchFamily="34" charset="0"/>
              </a:rPr>
              <a:t>Depresyonun tedavi planı, şiddetine göre belirlenmektedir: </a:t>
            </a:r>
          </a:p>
          <a:p>
            <a:r>
              <a:rPr lang="tr-TR" sz="2400" dirty="0">
                <a:latin typeface="Segoe UI" panose="020B0502040204020203" pitchFamily="34" charset="0"/>
                <a:cs typeface="Segoe UI" panose="020B0502040204020203" pitchFamily="34" charset="0"/>
              </a:rPr>
              <a:t>Hafif depresyonda genellikle terapi müdahaleler</a:t>
            </a:r>
          </a:p>
          <a:p>
            <a:r>
              <a:rPr lang="en-US" sz="2400" dirty="0">
                <a:latin typeface="Segoe UI" panose="020B0502040204020203" pitchFamily="34" charset="0"/>
                <a:cs typeface="Segoe UI" panose="020B0502040204020203" pitchFamily="34" charset="0"/>
              </a:rPr>
              <a:t>O</a:t>
            </a:r>
            <a:r>
              <a:rPr lang="tr-TR" sz="2400" dirty="0">
                <a:latin typeface="Segoe UI" panose="020B0502040204020203" pitchFamily="34" charset="0"/>
                <a:cs typeface="Segoe UI" panose="020B0502040204020203" pitchFamily="34" charset="0"/>
              </a:rPr>
              <a:t>rta-ağır şiddetli depresyonda ise terapi ve ilaç tedavisinin birlikte uygulanması önerilmektedir.</a:t>
            </a:r>
          </a:p>
          <a:p>
            <a:endParaRPr lang="tr-TR" sz="2400" dirty="0">
              <a:latin typeface="Segoe UI" panose="020B0502040204020203" pitchFamily="34" charset="0"/>
              <a:cs typeface="Segoe UI" panose="020B0502040204020203" pitchFamily="34" charset="0"/>
            </a:endParaRPr>
          </a:p>
        </p:txBody>
      </p:sp>
      <p:sp>
        <p:nvSpPr>
          <p:cNvPr id="6" name="Title 1">
            <a:extLst>
              <a:ext uri="{FF2B5EF4-FFF2-40B4-BE49-F238E27FC236}">
                <a16:creationId xmlns:a16="http://schemas.microsoft.com/office/drawing/2014/main" id="{93215A9E-F7EC-4F9E-813F-CA325E51D8F1}"/>
              </a:ext>
            </a:extLst>
          </p:cNvPr>
          <p:cNvSpPr>
            <a:spLocks noGrp="1"/>
          </p:cNvSpPr>
          <p:nvPr>
            <p:ph type="title"/>
          </p:nvPr>
        </p:nvSpPr>
        <p:spPr>
          <a:xfrm>
            <a:off x="626533" y="1371598"/>
            <a:ext cx="10515600" cy="1168401"/>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DEPRESYON </a:t>
            </a:r>
            <a:br>
              <a:rPr lang="tr-TR" sz="3200" b="1" kern="1400" spc="-50" dirty="0">
                <a:solidFill>
                  <a:srgbClr val="002060"/>
                </a:solidFill>
                <a:latin typeface="Segoe UI" panose="020B0502040204020203" pitchFamily="34" charset="0"/>
                <a:cs typeface="Segoe UI" panose="020B0502040204020203" pitchFamily="34" charset="0"/>
              </a:rPr>
            </a:br>
            <a:r>
              <a:rPr lang="tr-TR" sz="2800" b="1" kern="1400" spc="-50" dirty="0">
                <a:solidFill>
                  <a:srgbClr val="002060"/>
                </a:solidFill>
                <a:latin typeface="Segoe UI" panose="020B0502040204020203" pitchFamily="34" charset="0"/>
                <a:cs typeface="Segoe UI" panose="020B0502040204020203" pitchFamily="34" charset="0"/>
              </a:rPr>
              <a:t>Seyir</a:t>
            </a:r>
            <a:endParaRPr lang="tr-TR" sz="3200" b="1" kern="1400" spc="-50" dirty="0">
              <a:solidFill>
                <a:srgbClr val="002060"/>
              </a:solidFill>
              <a:latin typeface="Segoe UI" panose="020B0502040204020203" pitchFamily="34" charset="0"/>
              <a:cs typeface="Segoe UI" panose="020B0502040204020203" pitchFamily="34" charset="0"/>
            </a:endParaRPr>
          </a:p>
        </p:txBody>
      </p:sp>
      <p:sp>
        <p:nvSpPr>
          <p:cNvPr id="2" name="Slide Number Placeholder 1">
            <a:extLst>
              <a:ext uri="{FF2B5EF4-FFF2-40B4-BE49-F238E27FC236}">
                <a16:creationId xmlns:a16="http://schemas.microsoft.com/office/drawing/2014/main" id="{D7B7C920-DAA0-FD75-234A-F98DF06182E5}"/>
              </a:ext>
            </a:extLst>
          </p:cNvPr>
          <p:cNvSpPr>
            <a:spLocks noGrp="1"/>
          </p:cNvSpPr>
          <p:nvPr>
            <p:ph type="sldNum" sz="quarter" idx="12"/>
          </p:nvPr>
        </p:nvSpPr>
        <p:spPr/>
        <p:txBody>
          <a:bodyPr/>
          <a:lstStyle/>
          <a:p>
            <a:fld id="{0BE68271-D1D7-4240-9CAF-7A57D75CD8A1}" type="slidenum">
              <a:rPr lang="en-US" smtClean="0"/>
              <a:t>13</a:t>
            </a:fld>
            <a:endParaRPr lang="en-US"/>
          </a:p>
        </p:txBody>
      </p:sp>
    </p:spTree>
    <p:extLst>
      <p:ext uri="{BB962C8B-B14F-4D97-AF65-F5344CB8AC3E}">
        <p14:creationId xmlns:p14="http://schemas.microsoft.com/office/powerpoint/2010/main" val="1085614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626533" y="2539998"/>
            <a:ext cx="10515600" cy="3244575"/>
          </a:xfrm>
        </p:spPr>
        <p:txBody>
          <a:bodyPr>
            <a:normAutofit/>
          </a:bodyPr>
          <a:lstStyle/>
          <a:p>
            <a:r>
              <a:rPr lang="tr-TR" sz="2400" dirty="0">
                <a:latin typeface="Segoe UI" panose="020B0502040204020203" pitchFamily="34" charset="0"/>
                <a:cs typeface="Segoe UI" panose="020B0502040204020203" pitchFamily="34" charset="0"/>
              </a:rPr>
              <a:t>Ergenler görüşmeye isteksiz gelebilirler.</a:t>
            </a:r>
          </a:p>
          <a:p>
            <a:r>
              <a:rPr lang="tr-TR" sz="2400" dirty="0">
                <a:latin typeface="Segoe UI" panose="020B0502040204020203" pitchFamily="34" charset="0"/>
                <a:cs typeface="Segoe UI" panose="020B0502040204020203" pitchFamily="34" charset="0"/>
              </a:rPr>
              <a:t>Geliş sebepleri sorulduğunda isteksizlik ve sinirlilikten sıklıkla bahsederler.</a:t>
            </a:r>
          </a:p>
          <a:p>
            <a:r>
              <a:rPr lang="tr-TR" sz="2400" dirty="0">
                <a:latin typeface="Segoe UI" panose="020B0502040204020203" pitchFamily="34" charset="0"/>
                <a:cs typeface="Segoe UI" panose="020B0502040204020203" pitchFamily="34" charset="0"/>
              </a:rPr>
              <a:t>Bunu, ergenlik döneminin genel özelliklerinden ayırt etmek önemlidir. </a:t>
            </a:r>
          </a:p>
          <a:p>
            <a:r>
              <a:rPr lang="tr-TR" sz="2400" dirty="0">
                <a:latin typeface="Segoe UI" panose="020B0502040204020203" pitchFamily="34" charset="0"/>
                <a:cs typeface="Segoe UI" panose="020B0502040204020203" pitchFamily="34" charset="0"/>
              </a:rPr>
              <a:t>İsteksizlikle ilgili detaylı sorgulama yapıldığında ise önceden keyif aldıkları etkinliklerin artık onlar için çekici olmadığı öğrenilebilir. Fakat ergenlik döneminde bu isteksizlik tüm güne yayılmayabilir.</a:t>
            </a:r>
          </a:p>
        </p:txBody>
      </p:sp>
      <p:sp>
        <p:nvSpPr>
          <p:cNvPr id="6" name="Title 1">
            <a:extLst>
              <a:ext uri="{FF2B5EF4-FFF2-40B4-BE49-F238E27FC236}">
                <a16:creationId xmlns:a16="http://schemas.microsoft.com/office/drawing/2014/main" id="{FA641211-7770-409A-B988-EBD37C98B8F7}"/>
              </a:ext>
            </a:extLst>
          </p:cNvPr>
          <p:cNvSpPr>
            <a:spLocks noGrp="1"/>
          </p:cNvSpPr>
          <p:nvPr>
            <p:ph type="title"/>
          </p:nvPr>
        </p:nvSpPr>
        <p:spPr>
          <a:xfrm>
            <a:off x="626533" y="1371598"/>
            <a:ext cx="10515600" cy="1168401"/>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DEPRESYON </a:t>
            </a:r>
            <a:br>
              <a:rPr lang="tr-TR" sz="3200" b="1" kern="1400" spc="-50" dirty="0">
                <a:solidFill>
                  <a:srgbClr val="002060"/>
                </a:solidFill>
                <a:latin typeface="Segoe UI" panose="020B0502040204020203" pitchFamily="34" charset="0"/>
                <a:cs typeface="Segoe UI" panose="020B0502040204020203" pitchFamily="34" charset="0"/>
              </a:rPr>
            </a:br>
            <a:r>
              <a:rPr lang="tr-TR" sz="2800" b="1" kern="1400" spc="-50" dirty="0">
                <a:solidFill>
                  <a:srgbClr val="002060"/>
                </a:solidFill>
                <a:latin typeface="Segoe UI" panose="020B0502040204020203" pitchFamily="34" charset="0"/>
                <a:cs typeface="Segoe UI" panose="020B0502040204020203" pitchFamily="34" charset="0"/>
              </a:rPr>
              <a:t>Seyir</a:t>
            </a:r>
            <a:endParaRPr lang="tr-TR" sz="3200" b="1" kern="1400" spc="-50" dirty="0">
              <a:solidFill>
                <a:srgbClr val="002060"/>
              </a:solidFill>
              <a:latin typeface="Segoe UI" panose="020B0502040204020203" pitchFamily="34" charset="0"/>
              <a:cs typeface="Segoe UI" panose="020B0502040204020203" pitchFamily="34" charset="0"/>
            </a:endParaRPr>
          </a:p>
        </p:txBody>
      </p:sp>
      <p:sp>
        <p:nvSpPr>
          <p:cNvPr id="2" name="Slide Number Placeholder 1">
            <a:extLst>
              <a:ext uri="{FF2B5EF4-FFF2-40B4-BE49-F238E27FC236}">
                <a16:creationId xmlns:a16="http://schemas.microsoft.com/office/drawing/2014/main" id="{EBF4D2D3-AE0F-9622-8473-FA974EA1F062}"/>
              </a:ext>
            </a:extLst>
          </p:cNvPr>
          <p:cNvSpPr>
            <a:spLocks noGrp="1"/>
          </p:cNvSpPr>
          <p:nvPr>
            <p:ph type="sldNum" sz="quarter" idx="12"/>
          </p:nvPr>
        </p:nvSpPr>
        <p:spPr/>
        <p:txBody>
          <a:bodyPr/>
          <a:lstStyle/>
          <a:p>
            <a:fld id="{0BE68271-D1D7-4240-9CAF-7A57D75CD8A1}" type="slidenum">
              <a:rPr lang="en-US" smtClean="0"/>
              <a:t>14</a:t>
            </a:fld>
            <a:endParaRPr lang="en-US"/>
          </a:p>
        </p:txBody>
      </p:sp>
    </p:spTree>
    <p:extLst>
      <p:ext uri="{BB962C8B-B14F-4D97-AF65-F5344CB8AC3E}">
        <p14:creationId xmlns:p14="http://schemas.microsoft.com/office/powerpoint/2010/main" val="32471286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682924" y="1373327"/>
            <a:ext cx="10515600" cy="70947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ÖZET</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682924" y="2082800"/>
            <a:ext cx="10905226" cy="3528666"/>
          </a:xfrm>
        </p:spPr>
        <p:txBody>
          <a:bodyPr>
            <a:noAutofit/>
          </a:bodyPr>
          <a:lstStyle/>
          <a:p>
            <a:pPr marL="342900" lvl="0" indent="-342900" algn="just">
              <a:lnSpc>
                <a:spcPct val="115000"/>
              </a:lnSpc>
              <a:buClr>
                <a:srgbClr val="0070C0"/>
              </a:buClr>
              <a:buSzPts val="1200"/>
              <a:buFont typeface="Courier New" panose="02070309020205020404" pitchFamily="49" charset="0"/>
              <a:buChar char="o"/>
            </a:pPr>
            <a:r>
              <a:rPr lang="tr-TR" sz="2200" dirty="0">
                <a:effectLst/>
                <a:latin typeface="Segoe UI" panose="020B0502040204020203" pitchFamily="34" charset="0"/>
                <a:ea typeface="Quattrocento Sans"/>
                <a:cs typeface="Segoe UI" panose="020B0502040204020203" pitchFamily="34" charset="0"/>
              </a:rPr>
              <a:t>Depresyon, çocuk ve ergenlerde günlük yaşamı etkileyen ve sosyal uyumu bozan çökkün veya kolay sinirlenen duygu durumun yanında; zevk veren etkinliklere ilgisizlik, uyku, iştah ve dikkatte değişiklikler gibi belirtilerle kendini gösteren bir psikiyatrik bozukluktur.</a:t>
            </a:r>
          </a:p>
          <a:p>
            <a:pPr marL="342900" lvl="0" indent="-342900" algn="just">
              <a:lnSpc>
                <a:spcPct val="115000"/>
              </a:lnSpc>
              <a:buClr>
                <a:srgbClr val="0070C0"/>
              </a:buClr>
              <a:buSzPts val="1200"/>
              <a:buFont typeface="Courier New" panose="02070309020205020404" pitchFamily="49" charset="0"/>
              <a:buChar char="o"/>
            </a:pPr>
            <a:r>
              <a:rPr lang="tr-TR" sz="2200" dirty="0">
                <a:effectLst/>
                <a:latin typeface="Segoe UI" panose="020B0502040204020203" pitchFamily="34" charset="0"/>
                <a:ea typeface="Quattrocento Sans"/>
                <a:cs typeface="Segoe UI" panose="020B0502040204020203" pitchFamily="34" charset="0"/>
              </a:rPr>
              <a:t>Depresyon, ergenlik döneminde sık görülür; ortalama sıklık %8 olarak belirtilebilir.</a:t>
            </a:r>
          </a:p>
          <a:p>
            <a:pPr marL="342900" lvl="0" indent="-342900" algn="just">
              <a:lnSpc>
                <a:spcPct val="115000"/>
              </a:lnSpc>
              <a:buClr>
                <a:srgbClr val="0070C0"/>
              </a:buClr>
              <a:buSzPts val="1200"/>
              <a:buFont typeface="Courier New" panose="02070309020205020404" pitchFamily="49" charset="0"/>
              <a:buChar char="o"/>
            </a:pPr>
            <a:r>
              <a:rPr lang="tr-TR" sz="2200" dirty="0">
                <a:effectLst/>
                <a:latin typeface="Segoe UI" panose="020B0502040204020203" pitchFamily="34" charset="0"/>
                <a:ea typeface="Quattrocento Sans"/>
                <a:cs typeface="Segoe UI" panose="020B0502040204020203" pitchFamily="34" charset="0"/>
              </a:rPr>
              <a:t>Sebep olan faktörler arasında hem genetik hem çevresel faktörler sayılabilir.</a:t>
            </a:r>
          </a:p>
          <a:p>
            <a:pPr marL="342900" lvl="0" indent="-342900" algn="just">
              <a:lnSpc>
                <a:spcPct val="115000"/>
              </a:lnSpc>
              <a:buClr>
                <a:srgbClr val="0070C0"/>
              </a:buClr>
              <a:buSzPts val="1200"/>
              <a:buFont typeface="Courier New" panose="02070309020205020404" pitchFamily="49" charset="0"/>
              <a:buChar char="o"/>
            </a:pPr>
            <a:r>
              <a:rPr lang="tr-TR" sz="2200" dirty="0">
                <a:effectLst/>
                <a:latin typeface="Segoe UI" panose="020B0502040204020203" pitchFamily="34" charset="0"/>
                <a:ea typeface="Quattrocento Sans"/>
                <a:cs typeface="Segoe UI" panose="020B0502040204020203" pitchFamily="34" charset="0"/>
              </a:rPr>
              <a:t>Tedavisiz kaldığında </a:t>
            </a:r>
            <a:r>
              <a:rPr lang="tr-TR" sz="2200" dirty="0" err="1">
                <a:effectLst/>
                <a:latin typeface="Segoe UI" panose="020B0502040204020203" pitchFamily="34" charset="0"/>
                <a:ea typeface="Quattrocento Sans"/>
                <a:cs typeface="Segoe UI" panose="020B0502040204020203" pitchFamily="34" charset="0"/>
              </a:rPr>
              <a:t>nüks</a:t>
            </a:r>
            <a:r>
              <a:rPr lang="tr-TR" sz="2200" dirty="0">
                <a:effectLst/>
                <a:latin typeface="Segoe UI" panose="020B0502040204020203" pitchFamily="34" charset="0"/>
                <a:ea typeface="Quattrocento Sans"/>
                <a:cs typeface="Segoe UI" panose="020B0502040204020203" pitchFamily="34" charset="0"/>
              </a:rPr>
              <a:t> oranı yüksek olduğu için tanınması ve yönlendirilmesi önemlidir.</a:t>
            </a:r>
          </a:p>
        </p:txBody>
      </p:sp>
      <p:sp>
        <p:nvSpPr>
          <p:cNvPr id="4" name="Slide Number Placeholder 3">
            <a:extLst>
              <a:ext uri="{FF2B5EF4-FFF2-40B4-BE49-F238E27FC236}">
                <a16:creationId xmlns:a16="http://schemas.microsoft.com/office/drawing/2014/main" id="{7574295C-F3EB-C566-5516-75D50CC9ED6A}"/>
              </a:ext>
            </a:extLst>
          </p:cNvPr>
          <p:cNvSpPr>
            <a:spLocks noGrp="1"/>
          </p:cNvSpPr>
          <p:nvPr>
            <p:ph type="sldNum" sz="quarter" idx="12"/>
          </p:nvPr>
        </p:nvSpPr>
        <p:spPr/>
        <p:txBody>
          <a:bodyPr/>
          <a:lstStyle/>
          <a:p>
            <a:fld id="{0BE68271-D1D7-4240-9CAF-7A57D75CD8A1}" type="slidenum">
              <a:rPr lang="en-US" smtClean="0"/>
              <a:t>15</a:t>
            </a:fld>
            <a:endParaRPr lang="en-US"/>
          </a:p>
        </p:txBody>
      </p:sp>
    </p:spTree>
    <p:extLst>
      <p:ext uri="{BB962C8B-B14F-4D97-AF65-F5344CB8AC3E}">
        <p14:creationId xmlns:p14="http://schemas.microsoft.com/office/powerpoint/2010/main" val="8343681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510397" y="1062776"/>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DİKKAT EKSİKLİĞİ VE HİPERAKTİVİTE BOZUKLUĞU</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682924" y="3459192"/>
            <a:ext cx="5707937" cy="2545255"/>
          </a:xfrm>
        </p:spPr>
        <p:txBody>
          <a:bodyPr>
            <a:normAutofit/>
          </a:bodyPr>
          <a:lstStyle/>
          <a:p>
            <a:pPr marL="0" indent="0">
              <a:buNone/>
            </a:pPr>
            <a:r>
              <a:rPr lang="tr-TR" sz="2400" dirty="0">
                <a:latin typeface="Segoe UI" panose="020B0502040204020203" pitchFamily="34" charset="0"/>
                <a:cs typeface="Segoe UI" panose="020B0502040204020203" pitchFamily="34" charset="0"/>
              </a:rPr>
              <a:t>Dikkat eksikliği, </a:t>
            </a:r>
          </a:p>
          <a:p>
            <a:pPr>
              <a:buFont typeface="Wingdings" panose="05000000000000000000" pitchFamily="2" charset="2"/>
              <a:buChar char="§"/>
            </a:pPr>
            <a:r>
              <a:rPr lang="tr-TR" sz="2000" dirty="0">
                <a:latin typeface="Segoe UI" panose="020B0502040204020203" pitchFamily="34" charset="0"/>
                <a:cs typeface="Segoe UI" panose="020B0502040204020203" pitchFamily="34" charset="0"/>
              </a:rPr>
              <a:t>Dikkat süresinin kısa olma</a:t>
            </a:r>
          </a:p>
          <a:p>
            <a:pPr>
              <a:buFont typeface="Wingdings" panose="05000000000000000000" pitchFamily="2" charset="2"/>
              <a:buChar char="§"/>
            </a:pPr>
            <a:r>
              <a:rPr lang="tr-TR" sz="2000" dirty="0">
                <a:latin typeface="Segoe UI" panose="020B0502040204020203" pitchFamily="34" charset="0"/>
                <a:cs typeface="Segoe UI" panose="020B0502040204020203" pitchFamily="34" charset="0"/>
              </a:rPr>
              <a:t>Unutkan ve dağınık olma</a:t>
            </a:r>
          </a:p>
          <a:p>
            <a:pPr>
              <a:buFont typeface="Wingdings" panose="05000000000000000000" pitchFamily="2" charset="2"/>
              <a:buChar char="§"/>
            </a:pPr>
            <a:r>
              <a:rPr lang="tr-TR" sz="2000" dirty="0">
                <a:latin typeface="Segoe UI" panose="020B0502040204020203" pitchFamily="34" charset="0"/>
                <a:cs typeface="Segoe UI" panose="020B0502040204020203" pitchFamily="34" charset="0"/>
              </a:rPr>
              <a:t>Günlük yaşamı organize etmekte zorlanma</a:t>
            </a:r>
          </a:p>
          <a:p>
            <a:pPr>
              <a:buFont typeface="Wingdings" panose="05000000000000000000" pitchFamily="2" charset="2"/>
              <a:buChar char="§"/>
            </a:pPr>
            <a:r>
              <a:rPr lang="tr-TR" sz="2000" dirty="0">
                <a:latin typeface="Segoe UI" panose="020B0502040204020203" pitchFamily="34" charset="0"/>
                <a:cs typeface="Segoe UI" panose="020B0502040204020203" pitchFamily="34" charset="0"/>
              </a:rPr>
              <a:t>Basit bir uyaranla dikkatinin çabuk dağılma</a:t>
            </a:r>
          </a:p>
          <a:p>
            <a:pPr>
              <a:buFont typeface="Wingdings" panose="05000000000000000000" pitchFamily="2" charset="2"/>
              <a:buChar char="§"/>
            </a:pPr>
            <a:r>
              <a:rPr lang="tr-TR" sz="2000" dirty="0">
                <a:latin typeface="Segoe UI" panose="020B0502040204020203" pitchFamily="34" charset="0"/>
                <a:cs typeface="Segoe UI" panose="020B0502040204020203" pitchFamily="34" charset="0"/>
              </a:rPr>
              <a:t>Uzun süreli dikkat gerektiren işlerden kaçınma</a:t>
            </a:r>
            <a:endParaRPr lang="tr-TR" sz="2400" dirty="0">
              <a:latin typeface="Segoe UI" panose="020B0502040204020203" pitchFamily="34" charset="0"/>
              <a:cs typeface="Segoe UI" panose="020B0502040204020203" pitchFamily="34" charset="0"/>
            </a:endParaRPr>
          </a:p>
        </p:txBody>
      </p:sp>
      <p:sp>
        <p:nvSpPr>
          <p:cNvPr id="5" name="Metin kutusu 4">
            <a:extLst>
              <a:ext uri="{FF2B5EF4-FFF2-40B4-BE49-F238E27FC236}">
                <a16:creationId xmlns:a16="http://schemas.microsoft.com/office/drawing/2014/main" id="{6A3006BC-251F-4834-9C4B-882FDA1AAB1E}"/>
              </a:ext>
            </a:extLst>
          </p:cNvPr>
          <p:cNvSpPr txBox="1"/>
          <p:nvPr/>
        </p:nvSpPr>
        <p:spPr>
          <a:xfrm>
            <a:off x="560717" y="2112844"/>
            <a:ext cx="11076318" cy="1200329"/>
          </a:xfrm>
          <a:prstGeom prst="rect">
            <a:avLst/>
          </a:prstGeom>
          <a:noFill/>
        </p:spPr>
        <p:txBody>
          <a:bodyPr wrap="square">
            <a:spAutoFit/>
          </a:bodyPr>
          <a:lstStyle/>
          <a:p>
            <a:r>
              <a:rPr lang="tr-TR" sz="2400" dirty="0">
                <a:latin typeface="Segoe UI" panose="020B0502040204020203" pitchFamily="34" charset="0"/>
                <a:cs typeface="Segoe UI" panose="020B0502040204020203" pitchFamily="34" charset="0"/>
              </a:rPr>
              <a:t>Dikkat Eksikliği ve </a:t>
            </a:r>
            <a:r>
              <a:rPr lang="tr-TR" sz="2400" dirty="0" err="1">
                <a:latin typeface="Segoe UI" panose="020B0502040204020203" pitchFamily="34" charset="0"/>
                <a:cs typeface="Segoe UI" panose="020B0502040204020203" pitchFamily="34" charset="0"/>
              </a:rPr>
              <a:t>Hiperaktivite</a:t>
            </a:r>
            <a:r>
              <a:rPr lang="tr-TR" sz="2400" dirty="0">
                <a:latin typeface="Segoe UI" panose="020B0502040204020203" pitchFamily="34" charset="0"/>
                <a:cs typeface="Segoe UI" panose="020B0502040204020203" pitchFamily="34" charset="0"/>
              </a:rPr>
              <a:t> Bozukluğu (DEHB), çocuğun genel gelişimi ile uyumsuz aile, sosyal yaşam ve okul ortamlarındaki yaşamını etkileyen dikkatsizlik, aşırı hareketlilik ve </a:t>
            </a:r>
            <a:r>
              <a:rPr lang="tr-TR" sz="2400" dirty="0" err="1">
                <a:latin typeface="Segoe UI" panose="020B0502040204020203" pitchFamily="34" charset="0"/>
                <a:cs typeface="Segoe UI" panose="020B0502040204020203" pitchFamily="34" charset="0"/>
              </a:rPr>
              <a:t>dürtüsellikle</a:t>
            </a:r>
            <a:r>
              <a:rPr lang="tr-TR" sz="2400" dirty="0">
                <a:latin typeface="Segoe UI" panose="020B0502040204020203" pitchFamily="34" charset="0"/>
                <a:cs typeface="Segoe UI" panose="020B0502040204020203" pitchFamily="34" charset="0"/>
              </a:rPr>
              <a:t> karakterize bir bozukluk</a:t>
            </a:r>
          </a:p>
        </p:txBody>
      </p:sp>
      <p:sp>
        <p:nvSpPr>
          <p:cNvPr id="7" name="Metin kutusu 6">
            <a:extLst>
              <a:ext uri="{FF2B5EF4-FFF2-40B4-BE49-F238E27FC236}">
                <a16:creationId xmlns:a16="http://schemas.microsoft.com/office/drawing/2014/main" id="{3CAAFFCC-40C2-4C43-B2C2-D17FE26DBBEF}"/>
              </a:ext>
            </a:extLst>
          </p:cNvPr>
          <p:cNvSpPr txBox="1"/>
          <p:nvPr/>
        </p:nvSpPr>
        <p:spPr>
          <a:xfrm>
            <a:off x="6096000" y="3459192"/>
            <a:ext cx="5850147" cy="2123658"/>
          </a:xfrm>
          <a:prstGeom prst="rect">
            <a:avLst/>
          </a:prstGeom>
          <a:noFill/>
        </p:spPr>
        <p:txBody>
          <a:bodyPr wrap="square">
            <a:spAutoFit/>
          </a:bodyPr>
          <a:lstStyle/>
          <a:p>
            <a:pPr marL="0" indent="0">
              <a:buNone/>
            </a:pPr>
            <a:r>
              <a:rPr lang="tr-TR" sz="2400" dirty="0" err="1">
                <a:latin typeface="Segoe UI" panose="020B0502040204020203" pitchFamily="34" charset="0"/>
                <a:cs typeface="Segoe UI" panose="020B0502040204020203" pitchFamily="34" charset="0"/>
              </a:rPr>
              <a:t>Hiperaktivite-dürtüsellik</a:t>
            </a:r>
            <a:r>
              <a:rPr lang="tr-TR" sz="2400" dirty="0">
                <a:latin typeface="Segoe UI" panose="020B0502040204020203" pitchFamily="34" charset="0"/>
                <a:cs typeface="Segoe UI" panose="020B0502040204020203" pitchFamily="34" charset="0"/>
              </a:rPr>
              <a:t>, </a:t>
            </a:r>
          </a:p>
          <a:p>
            <a:pPr marL="0" indent="0">
              <a:buNone/>
            </a:pPr>
            <a:endParaRPr lang="tr-TR" sz="800" dirty="0">
              <a:latin typeface="Segoe UI" panose="020B0502040204020203" pitchFamily="34" charset="0"/>
              <a:cs typeface="Segoe UI" panose="020B0502040204020203" pitchFamily="34" charset="0"/>
            </a:endParaRPr>
          </a:p>
          <a:p>
            <a:pPr marL="342900" indent="-342900">
              <a:buFont typeface="Wingdings" panose="05000000000000000000" pitchFamily="2" charset="2"/>
              <a:buChar char="§"/>
            </a:pPr>
            <a:r>
              <a:rPr lang="tr-TR" sz="2000" dirty="0">
                <a:latin typeface="Segoe UI" panose="020B0502040204020203" pitchFamily="34" charset="0"/>
                <a:cs typeface="Segoe UI" panose="020B0502040204020203" pitchFamily="34" charset="0"/>
              </a:rPr>
              <a:t>Aşırı hareketlilik </a:t>
            </a:r>
          </a:p>
          <a:p>
            <a:pPr marL="342900" indent="-342900">
              <a:buFont typeface="Wingdings" panose="05000000000000000000" pitchFamily="2" charset="2"/>
              <a:buChar char="§"/>
            </a:pPr>
            <a:r>
              <a:rPr lang="tr-TR" sz="2000" dirty="0">
                <a:latin typeface="Segoe UI" panose="020B0502040204020203" pitchFamily="34" charset="0"/>
                <a:cs typeface="Segoe UI" panose="020B0502040204020203" pitchFamily="34" charset="0"/>
              </a:rPr>
              <a:t>Yerinde duramama</a:t>
            </a:r>
          </a:p>
          <a:p>
            <a:pPr marL="342900" indent="-342900">
              <a:buFont typeface="Wingdings" panose="05000000000000000000" pitchFamily="2" charset="2"/>
              <a:buChar char="§"/>
            </a:pPr>
            <a:r>
              <a:rPr lang="tr-TR" sz="2000" dirty="0">
                <a:latin typeface="Segoe UI" panose="020B0502040204020203" pitchFamily="34" charset="0"/>
                <a:cs typeface="Segoe UI" panose="020B0502040204020203" pitchFamily="34" charset="0"/>
              </a:rPr>
              <a:t>Çok konuşma </a:t>
            </a:r>
          </a:p>
          <a:p>
            <a:pPr marL="342900" indent="-342900">
              <a:buFont typeface="Wingdings" panose="05000000000000000000" pitchFamily="2" charset="2"/>
              <a:buChar char="§"/>
            </a:pPr>
            <a:r>
              <a:rPr lang="tr-TR" sz="2000" dirty="0">
                <a:latin typeface="Segoe UI" panose="020B0502040204020203" pitchFamily="34" charset="0"/>
                <a:cs typeface="Segoe UI" panose="020B0502040204020203" pitchFamily="34" charset="0"/>
              </a:rPr>
              <a:t>Konuşma sırasını bekleyememe, </a:t>
            </a:r>
          </a:p>
          <a:p>
            <a:pPr marL="342900" indent="-342900">
              <a:buFont typeface="Wingdings" panose="05000000000000000000" pitchFamily="2" charset="2"/>
              <a:buChar char="§"/>
            </a:pPr>
            <a:r>
              <a:rPr lang="tr-TR" sz="2000" dirty="0">
                <a:latin typeface="Segoe UI" panose="020B0502040204020203" pitchFamily="34" charset="0"/>
                <a:cs typeface="Segoe UI" panose="020B0502040204020203" pitchFamily="34" charset="0"/>
              </a:rPr>
              <a:t>Acelecilik </a:t>
            </a:r>
          </a:p>
        </p:txBody>
      </p:sp>
      <p:sp>
        <p:nvSpPr>
          <p:cNvPr id="4" name="Slide Number Placeholder 3">
            <a:extLst>
              <a:ext uri="{FF2B5EF4-FFF2-40B4-BE49-F238E27FC236}">
                <a16:creationId xmlns:a16="http://schemas.microsoft.com/office/drawing/2014/main" id="{B120CB29-2C66-DFAA-EE33-E9715D78CA6C}"/>
              </a:ext>
            </a:extLst>
          </p:cNvPr>
          <p:cNvSpPr>
            <a:spLocks noGrp="1"/>
          </p:cNvSpPr>
          <p:nvPr>
            <p:ph type="sldNum" sz="quarter" idx="12"/>
          </p:nvPr>
        </p:nvSpPr>
        <p:spPr/>
        <p:txBody>
          <a:bodyPr/>
          <a:lstStyle/>
          <a:p>
            <a:fld id="{0BE68271-D1D7-4240-9CAF-7A57D75CD8A1}" type="slidenum">
              <a:rPr lang="en-US" smtClean="0"/>
              <a:t>16</a:t>
            </a:fld>
            <a:endParaRPr lang="en-US"/>
          </a:p>
        </p:txBody>
      </p:sp>
    </p:spTree>
    <p:extLst>
      <p:ext uri="{BB962C8B-B14F-4D97-AF65-F5344CB8AC3E}">
        <p14:creationId xmlns:p14="http://schemas.microsoft.com/office/powerpoint/2010/main" val="41575742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626534" y="1401763"/>
            <a:ext cx="10515600" cy="161973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DİKKAT EKSİKLİĞİ VE HİPERAKTİVİTE BOZUKLUĞU</a:t>
            </a:r>
            <a:br>
              <a:rPr lang="en-US" sz="3200" b="1" kern="1400" spc="-50" dirty="0">
                <a:solidFill>
                  <a:srgbClr val="002060"/>
                </a:solidFill>
                <a:latin typeface="Segoe UI" panose="020B0502040204020203" pitchFamily="34" charset="0"/>
                <a:cs typeface="Segoe UI" panose="020B0502040204020203" pitchFamily="34" charset="0"/>
              </a:rPr>
            </a:br>
            <a:br>
              <a:rPr lang="tr-TR" sz="3200" b="1" kern="1400" spc="-50" dirty="0">
                <a:solidFill>
                  <a:srgbClr val="002060"/>
                </a:solidFill>
                <a:latin typeface="Segoe UI" panose="020B0502040204020203" pitchFamily="34" charset="0"/>
                <a:cs typeface="Segoe UI" panose="020B0502040204020203" pitchFamily="34" charset="0"/>
              </a:rPr>
            </a:br>
            <a:r>
              <a:rPr lang="tr-TR" sz="2800" b="1" kern="1400" spc="-50" dirty="0">
                <a:solidFill>
                  <a:srgbClr val="002060"/>
                </a:solidFill>
                <a:latin typeface="Segoe UI" panose="020B0502040204020203" pitchFamily="34" charset="0"/>
                <a:cs typeface="Segoe UI" panose="020B0502040204020203" pitchFamily="34" charset="0"/>
              </a:rPr>
              <a:t>Sıklık</a:t>
            </a:r>
            <a:endParaRPr lang="tr-TR" sz="3200" b="1" kern="1400" spc="-50" dirty="0">
              <a:solidFill>
                <a:srgbClr val="002060"/>
              </a:solidFill>
              <a:latin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626534" y="3021496"/>
            <a:ext cx="10515600" cy="2851892"/>
          </a:xfrm>
        </p:spPr>
        <p:txBody>
          <a:bodyPr>
            <a:normAutofit/>
          </a:bodyPr>
          <a:lstStyle/>
          <a:p>
            <a:pPr algn="just"/>
            <a:r>
              <a:rPr lang="tr-TR" sz="2400" dirty="0">
                <a:latin typeface="Segoe UI" panose="020B0502040204020203" pitchFamily="34" charset="0"/>
                <a:cs typeface="Segoe UI" panose="020B0502040204020203" pitchFamily="34" charset="0"/>
              </a:rPr>
              <a:t>Uluslararası, okul çağı çocuklarının %3-7</a:t>
            </a:r>
          </a:p>
          <a:p>
            <a:pPr algn="just"/>
            <a:r>
              <a:rPr lang="tr-TR" sz="2400" dirty="0">
                <a:latin typeface="Segoe UI" panose="020B0502040204020203" pitchFamily="34" charset="0"/>
                <a:cs typeface="Segoe UI" panose="020B0502040204020203" pitchFamily="34" charset="0"/>
              </a:rPr>
              <a:t>Ülkemizde %12,39</a:t>
            </a:r>
          </a:p>
          <a:p>
            <a:pPr algn="just"/>
            <a:r>
              <a:rPr lang="tr-TR" sz="2400" dirty="0">
                <a:latin typeface="Segoe UI" panose="020B0502040204020203" pitchFamily="34" charset="0"/>
                <a:cs typeface="Segoe UI" panose="020B0502040204020203" pitchFamily="34" charset="0"/>
              </a:rPr>
              <a:t>Erkeklerde daha sık</a:t>
            </a:r>
          </a:p>
          <a:p>
            <a:pPr algn="just"/>
            <a:r>
              <a:rPr lang="tr-TR" sz="2400" dirty="0">
                <a:latin typeface="Segoe UI" panose="020B0502040204020203" pitchFamily="34" charset="0"/>
                <a:cs typeface="Segoe UI" panose="020B0502040204020203" pitchFamily="34" charset="0"/>
              </a:rPr>
              <a:t>Toplum örneklemi dikkat eksikliği baskın </a:t>
            </a:r>
          </a:p>
          <a:p>
            <a:pPr algn="just"/>
            <a:r>
              <a:rPr lang="tr-TR" sz="2400" dirty="0">
                <a:latin typeface="Segoe UI" panose="020B0502040204020203" pitchFamily="34" charset="0"/>
                <a:cs typeface="Segoe UI" panose="020B0502040204020203" pitchFamily="34" charset="0"/>
              </a:rPr>
              <a:t>Klinik örneklem bileşik tip</a:t>
            </a:r>
          </a:p>
        </p:txBody>
      </p:sp>
      <p:sp>
        <p:nvSpPr>
          <p:cNvPr id="4" name="Slide Number Placeholder 3">
            <a:extLst>
              <a:ext uri="{FF2B5EF4-FFF2-40B4-BE49-F238E27FC236}">
                <a16:creationId xmlns:a16="http://schemas.microsoft.com/office/drawing/2014/main" id="{13C88886-D266-FA61-CF06-D2A404938B8B}"/>
              </a:ext>
            </a:extLst>
          </p:cNvPr>
          <p:cNvSpPr>
            <a:spLocks noGrp="1"/>
          </p:cNvSpPr>
          <p:nvPr>
            <p:ph type="sldNum" sz="quarter" idx="12"/>
          </p:nvPr>
        </p:nvSpPr>
        <p:spPr/>
        <p:txBody>
          <a:bodyPr/>
          <a:lstStyle/>
          <a:p>
            <a:fld id="{0BE68271-D1D7-4240-9CAF-7A57D75CD8A1}" type="slidenum">
              <a:rPr lang="en-US" smtClean="0"/>
              <a:t>17</a:t>
            </a:fld>
            <a:endParaRPr lang="en-US"/>
          </a:p>
        </p:txBody>
      </p:sp>
    </p:spTree>
    <p:extLst>
      <p:ext uri="{BB962C8B-B14F-4D97-AF65-F5344CB8AC3E}">
        <p14:creationId xmlns:p14="http://schemas.microsoft.com/office/powerpoint/2010/main" val="13419963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609600" y="1371599"/>
            <a:ext cx="10515600" cy="1651559"/>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DİKKAT EKSİKLİĞİ VE HİPERAKTİVİTE BOZUKLUĞU </a:t>
            </a:r>
            <a:br>
              <a:rPr lang="en-US" sz="3200" b="1" kern="1400" spc="-50" dirty="0">
                <a:solidFill>
                  <a:srgbClr val="002060"/>
                </a:solidFill>
                <a:latin typeface="Segoe UI" panose="020B0502040204020203" pitchFamily="34" charset="0"/>
                <a:cs typeface="Segoe UI" panose="020B0502040204020203" pitchFamily="34" charset="0"/>
              </a:rPr>
            </a:br>
            <a:br>
              <a:rPr lang="tr-TR" sz="3200" b="1" kern="1400" spc="-50" dirty="0">
                <a:solidFill>
                  <a:srgbClr val="002060"/>
                </a:solidFill>
                <a:latin typeface="Segoe UI" panose="020B0502040204020203" pitchFamily="34" charset="0"/>
                <a:cs typeface="Segoe UI" panose="020B0502040204020203" pitchFamily="34" charset="0"/>
              </a:rPr>
            </a:br>
            <a:r>
              <a:rPr lang="tr-TR" sz="3100" b="1" kern="1400" spc="-50" dirty="0">
                <a:solidFill>
                  <a:srgbClr val="002060"/>
                </a:solidFill>
                <a:latin typeface="Segoe UI" panose="020B0502040204020203" pitchFamily="34" charset="0"/>
                <a:cs typeface="Segoe UI" panose="020B0502040204020203" pitchFamily="34" charset="0"/>
              </a:rPr>
              <a:t>Sebepler</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609600" y="3255531"/>
                <a:ext cx="10515600" cy="2851892"/>
              </a:xfrm>
            </p:spPr>
            <p:txBody>
              <a:bodyPr>
                <a:normAutofit/>
              </a:bodyPr>
              <a:lstStyle/>
              <a:p>
                <a:r>
                  <a:rPr lang="tr-TR" sz="2400" dirty="0">
                    <a:latin typeface="Segoe UI" panose="020B0502040204020203" pitchFamily="34" charset="0"/>
                    <a:cs typeface="Segoe UI" panose="020B0502040204020203" pitchFamily="34" charset="0"/>
                  </a:rPr>
                  <a:t>DEHB</a:t>
                </a:r>
                <a14:m>
                  <m:oMath xmlns:m="http://schemas.openxmlformats.org/officeDocument/2006/math">
                    <m:r>
                      <a:rPr lang="tr-TR" sz="2400">
                        <a:latin typeface="Cambria Math" panose="02040503050406030204" pitchFamily="18" charset="0"/>
                      </a:rPr>
                      <m:t>→ </m:t>
                    </m:r>
                    <m:r>
                      <m:rPr>
                        <m:sty m:val="p"/>
                      </m:rPr>
                      <a:rPr lang="tr-TR" sz="2400">
                        <a:latin typeface="Cambria Math" panose="02040503050406030204" pitchFamily="18" charset="0"/>
                      </a:rPr>
                      <m:t>N</m:t>
                    </m:r>
                  </m:oMath>
                </a14:m>
                <a:r>
                  <a:rPr lang="tr-TR" sz="2400" dirty="0" err="1">
                    <a:latin typeface="Segoe UI" panose="020B0502040204020203" pitchFamily="34" charset="0"/>
                    <a:cs typeface="Segoe UI" panose="020B0502040204020203" pitchFamily="34" charset="0"/>
                  </a:rPr>
                  <a:t>örobiyolojik</a:t>
                </a:r>
                <a:r>
                  <a:rPr lang="tr-TR" sz="2400" dirty="0">
                    <a:latin typeface="Segoe UI" panose="020B0502040204020203" pitchFamily="34" charset="0"/>
                    <a:cs typeface="Segoe UI" panose="020B0502040204020203" pitchFamily="34" charset="0"/>
                  </a:rPr>
                  <a:t> bir bozukluk</a:t>
                </a:r>
              </a:p>
              <a:p>
                <a:r>
                  <a:rPr lang="tr-TR" sz="2400" dirty="0">
                    <a:latin typeface="Segoe UI" panose="020B0502040204020203" pitchFamily="34" charset="0"/>
                    <a:cs typeface="Segoe UI" panose="020B0502040204020203" pitchFamily="34" charset="0"/>
                  </a:rPr>
                  <a:t>Genetik faktörler </a:t>
                </a:r>
              </a:p>
              <a:p>
                <a:r>
                  <a:rPr lang="tr-TR" sz="2400" dirty="0" err="1">
                    <a:latin typeface="Segoe UI" panose="020B0502040204020203" pitchFamily="34" charset="0"/>
                    <a:cs typeface="Segoe UI" panose="020B0502040204020203" pitchFamily="34" charset="0"/>
                  </a:rPr>
                  <a:t>Nörokimyasal</a:t>
                </a:r>
                <a:r>
                  <a:rPr lang="tr-TR" sz="2400" dirty="0">
                    <a:latin typeface="Segoe UI" panose="020B0502040204020203" pitchFamily="34" charset="0"/>
                    <a:cs typeface="Segoe UI" panose="020B0502040204020203" pitchFamily="34" charset="0"/>
                  </a:rPr>
                  <a:t> faktörler</a:t>
                </a:r>
              </a:p>
              <a:p>
                <a:r>
                  <a:rPr lang="tr-TR" sz="2400" dirty="0">
                    <a:latin typeface="Segoe UI" panose="020B0502040204020203" pitchFamily="34" charset="0"/>
                    <a:cs typeface="Segoe UI" panose="020B0502040204020203" pitchFamily="34" charset="0"/>
                  </a:rPr>
                  <a:t>Beyin yapısıyla ilgili faktörler</a:t>
                </a:r>
              </a:p>
              <a:p>
                <a:r>
                  <a:rPr lang="tr-TR" sz="2400" dirty="0">
                    <a:latin typeface="Segoe UI" panose="020B0502040204020203" pitchFamily="34" charset="0"/>
                    <a:cs typeface="Segoe UI" panose="020B0502040204020203" pitchFamily="34" charset="0"/>
                  </a:rPr>
                  <a:t>Doğum öncesinde, doğum esnası ve doğum sonrasındaki risk faktörleri</a:t>
                </a:r>
              </a:p>
              <a:p>
                <a:endParaRPr lang="tr-TR" sz="2400" dirty="0">
                  <a:latin typeface="Segoe UI" panose="020B0502040204020203" pitchFamily="34" charset="0"/>
                  <a:cs typeface="Segoe UI" panose="020B0502040204020203" pitchFamily="34" charset="0"/>
                </a:endParaRPr>
              </a:p>
              <a:p>
                <a:endParaRPr lang="tr-TR" sz="2400" dirty="0">
                  <a:latin typeface="Segoe UI" panose="020B0502040204020203" pitchFamily="34" charset="0"/>
                  <a:cs typeface="Segoe UI" panose="020B0502040204020203" pitchFamily="34" charset="0"/>
                </a:endParaRPr>
              </a:p>
            </p:txBody>
          </p:sp>
        </mc:Choice>
        <mc:Fallback>
          <p:sp>
            <p:nvSpPr>
              <p:cNvPr id="3" name="Content Placeholder 2">
                <a:extLst>
                  <a:ext uri="{FF2B5EF4-FFF2-40B4-BE49-F238E27FC236}">
                    <a16:creationId xmlns:a16="http://schemas.microsoft.com/office/drawing/2014/main" id="{ADBF6158-857C-1445-9927-75C73CCC64FF}"/>
                  </a:ext>
                </a:extLst>
              </p:cNvPr>
              <p:cNvSpPr>
                <a:spLocks noGrp="1" noRot="1" noChangeAspect="1" noMove="1" noResize="1" noEditPoints="1" noAdjustHandles="1" noChangeArrowheads="1" noChangeShapeType="1" noTextEdit="1"/>
              </p:cNvSpPr>
              <p:nvPr>
                <p:ph idx="1"/>
              </p:nvPr>
            </p:nvSpPr>
            <p:spPr>
              <a:xfrm>
                <a:off x="609600" y="3255531"/>
                <a:ext cx="10515600" cy="2851892"/>
              </a:xfrm>
              <a:blipFill>
                <a:blip r:embed="rId3"/>
                <a:stretch>
                  <a:fillRect l="-754" t="-277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F56A1CCA-DB7B-6049-69FB-BC4F5131B8FA}"/>
              </a:ext>
            </a:extLst>
          </p:cNvPr>
          <p:cNvSpPr>
            <a:spLocks noGrp="1"/>
          </p:cNvSpPr>
          <p:nvPr>
            <p:ph type="sldNum" sz="quarter" idx="12"/>
          </p:nvPr>
        </p:nvSpPr>
        <p:spPr/>
        <p:txBody>
          <a:bodyPr/>
          <a:lstStyle/>
          <a:p>
            <a:fld id="{0BE68271-D1D7-4240-9CAF-7A57D75CD8A1}" type="slidenum">
              <a:rPr lang="en-US" smtClean="0"/>
              <a:t>18</a:t>
            </a:fld>
            <a:endParaRPr lang="en-US"/>
          </a:p>
        </p:txBody>
      </p:sp>
    </p:spTree>
    <p:extLst>
      <p:ext uri="{BB962C8B-B14F-4D97-AF65-F5344CB8AC3E}">
        <p14:creationId xmlns:p14="http://schemas.microsoft.com/office/powerpoint/2010/main" val="2074393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609600" y="3307703"/>
            <a:ext cx="11058939" cy="2851892"/>
          </a:xfrm>
        </p:spPr>
        <p:txBody>
          <a:bodyPr>
            <a:normAutofit/>
          </a:bodyPr>
          <a:lstStyle/>
          <a:p>
            <a:pPr marL="0" indent="0">
              <a:buNone/>
            </a:pPr>
            <a:r>
              <a:rPr lang="tr-TR" sz="2400" dirty="0" err="1">
                <a:latin typeface="Segoe UI" panose="020B0502040204020203" pitchFamily="34" charset="0"/>
                <a:cs typeface="Segoe UI" panose="020B0502040204020203" pitchFamily="34" charset="0"/>
              </a:rPr>
              <a:t>DEHB’nin</a:t>
            </a:r>
            <a:r>
              <a:rPr lang="tr-TR" sz="2400" dirty="0">
                <a:latin typeface="Segoe UI" panose="020B0502040204020203" pitchFamily="34" charset="0"/>
                <a:cs typeface="Segoe UI" panose="020B0502040204020203" pitchFamily="34" charset="0"/>
              </a:rPr>
              <a:t> klinik özelliklerine göre sınıflandırılmış üç alt tipi bulunmaktadır:</a:t>
            </a:r>
          </a:p>
          <a:p>
            <a:pPr marL="288925" indent="-288925">
              <a:buFont typeface="+mj-lt"/>
              <a:buAutoNum type="arabicPeriod"/>
            </a:pPr>
            <a:r>
              <a:rPr lang="tr-TR" sz="2400" dirty="0">
                <a:latin typeface="Segoe UI" panose="020B0502040204020203" pitchFamily="34" charset="0"/>
                <a:cs typeface="Segoe UI" panose="020B0502040204020203" pitchFamily="34" charset="0"/>
              </a:rPr>
              <a:t>Dikkat Eksikliği Baskın Tip</a:t>
            </a:r>
          </a:p>
          <a:p>
            <a:pPr marL="288925" indent="-288925">
              <a:buFont typeface="+mj-lt"/>
              <a:buAutoNum type="arabicPeriod"/>
            </a:pPr>
            <a:r>
              <a:rPr lang="tr-TR" sz="2400" dirty="0" err="1">
                <a:latin typeface="Segoe UI" panose="020B0502040204020203" pitchFamily="34" charset="0"/>
                <a:cs typeface="Segoe UI" panose="020B0502040204020203" pitchFamily="34" charset="0"/>
              </a:rPr>
              <a:t>Hiperaktivite</a:t>
            </a:r>
            <a:r>
              <a:rPr lang="tr-TR" sz="2400" dirty="0">
                <a:latin typeface="Segoe UI" panose="020B0502040204020203" pitchFamily="34" charset="0"/>
                <a:cs typeface="Segoe UI" panose="020B0502040204020203" pitchFamily="34" charset="0"/>
              </a:rPr>
              <a:t>/</a:t>
            </a:r>
            <a:r>
              <a:rPr lang="tr-TR" sz="2400" dirty="0" err="1">
                <a:latin typeface="Segoe UI" panose="020B0502040204020203" pitchFamily="34" charset="0"/>
                <a:cs typeface="Segoe UI" panose="020B0502040204020203" pitchFamily="34" charset="0"/>
              </a:rPr>
              <a:t>Dürtüsellik</a:t>
            </a:r>
            <a:r>
              <a:rPr lang="tr-TR" sz="2400" dirty="0">
                <a:latin typeface="Segoe UI" panose="020B0502040204020203" pitchFamily="34" charset="0"/>
                <a:cs typeface="Segoe UI" panose="020B0502040204020203" pitchFamily="34" charset="0"/>
              </a:rPr>
              <a:t> Baskın Tip</a:t>
            </a:r>
          </a:p>
          <a:p>
            <a:pPr marL="288925" indent="-288925">
              <a:buFont typeface="+mj-lt"/>
              <a:buAutoNum type="arabicPeriod"/>
            </a:pPr>
            <a:r>
              <a:rPr lang="tr-TR" sz="2400" dirty="0">
                <a:latin typeface="Segoe UI" panose="020B0502040204020203" pitchFamily="34" charset="0"/>
                <a:cs typeface="Segoe UI" panose="020B0502040204020203" pitchFamily="34" charset="0"/>
              </a:rPr>
              <a:t>Birleşik tip</a:t>
            </a:r>
          </a:p>
          <a:p>
            <a:pPr marL="514350" indent="-514350">
              <a:buFont typeface="+mj-lt"/>
              <a:buAutoNum type="arabicPeriod"/>
            </a:pPr>
            <a:endParaRPr lang="tr-TR" sz="2400" dirty="0">
              <a:latin typeface="Segoe UI" panose="020B0502040204020203" pitchFamily="34" charset="0"/>
              <a:cs typeface="Segoe UI" panose="020B0502040204020203" pitchFamily="34" charset="0"/>
            </a:endParaRPr>
          </a:p>
        </p:txBody>
      </p:sp>
      <p:sp>
        <p:nvSpPr>
          <p:cNvPr id="6" name="Title 1">
            <a:extLst>
              <a:ext uri="{FF2B5EF4-FFF2-40B4-BE49-F238E27FC236}">
                <a16:creationId xmlns:a16="http://schemas.microsoft.com/office/drawing/2014/main" id="{CBA982C1-B862-4D96-B64B-E0EE1B1A2129}"/>
              </a:ext>
            </a:extLst>
          </p:cNvPr>
          <p:cNvSpPr>
            <a:spLocks noGrp="1"/>
          </p:cNvSpPr>
          <p:nvPr>
            <p:ph type="title"/>
          </p:nvPr>
        </p:nvSpPr>
        <p:spPr>
          <a:xfrm>
            <a:off x="609600" y="1371600"/>
            <a:ext cx="10515600" cy="1739348"/>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DİKKAT EKSİKLİĞİ VE HİPERAKTİVİTE BOZUKLUĞU </a:t>
            </a:r>
            <a:br>
              <a:rPr lang="en-US" sz="3200" b="1" kern="1400" spc="-50" dirty="0">
                <a:solidFill>
                  <a:srgbClr val="002060"/>
                </a:solidFill>
                <a:latin typeface="Segoe UI" panose="020B0502040204020203" pitchFamily="34" charset="0"/>
                <a:cs typeface="Segoe UI" panose="020B0502040204020203" pitchFamily="34" charset="0"/>
              </a:rPr>
            </a:br>
            <a:br>
              <a:rPr lang="tr-TR" sz="2800" b="1" kern="1400" spc="-50" dirty="0">
                <a:solidFill>
                  <a:srgbClr val="002060"/>
                </a:solidFill>
                <a:latin typeface="Segoe UI" panose="020B0502040204020203" pitchFamily="34" charset="0"/>
                <a:cs typeface="Segoe UI" panose="020B0502040204020203" pitchFamily="34" charset="0"/>
              </a:rPr>
            </a:br>
            <a:r>
              <a:rPr lang="tr-TR" sz="2800" b="1" kern="1400" spc="-50" dirty="0">
                <a:solidFill>
                  <a:srgbClr val="002060"/>
                </a:solidFill>
                <a:latin typeface="Segoe UI" panose="020B0502040204020203" pitchFamily="34" charset="0"/>
                <a:cs typeface="Segoe UI" panose="020B0502040204020203" pitchFamily="34" charset="0"/>
              </a:rPr>
              <a:t>Klinik Özellikler</a:t>
            </a:r>
            <a:endParaRPr lang="tr-TR" sz="3200" b="1" kern="1400" spc="-50" dirty="0">
              <a:solidFill>
                <a:srgbClr val="002060"/>
              </a:solidFill>
              <a:latin typeface="Segoe UI" panose="020B0502040204020203" pitchFamily="34" charset="0"/>
              <a:cs typeface="Segoe UI" panose="020B0502040204020203" pitchFamily="34" charset="0"/>
            </a:endParaRPr>
          </a:p>
        </p:txBody>
      </p:sp>
      <p:sp>
        <p:nvSpPr>
          <p:cNvPr id="2" name="Slide Number Placeholder 1">
            <a:extLst>
              <a:ext uri="{FF2B5EF4-FFF2-40B4-BE49-F238E27FC236}">
                <a16:creationId xmlns:a16="http://schemas.microsoft.com/office/drawing/2014/main" id="{1CF7634E-C023-A834-2CE3-902CEA38DD7A}"/>
              </a:ext>
            </a:extLst>
          </p:cNvPr>
          <p:cNvSpPr>
            <a:spLocks noGrp="1"/>
          </p:cNvSpPr>
          <p:nvPr>
            <p:ph type="sldNum" sz="quarter" idx="12"/>
          </p:nvPr>
        </p:nvSpPr>
        <p:spPr/>
        <p:txBody>
          <a:bodyPr/>
          <a:lstStyle/>
          <a:p>
            <a:fld id="{0BE68271-D1D7-4240-9CAF-7A57D75CD8A1}" type="slidenum">
              <a:rPr lang="en-US" smtClean="0"/>
              <a:t>19</a:t>
            </a:fld>
            <a:endParaRPr lang="en-US"/>
          </a:p>
        </p:txBody>
      </p:sp>
    </p:spTree>
    <p:extLst>
      <p:ext uri="{BB962C8B-B14F-4D97-AF65-F5344CB8AC3E}">
        <p14:creationId xmlns:p14="http://schemas.microsoft.com/office/powerpoint/2010/main" val="2878446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43255-1694-60FF-C4F1-4575B29F03DB}"/>
              </a:ext>
            </a:extLst>
          </p:cNvPr>
          <p:cNvSpPr>
            <a:spLocks noGrp="1"/>
          </p:cNvSpPr>
          <p:nvPr>
            <p:ph type="title"/>
          </p:nvPr>
        </p:nvSpPr>
        <p:spPr>
          <a:xfrm>
            <a:off x="517351" y="1379649"/>
            <a:ext cx="10515600" cy="731836"/>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SUNUM PLANI</a:t>
            </a:r>
          </a:p>
        </p:txBody>
      </p:sp>
      <p:sp>
        <p:nvSpPr>
          <p:cNvPr id="3" name="Content Placeholder 2">
            <a:extLst>
              <a:ext uri="{FF2B5EF4-FFF2-40B4-BE49-F238E27FC236}">
                <a16:creationId xmlns:a16="http://schemas.microsoft.com/office/drawing/2014/main" id="{DEB7B2B5-600D-E25C-A419-B7CB973C982D}"/>
              </a:ext>
            </a:extLst>
          </p:cNvPr>
          <p:cNvSpPr>
            <a:spLocks noGrp="1"/>
          </p:cNvSpPr>
          <p:nvPr>
            <p:ph idx="1"/>
          </p:nvPr>
        </p:nvSpPr>
        <p:spPr>
          <a:xfrm>
            <a:off x="626533" y="2320119"/>
            <a:ext cx="11023600" cy="3415211"/>
          </a:xfrm>
        </p:spPr>
        <p:txBody>
          <a:bodyPr>
            <a:normAutofit/>
          </a:bodyPr>
          <a:lstStyle/>
          <a:p>
            <a:pPr marL="347663" indent="-347663">
              <a:spcBef>
                <a:spcPts val="500"/>
              </a:spcBef>
              <a:buAutoNum type="arabicPeriod"/>
            </a:pPr>
            <a:r>
              <a:rPr lang="tr-TR" sz="1800" dirty="0">
                <a:latin typeface="Segoe UI" panose="020B0502040204020203" pitchFamily="34" charset="0"/>
                <a:cs typeface="Segoe UI" panose="020B0502040204020203" pitchFamily="34" charset="0"/>
              </a:rPr>
              <a:t>Giriş</a:t>
            </a:r>
          </a:p>
          <a:p>
            <a:pPr marL="347663" indent="-347663">
              <a:spcBef>
                <a:spcPts val="500"/>
              </a:spcBef>
              <a:buAutoNum type="arabicPeriod"/>
            </a:pPr>
            <a:r>
              <a:rPr lang="tr-TR" sz="1800" dirty="0">
                <a:latin typeface="Segoe UI" panose="020B0502040204020203" pitchFamily="34" charset="0"/>
                <a:cs typeface="Segoe UI" panose="020B0502040204020203" pitchFamily="34" charset="0"/>
              </a:rPr>
              <a:t>Ergenlik Döneminin Genel Özellikleri ve Ergenlerde Ruh Sağlığı Değerlendirmesinin Temel İlkeleri</a:t>
            </a:r>
          </a:p>
          <a:p>
            <a:pPr marL="347663" indent="-347663">
              <a:spcBef>
                <a:spcPts val="500"/>
              </a:spcBef>
              <a:buAutoNum type="arabicPeriod"/>
            </a:pPr>
            <a:r>
              <a:rPr lang="tr-TR" sz="1800" dirty="0">
                <a:latin typeface="Segoe UI" panose="020B0502040204020203" pitchFamily="34" charset="0"/>
                <a:cs typeface="Segoe UI" panose="020B0502040204020203" pitchFamily="34" charset="0"/>
              </a:rPr>
              <a:t>Depresyon</a:t>
            </a:r>
          </a:p>
          <a:p>
            <a:pPr marL="347663" indent="-347663">
              <a:spcBef>
                <a:spcPts val="500"/>
              </a:spcBef>
              <a:buAutoNum type="arabicPeriod"/>
            </a:pPr>
            <a:r>
              <a:rPr lang="tr-TR" sz="1800" dirty="0">
                <a:latin typeface="Segoe UI" panose="020B0502040204020203" pitchFamily="34" charset="0"/>
                <a:cs typeface="Segoe UI" panose="020B0502040204020203" pitchFamily="34" charset="0"/>
              </a:rPr>
              <a:t>Dikkat Eksikliği ve </a:t>
            </a:r>
            <a:r>
              <a:rPr lang="tr-TR" sz="1800" dirty="0" err="1">
                <a:latin typeface="Segoe UI" panose="020B0502040204020203" pitchFamily="34" charset="0"/>
                <a:cs typeface="Segoe UI" panose="020B0502040204020203" pitchFamily="34" charset="0"/>
              </a:rPr>
              <a:t>Hiperaktivite</a:t>
            </a:r>
            <a:r>
              <a:rPr lang="tr-TR" sz="1800" dirty="0">
                <a:latin typeface="Segoe UI" panose="020B0502040204020203" pitchFamily="34" charset="0"/>
                <a:cs typeface="Segoe UI" panose="020B0502040204020203" pitchFamily="34" charset="0"/>
              </a:rPr>
              <a:t> Bozukluğu</a:t>
            </a:r>
          </a:p>
          <a:p>
            <a:pPr marL="347663" indent="-347663">
              <a:spcBef>
                <a:spcPts val="500"/>
              </a:spcBef>
              <a:buAutoNum type="arabicPeriod"/>
            </a:pPr>
            <a:r>
              <a:rPr lang="tr-TR" sz="1800" dirty="0">
                <a:latin typeface="Segoe UI" panose="020B0502040204020203" pitchFamily="34" charset="0"/>
                <a:cs typeface="Segoe UI" panose="020B0502040204020203" pitchFamily="34" charset="0"/>
              </a:rPr>
              <a:t>Davranım Bozukluğu</a:t>
            </a:r>
          </a:p>
          <a:p>
            <a:pPr marL="347663" indent="-347663">
              <a:spcBef>
                <a:spcPts val="500"/>
              </a:spcBef>
              <a:buAutoNum type="arabicPeriod"/>
            </a:pPr>
            <a:r>
              <a:rPr lang="tr-TR" sz="1800" dirty="0" err="1">
                <a:latin typeface="Segoe UI" panose="020B0502040204020203" pitchFamily="34" charset="0"/>
                <a:cs typeface="Segoe UI" panose="020B0502040204020203" pitchFamily="34" charset="0"/>
              </a:rPr>
              <a:t>Anksiyete</a:t>
            </a:r>
            <a:r>
              <a:rPr lang="tr-TR" sz="1800" dirty="0">
                <a:latin typeface="Segoe UI" panose="020B0502040204020203" pitchFamily="34" charset="0"/>
                <a:cs typeface="Segoe UI" panose="020B0502040204020203" pitchFamily="34" charset="0"/>
              </a:rPr>
              <a:t> Bozuklukları</a:t>
            </a:r>
          </a:p>
          <a:p>
            <a:pPr marL="347663" indent="-347663">
              <a:spcBef>
                <a:spcPts val="500"/>
              </a:spcBef>
              <a:buAutoNum type="arabicPeriod"/>
            </a:pPr>
            <a:r>
              <a:rPr lang="tr-TR" sz="1800" dirty="0">
                <a:latin typeface="Segoe UI" panose="020B0502040204020203" pitchFamily="34" charset="0"/>
                <a:cs typeface="Segoe UI" panose="020B0502040204020203" pitchFamily="34" charset="0"/>
              </a:rPr>
              <a:t>İntihar ve Kendine Zarar verme Davranışı</a:t>
            </a:r>
          </a:p>
          <a:p>
            <a:pPr marL="347663" indent="-347663">
              <a:spcBef>
                <a:spcPts val="500"/>
              </a:spcBef>
              <a:buAutoNum type="arabicPeriod"/>
            </a:pPr>
            <a:r>
              <a:rPr lang="tr-TR" sz="1800" dirty="0">
                <a:latin typeface="Segoe UI" panose="020B0502040204020203" pitchFamily="34" charset="0"/>
                <a:cs typeface="Segoe UI" panose="020B0502040204020203" pitchFamily="34" charset="0"/>
              </a:rPr>
              <a:t>Ergenlikte Alkol ve Madde Bağımlılığı</a:t>
            </a:r>
          </a:p>
          <a:p>
            <a:pPr marL="347663" indent="-347663">
              <a:spcBef>
                <a:spcPts val="500"/>
              </a:spcBef>
              <a:buAutoNum type="arabicPeriod"/>
            </a:pPr>
            <a:r>
              <a:rPr lang="tr-TR" sz="1800" dirty="0">
                <a:latin typeface="Segoe UI" panose="020B0502040204020203" pitchFamily="34" charset="0"/>
                <a:cs typeface="Segoe UI" panose="020B0502040204020203" pitchFamily="34" charset="0"/>
              </a:rPr>
              <a:t>Özet</a:t>
            </a:r>
          </a:p>
        </p:txBody>
      </p:sp>
      <p:sp>
        <p:nvSpPr>
          <p:cNvPr id="4" name="Slide Number Placeholder 3">
            <a:extLst>
              <a:ext uri="{FF2B5EF4-FFF2-40B4-BE49-F238E27FC236}">
                <a16:creationId xmlns:a16="http://schemas.microsoft.com/office/drawing/2014/main" id="{7D269780-E906-2BCF-AEAE-D62813152AC1}"/>
              </a:ext>
            </a:extLst>
          </p:cNvPr>
          <p:cNvSpPr>
            <a:spLocks noGrp="1"/>
          </p:cNvSpPr>
          <p:nvPr>
            <p:ph type="sldNum" sz="quarter" idx="12"/>
          </p:nvPr>
        </p:nvSpPr>
        <p:spPr/>
        <p:txBody>
          <a:bodyPr/>
          <a:lstStyle/>
          <a:p>
            <a:fld id="{0BE68271-D1D7-4240-9CAF-7A57D75CD8A1}" type="slidenum">
              <a:rPr lang="en-US" smtClean="0"/>
              <a:t>2</a:t>
            </a:fld>
            <a:endParaRPr lang="en-US"/>
          </a:p>
        </p:txBody>
      </p:sp>
    </p:spTree>
    <p:extLst>
      <p:ext uri="{BB962C8B-B14F-4D97-AF65-F5344CB8AC3E}">
        <p14:creationId xmlns:p14="http://schemas.microsoft.com/office/powerpoint/2010/main" val="922893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609600" y="3220278"/>
            <a:ext cx="10515600" cy="2851892"/>
          </a:xfrm>
        </p:spPr>
        <p:txBody>
          <a:bodyPr>
            <a:normAutofit/>
          </a:bodyPr>
          <a:lstStyle/>
          <a:p>
            <a:pPr marL="0" indent="0">
              <a:buNone/>
            </a:pPr>
            <a:r>
              <a:rPr lang="tr-TR" sz="2400" dirty="0">
                <a:latin typeface="Segoe UI" panose="020B0502040204020203" pitchFamily="34" charset="0"/>
                <a:cs typeface="Segoe UI" panose="020B0502040204020203" pitchFamily="34" charset="0"/>
              </a:rPr>
              <a:t>Klinik belirtiler, farklı yaş gruplarında farklı şekilde görülebilir.</a:t>
            </a:r>
          </a:p>
          <a:p>
            <a:r>
              <a:rPr lang="tr-TR" sz="2400" dirty="0">
                <a:effectLst/>
                <a:latin typeface="Segoe UI" panose="020B0502040204020203" pitchFamily="34" charset="0"/>
                <a:ea typeface="Quattrocento Sans"/>
                <a:cs typeface="Segoe UI" panose="020B0502040204020203" pitchFamily="34" charset="0"/>
              </a:rPr>
              <a:t>Okul öncesi</a:t>
            </a:r>
          </a:p>
          <a:p>
            <a:r>
              <a:rPr lang="tr-TR" sz="2400" dirty="0">
                <a:effectLst/>
                <a:latin typeface="Segoe UI" panose="020B0502040204020203" pitchFamily="34" charset="0"/>
                <a:ea typeface="Quattrocento Sans"/>
                <a:cs typeface="Segoe UI" panose="020B0502040204020203" pitchFamily="34" charset="0"/>
              </a:rPr>
              <a:t>Okul dönemi </a:t>
            </a:r>
          </a:p>
          <a:p>
            <a:r>
              <a:rPr lang="tr-TR" sz="2400" dirty="0">
                <a:effectLst/>
                <a:latin typeface="Segoe UI" panose="020B0502040204020203" pitchFamily="34" charset="0"/>
                <a:ea typeface="Quattrocento Sans"/>
                <a:cs typeface="Segoe UI" panose="020B0502040204020203" pitchFamily="34" charset="0"/>
              </a:rPr>
              <a:t>Ergenlik</a:t>
            </a:r>
          </a:p>
          <a:p>
            <a:r>
              <a:rPr lang="tr-TR" sz="2400" dirty="0">
                <a:latin typeface="Segoe UI" panose="020B0502040204020203" pitchFamily="34" charset="0"/>
                <a:ea typeface="Quattrocento Sans"/>
                <a:cs typeface="Segoe UI" panose="020B0502040204020203" pitchFamily="34" charset="0"/>
              </a:rPr>
              <a:t>Y</a:t>
            </a:r>
            <a:r>
              <a:rPr lang="tr-TR" sz="2400" dirty="0">
                <a:effectLst/>
                <a:latin typeface="Segoe UI" panose="020B0502040204020203" pitchFamily="34" charset="0"/>
                <a:ea typeface="Quattrocento Sans"/>
                <a:cs typeface="Segoe UI" panose="020B0502040204020203" pitchFamily="34" charset="0"/>
              </a:rPr>
              <a:t>etişkinlik </a:t>
            </a:r>
            <a:endParaRPr lang="tr-TR" sz="2400" dirty="0">
              <a:latin typeface="Segoe UI" panose="020B0502040204020203" pitchFamily="34" charset="0"/>
              <a:cs typeface="Segoe UI" panose="020B0502040204020203" pitchFamily="34" charset="0"/>
            </a:endParaRPr>
          </a:p>
        </p:txBody>
      </p:sp>
      <p:sp>
        <p:nvSpPr>
          <p:cNvPr id="6" name="Title 1">
            <a:extLst>
              <a:ext uri="{FF2B5EF4-FFF2-40B4-BE49-F238E27FC236}">
                <a16:creationId xmlns:a16="http://schemas.microsoft.com/office/drawing/2014/main" id="{E3DADA48-AF1F-4FC9-ACBC-1532D2F387DC}"/>
              </a:ext>
            </a:extLst>
          </p:cNvPr>
          <p:cNvSpPr>
            <a:spLocks noGrp="1"/>
          </p:cNvSpPr>
          <p:nvPr>
            <p:ph type="title"/>
          </p:nvPr>
        </p:nvSpPr>
        <p:spPr>
          <a:xfrm>
            <a:off x="609600" y="1371600"/>
            <a:ext cx="10515600" cy="1848678"/>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DİKKAT EKSİKLİĞİ VE HİPERAKTİVİTE BOZUKLUĞU </a:t>
            </a:r>
            <a:br>
              <a:rPr lang="en-US" sz="3200" b="1" kern="1400" spc="-50" dirty="0">
                <a:solidFill>
                  <a:srgbClr val="002060"/>
                </a:solidFill>
                <a:latin typeface="Segoe UI" panose="020B0502040204020203" pitchFamily="34" charset="0"/>
                <a:cs typeface="Segoe UI" panose="020B0502040204020203" pitchFamily="34" charset="0"/>
              </a:rPr>
            </a:br>
            <a:br>
              <a:rPr lang="tr-TR" sz="2800" b="1" kern="1400" spc="-50" dirty="0">
                <a:solidFill>
                  <a:srgbClr val="002060"/>
                </a:solidFill>
                <a:latin typeface="Segoe UI" panose="020B0502040204020203" pitchFamily="34" charset="0"/>
                <a:cs typeface="Segoe UI" panose="020B0502040204020203" pitchFamily="34" charset="0"/>
              </a:rPr>
            </a:br>
            <a:r>
              <a:rPr lang="tr-TR" sz="2800" b="1" kern="1400" spc="-50" dirty="0">
                <a:solidFill>
                  <a:srgbClr val="002060"/>
                </a:solidFill>
                <a:latin typeface="Segoe UI" panose="020B0502040204020203" pitchFamily="34" charset="0"/>
                <a:cs typeface="Segoe UI" panose="020B0502040204020203" pitchFamily="34" charset="0"/>
              </a:rPr>
              <a:t>Klinik Özellikler</a:t>
            </a:r>
            <a:endParaRPr lang="tr-TR" sz="3200" b="1" kern="1400" spc="-50" dirty="0">
              <a:solidFill>
                <a:srgbClr val="002060"/>
              </a:solidFill>
              <a:latin typeface="Segoe UI" panose="020B0502040204020203" pitchFamily="34" charset="0"/>
              <a:cs typeface="Segoe UI" panose="020B0502040204020203" pitchFamily="34" charset="0"/>
            </a:endParaRPr>
          </a:p>
        </p:txBody>
      </p:sp>
      <p:sp>
        <p:nvSpPr>
          <p:cNvPr id="2" name="Slide Number Placeholder 1">
            <a:extLst>
              <a:ext uri="{FF2B5EF4-FFF2-40B4-BE49-F238E27FC236}">
                <a16:creationId xmlns:a16="http://schemas.microsoft.com/office/drawing/2014/main" id="{B1CE21FE-F38A-9CE4-5DFA-44AAAE73C98E}"/>
              </a:ext>
            </a:extLst>
          </p:cNvPr>
          <p:cNvSpPr>
            <a:spLocks noGrp="1"/>
          </p:cNvSpPr>
          <p:nvPr>
            <p:ph type="sldNum" sz="quarter" idx="12"/>
          </p:nvPr>
        </p:nvSpPr>
        <p:spPr/>
        <p:txBody>
          <a:bodyPr/>
          <a:lstStyle/>
          <a:p>
            <a:fld id="{0BE68271-D1D7-4240-9CAF-7A57D75CD8A1}" type="slidenum">
              <a:rPr lang="en-US" smtClean="0"/>
              <a:t>20</a:t>
            </a:fld>
            <a:endParaRPr lang="en-US"/>
          </a:p>
        </p:txBody>
      </p:sp>
    </p:spTree>
    <p:extLst>
      <p:ext uri="{BB962C8B-B14F-4D97-AF65-F5344CB8AC3E}">
        <p14:creationId xmlns:p14="http://schemas.microsoft.com/office/powerpoint/2010/main" val="21044758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AC08E7B-53CF-42A1-E0D5-EEC73CF00B0B}"/>
              </a:ext>
            </a:extLst>
          </p:cNvPr>
          <p:cNvSpPr>
            <a:spLocks noGrp="1"/>
          </p:cNvSpPr>
          <p:nvPr>
            <p:ph type="title"/>
          </p:nvPr>
        </p:nvSpPr>
        <p:spPr>
          <a:xfrm>
            <a:off x="551031" y="1024486"/>
            <a:ext cx="11032886" cy="1870238"/>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DİKKAT EKSİKLİĞİ VE HİPERAKTİVİTE BOZUKLUĞU</a:t>
            </a:r>
            <a:br>
              <a:rPr lang="en-US" sz="3200" b="1" kern="1400" spc="-50" dirty="0">
                <a:solidFill>
                  <a:srgbClr val="002060"/>
                </a:solidFill>
                <a:latin typeface="Segoe UI" panose="020B0502040204020203" pitchFamily="34" charset="0"/>
                <a:cs typeface="Segoe UI" panose="020B0502040204020203" pitchFamily="34" charset="0"/>
              </a:rPr>
            </a:br>
            <a:r>
              <a:rPr lang="tr-TR" sz="3200" b="1" kern="1400" spc="-50" dirty="0">
                <a:solidFill>
                  <a:srgbClr val="002060"/>
                </a:solidFill>
                <a:latin typeface="Segoe UI" panose="020B0502040204020203" pitchFamily="34" charset="0"/>
                <a:cs typeface="Segoe UI" panose="020B0502040204020203" pitchFamily="34" charset="0"/>
              </a:rPr>
              <a:t> </a:t>
            </a:r>
            <a:br>
              <a:rPr lang="tr-TR" sz="3200" b="1" kern="1400" spc="-50" dirty="0">
                <a:solidFill>
                  <a:srgbClr val="002060"/>
                </a:solidFill>
                <a:latin typeface="Segoe UI" panose="020B0502040204020203" pitchFamily="34" charset="0"/>
                <a:cs typeface="Segoe UI" panose="020B0502040204020203" pitchFamily="34" charset="0"/>
              </a:rPr>
            </a:br>
            <a:r>
              <a:rPr lang="tr-TR" sz="2800" b="1" kern="1400" spc="-50" dirty="0">
                <a:solidFill>
                  <a:srgbClr val="002060"/>
                </a:solidFill>
                <a:latin typeface="Segoe UI" panose="020B0502040204020203" pitchFamily="34" charset="0"/>
                <a:cs typeface="Segoe UI" panose="020B0502040204020203" pitchFamily="34" charset="0"/>
              </a:rPr>
              <a:t>Klinik Özellikler</a:t>
            </a:r>
            <a:endParaRPr lang="tr-TR" sz="3200" b="1" kern="1400" spc="-50" dirty="0">
              <a:solidFill>
                <a:srgbClr val="002060"/>
              </a:solidFill>
              <a:latin typeface="Segoe UI" panose="020B0502040204020203" pitchFamily="34" charset="0"/>
              <a:cs typeface="Segoe UI" panose="020B0502040204020203" pitchFamily="34" charset="0"/>
            </a:endParaRPr>
          </a:p>
        </p:txBody>
      </p:sp>
      <p:sp>
        <p:nvSpPr>
          <p:cNvPr id="4" name="Metin Yer Tutucusu 3">
            <a:extLst>
              <a:ext uri="{FF2B5EF4-FFF2-40B4-BE49-F238E27FC236}">
                <a16:creationId xmlns:a16="http://schemas.microsoft.com/office/drawing/2014/main" id="{5D401F71-A517-40B5-964F-6E9EAF66875F}"/>
              </a:ext>
            </a:extLst>
          </p:cNvPr>
          <p:cNvSpPr>
            <a:spLocks noGrp="1"/>
          </p:cNvSpPr>
          <p:nvPr>
            <p:ph type="body" idx="1"/>
          </p:nvPr>
        </p:nvSpPr>
        <p:spPr>
          <a:xfrm>
            <a:off x="551031" y="3012708"/>
            <a:ext cx="5310754" cy="503020"/>
          </a:xfrm>
        </p:spPr>
        <p:txBody>
          <a:bodyPr>
            <a:normAutofit/>
          </a:bodyPr>
          <a:lstStyle/>
          <a:p>
            <a:r>
              <a:rPr lang="tr-TR" dirty="0">
                <a:latin typeface="Segoe UI" panose="020B0502040204020203" pitchFamily="34" charset="0"/>
                <a:cs typeface="Segoe UI" panose="020B0502040204020203" pitchFamily="34" charset="0"/>
              </a:rPr>
              <a:t>Okulda;</a:t>
            </a:r>
          </a:p>
        </p:txBody>
      </p:sp>
      <p:sp>
        <p:nvSpPr>
          <p:cNvPr id="3" name="İçerik Yer Tutucusu 2">
            <a:extLst>
              <a:ext uri="{FF2B5EF4-FFF2-40B4-BE49-F238E27FC236}">
                <a16:creationId xmlns:a16="http://schemas.microsoft.com/office/drawing/2014/main" id="{4388E19A-3AFC-EC73-34B3-B86CA9CF4AFD}"/>
              </a:ext>
            </a:extLst>
          </p:cNvPr>
          <p:cNvSpPr>
            <a:spLocks noGrp="1"/>
          </p:cNvSpPr>
          <p:nvPr>
            <p:ph sz="half" idx="2"/>
          </p:nvPr>
        </p:nvSpPr>
        <p:spPr>
          <a:xfrm>
            <a:off x="596768" y="3531695"/>
            <a:ext cx="5534525" cy="2782319"/>
          </a:xfrm>
        </p:spPr>
        <p:txBody>
          <a:bodyPr numCol="1">
            <a:noAutofit/>
          </a:bodyPr>
          <a:lstStyle/>
          <a:p>
            <a:pPr marL="342900" lvl="1" indent="-342900" algn="just">
              <a:buFont typeface="Wingdings" panose="05000000000000000000" pitchFamily="2" charset="2"/>
              <a:buChar char="§"/>
            </a:pPr>
            <a:r>
              <a:rPr lang="tr-TR" dirty="0">
                <a:latin typeface="Segoe UI" panose="020B0502040204020203" pitchFamily="34" charset="0"/>
                <a:cs typeface="Segoe UI" panose="020B0502040204020203" pitchFamily="34" charset="0"/>
              </a:rPr>
              <a:t>Sınıfta aşırı hareketlilik</a:t>
            </a:r>
          </a:p>
          <a:p>
            <a:pPr marL="342900" lvl="1" indent="-342900" algn="just">
              <a:buFont typeface="Wingdings" panose="05000000000000000000" pitchFamily="2" charset="2"/>
              <a:buChar char="§"/>
            </a:pPr>
            <a:r>
              <a:rPr lang="tr-TR" dirty="0">
                <a:latin typeface="Segoe UI" panose="020B0502040204020203" pitchFamily="34" charset="0"/>
                <a:cs typeface="Segoe UI" panose="020B0502040204020203" pitchFamily="34" charset="0"/>
              </a:rPr>
              <a:t>Çok konuşma ve söz kesme </a:t>
            </a:r>
          </a:p>
          <a:p>
            <a:pPr marL="342900" lvl="1" indent="-342900" algn="just">
              <a:buFont typeface="Wingdings" panose="05000000000000000000" pitchFamily="2" charset="2"/>
              <a:buChar char="§"/>
            </a:pPr>
            <a:r>
              <a:rPr lang="tr-TR" dirty="0">
                <a:latin typeface="Segoe UI" panose="020B0502040204020203" pitchFamily="34" charset="0"/>
                <a:cs typeface="Segoe UI" panose="020B0502040204020203" pitchFamily="34" charset="0"/>
              </a:rPr>
              <a:t>Ders takibinde zorluk</a:t>
            </a:r>
          </a:p>
          <a:p>
            <a:pPr marL="342900" lvl="1" indent="-342900" algn="just">
              <a:buFont typeface="Wingdings" panose="05000000000000000000" pitchFamily="2" charset="2"/>
              <a:buChar char="§"/>
            </a:pPr>
            <a:r>
              <a:rPr lang="tr-TR" dirty="0">
                <a:latin typeface="Segoe UI" panose="020B0502040204020203" pitchFamily="34" charset="0"/>
                <a:cs typeface="Segoe UI" panose="020B0502040204020203" pitchFamily="34" charset="0"/>
              </a:rPr>
              <a:t>Sık eşya kaybı</a:t>
            </a:r>
          </a:p>
          <a:p>
            <a:pPr marL="342900" lvl="1" indent="-342900" algn="just">
              <a:buFont typeface="Wingdings" panose="05000000000000000000" pitchFamily="2" charset="2"/>
              <a:buChar char="§"/>
            </a:pPr>
            <a:r>
              <a:rPr lang="tr-TR" dirty="0">
                <a:latin typeface="Segoe UI" panose="020B0502040204020203" pitchFamily="34" charset="0"/>
                <a:cs typeface="Segoe UI" panose="020B0502040204020203" pitchFamily="34" charset="0"/>
              </a:rPr>
              <a:t>Sınıf içi görevleri takipte zorluk</a:t>
            </a:r>
          </a:p>
          <a:p>
            <a:pPr marL="342900" lvl="1" indent="-342900" algn="just">
              <a:buFont typeface="Wingdings" panose="05000000000000000000" pitchFamily="2" charset="2"/>
              <a:buChar char="§"/>
            </a:pPr>
            <a:r>
              <a:rPr lang="tr-TR" dirty="0">
                <a:latin typeface="Segoe UI" panose="020B0502040204020203" pitchFamily="34" charset="0"/>
                <a:cs typeface="Segoe UI" panose="020B0502040204020203" pitchFamily="34" charset="0"/>
              </a:rPr>
              <a:t>Öfke patlamaları</a:t>
            </a:r>
          </a:p>
        </p:txBody>
      </p:sp>
      <p:sp>
        <p:nvSpPr>
          <p:cNvPr id="6" name="Metin Yer Tutucusu 5">
            <a:extLst>
              <a:ext uri="{FF2B5EF4-FFF2-40B4-BE49-F238E27FC236}">
                <a16:creationId xmlns:a16="http://schemas.microsoft.com/office/drawing/2014/main" id="{93ECBC2C-245E-4E59-9FF5-62DF045E1938}"/>
              </a:ext>
            </a:extLst>
          </p:cNvPr>
          <p:cNvSpPr>
            <a:spLocks noGrp="1"/>
          </p:cNvSpPr>
          <p:nvPr>
            <p:ph type="body" sz="quarter" idx="3"/>
          </p:nvPr>
        </p:nvSpPr>
        <p:spPr>
          <a:xfrm>
            <a:off x="6075947" y="3038325"/>
            <a:ext cx="5378116" cy="503772"/>
          </a:xfrm>
        </p:spPr>
        <p:txBody>
          <a:bodyPr>
            <a:normAutofit/>
          </a:bodyPr>
          <a:lstStyle/>
          <a:p>
            <a:r>
              <a:rPr lang="tr-TR" dirty="0">
                <a:latin typeface="Segoe UI" panose="020B0502040204020203" pitchFamily="34" charset="0"/>
                <a:cs typeface="Segoe UI" panose="020B0502040204020203" pitchFamily="34" charset="0"/>
              </a:rPr>
              <a:t>Evde;</a:t>
            </a:r>
          </a:p>
        </p:txBody>
      </p:sp>
      <p:sp>
        <p:nvSpPr>
          <p:cNvPr id="7" name="İçerik Yer Tutucusu 6">
            <a:extLst>
              <a:ext uri="{FF2B5EF4-FFF2-40B4-BE49-F238E27FC236}">
                <a16:creationId xmlns:a16="http://schemas.microsoft.com/office/drawing/2014/main" id="{D61134BD-7C43-4F17-96F5-943D79A481B9}"/>
              </a:ext>
            </a:extLst>
          </p:cNvPr>
          <p:cNvSpPr>
            <a:spLocks noGrp="1"/>
          </p:cNvSpPr>
          <p:nvPr>
            <p:ph sz="quarter" idx="4"/>
          </p:nvPr>
        </p:nvSpPr>
        <p:spPr>
          <a:xfrm>
            <a:off x="6096000" y="3542097"/>
            <a:ext cx="5676394" cy="2734194"/>
          </a:xfrm>
        </p:spPr>
        <p:txBody>
          <a:bodyPr>
            <a:normAutofit/>
          </a:bodyPr>
          <a:lstStyle/>
          <a:p>
            <a:pPr marL="269875" lvl="1" indent="-269875">
              <a:buFont typeface="Wingdings" panose="05000000000000000000" pitchFamily="2" charset="2"/>
              <a:buChar char="§"/>
            </a:pPr>
            <a:r>
              <a:rPr lang="tr-TR" dirty="0">
                <a:latin typeface="Segoe UI" panose="020B0502040204020203" pitchFamily="34" charset="0"/>
                <a:cs typeface="Segoe UI" panose="020B0502040204020203" pitchFamily="34" charset="0"/>
              </a:rPr>
              <a:t>Ödevle ilişkili zorluklar</a:t>
            </a:r>
          </a:p>
          <a:p>
            <a:pPr marL="269875" lvl="1" indent="-269875">
              <a:buFont typeface="Wingdings" panose="05000000000000000000" pitchFamily="2" charset="2"/>
              <a:buChar char="§"/>
            </a:pPr>
            <a:r>
              <a:rPr lang="tr-TR" dirty="0">
                <a:latin typeface="Segoe UI" panose="020B0502040204020203" pitchFamily="34" charset="0"/>
                <a:cs typeface="Segoe UI" panose="020B0502040204020203" pitchFamily="34" charset="0"/>
              </a:rPr>
              <a:t>Çanta hazırlama, </a:t>
            </a:r>
          </a:p>
          <a:p>
            <a:pPr marL="269875" lvl="1" indent="-269875">
              <a:buFont typeface="Wingdings" panose="05000000000000000000" pitchFamily="2" charset="2"/>
              <a:buChar char="§"/>
            </a:pPr>
            <a:r>
              <a:rPr lang="tr-TR" dirty="0">
                <a:latin typeface="Segoe UI" panose="020B0502040204020203" pitchFamily="34" charset="0"/>
                <a:cs typeface="Segoe UI" panose="020B0502040204020203" pitchFamily="34" charset="0"/>
              </a:rPr>
              <a:t>Uyku sorunları</a:t>
            </a:r>
          </a:p>
          <a:p>
            <a:pPr marL="269875" lvl="1" indent="-269875">
              <a:buFont typeface="Wingdings" panose="05000000000000000000" pitchFamily="2" charset="2"/>
              <a:buChar char="§"/>
            </a:pPr>
            <a:r>
              <a:rPr lang="tr-TR" dirty="0">
                <a:latin typeface="Segoe UI" panose="020B0502040204020203" pitchFamily="34" charset="0"/>
                <a:cs typeface="Segoe UI" panose="020B0502040204020203" pitchFamily="34" charset="0"/>
              </a:rPr>
              <a:t>Öz bakım alışkanlıklarında zorluklar</a:t>
            </a:r>
          </a:p>
          <a:p>
            <a:pPr marL="269875" lvl="1" indent="-269875">
              <a:buFont typeface="Wingdings" panose="05000000000000000000" pitchFamily="2" charset="2"/>
              <a:buChar char="§"/>
            </a:pPr>
            <a:r>
              <a:rPr lang="tr-TR" dirty="0">
                <a:latin typeface="Segoe UI" panose="020B0502040204020203" pitchFamily="34" charset="0"/>
                <a:cs typeface="Segoe UI" panose="020B0502040204020203" pitchFamily="34" charset="0"/>
              </a:rPr>
              <a:t>Plan ve organizasyon gerektiren işlerden kaçınma</a:t>
            </a:r>
            <a:endParaRPr lang="tr-TR" u="sng" dirty="0">
              <a:latin typeface="Segoe UI" panose="020B0502040204020203" pitchFamily="34" charset="0"/>
              <a:cs typeface="Segoe UI" panose="020B0502040204020203" pitchFamily="34" charset="0"/>
            </a:endParaRPr>
          </a:p>
          <a:p>
            <a:pPr lvl="1">
              <a:buFont typeface="Wingdings" panose="05000000000000000000" pitchFamily="2" charset="2"/>
              <a:buChar char="§"/>
            </a:pPr>
            <a:endParaRPr lang="tr-TR" dirty="0">
              <a:latin typeface="Segoe UI" panose="020B0502040204020203" pitchFamily="34" charset="0"/>
              <a:cs typeface="Segoe UI" panose="020B0502040204020203" pitchFamily="34" charset="0"/>
            </a:endParaRPr>
          </a:p>
          <a:p>
            <a:endParaRPr lang="tr-TR" sz="2400" dirty="0">
              <a:latin typeface="Segoe UI" panose="020B0502040204020203" pitchFamily="34" charset="0"/>
              <a:cs typeface="Segoe UI" panose="020B0502040204020203" pitchFamily="34" charset="0"/>
            </a:endParaRPr>
          </a:p>
        </p:txBody>
      </p:sp>
      <p:sp>
        <p:nvSpPr>
          <p:cNvPr id="5" name="Metin kutusu 4">
            <a:extLst>
              <a:ext uri="{FF2B5EF4-FFF2-40B4-BE49-F238E27FC236}">
                <a16:creationId xmlns:a16="http://schemas.microsoft.com/office/drawing/2014/main" id="{07DF0161-F0A5-4BC2-9E31-DDD1E15A8484}"/>
              </a:ext>
            </a:extLst>
          </p:cNvPr>
          <p:cNvSpPr txBox="1"/>
          <p:nvPr/>
        </p:nvSpPr>
        <p:spPr>
          <a:xfrm>
            <a:off x="551031" y="2576859"/>
            <a:ext cx="10041467" cy="461665"/>
          </a:xfrm>
          <a:prstGeom prst="rect">
            <a:avLst/>
          </a:prstGeom>
          <a:noFill/>
        </p:spPr>
        <p:txBody>
          <a:bodyPr wrap="square">
            <a:spAutoFit/>
          </a:bodyPr>
          <a:lstStyle/>
          <a:p>
            <a:pPr marL="0" indent="0" algn="just">
              <a:buNone/>
            </a:pPr>
            <a:r>
              <a:rPr lang="tr-TR" sz="2400" u="sng" dirty="0">
                <a:latin typeface="Segoe UI" panose="020B0502040204020203" pitchFamily="34" charset="0"/>
                <a:cs typeface="Segoe UI" panose="020B0502040204020203" pitchFamily="34" charset="0"/>
              </a:rPr>
              <a:t>Okul dönemi tanı alma açısından en sık başvurunun olduğu dönem</a:t>
            </a:r>
          </a:p>
        </p:txBody>
      </p:sp>
      <p:sp>
        <p:nvSpPr>
          <p:cNvPr id="8" name="Slide Number Placeholder 7">
            <a:extLst>
              <a:ext uri="{FF2B5EF4-FFF2-40B4-BE49-F238E27FC236}">
                <a16:creationId xmlns:a16="http://schemas.microsoft.com/office/drawing/2014/main" id="{45A80C88-61A2-768A-C78E-142FB0CFFABE}"/>
              </a:ext>
            </a:extLst>
          </p:cNvPr>
          <p:cNvSpPr>
            <a:spLocks noGrp="1"/>
          </p:cNvSpPr>
          <p:nvPr>
            <p:ph type="sldNum" sz="quarter" idx="12"/>
          </p:nvPr>
        </p:nvSpPr>
        <p:spPr/>
        <p:txBody>
          <a:bodyPr/>
          <a:lstStyle/>
          <a:p>
            <a:fld id="{0BE68271-D1D7-4240-9CAF-7A57D75CD8A1}" type="slidenum">
              <a:rPr lang="en-US" smtClean="0"/>
              <a:t>21</a:t>
            </a:fld>
            <a:endParaRPr lang="en-US"/>
          </a:p>
        </p:txBody>
      </p:sp>
    </p:spTree>
    <p:extLst>
      <p:ext uri="{BB962C8B-B14F-4D97-AF65-F5344CB8AC3E}">
        <p14:creationId xmlns:p14="http://schemas.microsoft.com/office/powerpoint/2010/main" val="28409576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64F96397-59F2-4459-ADD8-70264FACBEDF}"/>
              </a:ext>
            </a:extLst>
          </p:cNvPr>
          <p:cNvSpPr txBox="1"/>
          <p:nvPr/>
        </p:nvSpPr>
        <p:spPr>
          <a:xfrm>
            <a:off x="513670" y="2734733"/>
            <a:ext cx="11178797" cy="461665"/>
          </a:xfrm>
          <a:prstGeom prst="rect">
            <a:avLst/>
          </a:prstGeom>
          <a:noFill/>
        </p:spPr>
        <p:txBody>
          <a:bodyPr wrap="square">
            <a:spAutoFit/>
          </a:bodyPr>
          <a:lstStyle/>
          <a:p>
            <a:r>
              <a:rPr lang="tr-TR" sz="2400" dirty="0">
                <a:latin typeface="Segoe UI" panose="020B0502040204020203" pitchFamily="34" charset="0"/>
                <a:cs typeface="Segoe UI" panose="020B0502040204020203" pitchFamily="34" charset="0"/>
              </a:rPr>
              <a:t>Önceden DEHB tanısı alan çocuklarının büyük bir kısmı, ergenlikte DEHB +</a:t>
            </a:r>
          </a:p>
        </p:txBody>
      </p:sp>
      <p:sp>
        <p:nvSpPr>
          <p:cNvPr id="6" name="İçerik Yer Tutucusu 2">
            <a:extLst>
              <a:ext uri="{FF2B5EF4-FFF2-40B4-BE49-F238E27FC236}">
                <a16:creationId xmlns:a16="http://schemas.microsoft.com/office/drawing/2014/main" id="{CE29FF8A-B4B1-493E-AD95-8823BBE4D027}"/>
              </a:ext>
            </a:extLst>
          </p:cNvPr>
          <p:cNvSpPr>
            <a:spLocks noGrp="1"/>
          </p:cNvSpPr>
          <p:nvPr>
            <p:ph idx="1"/>
          </p:nvPr>
        </p:nvSpPr>
        <p:spPr>
          <a:xfrm>
            <a:off x="513670" y="3429000"/>
            <a:ext cx="11178796" cy="2852738"/>
          </a:xfrm>
        </p:spPr>
        <p:txBody>
          <a:bodyPr>
            <a:normAutofit/>
          </a:bodyPr>
          <a:lstStyle/>
          <a:p>
            <a:pPr marL="0" indent="0" algn="just">
              <a:buNone/>
            </a:pPr>
            <a:r>
              <a:rPr lang="tr-TR" sz="2400" b="1" u="sng" dirty="0">
                <a:latin typeface="Segoe UI" panose="020B0502040204020203" pitchFamily="34" charset="0"/>
                <a:cs typeface="Segoe UI" panose="020B0502040204020203" pitchFamily="34" charset="0"/>
              </a:rPr>
              <a:t>Ergenlik dönemi</a:t>
            </a:r>
            <a:endParaRPr lang="tr-TR" sz="2400" dirty="0">
              <a:latin typeface="Segoe UI" panose="020B0502040204020203" pitchFamily="34" charset="0"/>
              <a:cs typeface="Segoe UI" panose="020B0502040204020203" pitchFamily="34" charset="0"/>
            </a:endParaRPr>
          </a:p>
          <a:p>
            <a:pPr lvl="1" algn="just">
              <a:buFont typeface="Wingdings" panose="05000000000000000000" pitchFamily="2" charset="2"/>
              <a:buChar char="§"/>
            </a:pPr>
            <a:r>
              <a:rPr lang="tr-TR" dirty="0">
                <a:effectLst/>
                <a:latin typeface="Segoe UI" panose="020B0502040204020203" pitchFamily="34" charset="0"/>
                <a:ea typeface="Calibri" panose="020F0502020204030204" pitchFamily="34" charset="0"/>
                <a:cs typeface="Segoe UI" panose="020B0502040204020203" pitchFamily="34" charset="0"/>
              </a:rPr>
              <a:t>Akademik ve sosyal alan ile aile ilişkilerinde sorunlar</a:t>
            </a:r>
          </a:p>
          <a:p>
            <a:pPr lvl="1" algn="just">
              <a:buFont typeface="Wingdings" panose="05000000000000000000" pitchFamily="2" charset="2"/>
              <a:buChar char="§"/>
            </a:pPr>
            <a:r>
              <a:rPr lang="tr-TR" dirty="0">
                <a:latin typeface="Segoe UI" panose="020B0502040204020203" pitchFamily="34" charset="0"/>
                <a:cs typeface="Segoe UI" panose="020B0502040204020203" pitchFamily="34" charset="0"/>
              </a:rPr>
              <a:t>Arkadaş ortamlarına alınmak için </a:t>
            </a:r>
            <a:r>
              <a:rPr lang="tr-TR" b="1" dirty="0">
                <a:latin typeface="Segoe UI" panose="020B0502040204020203" pitchFamily="34" charset="0"/>
                <a:cs typeface="Segoe UI" panose="020B0502040204020203" pitchFamily="34" charset="0"/>
              </a:rPr>
              <a:t>riskli davranışlara </a:t>
            </a:r>
            <a:r>
              <a:rPr lang="tr-TR" dirty="0">
                <a:latin typeface="Segoe UI" panose="020B0502040204020203" pitchFamily="34" charset="0"/>
                <a:cs typeface="Segoe UI" panose="020B0502040204020203" pitchFamily="34" charset="0"/>
              </a:rPr>
              <a:t>yönelme</a:t>
            </a:r>
          </a:p>
          <a:p>
            <a:pPr lvl="1" algn="just">
              <a:buFont typeface="Wingdings" panose="05000000000000000000" pitchFamily="2" charset="2"/>
              <a:buChar char="§"/>
            </a:pPr>
            <a:r>
              <a:rPr lang="tr-TR" dirty="0">
                <a:latin typeface="Segoe UI" panose="020B0502040204020203" pitchFamily="34" charset="0"/>
                <a:cs typeface="Segoe UI" panose="020B0502040204020203" pitchFamily="34" charset="0"/>
              </a:rPr>
              <a:t>Akranlarına göre suç işleme, riskli cinsel davranışlar ve </a:t>
            </a:r>
            <a:r>
              <a:rPr lang="tr-TR" b="1" dirty="0">
                <a:latin typeface="Segoe UI" panose="020B0502040204020203" pitchFamily="34" charset="0"/>
                <a:cs typeface="Segoe UI" panose="020B0502040204020203" pitchFamily="34" charset="0"/>
              </a:rPr>
              <a:t>madde kullanım </a:t>
            </a:r>
            <a:r>
              <a:rPr lang="tr-TR" dirty="0">
                <a:latin typeface="Segoe UI" panose="020B0502040204020203" pitchFamily="34" charset="0"/>
                <a:cs typeface="Segoe UI" panose="020B0502040204020203" pitchFamily="34" charset="0"/>
              </a:rPr>
              <a:t>sıklığı daha yüksek </a:t>
            </a:r>
          </a:p>
        </p:txBody>
      </p:sp>
      <p:sp>
        <p:nvSpPr>
          <p:cNvPr id="9" name="Title 1">
            <a:extLst>
              <a:ext uri="{FF2B5EF4-FFF2-40B4-BE49-F238E27FC236}">
                <a16:creationId xmlns:a16="http://schemas.microsoft.com/office/drawing/2014/main" id="{F9228056-243E-415D-84DD-4E88416DBE0E}"/>
              </a:ext>
            </a:extLst>
          </p:cNvPr>
          <p:cNvSpPr>
            <a:spLocks noGrp="1"/>
          </p:cNvSpPr>
          <p:nvPr>
            <p:ph type="title"/>
          </p:nvPr>
        </p:nvSpPr>
        <p:spPr>
          <a:xfrm>
            <a:off x="513670" y="1109990"/>
            <a:ext cx="10515600" cy="188635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DİKKAT EKSİKLİĞİ VE HİPERAKTİVİTE BOZUKLUĞU </a:t>
            </a:r>
            <a:br>
              <a:rPr lang="en-US" sz="3200" b="1" kern="1400" spc="-50" dirty="0">
                <a:solidFill>
                  <a:srgbClr val="002060"/>
                </a:solidFill>
                <a:latin typeface="Segoe UI" panose="020B0502040204020203" pitchFamily="34" charset="0"/>
                <a:cs typeface="Segoe UI" panose="020B0502040204020203" pitchFamily="34" charset="0"/>
              </a:rPr>
            </a:br>
            <a:br>
              <a:rPr lang="tr-TR" sz="3200" b="1" kern="1400" spc="-50" dirty="0">
                <a:solidFill>
                  <a:srgbClr val="002060"/>
                </a:solidFill>
                <a:latin typeface="Segoe UI" panose="020B0502040204020203" pitchFamily="34" charset="0"/>
                <a:cs typeface="Segoe UI" panose="020B0502040204020203" pitchFamily="34" charset="0"/>
              </a:rPr>
            </a:br>
            <a:r>
              <a:rPr lang="tr-TR" sz="2800" b="1" kern="1400" spc="-50" dirty="0">
                <a:solidFill>
                  <a:srgbClr val="002060"/>
                </a:solidFill>
                <a:latin typeface="Segoe UI" panose="020B0502040204020203" pitchFamily="34" charset="0"/>
                <a:cs typeface="Segoe UI" panose="020B0502040204020203" pitchFamily="34" charset="0"/>
              </a:rPr>
              <a:t>Klinik Özellikler</a:t>
            </a:r>
            <a:endParaRPr lang="tr-TR" sz="3200" b="1" kern="1400" spc="-50" dirty="0">
              <a:solidFill>
                <a:srgbClr val="002060"/>
              </a:solidFill>
              <a:latin typeface="Segoe UI" panose="020B0502040204020203" pitchFamily="34" charset="0"/>
              <a:cs typeface="Segoe UI" panose="020B0502040204020203" pitchFamily="34" charset="0"/>
            </a:endParaRPr>
          </a:p>
        </p:txBody>
      </p:sp>
      <p:sp>
        <p:nvSpPr>
          <p:cNvPr id="2" name="Slide Number Placeholder 1">
            <a:extLst>
              <a:ext uri="{FF2B5EF4-FFF2-40B4-BE49-F238E27FC236}">
                <a16:creationId xmlns:a16="http://schemas.microsoft.com/office/drawing/2014/main" id="{43E2113E-4430-C662-B164-2A287CA0357F}"/>
              </a:ext>
            </a:extLst>
          </p:cNvPr>
          <p:cNvSpPr>
            <a:spLocks noGrp="1"/>
          </p:cNvSpPr>
          <p:nvPr>
            <p:ph type="sldNum" sz="quarter" idx="12"/>
          </p:nvPr>
        </p:nvSpPr>
        <p:spPr/>
        <p:txBody>
          <a:bodyPr/>
          <a:lstStyle/>
          <a:p>
            <a:fld id="{0BE68271-D1D7-4240-9CAF-7A57D75CD8A1}" type="slidenum">
              <a:rPr lang="en-US" smtClean="0"/>
              <a:t>22</a:t>
            </a:fld>
            <a:endParaRPr lang="en-US"/>
          </a:p>
        </p:txBody>
      </p:sp>
    </p:spTree>
    <p:extLst>
      <p:ext uri="{BB962C8B-B14F-4D97-AF65-F5344CB8AC3E}">
        <p14:creationId xmlns:p14="http://schemas.microsoft.com/office/powerpoint/2010/main" val="1262103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609600" y="3132489"/>
            <a:ext cx="10515600" cy="2851892"/>
          </a:xfrm>
        </p:spPr>
        <p:txBody>
          <a:bodyPr>
            <a:normAutofit fontScale="85000" lnSpcReduction="20000"/>
          </a:bodyPr>
          <a:lstStyle/>
          <a:p>
            <a:pPr marL="0" indent="0">
              <a:buNone/>
            </a:pPr>
            <a:r>
              <a:rPr lang="tr-TR" dirty="0">
                <a:latin typeface="Segoe UI" panose="020B0502040204020203" pitchFamily="34" charset="0"/>
                <a:cs typeface="Segoe UI" panose="020B0502040204020203" pitchFamily="34" charset="0"/>
              </a:rPr>
              <a:t>DEHB tanılı ergenlerle yapılan yaygınlık çalışmalarında</a:t>
            </a:r>
          </a:p>
          <a:p>
            <a:pPr>
              <a:buFont typeface="Wingdings" pitchFamily="2" charset="2"/>
              <a:buChar char="ü"/>
            </a:pPr>
            <a:r>
              <a:rPr lang="tr-TR" dirty="0" err="1">
                <a:latin typeface="Segoe UI" panose="020B0502040204020203" pitchFamily="34" charset="0"/>
                <a:cs typeface="Segoe UI" panose="020B0502040204020203" pitchFamily="34" charset="0"/>
              </a:rPr>
              <a:t>Anksiyete</a:t>
            </a:r>
            <a:r>
              <a:rPr lang="tr-TR" dirty="0">
                <a:latin typeface="Segoe UI" panose="020B0502040204020203" pitchFamily="34" charset="0"/>
                <a:cs typeface="Segoe UI" panose="020B0502040204020203" pitchFamily="34" charset="0"/>
              </a:rPr>
              <a:t> bozuklukları (%26,6)</a:t>
            </a:r>
          </a:p>
          <a:p>
            <a:pPr>
              <a:buFont typeface="Wingdings" pitchFamily="2" charset="2"/>
              <a:buChar char="ü"/>
            </a:pPr>
            <a:r>
              <a:rPr lang="tr-TR" dirty="0">
                <a:latin typeface="Segoe UI" panose="020B0502040204020203" pitchFamily="34" charset="0"/>
                <a:cs typeface="Segoe UI" panose="020B0502040204020203" pitchFamily="34" charset="0"/>
              </a:rPr>
              <a:t>Majör depresyon (%24)</a:t>
            </a:r>
          </a:p>
          <a:p>
            <a:pPr>
              <a:buFont typeface="Wingdings" pitchFamily="2" charset="2"/>
              <a:buChar char="ü"/>
            </a:pPr>
            <a:r>
              <a:rPr lang="tr-TR" dirty="0">
                <a:latin typeface="Segoe UI" panose="020B0502040204020203" pitchFamily="34" charset="0"/>
                <a:cs typeface="Segoe UI" panose="020B0502040204020203" pitchFamily="34" charset="0"/>
              </a:rPr>
              <a:t>Madde bağımlılığı (%16)</a:t>
            </a:r>
          </a:p>
          <a:p>
            <a:pPr>
              <a:buFont typeface="Wingdings" pitchFamily="2" charset="2"/>
              <a:buChar char="ü"/>
            </a:pPr>
            <a:r>
              <a:rPr lang="tr-TR" dirty="0">
                <a:latin typeface="Segoe UI" panose="020B0502040204020203" pitchFamily="34" charset="0"/>
                <a:cs typeface="Segoe UI" panose="020B0502040204020203" pitchFamily="34" charset="0"/>
              </a:rPr>
              <a:t>Karşıt Olma Karşı Gelme Bozukluğu (%13,8)</a:t>
            </a:r>
          </a:p>
          <a:p>
            <a:pPr>
              <a:buFont typeface="Wingdings" pitchFamily="2" charset="2"/>
              <a:buChar char="ü"/>
            </a:pPr>
            <a:r>
              <a:rPr lang="tr-TR" dirty="0" err="1">
                <a:latin typeface="Segoe UI" panose="020B0502040204020203" pitchFamily="34" charset="0"/>
                <a:cs typeface="Segoe UI" panose="020B0502040204020203" pitchFamily="34" charset="0"/>
              </a:rPr>
              <a:t>TravmaSonrası</a:t>
            </a:r>
            <a:r>
              <a:rPr lang="tr-TR" dirty="0">
                <a:latin typeface="Segoe UI" panose="020B0502040204020203" pitchFamily="34" charset="0"/>
                <a:cs typeface="Segoe UI" panose="020B0502040204020203" pitchFamily="34" charset="0"/>
              </a:rPr>
              <a:t> Stres Bozukluğu (%9,6) </a:t>
            </a:r>
          </a:p>
          <a:p>
            <a:pPr marL="0" indent="0">
              <a:buNone/>
            </a:pPr>
            <a:r>
              <a:rPr lang="tr-TR" dirty="0">
                <a:latin typeface="Segoe UI" panose="020B0502040204020203" pitchFamily="34" charset="0"/>
                <a:cs typeface="Segoe UI" panose="020B0502040204020203" pitchFamily="34" charset="0"/>
              </a:rPr>
              <a:t>gibi bazı sorunlara akranlarına oranla daha sık rastlanmıştır.</a:t>
            </a:r>
          </a:p>
        </p:txBody>
      </p:sp>
      <p:sp>
        <p:nvSpPr>
          <p:cNvPr id="6" name="Title 1">
            <a:extLst>
              <a:ext uri="{FF2B5EF4-FFF2-40B4-BE49-F238E27FC236}">
                <a16:creationId xmlns:a16="http://schemas.microsoft.com/office/drawing/2014/main" id="{2E277199-C817-4FB0-B4F6-64B3A410F40A}"/>
              </a:ext>
            </a:extLst>
          </p:cNvPr>
          <p:cNvSpPr>
            <a:spLocks noGrp="1"/>
          </p:cNvSpPr>
          <p:nvPr>
            <p:ph type="title"/>
          </p:nvPr>
        </p:nvSpPr>
        <p:spPr>
          <a:xfrm>
            <a:off x="609600" y="1371599"/>
            <a:ext cx="10515600" cy="1651559"/>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DİKKAT EKSİKLİĞİ VE HİPERAKTİVİTE BOZUKLUĞU </a:t>
            </a:r>
            <a:br>
              <a:rPr lang="en-US" sz="3200" b="1" kern="1400" spc="-50" dirty="0">
                <a:solidFill>
                  <a:srgbClr val="002060"/>
                </a:solidFill>
                <a:latin typeface="Segoe UI" panose="020B0502040204020203" pitchFamily="34" charset="0"/>
                <a:cs typeface="Segoe UI" panose="020B0502040204020203" pitchFamily="34" charset="0"/>
              </a:rPr>
            </a:br>
            <a:br>
              <a:rPr lang="tr-TR" sz="3200" b="1" kern="1400" spc="-50" dirty="0">
                <a:solidFill>
                  <a:srgbClr val="002060"/>
                </a:solidFill>
                <a:latin typeface="Segoe UI" panose="020B0502040204020203" pitchFamily="34" charset="0"/>
                <a:cs typeface="Segoe UI" panose="020B0502040204020203" pitchFamily="34" charset="0"/>
              </a:rPr>
            </a:br>
            <a:r>
              <a:rPr lang="tr-TR" sz="2800" b="1" kern="1400" spc="-50" dirty="0">
                <a:solidFill>
                  <a:srgbClr val="002060"/>
                </a:solidFill>
                <a:latin typeface="Segoe UI" panose="020B0502040204020203" pitchFamily="34" charset="0"/>
                <a:cs typeface="Segoe UI" panose="020B0502040204020203" pitchFamily="34" charset="0"/>
              </a:rPr>
              <a:t>Klinik Özellikler</a:t>
            </a:r>
            <a:endParaRPr lang="tr-TR" sz="3200" b="1" kern="1400" spc="-50" dirty="0">
              <a:solidFill>
                <a:srgbClr val="002060"/>
              </a:solidFill>
              <a:latin typeface="Segoe UI" panose="020B0502040204020203" pitchFamily="34" charset="0"/>
              <a:cs typeface="Segoe UI" panose="020B0502040204020203" pitchFamily="34" charset="0"/>
            </a:endParaRPr>
          </a:p>
        </p:txBody>
      </p:sp>
      <p:sp>
        <p:nvSpPr>
          <p:cNvPr id="2" name="Slide Number Placeholder 1">
            <a:extLst>
              <a:ext uri="{FF2B5EF4-FFF2-40B4-BE49-F238E27FC236}">
                <a16:creationId xmlns:a16="http://schemas.microsoft.com/office/drawing/2014/main" id="{69D956FF-6B69-FF05-5F20-3A94B5458CF8}"/>
              </a:ext>
            </a:extLst>
          </p:cNvPr>
          <p:cNvSpPr>
            <a:spLocks noGrp="1"/>
          </p:cNvSpPr>
          <p:nvPr>
            <p:ph type="sldNum" sz="quarter" idx="12"/>
          </p:nvPr>
        </p:nvSpPr>
        <p:spPr/>
        <p:txBody>
          <a:bodyPr/>
          <a:lstStyle/>
          <a:p>
            <a:fld id="{0BE68271-D1D7-4240-9CAF-7A57D75CD8A1}" type="slidenum">
              <a:rPr lang="en-US" smtClean="0"/>
              <a:t>23</a:t>
            </a:fld>
            <a:endParaRPr lang="en-US"/>
          </a:p>
        </p:txBody>
      </p:sp>
    </p:spTree>
    <p:extLst>
      <p:ext uri="{BB962C8B-B14F-4D97-AF65-F5344CB8AC3E}">
        <p14:creationId xmlns:p14="http://schemas.microsoft.com/office/powerpoint/2010/main" val="14689081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638355" y="2906352"/>
            <a:ext cx="11003680" cy="3028334"/>
          </a:xfrm>
        </p:spPr>
        <p:txBody>
          <a:bodyPr>
            <a:normAutofit/>
          </a:bodyPr>
          <a:lstStyle/>
          <a:p>
            <a:pPr algn="just"/>
            <a:r>
              <a:rPr lang="tr-TR" sz="2400" dirty="0">
                <a:latin typeface="Segoe UI" panose="020B0502040204020203" pitchFamily="34" charset="0"/>
                <a:cs typeface="Segoe UI" panose="020B0502040204020203" pitchFamily="34" charset="0"/>
              </a:rPr>
              <a:t>DEHB klinik tanısı için, DSM-5’e göre, dikkatsizlik ve aşırı hareketlilik alt başlıklarındaki 9 maddeden en az 6 tanesinin, en az 6 ay süreyle karşılanması gerekmektedir.</a:t>
            </a:r>
          </a:p>
          <a:p>
            <a:pPr algn="just"/>
            <a:r>
              <a:rPr lang="tr-TR" sz="2400" dirty="0">
                <a:latin typeface="Segoe UI" panose="020B0502040204020203" pitchFamily="34" charset="0"/>
                <a:cs typeface="Segoe UI" panose="020B0502040204020203" pitchFamily="34" charset="0"/>
              </a:rPr>
              <a:t>Bu belirtiler ilk defa 12 yaşın altında ortaya çıkmalıdır.</a:t>
            </a:r>
          </a:p>
          <a:p>
            <a:pPr algn="just"/>
            <a:r>
              <a:rPr lang="tr-TR" sz="2400" dirty="0">
                <a:latin typeface="Segoe UI" panose="020B0502040204020203" pitchFamily="34" charset="0"/>
                <a:cs typeface="Segoe UI" panose="020B0502040204020203" pitchFamily="34" charset="0"/>
              </a:rPr>
              <a:t>Üç yaşamsal alanın (okul, ev ve sosyal ortam) en az ikisinde işlevselliğinin bozulması gerekir.</a:t>
            </a:r>
          </a:p>
          <a:p>
            <a:pPr algn="just"/>
            <a:r>
              <a:rPr lang="tr-TR" sz="2400" dirty="0">
                <a:latin typeface="Segoe UI" panose="020B0502040204020203" pitchFamily="34" charset="0"/>
                <a:cs typeface="Segoe UI" panose="020B0502040204020203" pitchFamily="34" charset="0"/>
              </a:rPr>
              <a:t>KIZLARDA TANI DAHA GEÇ !!!</a:t>
            </a:r>
          </a:p>
        </p:txBody>
      </p:sp>
      <p:sp>
        <p:nvSpPr>
          <p:cNvPr id="6" name="Title 1">
            <a:extLst>
              <a:ext uri="{FF2B5EF4-FFF2-40B4-BE49-F238E27FC236}">
                <a16:creationId xmlns:a16="http://schemas.microsoft.com/office/drawing/2014/main" id="{F658C2FA-8926-491B-A34E-CDF766D9DE19}"/>
              </a:ext>
            </a:extLst>
          </p:cNvPr>
          <p:cNvSpPr>
            <a:spLocks noGrp="1"/>
          </p:cNvSpPr>
          <p:nvPr>
            <p:ph type="title"/>
          </p:nvPr>
        </p:nvSpPr>
        <p:spPr>
          <a:xfrm>
            <a:off x="549965" y="1182756"/>
            <a:ext cx="10515600" cy="1808922"/>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DİKKAT EKSİKLİĞİ VE HİPERAKTİVİTE BOZUKLUĞU </a:t>
            </a:r>
            <a:br>
              <a:rPr lang="en-US" sz="3200" b="1" kern="1400" spc="-50" dirty="0">
                <a:solidFill>
                  <a:srgbClr val="002060"/>
                </a:solidFill>
                <a:latin typeface="Segoe UI" panose="020B0502040204020203" pitchFamily="34" charset="0"/>
                <a:cs typeface="Segoe UI" panose="020B0502040204020203" pitchFamily="34" charset="0"/>
              </a:rPr>
            </a:br>
            <a:br>
              <a:rPr lang="tr-TR" sz="3200" b="1" kern="1400" spc="-50" dirty="0">
                <a:solidFill>
                  <a:srgbClr val="002060"/>
                </a:solidFill>
                <a:latin typeface="Segoe UI" panose="020B0502040204020203" pitchFamily="34" charset="0"/>
                <a:cs typeface="Segoe UI" panose="020B0502040204020203" pitchFamily="34" charset="0"/>
              </a:rPr>
            </a:br>
            <a:r>
              <a:rPr lang="tr-TR" sz="2800" b="1" kern="1400" spc="-50" dirty="0">
                <a:solidFill>
                  <a:srgbClr val="002060"/>
                </a:solidFill>
                <a:latin typeface="Segoe UI" panose="020B0502040204020203" pitchFamily="34" charset="0"/>
                <a:cs typeface="Segoe UI" panose="020B0502040204020203" pitchFamily="34" charset="0"/>
              </a:rPr>
              <a:t>Klinik Özellikler</a:t>
            </a:r>
            <a:endParaRPr lang="tr-TR" sz="3200" b="1" kern="1400" spc="-50" dirty="0">
              <a:solidFill>
                <a:srgbClr val="002060"/>
              </a:solidFill>
              <a:latin typeface="Segoe UI" panose="020B0502040204020203" pitchFamily="34" charset="0"/>
              <a:cs typeface="Segoe UI" panose="020B0502040204020203" pitchFamily="34" charset="0"/>
            </a:endParaRPr>
          </a:p>
        </p:txBody>
      </p:sp>
      <p:sp>
        <p:nvSpPr>
          <p:cNvPr id="2" name="Slide Number Placeholder 1">
            <a:extLst>
              <a:ext uri="{FF2B5EF4-FFF2-40B4-BE49-F238E27FC236}">
                <a16:creationId xmlns:a16="http://schemas.microsoft.com/office/drawing/2014/main" id="{7812B8DA-E812-E3B5-BD07-2519E8AEBEAB}"/>
              </a:ext>
            </a:extLst>
          </p:cNvPr>
          <p:cNvSpPr>
            <a:spLocks noGrp="1"/>
          </p:cNvSpPr>
          <p:nvPr>
            <p:ph type="sldNum" sz="quarter" idx="12"/>
          </p:nvPr>
        </p:nvSpPr>
        <p:spPr/>
        <p:txBody>
          <a:bodyPr/>
          <a:lstStyle/>
          <a:p>
            <a:fld id="{0BE68271-D1D7-4240-9CAF-7A57D75CD8A1}" type="slidenum">
              <a:rPr lang="en-US" smtClean="0"/>
              <a:t>24</a:t>
            </a:fld>
            <a:endParaRPr lang="en-US"/>
          </a:p>
        </p:txBody>
      </p:sp>
    </p:spTree>
    <p:extLst>
      <p:ext uri="{BB962C8B-B14F-4D97-AF65-F5344CB8AC3E}">
        <p14:creationId xmlns:p14="http://schemas.microsoft.com/office/powerpoint/2010/main" val="33376668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609600" y="3112611"/>
            <a:ext cx="10999304" cy="2851892"/>
          </a:xfrm>
        </p:spPr>
        <p:txBody>
          <a:bodyPr>
            <a:normAutofit fontScale="85000" lnSpcReduction="10000"/>
          </a:bodyPr>
          <a:lstStyle/>
          <a:p>
            <a:pPr algn="just"/>
            <a:r>
              <a:rPr lang="tr-TR" dirty="0">
                <a:latin typeface="Segoe UI" panose="020B0502040204020203" pitchFamily="34" charset="0"/>
                <a:cs typeface="Segoe UI" panose="020B0502040204020203" pitchFamily="34" charset="0"/>
              </a:rPr>
              <a:t>Ailelere </a:t>
            </a:r>
            <a:r>
              <a:rPr lang="tr-TR" dirty="0" err="1">
                <a:latin typeface="Segoe UI" panose="020B0502040204020203" pitchFamily="34" charset="0"/>
                <a:cs typeface="Segoe UI" panose="020B0502040204020203" pitchFamily="34" charset="0"/>
              </a:rPr>
              <a:t>DEHB’in</a:t>
            </a:r>
            <a:r>
              <a:rPr lang="tr-TR" dirty="0">
                <a:latin typeface="Segoe UI" panose="020B0502040204020203" pitchFamily="34" charset="0"/>
                <a:cs typeface="Segoe UI" panose="020B0502040204020203" pitchFamily="34" charset="0"/>
              </a:rPr>
              <a:t> tedavisinde ilacın temel tedavi aracı olduğu anlatılmalıdır.</a:t>
            </a:r>
          </a:p>
          <a:p>
            <a:pPr algn="just"/>
            <a:r>
              <a:rPr lang="tr-TR" dirty="0">
                <a:latin typeface="Segoe UI" panose="020B0502040204020203" pitchFamily="34" charset="0"/>
                <a:cs typeface="Segoe UI" panose="020B0502040204020203" pitchFamily="34" charset="0"/>
              </a:rPr>
              <a:t>İlaç dışı tedavilerin ilacın etkinliğini artırıcı etkisi olduğu vurgulanmalıdır.</a:t>
            </a:r>
          </a:p>
          <a:p>
            <a:pPr algn="just"/>
            <a:r>
              <a:rPr lang="tr-TR" dirty="0">
                <a:latin typeface="Segoe UI" panose="020B0502040204020203" pitchFamily="34" charset="0"/>
                <a:cs typeface="Segoe UI" panose="020B0502040204020203" pitchFamily="34" charset="0"/>
              </a:rPr>
              <a:t>Amerikan Çocuk ve Ergen Psikiyatri Akademisi (AACAP) ilk sıra tedavi olarak </a:t>
            </a:r>
            <a:r>
              <a:rPr lang="tr-TR" dirty="0" err="1">
                <a:latin typeface="Segoe UI" panose="020B0502040204020203" pitchFamily="34" charset="0"/>
                <a:cs typeface="Segoe UI" panose="020B0502040204020203" pitchFamily="34" charset="0"/>
              </a:rPr>
              <a:t>psikostimülanları</a:t>
            </a:r>
            <a:r>
              <a:rPr lang="tr-TR" dirty="0">
                <a:latin typeface="Segoe UI" panose="020B0502040204020203" pitchFamily="34" charset="0"/>
                <a:cs typeface="Segoe UI" panose="020B0502040204020203" pitchFamily="34" charset="0"/>
              </a:rPr>
              <a:t> (</a:t>
            </a:r>
            <a:r>
              <a:rPr lang="tr-TR" dirty="0" err="1">
                <a:latin typeface="Segoe UI" panose="020B0502040204020203" pitchFamily="34" charset="0"/>
                <a:cs typeface="Segoe UI" panose="020B0502040204020203" pitchFamily="34" charset="0"/>
              </a:rPr>
              <a:t>metilfenidat</a:t>
            </a:r>
            <a:r>
              <a:rPr lang="tr-TR" dirty="0">
                <a:latin typeface="Segoe UI" panose="020B0502040204020203" pitchFamily="34" charset="0"/>
                <a:cs typeface="Segoe UI" panose="020B0502040204020203" pitchFamily="34" charset="0"/>
              </a:rPr>
              <a:t> ve amfetamin) ve </a:t>
            </a:r>
            <a:r>
              <a:rPr lang="tr-TR" dirty="0" err="1">
                <a:latin typeface="Segoe UI" panose="020B0502040204020203" pitchFamily="34" charset="0"/>
                <a:cs typeface="Segoe UI" panose="020B0502040204020203" pitchFamily="34" charset="0"/>
              </a:rPr>
              <a:t>atomoksetini</a:t>
            </a:r>
            <a:r>
              <a:rPr lang="tr-TR" dirty="0">
                <a:latin typeface="Segoe UI" panose="020B0502040204020203" pitchFamily="34" charset="0"/>
                <a:cs typeface="Segoe UI" panose="020B0502040204020203" pitchFamily="34" charset="0"/>
              </a:rPr>
              <a:t> önermektedir.</a:t>
            </a:r>
          </a:p>
          <a:p>
            <a:pPr algn="just"/>
            <a:r>
              <a:rPr lang="tr-TR" dirty="0" err="1">
                <a:latin typeface="Segoe UI" panose="020B0502040204020203" pitchFamily="34" charset="0"/>
                <a:cs typeface="Segoe UI" panose="020B0502040204020203" pitchFamily="34" charset="0"/>
              </a:rPr>
              <a:t>Multimodal</a:t>
            </a:r>
            <a:r>
              <a:rPr lang="tr-TR" dirty="0">
                <a:latin typeface="Segoe UI" panose="020B0502040204020203" pitchFamily="34" charset="0"/>
                <a:cs typeface="Segoe UI" panose="020B0502040204020203" pitchFamily="34" charset="0"/>
              </a:rPr>
              <a:t> Tedavi (MTA) çalışmasında ise </a:t>
            </a:r>
            <a:r>
              <a:rPr lang="tr-TR" dirty="0" err="1">
                <a:latin typeface="Segoe UI" panose="020B0502040204020203" pitchFamily="34" charset="0"/>
                <a:cs typeface="Segoe UI" panose="020B0502040204020203" pitchFamily="34" charset="0"/>
              </a:rPr>
              <a:t>metilfenidat</a:t>
            </a:r>
            <a:r>
              <a:rPr lang="tr-TR" dirty="0">
                <a:latin typeface="Segoe UI" panose="020B0502040204020203" pitchFamily="34" charset="0"/>
                <a:cs typeface="Segoe UI" panose="020B0502040204020203" pitchFamily="34" charset="0"/>
              </a:rPr>
              <a:t> ve yoğun davranışsal terapinin birlikte kullanımının, tek başına </a:t>
            </a:r>
            <a:r>
              <a:rPr lang="tr-TR" dirty="0" err="1">
                <a:latin typeface="Segoe UI" panose="020B0502040204020203" pitchFamily="34" charset="0"/>
                <a:cs typeface="Segoe UI" panose="020B0502040204020203" pitchFamily="34" charset="0"/>
              </a:rPr>
              <a:t>metilfenidat</a:t>
            </a:r>
            <a:r>
              <a:rPr lang="tr-TR" dirty="0">
                <a:latin typeface="Segoe UI" panose="020B0502040204020203" pitchFamily="34" charset="0"/>
                <a:cs typeface="Segoe UI" panose="020B0502040204020203" pitchFamily="34" charset="0"/>
              </a:rPr>
              <a:t> kullanımına göre daha faydalı olduğu görülmüştür.</a:t>
            </a:r>
          </a:p>
        </p:txBody>
      </p:sp>
      <p:sp>
        <p:nvSpPr>
          <p:cNvPr id="6" name="Title 1">
            <a:extLst>
              <a:ext uri="{FF2B5EF4-FFF2-40B4-BE49-F238E27FC236}">
                <a16:creationId xmlns:a16="http://schemas.microsoft.com/office/drawing/2014/main" id="{028F8350-0844-4048-A1EA-4DD7337AA40A}"/>
              </a:ext>
            </a:extLst>
          </p:cNvPr>
          <p:cNvSpPr>
            <a:spLocks noGrp="1"/>
          </p:cNvSpPr>
          <p:nvPr>
            <p:ph type="title"/>
          </p:nvPr>
        </p:nvSpPr>
        <p:spPr>
          <a:xfrm>
            <a:off x="609600" y="1371599"/>
            <a:ext cx="10515600" cy="1651559"/>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DİKKAT EKSİKLİĞİ VE HİPERAKTİVİTE BOZUKLUĞU </a:t>
            </a:r>
            <a:br>
              <a:rPr lang="en-US" sz="3200" b="1" kern="1400" spc="-50" dirty="0">
                <a:solidFill>
                  <a:srgbClr val="002060"/>
                </a:solidFill>
                <a:latin typeface="Segoe UI" panose="020B0502040204020203" pitchFamily="34" charset="0"/>
                <a:cs typeface="Segoe UI" panose="020B0502040204020203" pitchFamily="34" charset="0"/>
              </a:rPr>
            </a:br>
            <a:br>
              <a:rPr lang="tr-TR" sz="3200" b="1" kern="1400" spc="-50" dirty="0">
                <a:solidFill>
                  <a:srgbClr val="002060"/>
                </a:solidFill>
                <a:latin typeface="Segoe UI" panose="020B0502040204020203" pitchFamily="34" charset="0"/>
                <a:cs typeface="Segoe UI" panose="020B0502040204020203" pitchFamily="34" charset="0"/>
              </a:rPr>
            </a:br>
            <a:r>
              <a:rPr lang="tr-TR" sz="2800" b="1" kern="1400" spc="-50" dirty="0">
                <a:solidFill>
                  <a:srgbClr val="002060"/>
                </a:solidFill>
                <a:latin typeface="Segoe UI" panose="020B0502040204020203" pitchFamily="34" charset="0"/>
                <a:cs typeface="Segoe UI" panose="020B0502040204020203" pitchFamily="34" charset="0"/>
              </a:rPr>
              <a:t>Klinik Özellikler</a:t>
            </a:r>
            <a:endParaRPr lang="tr-TR" sz="3200" b="1" kern="1400" spc="-50" dirty="0">
              <a:solidFill>
                <a:srgbClr val="002060"/>
              </a:solidFill>
              <a:latin typeface="Segoe UI" panose="020B0502040204020203" pitchFamily="34" charset="0"/>
              <a:cs typeface="Segoe UI" panose="020B0502040204020203" pitchFamily="34" charset="0"/>
            </a:endParaRPr>
          </a:p>
        </p:txBody>
      </p:sp>
      <p:sp>
        <p:nvSpPr>
          <p:cNvPr id="2" name="Slide Number Placeholder 1">
            <a:extLst>
              <a:ext uri="{FF2B5EF4-FFF2-40B4-BE49-F238E27FC236}">
                <a16:creationId xmlns:a16="http://schemas.microsoft.com/office/drawing/2014/main" id="{73422B2B-6C40-71DA-374F-0CBF6B21C7E1}"/>
              </a:ext>
            </a:extLst>
          </p:cNvPr>
          <p:cNvSpPr>
            <a:spLocks noGrp="1"/>
          </p:cNvSpPr>
          <p:nvPr>
            <p:ph type="sldNum" sz="quarter" idx="12"/>
          </p:nvPr>
        </p:nvSpPr>
        <p:spPr/>
        <p:txBody>
          <a:bodyPr/>
          <a:lstStyle/>
          <a:p>
            <a:fld id="{0BE68271-D1D7-4240-9CAF-7A57D75CD8A1}" type="slidenum">
              <a:rPr lang="en-US" smtClean="0"/>
              <a:t>25</a:t>
            </a:fld>
            <a:endParaRPr lang="en-US"/>
          </a:p>
        </p:txBody>
      </p:sp>
    </p:spTree>
    <p:extLst>
      <p:ext uri="{BB962C8B-B14F-4D97-AF65-F5344CB8AC3E}">
        <p14:creationId xmlns:p14="http://schemas.microsoft.com/office/powerpoint/2010/main" val="5709425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609600" y="3172245"/>
            <a:ext cx="11098696" cy="2851892"/>
          </a:xfrm>
        </p:spPr>
        <p:txBody>
          <a:bodyPr>
            <a:normAutofit/>
          </a:bodyPr>
          <a:lstStyle/>
          <a:p>
            <a:pPr algn="just"/>
            <a:r>
              <a:rPr lang="tr-TR" sz="2400" dirty="0">
                <a:latin typeface="Segoe UI" panose="020B0502040204020203" pitchFamily="34" charset="0"/>
                <a:cs typeface="Segoe UI" panose="020B0502040204020203" pitchFamily="34" charset="0"/>
              </a:rPr>
              <a:t>Ergenlik döneminde davranış sorunları, uyumsuzluk, kendine zarar verici davranışlar gibi belirtiler olduğunda, daha önce tanı veya tedavi öyküsü olmasa da DEHB ayırıcı tanıda düşünülmelidir.</a:t>
            </a:r>
          </a:p>
          <a:p>
            <a:pPr algn="just"/>
            <a:r>
              <a:rPr lang="tr-TR" sz="2400" dirty="0">
                <a:latin typeface="Segoe UI" panose="020B0502040204020203" pitchFamily="34" charset="0"/>
                <a:cs typeface="Segoe UI" panose="020B0502040204020203" pitchFamily="34" charset="0"/>
              </a:rPr>
              <a:t>Özellikle kurum bakımı altına alınan ergenlerde davranış problemleri sık görülmektedir. Davranış problemleri, olumsuz yaşam olayları ile ilişkilendirilmeye çalışılsa da altta yatan bir DEHB olma ihtimali mevcuttur.</a:t>
            </a:r>
          </a:p>
        </p:txBody>
      </p:sp>
      <p:sp>
        <p:nvSpPr>
          <p:cNvPr id="6" name="Title 1">
            <a:extLst>
              <a:ext uri="{FF2B5EF4-FFF2-40B4-BE49-F238E27FC236}">
                <a16:creationId xmlns:a16="http://schemas.microsoft.com/office/drawing/2014/main" id="{2FC34769-8004-4FD8-B7D1-B37732452EC0}"/>
              </a:ext>
            </a:extLst>
          </p:cNvPr>
          <p:cNvSpPr>
            <a:spLocks noGrp="1"/>
          </p:cNvSpPr>
          <p:nvPr>
            <p:ph type="title"/>
          </p:nvPr>
        </p:nvSpPr>
        <p:spPr>
          <a:xfrm>
            <a:off x="609600" y="1371599"/>
            <a:ext cx="10515600" cy="1651559"/>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DİKKAT EKSİKLİĞİ VE HİPERAKTİVİTE BOZUKLUĞU </a:t>
            </a:r>
            <a:br>
              <a:rPr lang="en-US" sz="3200" b="1" kern="1400" spc="-50" dirty="0">
                <a:solidFill>
                  <a:srgbClr val="002060"/>
                </a:solidFill>
                <a:latin typeface="Segoe UI" panose="020B0502040204020203" pitchFamily="34" charset="0"/>
                <a:cs typeface="Segoe UI" panose="020B0502040204020203" pitchFamily="34" charset="0"/>
              </a:rPr>
            </a:br>
            <a:br>
              <a:rPr lang="tr-TR" sz="3200" b="1" kern="1400" spc="-50" dirty="0">
                <a:solidFill>
                  <a:srgbClr val="002060"/>
                </a:solidFill>
                <a:latin typeface="Segoe UI" panose="020B0502040204020203" pitchFamily="34" charset="0"/>
                <a:cs typeface="Segoe UI" panose="020B0502040204020203" pitchFamily="34" charset="0"/>
              </a:rPr>
            </a:br>
            <a:r>
              <a:rPr lang="tr-TR" sz="2800" b="1" kern="1400" spc="-50" dirty="0">
                <a:solidFill>
                  <a:srgbClr val="002060"/>
                </a:solidFill>
                <a:latin typeface="Segoe UI" panose="020B0502040204020203" pitchFamily="34" charset="0"/>
                <a:cs typeface="Segoe UI" panose="020B0502040204020203" pitchFamily="34" charset="0"/>
              </a:rPr>
              <a:t>Klinik Özellikler</a:t>
            </a:r>
            <a:endParaRPr lang="tr-TR" sz="3200" b="1" kern="1400" spc="-50" dirty="0">
              <a:solidFill>
                <a:srgbClr val="002060"/>
              </a:solidFill>
              <a:latin typeface="Segoe UI" panose="020B0502040204020203" pitchFamily="34" charset="0"/>
              <a:cs typeface="Segoe UI" panose="020B0502040204020203" pitchFamily="34" charset="0"/>
            </a:endParaRPr>
          </a:p>
        </p:txBody>
      </p:sp>
      <p:sp>
        <p:nvSpPr>
          <p:cNvPr id="2" name="Slide Number Placeholder 1">
            <a:extLst>
              <a:ext uri="{FF2B5EF4-FFF2-40B4-BE49-F238E27FC236}">
                <a16:creationId xmlns:a16="http://schemas.microsoft.com/office/drawing/2014/main" id="{E10EC9C2-008B-17D1-9074-8014D42DA849}"/>
              </a:ext>
            </a:extLst>
          </p:cNvPr>
          <p:cNvSpPr>
            <a:spLocks noGrp="1"/>
          </p:cNvSpPr>
          <p:nvPr>
            <p:ph type="sldNum" sz="quarter" idx="12"/>
          </p:nvPr>
        </p:nvSpPr>
        <p:spPr/>
        <p:txBody>
          <a:bodyPr/>
          <a:lstStyle/>
          <a:p>
            <a:fld id="{0BE68271-D1D7-4240-9CAF-7A57D75CD8A1}" type="slidenum">
              <a:rPr lang="en-US" smtClean="0"/>
              <a:t>26</a:t>
            </a:fld>
            <a:endParaRPr lang="en-US"/>
          </a:p>
        </p:txBody>
      </p:sp>
    </p:spTree>
    <p:extLst>
      <p:ext uri="{BB962C8B-B14F-4D97-AF65-F5344CB8AC3E}">
        <p14:creationId xmlns:p14="http://schemas.microsoft.com/office/powerpoint/2010/main" val="32000065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A0A5BD6-7281-40D1-B9D5-206E88ED3B1B}"/>
              </a:ext>
            </a:extLst>
          </p:cNvPr>
          <p:cNvSpPr>
            <a:spLocks noGrp="1"/>
          </p:cNvSpPr>
          <p:nvPr>
            <p:ph type="title"/>
          </p:nvPr>
        </p:nvSpPr>
        <p:spPr>
          <a:xfrm>
            <a:off x="595543" y="1346200"/>
            <a:ext cx="10515600" cy="795867"/>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ÖZET</a:t>
            </a:r>
          </a:p>
        </p:txBody>
      </p:sp>
      <p:sp>
        <p:nvSpPr>
          <p:cNvPr id="3" name="İçerik Yer Tutucusu 2">
            <a:extLst>
              <a:ext uri="{FF2B5EF4-FFF2-40B4-BE49-F238E27FC236}">
                <a16:creationId xmlns:a16="http://schemas.microsoft.com/office/drawing/2014/main" id="{279B82BC-5B89-436E-AA72-E5BF41CEBC59}"/>
              </a:ext>
            </a:extLst>
          </p:cNvPr>
          <p:cNvSpPr>
            <a:spLocks noGrp="1"/>
          </p:cNvSpPr>
          <p:nvPr>
            <p:ph idx="1"/>
          </p:nvPr>
        </p:nvSpPr>
        <p:spPr>
          <a:xfrm>
            <a:off x="595543" y="2142067"/>
            <a:ext cx="10758577" cy="3632568"/>
          </a:xfrm>
        </p:spPr>
        <p:txBody>
          <a:bodyPr>
            <a:normAutofit/>
          </a:bodyPr>
          <a:lstStyle/>
          <a:p>
            <a:pPr algn="just">
              <a:lnSpc>
                <a:spcPct val="117000"/>
              </a:lnSpc>
              <a:spcBef>
                <a:spcPts val="500"/>
              </a:spcBef>
              <a:spcAft>
                <a:spcPts val="600"/>
              </a:spcAft>
            </a:pPr>
            <a:r>
              <a:rPr lang="tr-TR" sz="2400" dirty="0">
                <a:effectLst/>
                <a:latin typeface="Segoe UI" panose="020B0502040204020203" pitchFamily="34" charset="0"/>
                <a:ea typeface="Quattrocento Sans"/>
                <a:cs typeface="Segoe UI" panose="020B0502040204020203" pitchFamily="34" charset="0"/>
              </a:rPr>
              <a:t>DEHB, ergenlik çağının en sık görülen psikiyatrik bozukluklarından birisidir. </a:t>
            </a:r>
          </a:p>
          <a:p>
            <a:pPr algn="just">
              <a:lnSpc>
                <a:spcPct val="117000"/>
              </a:lnSpc>
              <a:spcBef>
                <a:spcPts val="500"/>
              </a:spcBef>
              <a:spcAft>
                <a:spcPts val="600"/>
              </a:spcAft>
            </a:pPr>
            <a:r>
              <a:rPr lang="tr-TR" sz="2400" dirty="0">
                <a:effectLst/>
                <a:latin typeface="Segoe UI" panose="020B0502040204020203" pitchFamily="34" charset="0"/>
                <a:ea typeface="Quattrocento Sans"/>
                <a:cs typeface="Segoe UI" panose="020B0502040204020203" pitchFamily="34" charset="0"/>
              </a:rPr>
              <a:t>Çocukların hayatını akademik ve sosyal açıdan etkiler.</a:t>
            </a:r>
          </a:p>
          <a:p>
            <a:pPr algn="just">
              <a:lnSpc>
                <a:spcPct val="117000"/>
              </a:lnSpc>
              <a:spcBef>
                <a:spcPts val="500"/>
              </a:spcBef>
              <a:spcAft>
                <a:spcPts val="600"/>
              </a:spcAft>
            </a:pPr>
            <a:r>
              <a:rPr lang="tr-TR" sz="2400" dirty="0">
                <a:effectLst/>
                <a:latin typeface="Segoe UI" panose="020B0502040204020203" pitchFamily="34" charset="0"/>
                <a:ea typeface="Quattrocento Sans"/>
                <a:cs typeface="Segoe UI" panose="020B0502040204020203" pitchFamily="34" charset="0"/>
              </a:rPr>
              <a:t>Ergenlik döneminde hareketlilik daha azalırken dikkat eksikliği ile ilişkili belirtiler ön planda görülebilir. </a:t>
            </a:r>
          </a:p>
          <a:p>
            <a:pPr algn="just">
              <a:lnSpc>
                <a:spcPct val="117000"/>
              </a:lnSpc>
              <a:spcBef>
                <a:spcPts val="500"/>
              </a:spcBef>
              <a:spcAft>
                <a:spcPts val="600"/>
              </a:spcAft>
            </a:pPr>
            <a:r>
              <a:rPr lang="tr-TR" sz="2400" dirty="0">
                <a:effectLst/>
                <a:latin typeface="Segoe UI" panose="020B0502040204020203" pitchFamily="34" charset="0"/>
                <a:ea typeface="Quattrocento Sans"/>
                <a:cs typeface="Segoe UI" panose="020B0502040204020203" pitchFamily="34" charset="0"/>
              </a:rPr>
              <a:t>Özellikle kız çocuklarında tanınmamış DEHB olguları ergenlik döneminde tanınır hâle gelebilir.</a:t>
            </a:r>
          </a:p>
          <a:p>
            <a:endParaRPr lang="tr-TR" sz="3600"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D8887A33-4A3D-A132-D317-F7EE6CF9AA37}"/>
              </a:ext>
            </a:extLst>
          </p:cNvPr>
          <p:cNvSpPr>
            <a:spLocks noGrp="1"/>
          </p:cNvSpPr>
          <p:nvPr>
            <p:ph type="sldNum" sz="quarter" idx="12"/>
          </p:nvPr>
        </p:nvSpPr>
        <p:spPr/>
        <p:txBody>
          <a:bodyPr/>
          <a:lstStyle/>
          <a:p>
            <a:fld id="{0BE68271-D1D7-4240-9CAF-7A57D75CD8A1}" type="slidenum">
              <a:rPr lang="en-US" smtClean="0"/>
              <a:t>27</a:t>
            </a:fld>
            <a:endParaRPr lang="en-US"/>
          </a:p>
        </p:txBody>
      </p:sp>
    </p:spTree>
    <p:extLst>
      <p:ext uri="{BB962C8B-B14F-4D97-AF65-F5344CB8AC3E}">
        <p14:creationId xmlns:p14="http://schemas.microsoft.com/office/powerpoint/2010/main" val="6222882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648419" y="1045524"/>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DAVRANIM BOZUKLUĞU</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648419" y="3198869"/>
            <a:ext cx="10515600" cy="2613607"/>
          </a:xfrm>
        </p:spPr>
        <p:txBody>
          <a:bodyPr>
            <a:noAutofit/>
          </a:bodyPr>
          <a:lstStyle/>
          <a:p>
            <a:r>
              <a:rPr lang="tr-TR" sz="2400" dirty="0">
                <a:latin typeface="Segoe UI" panose="020B0502040204020203" pitchFamily="34" charset="0"/>
                <a:cs typeface="Segoe UI" panose="020B0502040204020203" pitchFamily="34" charset="0"/>
              </a:rPr>
              <a:t>DSM-5 tanılama sisteminde, yıkıcı davranış bozuklukları altında</a:t>
            </a:r>
          </a:p>
          <a:p>
            <a:r>
              <a:rPr lang="tr-TR" sz="2400" dirty="0">
                <a:latin typeface="Segoe UI" panose="020B0502040204020203" pitchFamily="34" charset="0"/>
                <a:cs typeface="Segoe UI" panose="020B0502040204020203" pitchFamily="34" charset="0"/>
              </a:rPr>
              <a:t>Başlangıç yaşına göre, </a:t>
            </a:r>
          </a:p>
          <a:p>
            <a:pPr lvl="1"/>
            <a:r>
              <a:rPr lang="tr-TR" dirty="0">
                <a:latin typeface="Segoe UI" panose="020B0502040204020203" pitchFamily="34" charset="0"/>
                <a:cs typeface="Segoe UI" panose="020B0502040204020203" pitchFamily="34" charset="0"/>
              </a:rPr>
              <a:t>Çocuklukta başlayan, </a:t>
            </a:r>
          </a:p>
          <a:p>
            <a:pPr lvl="1"/>
            <a:r>
              <a:rPr lang="tr-TR" dirty="0">
                <a:latin typeface="Segoe UI" panose="020B0502040204020203" pitchFamily="34" charset="0"/>
                <a:cs typeface="Segoe UI" panose="020B0502040204020203" pitchFamily="34" charset="0"/>
              </a:rPr>
              <a:t>Ergenlikte başlayan</a:t>
            </a:r>
          </a:p>
          <a:p>
            <a:pPr lvl="1"/>
            <a:r>
              <a:rPr lang="tr-TR" dirty="0">
                <a:latin typeface="Segoe UI" panose="020B0502040204020203" pitchFamily="34" charset="0"/>
                <a:cs typeface="Segoe UI" panose="020B0502040204020203" pitchFamily="34" charset="0"/>
              </a:rPr>
              <a:t>Başlangıcı belirlenemeyen tip</a:t>
            </a:r>
          </a:p>
          <a:p>
            <a:r>
              <a:rPr lang="tr-TR" sz="2400" dirty="0">
                <a:latin typeface="Segoe UI" panose="020B0502040204020203" pitchFamily="34" charset="0"/>
                <a:cs typeface="Segoe UI" panose="020B0502040204020203" pitchFamily="34" charset="0"/>
              </a:rPr>
              <a:t>Sıklık %2-10, erkeklerde daha sık</a:t>
            </a:r>
          </a:p>
        </p:txBody>
      </p:sp>
      <p:sp>
        <p:nvSpPr>
          <p:cNvPr id="5" name="Metin kutusu 4">
            <a:extLst>
              <a:ext uri="{FF2B5EF4-FFF2-40B4-BE49-F238E27FC236}">
                <a16:creationId xmlns:a16="http://schemas.microsoft.com/office/drawing/2014/main" id="{1B4A21E0-E2E7-492B-BC17-6DA7EE6C496E}"/>
              </a:ext>
            </a:extLst>
          </p:cNvPr>
          <p:cNvSpPr txBox="1"/>
          <p:nvPr/>
        </p:nvSpPr>
        <p:spPr>
          <a:xfrm>
            <a:off x="648419" y="2191781"/>
            <a:ext cx="10568795" cy="830997"/>
          </a:xfrm>
          <a:prstGeom prst="rect">
            <a:avLst/>
          </a:prstGeom>
          <a:noFill/>
        </p:spPr>
        <p:txBody>
          <a:bodyPr wrap="square">
            <a:spAutoFit/>
          </a:bodyPr>
          <a:lstStyle/>
          <a:p>
            <a:pPr algn="just"/>
            <a:r>
              <a:rPr lang="tr-TR" sz="2400" dirty="0">
                <a:latin typeface="Segoe UI" panose="020B0502040204020203" pitchFamily="34" charset="0"/>
                <a:cs typeface="Segoe UI" panose="020B0502040204020203" pitchFamily="34" charset="0"/>
              </a:rPr>
              <a:t>Davranım Bozukluğu, kişinin, toplumsal ve ahlaki kuralları ihlal ederek sürekli ve tekrarlayıcı şekilde toplumdaki diğer kişilerin haklarını ihlal etmesidir.</a:t>
            </a:r>
          </a:p>
        </p:txBody>
      </p:sp>
      <p:sp>
        <p:nvSpPr>
          <p:cNvPr id="4" name="Slide Number Placeholder 3">
            <a:extLst>
              <a:ext uri="{FF2B5EF4-FFF2-40B4-BE49-F238E27FC236}">
                <a16:creationId xmlns:a16="http://schemas.microsoft.com/office/drawing/2014/main" id="{6A220647-54DD-CE8E-0AEB-3570B375346D}"/>
              </a:ext>
            </a:extLst>
          </p:cNvPr>
          <p:cNvSpPr>
            <a:spLocks noGrp="1"/>
          </p:cNvSpPr>
          <p:nvPr>
            <p:ph type="sldNum" sz="quarter" idx="12"/>
          </p:nvPr>
        </p:nvSpPr>
        <p:spPr/>
        <p:txBody>
          <a:bodyPr/>
          <a:lstStyle/>
          <a:p>
            <a:fld id="{0BE68271-D1D7-4240-9CAF-7A57D75CD8A1}" type="slidenum">
              <a:rPr lang="en-US" smtClean="0"/>
              <a:t>28</a:t>
            </a:fld>
            <a:endParaRPr lang="en-US"/>
          </a:p>
        </p:txBody>
      </p:sp>
    </p:spTree>
    <p:extLst>
      <p:ext uri="{BB962C8B-B14F-4D97-AF65-F5344CB8AC3E}">
        <p14:creationId xmlns:p14="http://schemas.microsoft.com/office/powerpoint/2010/main" val="42707734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643466" y="1278719"/>
            <a:ext cx="10515600" cy="68950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DAVRANIM BOZUKLUĞU</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643466" y="1968222"/>
            <a:ext cx="10786533" cy="3114918"/>
          </a:xfrm>
        </p:spPr>
        <p:txBody>
          <a:bodyPr>
            <a:noAutofit/>
          </a:bodyPr>
          <a:lstStyle/>
          <a:p>
            <a:pPr marL="0" indent="0">
              <a:buNone/>
            </a:pPr>
            <a:r>
              <a:rPr lang="tr-TR" b="1" dirty="0">
                <a:solidFill>
                  <a:srgbClr val="002060"/>
                </a:solidFill>
                <a:latin typeface="Segoe UI" panose="020B0502040204020203" pitchFamily="34" charset="0"/>
                <a:cs typeface="Segoe UI" panose="020B0502040204020203" pitchFamily="34" charset="0"/>
              </a:rPr>
              <a:t>Belirtiler</a:t>
            </a:r>
          </a:p>
          <a:p>
            <a:r>
              <a:rPr lang="tr-TR" sz="2200" dirty="0">
                <a:latin typeface="Segoe UI" panose="020B0502040204020203" pitchFamily="34" charset="0"/>
                <a:cs typeface="Segoe UI" panose="020B0502040204020203" pitchFamily="34" charset="0"/>
              </a:rPr>
              <a:t>Kabadayılık etme ve göz dağı verme, </a:t>
            </a:r>
          </a:p>
          <a:p>
            <a:r>
              <a:rPr lang="tr-TR" sz="2200" dirty="0">
                <a:latin typeface="Segoe UI" panose="020B0502040204020203" pitchFamily="34" charset="0"/>
                <a:cs typeface="Segoe UI" panose="020B0502040204020203" pitchFamily="34" charset="0"/>
              </a:rPr>
              <a:t>Kavga-dövüş başlatma, </a:t>
            </a:r>
          </a:p>
          <a:p>
            <a:r>
              <a:rPr lang="tr-TR" sz="2200" dirty="0">
                <a:latin typeface="Segoe UI" panose="020B0502040204020203" pitchFamily="34" charset="0"/>
                <a:cs typeface="Segoe UI" panose="020B0502040204020203" pitchFamily="34" charset="0"/>
              </a:rPr>
              <a:t>Başkalarını yaralayacak araçlar kullanma, </a:t>
            </a:r>
          </a:p>
          <a:p>
            <a:r>
              <a:rPr lang="tr-TR" sz="2200" dirty="0">
                <a:latin typeface="Segoe UI" panose="020B0502040204020203" pitchFamily="34" charset="0"/>
                <a:cs typeface="Segoe UI" panose="020B0502040204020203" pitchFamily="34" charset="0"/>
              </a:rPr>
              <a:t>İnsanlara/ hayvanlara karşı acımasız davranma,</a:t>
            </a:r>
          </a:p>
          <a:p>
            <a:r>
              <a:rPr lang="tr-TR" sz="2200" dirty="0">
                <a:latin typeface="Segoe UI" panose="020B0502040204020203" pitchFamily="34" charset="0"/>
                <a:cs typeface="Segoe UI" panose="020B0502040204020203" pitchFamily="34" charset="0"/>
              </a:rPr>
              <a:t>Hırsızlık</a:t>
            </a:r>
          </a:p>
          <a:p>
            <a:r>
              <a:rPr lang="tr-TR" sz="2200" dirty="0">
                <a:latin typeface="Segoe UI" panose="020B0502040204020203" pitchFamily="34" charset="0"/>
                <a:cs typeface="Segoe UI" panose="020B0502040204020203" pitchFamily="34" charset="0"/>
              </a:rPr>
              <a:t>Birini cinsel etkinliğe zorlama, </a:t>
            </a:r>
          </a:p>
          <a:p>
            <a:r>
              <a:rPr lang="tr-TR" sz="2200" dirty="0">
                <a:latin typeface="Segoe UI" panose="020B0502040204020203" pitchFamily="34" charset="0"/>
                <a:cs typeface="Segoe UI" panose="020B0502040204020203" pitchFamily="34" charset="0"/>
              </a:rPr>
              <a:t>Yangın çıkarma,</a:t>
            </a:r>
          </a:p>
          <a:p>
            <a:r>
              <a:rPr lang="tr-TR" sz="2200" dirty="0">
                <a:latin typeface="Segoe UI" panose="020B0502040204020203" pitchFamily="34" charset="0"/>
                <a:cs typeface="Segoe UI" panose="020B0502040204020203" pitchFamily="34" charset="0"/>
              </a:rPr>
              <a:t>Eşyalara zarar verme, evden kaçma ve okuldan kaçma </a:t>
            </a:r>
          </a:p>
        </p:txBody>
      </p:sp>
      <p:sp>
        <p:nvSpPr>
          <p:cNvPr id="4" name="Slide Number Placeholder 3">
            <a:extLst>
              <a:ext uri="{FF2B5EF4-FFF2-40B4-BE49-F238E27FC236}">
                <a16:creationId xmlns:a16="http://schemas.microsoft.com/office/drawing/2014/main" id="{5EDA30C4-0FBD-E901-C1DE-FBCB20443C28}"/>
              </a:ext>
            </a:extLst>
          </p:cNvPr>
          <p:cNvSpPr>
            <a:spLocks noGrp="1"/>
          </p:cNvSpPr>
          <p:nvPr>
            <p:ph type="sldNum" sz="quarter" idx="12"/>
          </p:nvPr>
        </p:nvSpPr>
        <p:spPr/>
        <p:txBody>
          <a:bodyPr/>
          <a:lstStyle/>
          <a:p>
            <a:fld id="{0BE68271-D1D7-4240-9CAF-7A57D75CD8A1}" type="slidenum">
              <a:rPr lang="en-US" smtClean="0"/>
              <a:t>29</a:t>
            </a:fld>
            <a:endParaRPr lang="en-US"/>
          </a:p>
        </p:txBody>
      </p:sp>
    </p:spTree>
    <p:extLst>
      <p:ext uri="{BB962C8B-B14F-4D97-AF65-F5344CB8AC3E}">
        <p14:creationId xmlns:p14="http://schemas.microsoft.com/office/powerpoint/2010/main" val="4190153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618066" y="1380067"/>
            <a:ext cx="10515600" cy="830792"/>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GİRİŞ</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668867" y="2743200"/>
            <a:ext cx="10684933" cy="3131851"/>
          </a:xfrm>
        </p:spPr>
        <p:txBody>
          <a:bodyPr>
            <a:normAutofit/>
          </a:bodyPr>
          <a:lstStyle/>
          <a:p>
            <a:pPr algn="just"/>
            <a:r>
              <a:rPr lang="tr-TR" dirty="0">
                <a:latin typeface="Segoe UI" panose="020B0502040204020203" pitchFamily="34" charset="0"/>
                <a:cs typeface="Segoe UI" panose="020B0502040204020203" pitchFamily="34" charset="0"/>
              </a:rPr>
              <a:t>Bu derste, 11-17 yaş aralığındaki ergenlerde sık görülen duygusal ve davranışsal zorlukların tanınması, ayırt edilmesi; gerekli ilk basamak müdahalesinin öğrenilmesi ve uygun şekilde yönlendirilmesinin kavranması amaçlanmaktadır.</a:t>
            </a:r>
          </a:p>
        </p:txBody>
      </p:sp>
      <p:sp>
        <p:nvSpPr>
          <p:cNvPr id="4" name="Slide Number Placeholder 3">
            <a:extLst>
              <a:ext uri="{FF2B5EF4-FFF2-40B4-BE49-F238E27FC236}">
                <a16:creationId xmlns:a16="http://schemas.microsoft.com/office/drawing/2014/main" id="{11F32B28-7C31-D0C2-F985-BB968B0D66AE}"/>
              </a:ext>
            </a:extLst>
          </p:cNvPr>
          <p:cNvSpPr>
            <a:spLocks noGrp="1"/>
          </p:cNvSpPr>
          <p:nvPr>
            <p:ph type="sldNum" sz="quarter" idx="12"/>
          </p:nvPr>
        </p:nvSpPr>
        <p:spPr/>
        <p:txBody>
          <a:bodyPr/>
          <a:lstStyle/>
          <a:p>
            <a:fld id="{0BE68271-D1D7-4240-9CAF-7A57D75CD8A1}" type="slidenum">
              <a:rPr lang="en-US" smtClean="0"/>
              <a:t>3</a:t>
            </a:fld>
            <a:endParaRPr lang="en-US"/>
          </a:p>
        </p:txBody>
      </p:sp>
    </p:spTree>
    <p:extLst>
      <p:ext uri="{BB962C8B-B14F-4D97-AF65-F5344CB8AC3E}">
        <p14:creationId xmlns:p14="http://schemas.microsoft.com/office/powerpoint/2010/main" val="1590799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586596" y="2770205"/>
                <a:ext cx="10767204" cy="3243994"/>
              </a:xfrm>
            </p:spPr>
            <p:txBody>
              <a:bodyPr>
                <a:normAutofit/>
              </a:bodyPr>
              <a:lstStyle/>
              <a:p>
                <a:r>
                  <a:rPr lang="tr-TR" sz="2400" dirty="0">
                    <a:latin typeface="Segoe UI" panose="020B0502040204020203" pitchFamily="34" charset="0"/>
                    <a:cs typeface="Segoe UI" panose="020B0502040204020203" pitchFamily="34" charset="0"/>
                  </a:rPr>
                  <a:t>Genetik faktörler</a:t>
                </a:r>
              </a:p>
              <a:p>
                <a:r>
                  <a:rPr lang="tr-TR" sz="2400" dirty="0">
                    <a:latin typeface="Segoe UI" panose="020B0502040204020203" pitchFamily="34" charset="0"/>
                    <a:cs typeface="Segoe UI" panose="020B0502040204020203" pitchFamily="34" charset="0"/>
                  </a:rPr>
                  <a:t>Çevresel Faktörler</a:t>
                </a:r>
              </a:p>
              <a:p>
                <a:pPr algn="just"/>
                <a:r>
                  <a:rPr lang="tr-TR" sz="2400" dirty="0">
                    <a:latin typeface="Segoe UI" panose="020B0502040204020203" pitchFamily="34" charset="0"/>
                    <a:cs typeface="Segoe UI" panose="020B0502040204020203" pitchFamily="34" charset="0"/>
                  </a:rPr>
                  <a:t>Değerlendirme esnasında, belirtilerin takibi ile tespiti, sayısı, şiddeti ve yaygınlığının tespiti önemlidir.</a:t>
                </a:r>
              </a:p>
              <a:p>
                <a:pPr algn="just"/>
                <a:r>
                  <a:rPr lang="tr-TR" sz="2400" dirty="0">
                    <a:latin typeface="Segoe UI" panose="020B0502040204020203" pitchFamily="34" charset="0"/>
                    <a:cs typeface="Segoe UI" panose="020B0502040204020203" pitchFamily="34" charset="0"/>
                  </a:rPr>
                  <a:t>Tedavi edilmedikçe </a:t>
                </a:r>
                <a14:m>
                  <m:oMath xmlns:m="http://schemas.openxmlformats.org/officeDocument/2006/math">
                    <m:r>
                      <a:rPr lang="tr-TR" sz="2400" i="1" dirty="0" smtClean="0">
                        <a:latin typeface="Cambria Math" panose="02040503050406030204" pitchFamily="18" charset="0"/>
                      </a:rPr>
                      <m:t>→</m:t>
                    </m:r>
                  </m:oMath>
                </a14:m>
                <a:r>
                  <a:rPr lang="tr-TR" sz="2400" dirty="0">
                    <a:latin typeface="Segoe UI" panose="020B0502040204020203" pitchFamily="34" charset="0"/>
                    <a:cs typeface="Segoe UI" panose="020B0502040204020203" pitchFamily="34" charset="0"/>
                  </a:rPr>
                  <a:t> ötekileştirme </a:t>
                </a:r>
                <a14:m>
                  <m:oMath xmlns:m="http://schemas.openxmlformats.org/officeDocument/2006/math">
                    <m:r>
                      <a:rPr lang="tr-TR" sz="2400" i="1" dirty="0">
                        <a:latin typeface="Cambria Math" panose="02040503050406030204" pitchFamily="18" charset="0"/>
                      </a:rPr>
                      <m:t>→</m:t>
                    </m:r>
                  </m:oMath>
                </a14:m>
                <a:r>
                  <a:rPr lang="tr-TR" sz="2400" dirty="0">
                    <a:latin typeface="Segoe UI" panose="020B0502040204020203" pitchFamily="34" charset="0"/>
                    <a:cs typeface="Segoe UI" panose="020B0502040204020203" pitchFamily="34" charset="0"/>
                  </a:rPr>
                  <a:t> şiddet ↑ kronikleşme ↑</a:t>
                </a:r>
              </a:p>
              <a:p>
                <a:pPr algn="just"/>
                <a:r>
                  <a:rPr lang="tr-TR" sz="2400" dirty="0">
                    <a:latin typeface="Segoe UI" panose="020B0502040204020203" pitchFamily="34" charset="0"/>
                    <a:cs typeface="Segoe UI" panose="020B0502040204020203" pitchFamily="34" charset="0"/>
                  </a:rPr>
                  <a:t>Eşlik eden diğer problemlerin tedavisi önemli</a:t>
                </a:r>
              </a:p>
              <a:p>
                <a:pPr algn="just"/>
                <a:r>
                  <a:rPr lang="tr-TR" sz="2400" dirty="0">
                    <a:latin typeface="Segoe UI" panose="020B0502040204020203" pitchFamily="34" charset="0"/>
                    <a:cs typeface="Segoe UI" panose="020B0502040204020203" pitchFamily="34" charset="0"/>
                  </a:rPr>
                  <a:t>Sorunlar çevreyi etkiler</a:t>
                </a:r>
              </a:p>
              <a:p>
                <a:pPr algn="just"/>
                <a:endParaRPr lang="tr-TR" sz="2400" dirty="0">
                  <a:latin typeface="Segoe UI" panose="020B0502040204020203" pitchFamily="34" charset="0"/>
                  <a:cs typeface="Segoe UI" panose="020B0502040204020203" pitchFamily="34" charset="0"/>
                </a:endParaRPr>
              </a:p>
              <a:p>
                <a:pPr algn="just"/>
                <a:endParaRPr lang="tr-TR" sz="2400" dirty="0">
                  <a:latin typeface="Segoe UI" panose="020B0502040204020203" pitchFamily="34" charset="0"/>
                  <a:cs typeface="Segoe UI" panose="020B0502040204020203" pitchFamily="34" charset="0"/>
                </a:endParaRPr>
              </a:p>
            </p:txBody>
          </p:sp>
        </mc:Choice>
        <mc:Fallback>
          <p:sp>
            <p:nvSpPr>
              <p:cNvPr id="3" name="Content Placeholder 2">
                <a:extLst>
                  <a:ext uri="{FF2B5EF4-FFF2-40B4-BE49-F238E27FC236}">
                    <a16:creationId xmlns:a16="http://schemas.microsoft.com/office/drawing/2014/main" id="{ADBF6158-857C-1445-9927-75C73CCC64FF}"/>
                  </a:ext>
                </a:extLst>
              </p:cNvPr>
              <p:cNvSpPr>
                <a:spLocks noGrp="1" noRot="1" noChangeAspect="1" noMove="1" noResize="1" noEditPoints="1" noAdjustHandles="1" noChangeArrowheads="1" noChangeShapeType="1" noTextEdit="1"/>
              </p:cNvSpPr>
              <p:nvPr>
                <p:ph idx="1"/>
              </p:nvPr>
            </p:nvSpPr>
            <p:spPr>
              <a:xfrm>
                <a:off x="586596" y="2770205"/>
                <a:ext cx="10767204" cy="3243994"/>
              </a:xfrm>
              <a:blipFill>
                <a:blip r:embed="rId3"/>
                <a:stretch>
                  <a:fillRect l="-736" t="-2439" r="-849"/>
                </a:stretch>
              </a:blipFill>
            </p:spPr>
            <p:txBody>
              <a:bodyPr/>
              <a:lstStyle/>
              <a:p>
                <a:r>
                  <a:rPr lang="en-US">
                    <a:noFill/>
                  </a:rPr>
                  <a:t> </a:t>
                </a:r>
              </a:p>
            </p:txBody>
          </p:sp>
        </mc:Fallback>
      </mc:AlternateContent>
      <p:sp>
        <p:nvSpPr>
          <p:cNvPr id="6" name="Title 1">
            <a:extLst>
              <a:ext uri="{FF2B5EF4-FFF2-40B4-BE49-F238E27FC236}">
                <a16:creationId xmlns:a16="http://schemas.microsoft.com/office/drawing/2014/main" id="{3FD6654E-08B2-40B5-918F-32E160EF729B}"/>
              </a:ext>
            </a:extLst>
          </p:cNvPr>
          <p:cNvSpPr>
            <a:spLocks noGrp="1"/>
          </p:cNvSpPr>
          <p:nvPr>
            <p:ph type="title"/>
          </p:nvPr>
        </p:nvSpPr>
        <p:spPr>
          <a:xfrm>
            <a:off x="586596" y="1123122"/>
            <a:ext cx="10515600" cy="1868557"/>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DAVRANIM BOZUKLUĞU</a:t>
            </a:r>
            <a:br>
              <a:rPr lang="en-US" sz="3200" b="1" kern="1400" spc="-50" dirty="0">
                <a:solidFill>
                  <a:srgbClr val="002060"/>
                </a:solidFill>
                <a:latin typeface="Segoe UI" panose="020B0502040204020203" pitchFamily="34" charset="0"/>
                <a:cs typeface="Segoe UI" panose="020B0502040204020203" pitchFamily="34" charset="0"/>
              </a:rPr>
            </a:br>
            <a:br>
              <a:rPr lang="tr-TR" sz="3200" b="1" kern="1400" spc="-50" dirty="0">
                <a:solidFill>
                  <a:srgbClr val="002060"/>
                </a:solidFill>
                <a:latin typeface="Segoe UI" panose="020B0502040204020203" pitchFamily="34" charset="0"/>
                <a:cs typeface="Segoe UI" panose="020B0502040204020203" pitchFamily="34" charset="0"/>
              </a:rPr>
            </a:br>
            <a:r>
              <a:rPr lang="tr-TR" sz="2800" b="1" kern="1400" spc="-50" dirty="0">
                <a:solidFill>
                  <a:srgbClr val="002060"/>
                </a:solidFill>
                <a:latin typeface="Segoe UI" panose="020B0502040204020203" pitchFamily="34" charset="0"/>
                <a:cs typeface="Segoe UI" panose="020B0502040204020203" pitchFamily="34" charset="0"/>
              </a:rPr>
              <a:t>Sebepler</a:t>
            </a:r>
          </a:p>
        </p:txBody>
      </p:sp>
      <p:sp>
        <p:nvSpPr>
          <p:cNvPr id="2" name="Slide Number Placeholder 1">
            <a:extLst>
              <a:ext uri="{FF2B5EF4-FFF2-40B4-BE49-F238E27FC236}">
                <a16:creationId xmlns:a16="http://schemas.microsoft.com/office/drawing/2014/main" id="{DD69110E-64F5-FF20-C77F-6D1B62DFC307}"/>
              </a:ext>
            </a:extLst>
          </p:cNvPr>
          <p:cNvSpPr>
            <a:spLocks noGrp="1"/>
          </p:cNvSpPr>
          <p:nvPr>
            <p:ph type="sldNum" sz="quarter" idx="12"/>
          </p:nvPr>
        </p:nvSpPr>
        <p:spPr/>
        <p:txBody>
          <a:bodyPr/>
          <a:lstStyle/>
          <a:p>
            <a:fld id="{0BE68271-D1D7-4240-9CAF-7A57D75CD8A1}" type="slidenum">
              <a:rPr lang="en-US" smtClean="0"/>
              <a:t>30</a:t>
            </a:fld>
            <a:endParaRPr lang="en-US"/>
          </a:p>
        </p:txBody>
      </p:sp>
    </p:spTree>
    <p:extLst>
      <p:ext uri="{BB962C8B-B14F-4D97-AF65-F5344CB8AC3E}">
        <p14:creationId xmlns:p14="http://schemas.microsoft.com/office/powerpoint/2010/main" val="31797068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8200" y="1288241"/>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ÖZET</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838200" y="2126787"/>
            <a:ext cx="10655060" cy="3287126"/>
          </a:xfrm>
        </p:spPr>
        <p:txBody>
          <a:bodyPr/>
          <a:lstStyle/>
          <a:p>
            <a:pPr marL="0" indent="0">
              <a:buNone/>
            </a:pPr>
            <a:endParaRPr lang="tr-TR" dirty="0">
              <a:latin typeface="Segoe UI" panose="020B0502040204020203" pitchFamily="34" charset="0"/>
              <a:cs typeface="Segoe UI" panose="020B0502040204020203" pitchFamily="34" charset="0"/>
            </a:endParaRPr>
          </a:p>
          <a:p>
            <a:r>
              <a:rPr lang="tr-TR" dirty="0"/>
              <a:t>Davranım Bozukluğu, ergenlik döneminde, hayatı etkileyen sonuçları olabilen bir bozukluktur.</a:t>
            </a:r>
          </a:p>
          <a:p>
            <a:r>
              <a:rPr lang="tr-TR" dirty="0"/>
              <a:t>Hem bireysel hem toplumsal sonuçları olabilir.</a:t>
            </a:r>
          </a:p>
          <a:p>
            <a:r>
              <a:rPr lang="tr-TR" dirty="0"/>
              <a:t>Eşlik eden diğer psikiyatrik bozuklukların tespiti ve tedavisi önemlidir.</a:t>
            </a:r>
          </a:p>
          <a:p>
            <a:endParaRPr lang="tr-TR" dirty="0"/>
          </a:p>
        </p:txBody>
      </p:sp>
      <p:sp>
        <p:nvSpPr>
          <p:cNvPr id="4" name="Slide Number Placeholder 3">
            <a:extLst>
              <a:ext uri="{FF2B5EF4-FFF2-40B4-BE49-F238E27FC236}">
                <a16:creationId xmlns:a16="http://schemas.microsoft.com/office/drawing/2014/main" id="{8FFAB15B-5EB5-7877-55CD-64066FB7EF19}"/>
              </a:ext>
            </a:extLst>
          </p:cNvPr>
          <p:cNvSpPr>
            <a:spLocks noGrp="1"/>
          </p:cNvSpPr>
          <p:nvPr>
            <p:ph type="sldNum" sz="quarter" idx="12"/>
          </p:nvPr>
        </p:nvSpPr>
        <p:spPr/>
        <p:txBody>
          <a:bodyPr/>
          <a:lstStyle/>
          <a:p>
            <a:fld id="{0BE68271-D1D7-4240-9CAF-7A57D75CD8A1}" type="slidenum">
              <a:rPr lang="en-US" smtClean="0"/>
              <a:t>31</a:t>
            </a:fld>
            <a:endParaRPr lang="en-US"/>
          </a:p>
        </p:txBody>
      </p:sp>
    </p:spTree>
    <p:extLst>
      <p:ext uri="{BB962C8B-B14F-4D97-AF65-F5344CB8AC3E}">
        <p14:creationId xmlns:p14="http://schemas.microsoft.com/office/powerpoint/2010/main" val="32587506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690113" y="982949"/>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ANKSİYETE BOZUKLUKLARI</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690113" y="2084591"/>
            <a:ext cx="11107635" cy="3978279"/>
          </a:xfrm>
        </p:spPr>
        <p:txBody>
          <a:bodyPr>
            <a:noAutofit/>
          </a:bodyPr>
          <a:lstStyle/>
          <a:p>
            <a:pPr algn="just">
              <a:buFont typeface="Wingdings" panose="05000000000000000000" pitchFamily="2" charset="2"/>
              <a:buChar char="§"/>
            </a:pPr>
            <a:r>
              <a:rPr lang="tr-TR" sz="2400" b="1" dirty="0" err="1">
                <a:solidFill>
                  <a:srgbClr val="002060"/>
                </a:solidFill>
                <a:latin typeface="Segoe UI" panose="020B0502040204020203" pitchFamily="34" charset="0"/>
                <a:cs typeface="Segoe UI" panose="020B0502040204020203" pitchFamily="34" charset="0"/>
              </a:rPr>
              <a:t>Anksiyete</a:t>
            </a:r>
            <a:r>
              <a:rPr lang="tr-TR" sz="2400" b="1" dirty="0">
                <a:solidFill>
                  <a:srgbClr val="002060"/>
                </a:solidFill>
                <a:latin typeface="Segoe UI" panose="020B0502040204020203" pitchFamily="34" charset="0"/>
                <a:cs typeface="Segoe UI" panose="020B0502040204020203" pitchFamily="34" charset="0"/>
              </a:rPr>
              <a:t>:</a:t>
            </a:r>
          </a:p>
          <a:p>
            <a:pPr lvl="1" algn="just">
              <a:buFont typeface="Wingdings" panose="05000000000000000000" pitchFamily="2" charset="2"/>
              <a:buChar char="§"/>
            </a:pPr>
            <a:r>
              <a:rPr lang="tr-TR" dirty="0">
                <a:latin typeface="Segoe UI" panose="020B0502040204020203" pitchFamily="34" charset="0"/>
                <a:cs typeface="Segoe UI" panose="020B0502040204020203" pitchFamily="34" charset="0"/>
              </a:rPr>
              <a:t>Kişide öznel bir huzursuzluğa yol açan, kişiyi kaygılandıran </a:t>
            </a:r>
          </a:p>
          <a:p>
            <a:pPr lvl="1" algn="just">
              <a:buFont typeface="Wingdings" panose="05000000000000000000" pitchFamily="2" charset="2"/>
              <a:buChar char="§"/>
            </a:pPr>
            <a:r>
              <a:rPr lang="tr-TR" dirty="0">
                <a:latin typeface="Segoe UI" panose="020B0502040204020203" pitchFamily="34" charset="0"/>
                <a:cs typeface="Segoe UI" panose="020B0502040204020203" pitchFamily="34" charset="0"/>
              </a:rPr>
              <a:t>Beraberinde irritabilitenin eşlik edebildiği bir duygudur</a:t>
            </a:r>
            <a:r>
              <a:rPr lang="en-US" dirty="0">
                <a:latin typeface="Segoe UI" panose="020B0502040204020203" pitchFamily="34" charset="0"/>
                <a:cs typeface="Segoe UI" panose="020B0502040204020203" pitchFamily="34" charset="0"/>
              </a:rPr>
              <a:t>.</a:t>
            </a:r>
            <a:r>
              <a:rPr lang="tr-TR" dirty="0">
                <a:latin typeface="Segoe UI" panose="020B0502040204020203" pitchFamily="34" charset="0"/>
                <a:cs typeface="Segoe UI" panose="020B0502040204020203" pitchFamily="34" charset="0"/>
              </a:rPr>
              <a:t> </a:t>
            </a:r>
          </a:p>
          <a:p>
            <a:pPr algn="just">
              <a:buFont typeface="Wingdings" panose="05000000000000000000" pitchFamily="2" charset="2"/>
              <a:buChar char="§"/>
            </a:pPr>
            <a:r>
              <a:rPr lang="tr-TR" sz="2400" dirty="0">
                <a:latin typeface="Segoe UI" panose="020B0502040204020203" pitchFamily="34" charset="0"/>
                <a:cs typeface="Segoe UI" panose="020B0502040204020203" pitchFamily="34" charset="0"/>
              </a:rPr>
              <a:t>Çocuk ve ergenlerde yaşam boyu AB görülme sıklığı %8-27 </a:t>
            </a:r>
          </a:p>
          <a:p>
            <a:pPr algn="just">
              <a:buFont typeface="Wingdings" panose="05000000000000000000" pitchFamily="2" charset="2"/>
              <a:buChar char="§"/>
            </a:pPr>
            <a:r>
              <a:rPr lang="tr-TR" sz="2400" dirty="0">
                <a:latin typeface="Segoe UI" panose="020B0502040204020203" pitchFamily="34" charset="0"/>
                <a:cs typeface="Segoe UI" panose="020B0502040204020203" pitchFamily="34" charset="0"/>
              </a:rPr>
              <a:t>Ayrılık </a:t>
            </a:r>
            <a:r>
              <a:rPr lang="tr-TR" sz="2400" dirty="0" err="1">
                <a:latin typeface="Segoe UI" panose="020B0502040204020203" pitchFamily="34" charset="0"/>
                <a:cs typeface="Segoe UI" panose="020B0502040204020203" pitchFamily="34" charset="0"/>
              </a:rPr>
              <a:t>Anksiyetesi</a:t>
            </a:r>
            <a:r>
              <a:rPr lang="tr-TR" sz="2400" dirty="0">
                <a:latin typeface="Segoe UI" panose="020B0502040204020203" pitchFamily="34" charset="0"/>
                <a:cs typeface="Segoe UI" panose="020B0502040204020203" pitchFamily="34" charset="0"/>
              </a:rPr>
              <a:t> Bozukluğu (AAB) ve </a:t>
            </a:r>
            <a:r>
              <a:rPr lang="tr-TR" sz="2400" dirty="0" err="1">
                <a:latin typeface="Segoe UI" panose="020B0502040204020203" pitchFamily="34" charset="0"/>
                <a:cs typeface="Segoe UI" panose="020B0502040204020203" pitchFamily="34" charset="0"/>
              </a:rPr>
              <a:t>Selektif</a:t>
            </a:r>
            <a:r>
              <a:rPr lang="tr-TR" sz="2400" dirty="0">
                <a:latin typeface="Segoe UI" panose="020B0502040204020203" pitchFamily="34" charset="0"/>
                <a:cs typeface="Segoe UI" panose="020B0502040204020203" pitchFamily="34" charset="0"/>
              </a:rPr>
              <a:t> </a:t>
            </a:r>
            <a:r>
              <a:rPr lang="tr-TR" sz="2400" dirty="0" err="1">
                <a:latin typeface="Segoe UI" panose="020B0502040204020203" pitchFamily="34" charset="0"/>
                <a:cs typeface="Segoe UI" panose="020B0502040204020203" pitchFamily="34" charset="0"/>
              </a:rPr>
              <a:t>Mutizm</a:t>
            </a:r>
            <a:r>
              <a:rPr lang="tr-TR" sz="2400" dirty="0">
                <a:latin typeface="Segoe UI" panose="020B0502040204020203" pitchFamily="34" charset="0"/>
                <a:cs typeface="Segoe UI" panose="020B0502040204020203" pitchFamily="34" charset="0"/>
              </a:rPr>
              <a:t> </a:t>
            </a:r>
          </a:p>
          <a:p>
            <a:pPr lvl="1" algn="just">
              <a:buFont typeface="Wingdings" panose="05000000000000000000" pitchFamily="2" charset="2"/>
              <a:buChar char="§"/>
            </a:pPr>
            <a:r>
              <a:rPr lang="en-US" dirty="0">
                <a:latin typeface="Segoe UI" panose="020B0502040204020203" pitchFamily="34" charset="0"/>
                <a:cs typeface="Segoe UI" panose="020B0502040204020203" pitchFamily="34" charset="0"/>
              </a:rPr>
              <a:t>Ç</a:t>
            </a:r>
            <a:r>
              <a:rPr lang="tr-TR" dirty="0">
                <a:latin typeface="Segoe UI" panose="020B0502040204020203" pitchFamily="34" charset="0"/>
                <a:cs typeface="Segoe UI" panose="020B0502040204020203" pitchFamily="34" charset="0"/>
              </a:rPr>
              <a:t>ocukluk ve ergenlik dönemine özgü</a:t>
            </a:r>
          </a:p>
          <a:p>
            <a:pPr algn="just">
              <a:buFont typeface="Wingdings" panose="05000000000000000000" pitchFamily="2" charset="2"/>
              <a:buChar char="§"/>
            </a:pPr>
            <a:r>
              <a:rPr lang="tr-TR" sz="2400" dirty="0">
                <a:latin typeface="Segoe UI" panose="020B0502040204020203" pitchFamily="34" charset="0"/>
                <a:cs typeface="Segoe UI" panose="020B0502040204020203" pitchFamily="34" charset="0"/>
              </a:rPr>
              <a:t>Çocuklardaki AAB, Yaygın </a:t>
            </a:r>
            <a:r>
              <a:rPr lang="tr-TR" sz="2400" dirty="0" err="1">
                <a:latin typeface="Segoe UI" panose="020B0502040204020203" pitchFamily="34" charset="0"/>
                <a:cs typeface="Segoe UI" panose="020B0502040204020203" pitchFamily="34" charset="0"/>
              </a:rPr>
              <a:t>Anksiyete</a:t>
            </a:r>
            <a:r>
              <a:rPr lang="tr-TR" sz="2400" dirty="0">
                <a:latin typeface="Segoe UI" panose="020B0502040204020203" pitchFamily="34" charset="0"/>
                <a:cs typeface="Segoe UI" panose="020B0502040204020203" pitchFamily="34" charset="0"/>
              </a:rPr>
              <a:t> Bozukluğu (YAB) ve Sosyal Fobi</a:t>
            </a:r>
          </a:p>
          <a:p>
            <a:pPr lvl="1" algn="just">
              <a:buFont typeface="Wingdings" panose="05000000000000000000" pitchFamily="2" charset="2"/>
              <a:buChar char="§"/>
            </a:pPr>
            <a:r>
              <a:rPr lang="tr-TR" dirty="0">
                <a:latin typeface="Segoe UI" panose="020B0502040204020203" pitchFamily="34" charset="0"/>
                <a:cs typeface="Segoe UI" panose="020B0502040204020203" pitchFamily="34" charset="0"/>
              </a:rPr>
              <a:t>Yüksek oranda </a:t>
            </a:r>
            <a:r>
              <a:rPr lang="tr-TR" b="1" dirty="0">
                <a:solidFill>
                  <a:srgbClr val="002060"/>
                </a:solidFill>
                <a:latin typeface="Segoe UI" panose="020B0502040204020203" pitchFamily="34" charset="0"/>
                <a:cs typeface="Segoe UI" panose="020B0502040204020203" pitchFamily="34" charset="0"/>
              </a:rPr>
              <a:t>binişiklik ve örtüşen belirtiler </a:t>
            </a:r>
            <a:r>
              <a:rPr lang="tr-TR" dirty="0">
                <a:latin typeface="Segoe UI" panose="020B0502040204020203" pitchFamily="34" charset="0"/>
                <a:cs typeface="Segoe UI" panose="020B0502040204020203" pitchFamily="34" charset="0"/>
              </a:rPr>
              <a:t>gösterirler</a:t>
            </a:r>
            <a:r>
              <a:rPr lang="en-US" dirty="0">
                <a:latin typeface="Segoe UI" panose="020B0502040204020203" pitchFamily="34" charset="0"/>
                <a:cs typeface="Segoe UI" panose="020B0502040204020203" pitchFamily="34" charset="0"/>
              </a:rPr>
              <a:t>.</a:t>
            </a:r>
            <a:r>
              <a:rPr lang="tr-TR" dirty="0">
                <a:latin typeface="Segoe UI" panose="020B0502040204020203" pitchFamily="34" charset="0"/>
                <a:cs typeface="Segoe UI" panose="020B0502040204020203" pitchFamily="34" charset="0"/>
              </a:rPr>
              <a:t> </a:t>
            </a:r>
          </a:p>
          <a:p>
            <a:endParaRPr lang="tr-TR" sz="2400"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AB018F1C-B327-F52B-920A-E83013D60C34}"/>
              </a:ext>
            </a:extLst>
          </p:cNvPr>
          <p:cNvSpPr>
            <a:spLocks noGrp="1"/>
          </p:cNvSpPr>
          <p:nvPr>
            <p:ph type="sldNum" sz="quarter" idx="12"/>
          </p:nvPr>
        </p:nvSpPr>
        <p:spPr/>
        <p:txBody>
          <a:bodyPr/>
          <a:lstStyle/>
          <a:p>
            <a:fld id="{0BE68271-D1D7-4240-9CAF-7A57D75CD8A1}" type="slidenum">
              <a:rPr lang="en-US" smtClean="0"/>
              <a:t>32</a:t>
            </a:fld>
            <a:endParaRPr lang="en-US"/>
          </a:p>
        </p:txBody>
      </p:sp>
    </p:spTree>
    <p:extLst>
      <p:ext uri="{BB962C8B-B14F-4D97-AF65-F5344CB8AC3E}">
        <p14:creationId xmlns:p14="http://schemas.microsoft.com/office/powerpoint/2010/main" val="4357999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8200" y="1080029"/>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ANKSİYETE BOZUKLUKLARI</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838200" y="2178331"/>
            <a:ext cx="10515600" cy="3496911"/>
          </a:xfrm>
        </p:spPr>
        <p:txBody>
          <a:bodyPr>
            <a:noAutofit/>
          </a:bodyPr>
          <a:lstStyle/>
          <a:p>
            <a:r>
              <a:rPr lang="tr-TR" sz="2400" dirty="0">
                <a:latin typeface="Segoe UI" panose="020B0502040204020203" pitchFamily="34" charset="0"/>
                <a:cs typeface="Segoe UI" panose="020B0502040204020203" pitchFamily="34" charset="0"/>
              </a:rPr>
              <a:t>Belirtilerinin gelişiminde, mizaç önemli bir bileşendir. </a:t>
            </a:r>
          </a:p>
          <a:p>
            <a:pPr lvl="1"/>
            <a:r>
              <a:rPr lang="tr-TR" dirty="0">
                <a:latin typeface="Segoe UI" panose="020B0502040204020203" pitchFamily="34" charset="0"/>
                <a:cs typeface="Segoe UI" panose="020B0502040204020203" pitchFamily="34" charset="0"/>
              </a:rPr>
              <a:t>Örneğin, davranışsal </a:t>
            </a:r>
            <a:r>
              <a:rPr lang="tr-TR" dirty="0" err="1">
                <a:latin typeface="Segoe UI" panose="020B0502040204020203" pitchFamily="34" charset="0"/>
                <a:cs typeface="Segoe UI" panose="020B0502040204020203" pitchFamily="34" charset="0"/>
              </a:rPr>
              <a:t>ketlenme</a:t>
            </a:r>
            <a:r>
              <a:rPr lang="tr-TR" dirty="0">
                <a:latin typeface="Segoe UI" panose="020B0502040204020203" pitchFamily="34" charset="0"/>
                <a:cs typeface="Segoe UI" panose="020B0502040204020203" pitchFamily="34" charset="0"/>
              </a:rPr>
              <a:t> (aşırı utangaçlık, davranışsal </a:t>
            </a:r>
            <a:r>
              <a:rPr lang="tr-TR" dirty="0" err="1">
                <a:latin typeface="Segoe UI" panose="020B0502040204020203" pitchFamily="34" charset="0"/>
                <a:cs typeface="Segoe UI" panose="020B0502040204020203" pitchFamily="34" charset="0"/>
              </a:rPr>
              <a:t>inhibisyon</a:t>
            </a:r>
            <a:r>
              <a:rPr lang="tr-TR" dirty="0">
                <a:latin typeface="Segoe UI" panose="020B0502040204020203" pitchFamily="34" charset="0"/>
                <a:cs typeface="Segoe UI" panose="020B0502040204020203" pitchFamily="34" charset="0"/>
              </a:rPr>
              <a:t>) gösteren çocuklar, </a:t>
            </a:r>
            <a:r>
              <a:rPr lang="tr-TR" dirty="0" err="1">
                <a:latin typeface="Segoe UI" panose="020B0502040204020203" pitchFamily="34" charset="0"/>
                <a:cs typeface="Segoe UI" panose="020B0502040204020203" pitchFamily="34" charset="0"/>
              </a:rPr>
              <a:t>anksiyete</a:t>
            </a:r>
            <a:r>
              <a:rPr lang="tr-TR" dirty="0">
                <a:latin typeface="Segoe UI" panose="020B0502040204020203" pitchFamily="34" charset="0"/>
                <a:cs typeface="Segoe UI" panose="020B0502040204020203" pitchFamily="34" charset="0"/>
              </a:rPr>
              <a:t> bozuklukları geliştirme açısından risk altındadır.</a:t>
            </a:r>
          </a:p>
          <a:p>
            <a:r>
              <a:rPr lang="tr-TR" sz="2400" dirty="0">
                <a:latin typeface="Segoe UI" panose="020B0502040204020203" pitchFamily="34" charset="0"/>
                <a:cs typeface="Segoe UI" panose="020B0502040204020203" pitchFamily="34" charset="0"/>
              </a:rPr>
              <a:t>Mizaç özelliklerinin ise yüksek oranda genetik</a:t>
            </a:r>
          </a:p>
          <a:p>
            <a:pPr lvl="1"/>
            <a:r>
              <a:rPr lang="tr-TR" dirty="0">
                <a:latin typeface="Segoe UI" panose="020B0502040204020203" pitchFamily="34" charset="0"/>
                <a:cs typeface="Segoe UI" panose="020B0502040204020203" pitchFamily="34" charset="0"/>
              </a:rPr>
              <a:t>%40-60</a:t>
            </a:r>
          </a:p>
          <a:p>
            <a:r>
              <a:rPr lang="tr-TR" sz="2400" dirty="0">
                <a:latin typeface="Segoe UI" panose="020B0502040204020203" pitchFamily="34" charset="0"/>
                <a:cs typeface="Segoe UI" panose="020B0502040204020203" pitchFamily="34" charset="0"/>
              </a:rPr>
              <a:t>Sosyal ortamlardan öğrenme de </a:t>
            </a:r>
            <a:r>
              <a:rPr lang="tr-TR" sz="2400" dirty="0" err="1">
                <a:latin typeface="Segoe UI" panose="020B0502040204020203" pitchFamily="34" charset="0"/>
                <a:cs typeface="Segoe UI" panose="020B0502040204020203" pitchFamily="34" charset="0"/>
              </a:rPr>
              <a:t>anksiyete</a:t>
            </a:r>
            <a:r>
              <a:rPr lang="tr-TR" sz="2400" dirty="0">
                <a:latin typeface="Segoe UI" panose="020B0502040204020203" pitchFamily="34" charset="0"/>
                <a:cs typeface="Segoe UI" panose="020B0502040204020203" pitchFamily="34" charset="0"/>
              </a:rPr>
              <a:t> bozuklukları açısından risk</a:t>
            </a:r>
          </a:p>
          <a:p>
            <a:pPr lvl="1"/>
            <a:r>
              <a:rPr lang="tr-TR" dirty="0">
                <a:latin typeface="Segoe UI" panose="020B0502040204020203" pitchFamily="34" charset="0"/>
                <a:cs typeface="Segoe UI" panose="020B0502040204020203" pitchFamily="34" charset="0"/>
              </a:rPr>
              <a:t>Ebeveynlerde </a:t>
            </a:r>
            <a:r>
              <a:rPr lang="tr-TR" dirty="0" err="1">
                <a:latin typeface="Segoe UI" panose="020B0502040204020203" pitchFamily="34" charset="0"/>
                <a:cs typeface="Segoe UI" panose="020B0502040204020203" pitchFamily="34" charset="0"/>
              </a:rPr>
              <a:t>anksiyete</a:t>
            </a:r>
            <a:r>
              <a:rPr lang="tr-TR" dirty="0">
                <a:latin typeface="Segoe UI" panose="020B0502040204020203" pitchFamily="34" charset="0"/>
                <a:cs typeface="Segoe UI" panose="020B0502040204020203" pitchFamily="34" charset="0"/>
              </a:rPr>
              <a:t> bozukluğu varsa daha önemli </a:t>
            </a:r>
          </a:p>
        </p:txBody>
      </p:sp>
      <p:sp>
        <p:nvSpPr>
          <p:cNvPr id="4" name="Slide Number Placeholder 3">
            <a:extLst>
              <a:ext uri="{FF2B5EF4-FFF2-40B4-BE49-F238E27FC236}">
                <a16:creationId xmlns:a16="http://schemas.microsoft.com/office/drawing/2014/main" id="{45A8520C-58CA-0926-D28D-483F031E20A4}"/>
              </a:ext>
            </a:extLst>
          </p:cNvPr>
          <p:cNvSpPr>
            <a:spLocks noGrp="1"/>
          </p:cNvSpPr>
          <p:nvPr>
            <p:ph type="sldNum" sz="quarter" idx="12"/>
          </p:nvPr>
        </p:nvSpPr>
        <p:spPr/>
        <p:txBody>
          <a:bodyPr/>
          <a:lstStyle/>
          <a:p>
            <a:fld id="{0BE68271-D1D7-4240-9CAF-7A57D75CD8A1}" type="slidenum">
              <a:rPr lang="en-US" smtClean="0"/>
              <a:t>33</a:t>
            </a:fld>
            <a:endParaRPr lang="en-US"/>
          </a:p>
        </p:txBody>
      </p:sp>
    </p:spTree>
    <p:extLst>
      <p:ext uri="{BB962C8B-B14F-4D97-AF65-F5344CB8AC3E}">
        <p14:creationId xmlns:p14="http://schemas.microsoft.com/office/powerpoint/2010/main" val="28133627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3E26402-3E3B-852B-3092-F070D64C393F}"/>
              </a:ext>
            </a:extLst>
          </p:cNvPr>
          <p:cNvSpPr>
            <a:spLocks noGrp="1"/>
          </p:cNvSpPr>
          <p:nvPr>
            <p:ph type="title"/>
          </p:nvPr>
        </p:nvSpPr>
        <p:spPr>
          <a:xfrm>
            <a:off x="559905" y="1022533"/>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AYRILIK ANKSİYETESİ BOZUKLUĞU</a:t>
            </a:r>
          </a:p>
        </p:txBody>
      </p:sp>
      <p:sp>
        <p:nvSpPr>
          <p:cNvPr id="3" name="İçerik Yer Tutucusu 2">
            <a:extLst>
              <a:ext uri="{FF2B5EF4-FFF2-40B4-BE49-F238E27FC236}">
                <a16:creationId xmlns:a16="http://schemas.microsoft.com/office/drawing/2014/main" id="{CD6B8252-0DF4-B918-7D5C-7C9895303EA0}"/>
              </a:ext>
            </a:extLst>
          </p:cNvPr>
          <p:cNvSpPr>
            <a:spLocks noGrp="1"/>
          </p:cNvSpPr>
          <p:nvPr>
            <p:ph idx="1"/>
          </p:nvPr>
        </p:nvSpPr>
        <p:spPr>
          <a:xfrm>
            <a:off x="640081" y="3026538"/>
            <a:ext cx="10713719" cy="3078480"/>
          </a:xfrm>
        </p:spPr>
        <p:txBody>
          <a:bodyPr numCol="2">
            <a:noAutofit/>
          </a:bodyPr>
          <a:lstStyle/>
          <a:p>
            <a:pPr>
              <a:buFont typeface="Wingdings" panose="05000000000000000000" pitchFamily="2" charset="2"/>
              <a:buChar char="§"/>
            </a:pPr>
            <a:r>
              <a:rPr lang="tr-TR" sz="2400" dirty="0">
                <a:latin typeface="Segoe UI" panose="020B0502040204020203" pitchFamily="34" charset="0"/>
                <a:cs typeface="Segoe UI" panose="020B0502040204020203" pitchFamily="34" charset="0"/>
              </a:rPr>
              <a:t>Sıklıkla stresli olaylarla tetiklenme</a:t>
            </a:r>
          </a:p>
          <a:p>
            <a:pPr>
              <a:buFont typeface="Wingdings" panose="05000000000000000000" pitchFamily="2" charset="2"/>
              <a:buChar char="§"/>
            </a:pPr>
            <a:r>
              <a:rPr lang="tr-TR" sz="2400" dirty="0">
                <a:latin typeface="Segoe UI" panose="020B0502040204020203" pitchFamily="34" charset="0"/>
                <a:cs typeface="Segoe UI" panose="020B0502040204020203" pitchFamily="34" charset="0"/>
              </a:rPr>
              <a:t>Bağlanma figürünü bir daha göremeyeceği konusunda endişeler</a:t>
            </a:r>
          </a:p>
          <a:p>
            <a:pPr>
              <a:buFont typeface="Wingdings" panose="05000000000000000000" pitchFamily="2" charset="2"/>
              <a:buChar char="§"/>
            </a:pPr>
            <a:r>
              <a:rPr lang="tr-TR" sz="2400" dirty="0">
                <a:latin typeface="Segoe UI" panose="020B0502040204020203" pitchFamily="34" charset="0"/>
                <a:cs typeface="Segoe UI" panose="020B0502040204020203" pitchFamily="34" charset="0"/>
              </a:rPr>
              <a:t>Yalnız uyumayı veya evden uzaklaşmayı reddetme, ayrılıkla ilgili kâbuslar</a:t>
            </a:r>
          </a:p>
          <a:p>
            <a:pPr algn="just">
              <a:buFont typeface="Wingdings" panose="05000000000000000000" pitchFamily="2" charset="2"/>
              <a:buChar char="§"/>
            </a:pPr>
            <a:endParaRPr lang="tr-TR" sz="2400" dirty="0">
              <a:latin typeface="Segoe UI" panose="020B0502040204020203" pitchFamily="34" charset="0"/>
              <a:cs typeface="Segoe UI" panose="020B0502040204020203" pitchFamily="34" charset="0"/>
            </a:endParaRPr>
          </a:p>
          <a:p>
            <a:pPr algn="just">
              <a:buFont typeface="Wingdings" panose="05000000000000000000" pitchFamily="2" charset="2"/>
              <a:buChar char="§"/>
            </a:pPr>
            <a:endParaRPr lang="tr-TR" sz="2400" dirty="0">
              <a:latin typeface="Segoe UI" panose="020B0502040204020203" pitchFamily="34" charset="0"/>
              <a:cs typeface="Segoe UI" panose="020B0502040204020203" pitchFamily="34" charset="0"/>
            </a:endParaRPr>
          </a:p>
          <a:p>
            <a:pPr marL="347663" algn="just">
              <a:buFont typeface="Wingdings" panose="05000000000000000000" pitchFamily="2" charset="2"/>
              <a:buChar char="§"/>
            </a:pPr>
            <a:r>
              <a:rPr lang="tr-TR" sz="2400" dirty="0">
                <a:latin typeface="Segoe UI" panose="020B0502040204020203" pitchFamily="34" charset="0"/>
                <a:cs typeface="Segoe UI" panose="020B0502040204020203" pitchFamily="34" charset="0"/>
              </a:rPr>
              <a:t>Yanlık kalma konusunda endişeler</a:t>
            </a:r>
          </a:p>
          <a:p>
            <a:pPr marL="347663" algn="just">
              <a:buFont typeface="Wingdings" panose="05000000000000000000" pitchFamily="2" charset="2"/>
              <a:buChar char="§"/>
            </a:pPr>
            <a:r>
              <a:rPr lang="tr-TR" sz="2400" dirty="0">
                <a:latin typeface="Segoe UI" panose="020B0502040204020203" pitchFamily="34" charset="0"/>
                <a:cs typeface="Segoe UI" panose="020B0502040204020203" pitchFamily="34" charset="0"/>
              </a:rPr>
              <a:t>Somatik semptomlar</a:t>
            </a:r>
          </a:p>
          <a:p>
            <a:pPr marL="347663" algn="just">
              <a:buFont typeface="Wingdings" panose="05000000000000000000" pitchFamily="2" charset="2"/>
              <a:buChar char="§"/>
            </a:pPr>
            <a:r>
              <a:rPr lang="tr-TR" sz="2400" dirty="0">
                <a:latin typeface="Segoe UI" panose="020B0502040204020203" pitchFamily="34" charset="0"/>
                <a:cs typeface="Segoe UI" panose="020B0502040204020203" pitchFamily="34" charset="0"/>
              </a:rPr>
              <a:t>Okul reddi</a:t>
            </a:r>
          </a:p>
          <a:p>
            <a:pPr algn="just">
              <a:buFont typeface="Wingdings" panose="05000000000000000000" pitchFamily="2" charset="2"/>
              <a:buChar char="§"/>
            </a:pPr>
            <a:endParaRPr lang="tr-TR" sz="2000" dirty="0">
              <a:latin typeface="Segoe UI" panose="020B0502040204020203" pitchFamily="34" charset="0"/>
              <a:cs typeface="Segoe UI" panose="020B0502040204020203" pitchFamily="34" charset="0"/>
            </a:endParaRPr>
          </a:p>
        </p:txBody>
      </p:sp>
      <p:sp>
        <p:nvSpPr>
          <p:cNvPr id="5" name="Metin kutusu 4">
            <a:extLst>
              <a:ext uri="{FF2B5EF4-FFF2-40B4-BE49-F238E27FC236}">
                <a16:creationId xmlns:a16="http://schemas.microsoft.com/office/drawing/2014/main" id="{7AA167B4-7DCB-415B-8890-84F5AB1D137A}"/>
              </a:ext>
            </a:extLst>
          </p:cNvPr>
          <p:cNvSpPr txBox="1"/>
          <p:nvPr/>
        </p:nvSpPr>
        <p:spPr>
          <a:xfrm>
            <a:off x="559905" y="2034868"/>
            <a:ext cx="9997440" cy="830997"/>
          </a:xfrm>
          <a:prstGeom prst="rect">
            <a:avLst/>
          </a:prstGeom>
          <a:noFill/>
        </p:spPr>
        <p:txBody>
          <a:bodyPr wrap="square">
            <a:spAutoFit/>
          </a:bodyPr>
          <a:lstStyle/>
          <a:p>
            <a:pPr algn="just"/>
            <a:r>
              <a:rPr lang="tr-TR" sz="2400" dirty="0">
                <a:latin typeface="Segoe UI" panose="020B0502040204020203" pitchFamily="34" charset="0"/>
                <a:cs typeface="Segoe UI" panose="020B0502040204020203" pitchFamily="34" charset="0"/>
              </a:rPr>
              <a:t>AAB bağlanma figüründen veya bakıcıdan ayrılmaya ilişkin gelişimsel olarak uygun olmayan kaygı veya sıkıntı</a:t>
            </a:r>
          </a:p>
        </p:txBody>
      </p:sp>
      <p:sp>
        <p:nvSpPr>
          <p:cNvPr id="6" name="Metin kutusu 5">
            <a:extLst>
              <a:ext uri="{FF2B5EF4-FFF2-40B4-BE49-F238E27FC236}">
                <a16:creationId xmlns:a16="http://schemas.microsoft.com/office/drawing/2014/main" id="{5030B6B3-84A1-45ED-8130-6320B336691A}"/>
              </a:ext>
            </a:extLst>
          </p:cNvPr>
          <p:cNvSpPr txBox="1"/>
          <p:nvPr/>
        </p:nvSpPr>
        <p:spPr>
          <a:xfrm>
            <a:off x="2845905" y="5216243"/>
            <a:ext cx="8229600" cy="461665"/>
          </a:xfrm>
          <a:prstGeom prst="rect">
            <a:avLst/>
          </a:prstGeom>
          <a:noFill/>
        </p:spPr>
        <p:txBody>
          <a:bodyPr wrap="square">
            <a:spAutoFit/>
          </a:bodyPr>
          <a:lstStyle/>
          <a:p>
            <a:pPr algn="just"/>
            <a:r>
              <a:rPr lang="tr-TR" sz="2400" b="1" dirty="0">
                <a:solidFill>
                  <a:srgbClr val="002060"/>
                </a:solidFill>
              </a:rPr>
              <a:t>Çocuklarda tanı için belirtiler en az 4 hafta !!</a:t>
            </a:r>
          </a:p>
        </p:txBody>
      </p:sp>
      <p:sp>
        <p:nvSpPr>
          <p:cNvPr id="4" name="Slide Number Placeholder 3">
            <a:extLst>
              <a:ext uri="{FF2B5EF4-FFF2-40B4-BE49-F238E27FC236}">
                <a16:creationId xmlns:a16="http://schemas.microsoft.com/office/drawing/2014/main" id="{2B7A862A-25D7-3BC7-F53F-986873C41DD3}"/>
              </a:ext>
            </a:extLst>
          </p:cNvPr>
          <p:cNvSpPr>
            <a:spLocks noGrp="1"/>
          </p:cNvSpPr>
          <p:nvPr>
            <p:ph type="sldNum" sz="quarter" idx="12"/>
          </p:nvPr>
        </p:nvSpPr>
        <p:spPr/>
        <p:txBody>
          <a:bodyPr/>
          <a:lstStyle/>
          <a:p>
            <a:fld id="{0BE68271-D1D7-4240-9CAF-7A57D75CD8A1}" type="slidenum">
              <a:rPr lang="en-US" smtClean="0"/>
              <a:t>34</a:t>
            </a:fld>
            <a:endParaRPr lang="en-US"/>
          </a:p>
        </p:txBody>
      </p:sp>
    </p:spTree>
    <p:extLst>
      <p:ext uri="{BB962C8B-B14F-4D97-AF65-F5344CB8AC3E}">
        <p14:creationId xmlns:p14="http://schemas.microsoft.com/office/powerpoint/2010/main" val="34807989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CFDEC34-977B-A888-5F16-1CAEB6BDA58D}"/>
              </a:ext>
            </a:extLst>
          </p:cNvPr>
          <p:cNvSpPr>
            <a:spLocks noGrp="1"/>
          </p:cNvSpPr>
          <p:nvPr>
            <p:ph type="title"/>
          </p:nvPr>
        </p:nvSpPr>
        <p:spPr>
          <a:xfrm>
            <a:off x="544135" y="1092489"/>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ÖZGÜL FOBİ</a:t>
            </a:r>
          </a:p>
        </p:txBody>
      </p:sp>
      <p:sp>
        <p:nvSpPr>
          <p:cNvPr id="3" name="İçerik Yer Tutucusu 2">
            <a:extLst>
              <a:ext uri="{FF2B5EF4-FFF2-40B4-BE49-F238E27FC236}">
                <a16:creationId xmlns:a16="http://schemas.microsoft.com/office/drawing/2014/main" id="{BB16B5F4-4534-D459-E5F1-74947D9D2289}"/>
              </a:ext>
            </a:extLst>
          </p:cNvPr>
          <p:cNvSpPr>
            <a:spLocks noGrp="1"/>
          </p:cNvSpPr>
          <p:nvPr>
            <p:ph idx="1"/>
          </p:nvPr>
        </p:nvSpPr>
        <p:spPr>
          <a:xfrm>
            <a:off x="544135" y="2063821"/>
            <a:ext cx="10815991" cy="3701690"/>
          </a:xfrm>
        </p:spPr>
        <p:txBody>
          <a:bodyPr>
            <a:noAutofit/>
          </a:bodyPr>
          <a:lstStyle/>
          <a:p>
            <a:pPr marL="0" indent="0" algn="just">
              <a:buNone/>
            </a:pPr>
            <a:r>
              <a:rPr lang="tr-TR" sz="2000" dirty="0">
                <a:latin typeface="Segoe UI" panose="020B0502040204020203" pitchFamily="34" charset="0"/>
                <a:cs typeface="Segoe UI" panose="020B0502040204020203" pitchFamily="34" charset="0"/>
              </a:rPr>
              <a:t>Belirli bir </a:t>
            </a:r>
            <a:r>
              <a:rPr lang="tr-TR" sz="2000" b="1" dirty="0">
                <a:solidFill>
                  <a:srgbClr val="002060"/>
                </a:solidFill>
                <a:latin typeface="Segoe UI" panose="020B0502040204020203" pitchFamily="34" charset="0"/>
                <a:cs typeface="Segoe UI" panose="020B0502040204020203" pitchFamily="34" charset="0"/>
              </a:rPr>
              <a:t>nesne veya durumdan </a:t>
            </a:r>
            <a:r>
              <a:rPr lang="tr-TR" sz="2000" dirty="0">
                <a:latin typeface="Segoe UI" panose="020B0502040204020203" pitchFamily="34" charset="0"/>
                <a:cs typeface="Segoe UI" panose="020B0502040204020203" pitchFamily="34" charset="0"/>
              </a:rPr>
              <a:t>aşırı derecede korkma </a:t>
            </a:r>
          </a:p>
          <a:p>
            <a:pPr algn="just">
              <a:buFont typeface="Wingdings" panose="05000000000000000000" pitchFamily="2" charset="2"/>
              <a:buChar char="§"/>
            </a:pPr>
            <a:r>
              <a:rPr lang="tr-TR" sz="2000" dirty="0">
                <a:latin typeface="Segoe UI" panose="020B0502040204020203" pitchFamily="34" charset="0"/>
                <a:cs typeface="Segoe UI" panose="020B0502040204020203" pitchFamily="34" charset="0"/>
              </a:rPr>
              <a:t>5 farklı alt tip</a:t>
            </a:r>
          </a:p>
          <a:p>
            <a:pPr lvl="1" algn="just">
              <a:buFont typeface="Wingdings" panose="05000000000000000000" pitchFamily="2" charset="2"/>
              <a:buChar char="ü"/>
            </a:pPr>
            <a:r>
              <a:rPr lang="tr-TR" sz="2000" dirty="0">
                <a:latin typeface="Segoe UI" panose="020B0502040204020203" pitchFamily="34" charset="0"/>
                <a:cs typeface="Segoe UI" panose="020B0502040204020203" pitchFamily="34" charset="0"/>
              </a:rPr>
              <a:t>Hayvanlar, doğal çevre (şimşek, yükseklik, karanlık vb.)</a:t>
            </a:r>
          </a:p>
          <a:p>
            <a:pPr lvl="1" algn="just">
              <a:buFont typeface="Wingdings" panose="05000000000000000000" pitchFamily="2" charset="2"/>
              <a:buChar char="ü"/>
            </a:pPr>
            <a:r>
              <a:rPr lang="tr-TR" sz="2000" dirty="0">
                <a:latin typeface="Segoe UI" panose="020B0502040204020203" pitchFamily="34" charset="0"/>
                <a:cs typeface="Segoe UI" panose="020B0502040204020203" pitchFamily="34" charset="0"/>
              </a:rPr>
              <a:t>Kan, enjeksiyon, yaralanma (diğer tıbbi prosedürler dahil)</a:t>
            </a:r>
          </a:p>
          <a:p>
            <a:pPr lvl="1" algn="just">
              <a:buFont typeface="Wingdings" panose="05000000000000000000" pitchFamily="2" charset="2"/>
              <a:buChar char="ü"/>
            </a:pPr>
            <a:r>
              <a:rPr lang="tr-TR" sz="2000" dirty="0">
                <a:latin typeface="Segoe UI" panose="020B0502040204020203" pitchFamily="34" charset="0"/>
                <a:cs typeface="Segoe UI" panose="020B0502040204020203" pitchFamily="34" charset="0"/>
              </a:rPr>
              <a:t>Durumsal (uçmak, araba kullanmak, köprüler vb.)</a:t>
            </a:r>
          </a:p>
          <a:p>
            <a:pPr lvl="1" algn="just">
              <a:buFont typeface="Wingdings" panose="05000000000000000000" pitchFamily="2" charset="2"/>
              <a:buChar char="ü"/>
            </a:pPr>
            <a:r>
              <a:rPr lang="tr-TR" sz="2000" dirty="0">
                <a:latin typeface="Segoe UI" panose="020B0502040204020203" pitchFamily="34" charset="0"/>
                <a:cs typeface="Segoe UI" panose="020B0502040204020203" pitchFamily="34" charset="0"/>
              </a:rPr>
              <a:t>Diğer (yüksek ses, boğulma, palyaçolar vb.)</a:t>
            </a:r>
          </a:p>
          <a:p>
            <a:pPr algn="just">
              <a:buFont typeface="Wingdings" panose="05000000000000000000" pitchFamily="2" charset="2"/>
              <a:buChar char="§"/>
            </a:pPr>
            <a:r>
              <a:rPr lang="tr-TR" sz="2000" dirty="0" err="1">
                <a:latin typeface="Segoe UI" panose="020B0502040204020203" pitchFamily="34" charset="0"/>
                <a:cs typeface="Segoe UI" panose="020B0502040204020203" pitchFamily="34" charset="0"/>
              </a:rPr>
              <a:t>ÖF'li</a:t>
            </a:r>
            <a:r>
              <a:rPr lang="tr-TR" sz="2000" dirty="0">
                <a:latin typeface="Segoe UI" panose="020B0502040204020203" pitchFamily="34" charset="0"/>
                <a:cs typeface="Segoe UI" panose="020B0502040204020203" pitchFamily="34" charset="0"/>
              </a:rPr>
              <a:t> çocukların çoğunun birden fazla fobi+</a:t>
            </a:r>
          </a:p>
          <a:p>
            <a:pPr algn="just">
              <a:buFont typeface="Wingdings" panose="05000000000000000000" pitchFamily="2" charset="2"/>
              <a:buChar char="§"/>
            </a:pPr>
            <a:r>
              <a:rPr lang="tr-TR" sz="2000" dirty="0">
                <a:latin typeface="Segoe UI" panose="020B0502040204020203" pitchFamily="34" charset="0"/>
                <a:cs typeface="Segoe UI" panose="020B0502040204020203" pitchFamily="34" charset="0"/>
              </a:rPr>
              <a:t>Travmatik ve korkutucu deneyimlerden sonra ÖF veya TSSB gelişebilir</a:t>
            </a:r>
            <a:r>
              <a:rPr lang="en-US" sz="2000" dirty="0">
                <a:latin typeface="Segoe UI" panose="020B0502040204020203" pitchFamily="34" charset="0"/>
                <a:cs typeface="Segoe UI" panose="020B0502040204020203" pitchFamily="34" charset="0"/>
              </a:rPr>
              <a:t>.</a:t>
            </a:r>
            <a:endParaRPr lang="tr-TR" sz="2000" dirty="0">
              <a:latin typeface="Segoe UI" panose="020B0502040204020203" pitchFamily="34" charset="0"/>
              <a:cs typeface="Segoe UI" panose="020B0502040204020203" pitchFamily="34" charset="0"/>
            </a:endParaRPr>
          </a:p>
          <a:p>
            <a:pPr lvl="1" algn="just"/>
            <a:r>
              <a:rPr lang="tr-TR" sz="2000" dirty="0">
                <a:latin typeface="Segoe UI" panose="020B0502040204020203" pitchFamily="34" charset="0"/>
                <a:cs typeface="Segoe UI" panose="020B0502040204020203" pitchFamily="34" charset="0"/>
              </a:rPr>
              <a:t>ÖF yalnızca TSSB kriterlerinin karşılanmadığı durumlarda teşhis edilir</a:t>
            </a:r>
            <a:r>
              <a:rPr lang="en-US" sz="2000" dirty="0">
                <a:latin typeface="Segoe UI" panose="020B0502040204020203" pitchFamily="34" charset="0"/>
                <a:cs typeface="Segoe UI" panose="020B0502040204020203" pitchFamily="34" charset="0"/>
              </a:rPr>
              <a:t>.</a:t>
            </a:r>
            <a:endParaRPr lang="tr-TR" sz="2000" dirty="0">
              <a:latin typeface="Segoe UI" panose="020B0502040204020203" pitchFamily="34" charset="0"/>
              <a:cs typeface="Segoe UI" panose="020B0502040204020203" pitchFamily="34" charset="0"/>
            </a:endParaRPr>
          </a:p>
          <a:p>
            <a:pPr algn="just"/>
            <a:r>
              <a:rPr lang="tr-TR" sz="2000" dirty="0">
                <a:latin typeface="Segoe UI" panose="020B0502040204020203" pitchFamily="34" charset="0"/>
                <a:cs typeface="Segoe UI" panose="020B0502040204020203" pitchFamily="34" charset="0"/>
              </a:rPr>
              <a:t>Tedavisinde, genellikle maruz bırakmanın temel alındığı davranışçı yöntemler</a:t>
            </a:r>
          </a:p>
          <a:p>
            <a:pPr marL="457200" lvl="1" indent="0" algn="just">
              <a:buNone/>
            </a:pPr>
            <a:endParaRPr lang="tr-TR" sz="2000" dirty="0">
              <a:latin typeface="Segoe UI" panose="020B0502040204020203" pitchFamily="34" charset="0"/>
              <a:cs typeface="Segoe UI" panose="020B0502040204020203" pitchFamily="34" charset="0"/>
            </a:endParaRPr>
          </a:p>
          <a:p>
            <a:pPr algn="just">
              <a:buFont typeface="Wingdings" panose="05000000000000000000" pitchFamily="2" charset="2"/>
              <a:buChar char="§"/>
            </a:pPr>
            <a:endParaRPr lang="tr-TR" sz="2000"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8621AFBF-9B1D-AF21-154B-2E979C3BE12D}"/>
              </a:ext>
            </a:extLst>
          </p:cNvPr>
          <p:cNvSpPr>
            <a:spLocks noGrp="1"/>
          </p:cNvSpPr>
          <p:nvPr>
            <p:ph type="sldNum" sz="quarter" idx="12"/>
          </p:nvPr>
        </p:nvSpPr>
        <p:spPr/>
        <p:txBody>
          <a:bodyPr/>
          <a:lstStyle/>
          <a:p>
            <a:fld id="{0BE68271-D1D7-4240-9CAF-7A57D75CD8A1}" type="slidenum">
              <a:rPr lang="en-US" smtClean="0"/>
              <a:t>35</a:t>
            </a:fld>
            <a:endParaRPr lang="en-US"/>
          </a:p>
        </p:txBody>
      </p:sp>
    </p:spTree>
    <p:extLst>
      <p:ext uri="{BB962C8B-B14F-4D97-AF65-F5344CB8AC3E}">
        <p14:creationId xmlns:p14="http://schemas.microsoft.com/office/powerpoint/2010/main" val="9208027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SOSYAL ANKSİYETE BOZUKLUKLARI</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838200" y="2724985"/>
            <a:ext cx="10515600" cy="2851892"/>
          </a:xfrm>
        </p:spPr>
        <p:txBody>
          <a:bodyPr/>
          <a:lstStyle/>
          <a:p>
            <a:pPr algn="just"/>
            <a:r>
              <a:rPr lang="tr-TR" dirty="0">
                <a:latin typeface="Segoe UI" panose="020B0502040204020203" pitchFamily="34" charset="0"/>
                <a:cs typeface="Segoe UI" panose="020B0502040204020203" pitchFamily="34" charset="0"/>
              </a:rPr>
              <a:t>Sosyal </a:t>
            </a:r>
            <a:r>
              <a:rPr lang="tr-TR" dirty="0" err="1">
                <a:latin typeface="Segoe UI" panose="020B0502040204020203" pitchFamily="34" charset="0"/>
                <a:cs typeface="Segoe UI" panose="020B0502040204020203" pitchFamily="34" charset="0"/>
              </a:rPr>
              <a:t>Anksiyete</a:t>
            </a:r>
            <a:r>
              <a:rPr lang="tr-TR" dirty="0">
                <a:latin typeface="Segoe UI" panose="020B0502040204020203" pitchFamily="34" charset="0"/>
                <a:cs typeface="Segoe UI" panose="020B0502040204020203" pitchFamily="34" charset="0"/>
              </a:rPr>
              <a:t> Bozukluğu (SAB), başkaları tarafından olumsuz değerlendirilmekten aşırı ve hayatı etkileyen bir şekilde korkmaktır.</a:t>
            </a:r>
          </a:p>
          <a:p>
            <a:pPr algn="just"/>
            <a:r>
              <a:rPr lang="tr-TR" dirty="0">
                <a:latin typeface="Segoe UI" panose="020B0502040204020203" pitchFamily="34" charset="0"/>
                <a:cs typeface="Segoe UI" panose="020B0502040204020203" pitchFamily="34" charset="0"/>
              </a:rPr>
              <a:t>Tanı için </a:t>
            </a:r>
            <a:r>
              <a:rPr lang="tr-TR" dirty="0" err="1">
                <a:latin typeface="Segoe UI" panose="020B0502040204020203" pitchFamily="34" charset="0"/>
                <a:cs typeface="Segoe UI" panose="020B0502040204020203" pitchFamily="34" charset="0"/>
              </a:rPr>
              <a:t>SAB’ye</a:t>
            </a:r>
            <a:r>
              <a:rPr lang="tr-TR" dirty="0">
                <a:latin typeface="Segoe UI" panose="020B0502040204020203" pitchFamily="34" charset="0"/>
                <a:cs typeface="Segoe UI" panose="020B0502040204020203" pitchFamily="34" charset="0"/>
              </a:rPr>
              <a:t> sosyal durumlardan kaçınma ya da sosyal durumlara katlanırken ciddi rahatsızlık duyma eşlik etmelidir.</a:t>
            </a:r>
          </a:p>
        </p:txBody>
      </p:sp>
      <p:sp>
        <p:nvSpPr>
          <p:cNvPr id="4" name="Slide Number Placeholder 3">
            <a:extLst>
              <a:ext uri="{FF2B5EF4-FFF2-40B4-BE49-F238E27FC236}">
                <a16:creationId xmlns:a16="http://schemas.microsoft.com/office/drawing/2014/main" id="{076D2A78-7A8C-3D47-16F2-C819B9F560CC}"/>
              </a:ext>
            </a:extLst>
          </p:cNvPr>
          <p:cNvSpPr>
            <a:spLocks noGrp="1"/>
          </p:cNvSpPr>
          <p:nvPr>
            <p:ph type="sldNum" sz="quarter" idx="12"/>
          </p:nvPr>
        </p:nvSpPr>
        <p:spPr/>
        <p:txBody>
          <a:bodyPr/>
          <a:lstStyle/>
          <a:p>
            <a:fld id="{0BE68271-D1D7-4240-9CAF-7A57D75CD8A1}" type="slidenum">
              <a:rPr lang="en-US" smtClean="0"/>
              <a:t>36</a:t>
            </a:fld>
            <a:endParaRPr lang="en-US"/>
          </a:p>
        </p:txBody>
      </p:sp>
    </p:spTree>
    <p:extLst>
      <p:ext uri="{BB962C8B-B14F-4D97-AF65-F5344CB8AC3E}">
        <p14:creationId xmlns:p14="http://schemas.microsoft.com/office/powerpoint/2010/main" val="753208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405441" y="1090033"/>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SOSYAL ANKSİYETE BOZUKLUKLARI</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444978" y="2825897"/>
            <a:ext cx="11124170" cy="2942070"/>
          </a:xfrm>
        </p:spPr>
        <p:txBody>
          <a:bodyPr numCol="2">
            <a:noAutofit/>
          </a:bodyPr>
          <a:lstStyle/>
          <a:p>
            <a:pPr marL="0" indent="0" algn="just">
              <a:lnSpc>
                <a:spcPct val="115000"/>
              </a:lnSpc>
              <a:buNone/>
            </a:pPr>
            <a:r>
              <a:rPr lang="tr-TR" sz="1800" dirty="0" err="1">
                <a:effectLst/>
                <a:latin typeface="Segoe UI" panose="020B0502040204020203" pitchFamily="34" charset="0"/>
                <a:ea typeface="Quattrocento Sans"/>
                <a:cs typeface="Segoe UI" panose="020B0502040204020203" pitchFamily="34" charset="0"/>
              </a:rPr>
              <a:t>SAB’li</a:t>
            </a:r>
            <a:r>
              <a:rPr lang="tr-TR" sz="1800" dirty="0">
                <a:effectLst/>
                <a:latin typeface="Segoe UI" panose="020B0502040204020203" pitchFamily="34" charset="0"/>
                <a:ea typeface="Quattrocento Sans"/>
                <a:cs typeface="Segoe UI" panose="020B0502040204020203" pitchFamily="34" charset="0"/>
              </a:rPr>
              <a:t> ergenlerde;</a:t>
            </a:r>
            <a:endParaRPr lang="tr-TR" sz="1800" dirty="0">
              <a:latin typeface="Segoe UI" panose="020B0502040204020203" pitchFamily="34" charset="0"/>
              <a:ea typeface="Quattrocento Sans"/>
              <a:cs typeface="Segoe UI" panose="020B0502040204020203" pitchFamily="34" charset="0"/>
            </a:endParaRPr>
          </a:p>
          <a:p>
            <a:pPr>
              <a:lnSpc>
                <a:spcPct val="115000"/>
              </a:lnSpc>
            </a:pPr>
            <a:r>
              <a:rPr lang="tr-TR" sz="1800" dirty="0">
                <a:latin typeface="Segoe UI" panose="020B0502040204020203" pitchFamily="34" charset="0"/>
                <a:ea typeface="Quattrocento Sans"/>
                <a:cs typeface="Segoe UI" panose="020B0502040204020203" pitchFamily="34" charset="0"/>
              </a:rPr>
              <a:t>Göz temasından rahatsızlık</a:t>
            </a:r>
          </a:p>
          <a:p>
            <a:pPr>
              <a:lnSpc>
                <a:spcPct val="115000"/>
              </a:lnSpc>
            </a:pPr>
            <a:r>
              <a:rPr lang="tr-TR" sz="1800" dirty="0">
                <a:latin typeface="Segoe UI" panose="020B0502040204020203" pitchFamily="34" charset="0"/>
                <a:cs typeface="Segoe UI" panose="020B0502040204020203" pitchFamily="34" charset="0"/>
              </a:rPr>
              <a:t>Aşırı sert duruş ve anormal derecede yumuşak konuşma</a:t>
            </a:r>
          </a:p>
          <a:p>
            <a:pPr>
              <a:lnSpc>
                <a:spcPct val="115000"/>
              </a:lnSpc>
            </a:pPr>
            <a:r>
              <a:rPr lang="tr-TR" sz="1800" dirty="0">
                <a:latin typeface="Segoe UI" panose="020B0502040204020203" pitchFamily="34" charset="0"/>
                <a:ea typeface="Quattrocento Sans"/>
                <a:cs typeface="Segoe UI" panose="020B0502040204020203" pitchFamily="34" charset="0"/>
              </a:rPr>
              <a:t>Kaçınma</a:t>
            </a:r>
          </a:p>
          <a:p>
            <a:pPr>
              <a:lnSpc>
                <a:spcPct val="115000"/>
              </a:lnSpc>
            </a:pPr>
            <a:r>
              <a:rPr lang="tr-TR" sz="1800" dirty="0">
                <a:latin typeface="Segoe UI" panose="020B0502040204020203" pitchFamily="34" charset="0"/>
                <a:ea typeface="Quattrocento Sans"/>
                <a:cs typeface="Segoe UI" panose="020B0502040204020203" pitchFamily="34" charset="0"/>
              </a:rPr>
              <a:t>İzole olma</a:t>
            </a:r>
          </a:p>
          <a:p>
            <a:pPr>
              <a:lnSpc>
                <a:spcPct val="115000"/>
              </a:lnSpc>
            </a:pPr>
            <a:r>
              <a:rPr lang="tr-TR" sz="1800" dirty="0">
                <a:latin typeface="Segoe UI" panose="020B0502040204020203" pitchFamily="34" charset="0"/>
                <a:cs typeface="Segoe UI" panose="020B0502040204020203" pitchFamily="34" charset="0"/>
              </a:rPr>
              <a:t>Yüz kızarması, terleme veya ses titremesi</a:t>
            </a:r>
          </a:p>
          <a:p>
            <a:pPr algn="just"/>
            <a:endParaRPr lang="tr-TR" sz="1800" dirty="0">
              <a:latin typeface="Segoe UI" panose="020B0502040204020203" pitchFamily="34" charset="0"/>
              <a:cs typeface="Segoe UI" panose="020B0502040204020203" pitchFamily="34" charset="0"/>
            </a:endParaRPr>
          </a:p>
          <a:p>
            <a:pPr algn="just"/>
            <a:r>
              <a:rPr lang="tr-TR" sz="1800" dirty="0">
                <a:latin typeface="Segoe UI" panose="020B0502040204020203" pitchFamily="34" charset="0"/>
                <a:cs typeface="Segoe UI" panose="020B0502040204020203" pitchFamily="34" charset="0"/>
              </a:rPr>
              <a:t>Arkadaş edinme veya arkadaşlık ilişkilerini sürdürmede zorluklar,</a:t>
            </a:r>
          </a:p>
          <a:p>
            <a:pPr algn="just"/>
            <a:r>
              <a:rPr lang="tr-TR" sz="1800" dirty="0">
                <a:latin typeface="Segoe UI" panose="020B0502040204020203" pitchFamily="34" charset="0"/>
                <a:cs typeface="Segoe UI" panose="020B0502040204020203" pitchFamily="34" charset="0"/>
              </a:rPr>
              <a:t>Okul reddi</a:t>
            </a:r>
          </a:p>
          <a:p>
            <a:pPr algn="just">
              <a:lnSpc>
                <a:spcPct val="115000"/>
              </a:lnSpc>
            </a:pPr>
            <a:endParaRPr lang="tr-TR" sz="1800" dirty="0">
              <a:latin typeface="Segoe UI" panose="020B0502040204020203" pitchFamily="34" charset="0"/>
              <a:ea typeface="Quattrocento Sans"/>
              <a:cs typeface="Segoe UI" panose="020B0502040204020203" pitchFamily="34" charset="0"/>
            </a:endParaRPr>
          </a:p>
          <a:p>
            <a:pPr algn="just">
              <a:lnSpc>
                <a:spcPct val="115000"/>
              </a:lnSpc>
            </a:pPr>
            <a:endParaRPr lang="tr-TR" sz="1800" dirty="0">
              <a:effectLst/>
              <a:latin typeface="Segoe UI" panose="020B0502040204020203" pitchFamily="34" charset="0"/>
              <a:ea typeface="Quattrocento Sans"/>
              <a:cs typeface="Segoe UI" panose="020B0502040204020203" pitchFamily="34" charset="0"/>
            </a:endParaRPr>
          </a:p>
          <a:p>
            <a:pPr algn="just">
              <a:lnSpc>
                <a:spcPct val="115000"/>
              </a:lnSpc>
            </a:pPr>
            <a:endParaRPr lang="tr-TR" sz="1800" dirty="0">
              <a:effectLst/>
              <a:latin typeface="Segoe UI" panose="020B0502040204020203" pitchFamily="34" charset="0"/>
              <a:ea typeface="Quattrocento Sans"/>
              <a:cs typeface="Segoe UI" panose="020B0502040204020203" pitchFamily="34" charset="0"/>
            </a:endParaRPr>
          </a:p>
          <a:p>
            <a:endParaRPr lang="tr-TR" sz="1800" dirty="0">
              <a:latin typeface="Segoe UI" panose="020B0502040204020203" pitchFamily="34" charset="0"/>
              <a:cs typeface="Segoe UI" panose="020B0502040204020203" pitchFamily="34" charset="0"/>
            </a:endParaRPr>
          </a:p>
        </p:txBody>
      </p:sp>
      <p:sp>
        <p:nvSpPr>
          <p:cNvPr id="5" name="Metin kutusu 4">
            <a:extLst>
              <a:ext uri="{FF2B5EF4-FFF2-40B4-BE49-F238E27FC236}">
                <a16:creationId xmlns:a16="http://schemas.microsoft.com/office/drawing/2014/main" id="{1D42E0A7-5736-4ED2-8874-73680A7FD0E7}"/>
              </a:ext>
            </a:extLst>
          </p:cNvPr>
          <p:cNvSpPr txBox="1"/>
          <p:nvPr/>
        </p:nvSpPr>
        <p:spPr>
          <a:xfrm>
            <a:off x="405441" y="2064570"/>
            <a:ext cx="11124170" cy="702052"/>
          </a:xfrm>
          <a:prstGeom prst="rect">
            <a:avLst/>
          </a:prstGeom>
          <a:noFill/>
        </p:spPr>
        <p:txBody>
          <a:bodyPr wrap="square">
            <a:spAutoFit/>
          </a:bodyPr>
          <a:lstStyle/>
          <a:p>
            <a:pPr algn="just">
              <a:lnSpc>
                <a:spcPct val="115000"/>
              </a:lnSpc>
            </a:pPr>
            <a:r>
              <a:rPr lang="tr-TR" dirty="0">
                <a:latin typeface="Segoe UI" panose="020B0502040204020203" pitchFamily="34" charset="0"/>
                <a:ea typeface="Quattrocento Sans"/>
                <a:cs typeface="Segoe UI" panose="020B0502040204020203" pitchFamily="34" charset="0"/>
              </a:rPr>
              <a:t>E</a:t>
            </a:r>
            <a:r>
              <a:rPr lang="tr-TR" dirty="0">
                <a:effectLst/>
                <a:latin typeface="Segoe UI" panose="020B0502040204020203" pitchFamily="34" charset="0"/>
                <a:ea typeface="Quattrocento Sans"/>
                <a:cs typeface="Segoe UI" panose="020B0502040204020203" pitchFamily="34" charset="0"/>
              </a:rPr>
              <a:t>rgenlik dış etkenlerin kontrol edildiği, olumsuz geri bildirime duyarlı olunan ve sosyal ilişkinin yargılanma potansiyeli olan ortamlarda </a:t>
            </a:r>
            <a:r>
              <a:rPr lang="tr-TR" dirty="0" err="1">
                <a:effectLst/>
                <a:latin typeface="Segoe UI" panose="020B0502040204020203" pitchFamily="34" charset="0"/>
                <a:ea typeface="Quattrocento Sans"/>
                <a:cs typeface="Segoe UI" panose="020B0502040204020203" pitchFamily="34" charset="0"/>
              </a:rPr>
              <a:t>ketlendiği</a:t>
            </a:r>
            <a:r>
              <a:rPr lang="tr-TR" dirty="0">
                <a:effectLst/>
                <a:latin typeface="Segoe UI" panose="020B0502040204020203" pitchFamily="34" charset="0"/>
                <a:ea typeface="Quattrocento Sans"/>
                <a:cs typeface="Segoe UI" panose="020B0502040204020203" pitchFamily="34" charset="0"/>
              </a:rPr>
              <a:t> bir dönemdir.</a:t>
            </a:r>
          </a:p>
        </p:txBody>
      </p:sp>
      <p:sp>
        <p:nvSpPr>
          <p:cNvPr id="4" name="Slide Number Placeholder 3">
            <a:extLst>
              <a:ext uri="{FF2B5EF4-FFF2-40B4-BE49-F238E27FC236}">
                <a16:creationId xmlns:a16="http://schemas.microsoft.com/office/drawing/2014/main" id="{8DE1897F-07A6-A368-DD16-8A79C88199B3}"/>
              </a:ext>
            </a:extLst>
          </p:cNvPr>
          <p:cNvSpPr>
            <a:spLocks noGrp="1"/>
          </p:cNvSpPr>
          <p:nvPr>
            <p:ph type="sldNum" sz="quarter" idx="12"/>
          </p:nvPr>
        </p:nvSpPr>
        <p:spPr/>
        <p:txBody>
          <a:bodyPr/>
          <a:lstStyle/>
          <a:p>
            <a:fld id="{0BE68271-D1D7-4240-9CAF-7A57D75CD8A1}" type="slidenum">
              <a:rPr lang="en-US" smtClean="0"/>
              <a:t>37</a:t>
            </a:fld>
            <a:endParaRPr lang="en-US"/>
          </a:p>
        </p:txBody>
      </p:sp>
    </p:spTree>
    <p:extLst>
      <p:ext uri="{BB962C8B-B14F-4D97-AF65-F5344CB8AC3E}">
        <p14:creationId xmlns:p14="http://schemas.microsoft.com/office/powerpoint/2010/main" val="29640141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605287" y="1019644"/>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SOSYAL ANKSİYETE BOZUKLUKLARI</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605286" y="2989166"/>
            <a:ext cx="11037497" cy="2851892"/>
          </a:xfrm>
        </p:spPr>
        <p:txBody>
          <a:bodyPr>
            <a:normAutofit/>
          </a:bodyPr>
          <a:lstStyle/>
          <a:p>
            <a:pPr marL="177800" lvl="1" indent="0" algn="just">
              <a:buFont typeface="Wingdings" panose="05000000000000000000" pitchFamily="2" charset="2"/>
              <a:buChar char="§"/>
            </a:pPr>
            <a:r>
              <a:rPr lang="tr-TR" dirty="0">
                <a:latin typeface="Segoe UI" panose="020B0502040204020203" pitchFamily="34" charset="0"/>
                <a:cs typeface="Segoe UI" panose="020B0502040204020203" pitchFamily="34" charset="0"/>
              </a:rPr>
              <a:t> Normal utangaçlık ile SAB arasında ayrım:</a:t>
            </a:r>
          </a:p>
          <a:p>
            <a:pPr marL="517525" lvl="3" indent="-50800" algn="just">
              <a:buFont typeface="Courier New" panose="02070309020205020404" pitchFamily="49" charset="0"/>
              <a:buChar char="o"/>
            </a:pPr>
            <a:r>
              <a:rPr lang="en-US" sz="2400" dirty="0">
                <a:latin typeface="Segoe UI" panose="020B0502040204020203" pitchFamily="34" charset="0"/>
                <a:cs typeface="Segoe UI" panose="020B0502040204020203" pitchFamily="34" charset="0"/>
              </a:rPr>
              <a:t> </a:t>
            </a:r>
            <a:r>
              <a:rPr lang="tr-TR" sz="2400" dirty="0">
                <a:latin typeface="Segoe UI" panose="020B0502040204020203" pitchFamily="34" charset="0"/>
                <a:cs typeface="Segoe UI" panose="020B0502040204020203" pitchFamily="34" charset="0"/>
              </a:rPr>
              <a:t>Arkadaş edinme veya arkadaşlık ilişkilerini sürdürmede zorluklar, okul reddi</a:t>
            </a:r>
          </a:p>
          <a:p>
            <a:pPr marL="177800" lvl="1" indent="0" algn="just">
              <a:buFont typeface="Wingdings" panose="05000000000000000000" pitchFamily="2" charset="2"/>
              <a:buChar char="§"/>
            </a:pPr>
            <a:r>
              <a:rPr lang="tr-TR" b="1" dirty="0">
                <a:latin typeface="Segoe UI" panose="020B0502040204020203" pitchFamily="34" charset="0"/>
                <a:cs typeface="Segoe UI" panose="020B0502040204020203" pitchFamily="34" charset="0"/>
              </a:rPr>
              <a:t> </a:t>
            </a:r>
            <a:r>
              <a:rPr lang="tr-TR" b="1" dirty="0">
                <a:solidFill>
                  <a:srgbClr val="002060"/>
                </a:solidFill>
                <a:latin typeface="Segoe UI" panose="020B0502040204020203" pitchFamily="34" charset="0"/>
                <a:cs typeface="Segoe UI" panose="020B0502040204020203" pitchFamily="34" charset="0"/>
              </a:rPr>
              <a:t>Ayırıcı tanı</a:t>
            </a:r>
          </a:p>
          <a:p>
            <a:pPr lvl="1" algn="just">
              <a:buFont typeface="Courier New" panose="02070309020205020404" pitchFamily="49" charset="0"/>
              <a:buChar char="o"/>
            </a:pPr>
            <a:r>
              <a:rPr lang="tr-TR" dirty="0">
                <a:latin typeface="Segoe UI" panose="020B0502040204020203" pitchFamily="34" charset="0"/>
                <a:cs typeface="Segoe UI" panose="020B0502040204020203" pitchFamily="34" charset="0"/>
              </a:rPr>
              <a:t>Kaçıngan Kişilik Bozukluğu</a:t>
            </a:r>
          </a:p>
          <a:p>
            <a:pPr lvl="1" algn="just">
              <a:buFont typeface="Courier New" panose="02070309020205020404" pitchFamily="49" charset="0"/>
              <a:buChar char="o"/>
            </a:pPr>
            <a:r>
              <a:rPr lang="tr-TR" dirty="0">
                <a:latin typeface="Segoe UI" panose="020B0502040204020203" pitchFamily="34" charset="0"/>
                <a:cs typeface="Segoe UI" panose="020B0502040204020203" pitchFamily="34" charset="0"/>
              </a:rPr>
              <a:t>Otizm Spektrum Bozukluğu</a:t>
            </a:r>
          </a:p>
          <a:p>
            <a:pPr marL="360363" indent="-179388" algn="just">
              <a:buFont typeface="Wingdings" panose="05000000000000000000" pitchFamily="2" charset="2"/>
              <a:buChar char="§"/>
              <a:tabLst>
                <a:tab pos="449263" algn="l"/>
              </a:tabLst>
            </a:pPr>
            <a:r>
              <a:rPr lang="tr-TR" sz="2400" dirty="0">
                <a:latin typeface="Segoe UI" panose="020B0502040204020203" pitchFamily="34" charset="0"/>
                <a:cs typeface="Segoe UI" panose="020B0502040204020203" pitchFamily="34" charset="0"/>
              </a:rPr>
              <a:t>Ergenlerde, SAB tedavisinde hem ilaçlar hem de olumsuz bilişlere ve kaçınma davranışlarına yönelik bilişsel davranışçı terapiler uygulanabilir.</a:t>
            </a:r>
          </a:p>
        </p:txBody>
      </p:sp>
      <p:sp>
        <p:nvSpPr>
          <p:cNvPr id="5" name="Metin kutusu 4">
            <a:extLst>
              <a:ext uri="{FF2B5EF4-FFF2-40B4-BE49-F238E27FC236}">
                <a16:creationId xmlns:a16="http://schemas.microsoft.com/office/drawing/2014/main" id="{BA7B29CB-50B6-4920-AF95-80DF73D5F255}"/>
              </a:ext>
            </a:extLst>
          </p:cNvPr>
          <p:cNvSpPr txBox="1"/>
          <p:nvPr/>
        </p:nvSpPr>
        <p:spPr>
          <a:xfrm>
            <a:off x="549215" y="2073173"/>
            <a:ext cx="11093569" cy="830997"/>
          </a:xfrm>
          <a:prstGeom prst="rect">
            <a:avLst/>
          </a:prstGeom>
          <a:noFill/>
        </p:spPr>
        <p:txBody>
          <a:bodyPr wrap="square">
            <a:spAutoFit/>
          </a:bodyPr>
          <a:lstStyle/>
          <a:p>
            <a:pPr algn="just"/>
            <a:r>
              <a:rPr lang="tr-TR" sz="2400" dirty="0">
                <a:effectLst/>
                <a:latin typeface="Segoe UI" panose="020B0502040204020203" pitchFamily="34" charset="0"/>
                <a:ea typeface="Quattrocento Sans"/>
                <a:cs typeface="Segoe UI" panose="020B0502040204020203" pitchFamily="34" charset="0"/>
              </a:rPr>
              <a:t>SAB’li çocuk ve ergenlerin çoğu, çeşitli sosyal durumlardan korkar, ancak sosyal anksiyete performansla sınırlı olduğunda performans anksiyetesidir</a:t>
            </a:r>
            <a:r>
              <a:rPr lang="en-US" sz="2400" dirty="0">
                <a:effectLst/>
                <a:latin typeface="Segoe UI" panose="020B0502040204020203" pitchFamily="34" charset="0"/>
                <a:ea typeface="Quattrocento Sans"/>
                <a:cs typeface="Segoe UI" panose="020B0502040204020203" pitchFamily="34" charset="0"/>
              </a:rPr>
              <a:t>.</a:t>
            </a:r>
            <a:r>
              <a:rPr lang="tr-TR" sz="2400" dirty="0">
                <a:effectLst/>
                <a:latin typeface="Segoe UI" panose="020B0502040204020203" pitchFamily="34" charset="0"/>
                <a:ea typeface="Quattrocento Sans"/>
                <a:cs typeface="Segoe UI" panose="020B0502040204020203" pitchFamily="34" charset="0"/>
              </a:rPr>
              <a:t> </a:t>
            </a:r>
            <a:endParaRPr lang="tr-TR" sz="2400"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DFE9C42D-1950-5D6B-0731-9B1D5AF9FCB3}"/>
              </a:ext>
            </a:extLst>
          </p:cNvPr>
          <p:cNvSpPr>
            <a:spLocks noGrp="1"/>
          </p:cNvSpPr>
          <p:nvPr>
            <p:ph type="sldNum" sz="quarter" idx="12"/>
          </p:nvPr>
        </p:nvSpPr>
        <p:spPr/>
        <p:txBody>
          <a:bodyPr/>
          <a:lstStyle/>
          <a:p>
            <a:fld id="{0BE68271-D1D7-4240-9CAF-7A57D75CD8A1}" type="slidenum">
              <a:rPr lang="en-US" smtClean="0"/>
              <a:t>38</a:t>
            </a:fld>
            <a:endParaRPr lang="en-US"/>
          </a:p>
        </p:txBody>
      </p:sp>
    </p:spTree>
    <p:extLst>
      <p:ext uri="{BB962C8B-B14F-4D97-AF65-F5344CB8AC3E}">
        <p14:creationId xmlns:p14="http://schemas.microsoft.com/office/powerpoint/2010/main" val="19723963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8200" y="1216297"/>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PANİK BOZUKLUK</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838200" y="2277724"/>
            <a:ext cx="10515600" cy="3556546"/>
          </a:xfrm>
        </p:spPr>
        <p:txBody>
          <a:bodyPr>
            <a:normAutofit/>
          </a:bodyPr>
          <a:lstStyle/>
          <a:p>
            <a:pPr algn="just"/>
            <a:r>
              <a:rPr lang="tr-TR" dirty="0">
                <a:latin typeface="Segoe UI" panose="020B0502040204020203" pitchFamily="34" charset="0"/>
                <a:cs typeface="Segoe UI" panose="020B0502040204020203" pitchFamily="34" charset="0"/>
              </a:rPr>
              <a:t>Panik Bozukluk (PB), bazılarının tanımlanabilir öncülleri olmayan panik ataklarının </a:t>
            </a:r>
            <a:r>
              <a:rPr lang="tr-TR" dirty="0" err="1">
                <a:latin typeface="Segoe UI" panose="020B0502040204020203" pitchFamily="34" charset="0"/>
                <a:cs typeface="Segoe UI" panose="020B0502040204020203" pitchFamily="34" charset="0"/>
              </a:rPr>
              <a:t>olmasıylatanımlanır</a:t>
            </a:r>
            <a:r>
              <a:rPr lang="tr-TR" dirty="0">
                <a:latin typeface="Segoe UI" panose="020B0502040204020203" pitchFamily="34" charset="0"/>
                <a:cs typeface="Segoe UI" panose="020B0502040204020203" pitchFamily="34" charset="0"/>
              </a:rPr>
              <a:t>. </a:t>
            </a:r>
          </a:p>
          <a:p>
            <a:pPr algn="just"/>
            <a:r>
              <a:rPr lang="tr-TR" dirty="0">
                <a:latin typeface="Segoe UI" panose="020B0502040204020203" pitchFamily="34" charset="0"/>
                <a:cs typeface="Segoe UI" panose="020B0502040204020203" pitchFamily="34" charset="0"/>
              </a:rPr>
              <a:t>Panik atak, klasik olarak 10 ila 15 dakika içinde zirveye ulaşan bir dizi sıkıntı verici semptomdur. </a:t>
            </a:r>
          </a:p>
          <a:p>
            <a:pPr algn="just"/>
            <a:r>
              <a:rPr lang="tr-TR" dirty="0">
                <a:latin typeface="Segoe UI" panose="020B0502040204020203" pitchFamily="34" charset="0"/>
                <a:cs typeface="Segoe UI" panose="020B0502040204020203" pitchFamily="34" charset="0"/>
              </a:rPr>
              <a:t>Fiziksel belirtiler arasında titreme, baş dönmesi, çarpıntı, nefes almada güçlük, bulantı ve kusma yer alır.</a:t>
            </a:r>
          </a:p>
        </p:txBody>
      </p:sp>
      <p:sp>
        <p:nvSpPr>
          <p:cNvPr id="4" name="Slide Number Placeholder 3">
            <a:extLst>
              <a:ext uri="{FF2B5EF4-FFF2-40B4-BE49-F238E27FC236}">
                <a16:creationId xmlns:a16="http://schemas.microsoft.com/office/drawing/2014/main" id="{BBA15ECB-92F0-E138-70B0-43EEE2A0A87B}"/>
              </a:ext>
            </a:extLst>
          </p:cNvPr>
          <p:cNvSpPr>
            <a:spLocks noGrp="1"/>
          </p:cNvSpPr>
          <p:nvPr>
            <p:ph type="sldNum" sz="quarter" idx="12"/>
          </p:nvPr>
        </p:nvSpPr>
        <p:spPr/>
        <p:txBody>
          <a:bodyPr/>
          <a:lstStyle/>
          <a:p>
            <a:fld id="{0BE68271-D1D7-4240-9CAF-7A57D75CD8A1}" type="slidenum">
              <a:rPr lang="en-US" smtClean="0"/>
              <a:t>39</a:t>
            </a:fld>
            <a:endParaRPr lang="en-US"/>
          </a:p>
        </p:txBody>
      </p:sp>
    </p:spTree>
    <p:extLst>
      <p:ext uri="{BB962C8B-B14F-4D97-AF65-F5344CB8AC3E}">
        <p14:creationId xmlns:p14="http://schemas.microsoft.com/office/powerpoint/2010/main" val="1234759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584201" y="1522159"/>
            <a:ext cx="11041742" cy="1648424"/>
          </a:xfrm>
        </p:spPr>
        <p:txBody>
          <a:bodyPr vert="horz" lIns="91440" tIns="45720" rIns="91440" bIns="45720" rtlCol="0" anchor="ctr">
            <a:normAutofit/>
          </a:bodyPr>
          <a:lstStyle/>
          <a:p>
            <a:pPr algn="ctr"/>
            <a:r>
              <a:rPr lang="tr-TR" sz="3200" b="1" kern="1400" spc="-50" dirty="0">
                <a:solidFill>
                  <a:srgbClr val="002060"/>
                </a:solidFill>
                <a:latin typeface="Segoe UI" panose="020B0502040204020203" pitchFamily="34" charset="0"/>
                <a:cs typeface="Segoe UI" panose="020B0502040204020203" pitchFamily="34" charset="0"/>
              </a:rPr>
              <a:t>ERGENLİK DÖNEMİNİN GENEL ÖZELLİKLERİ VE ERGENLERDE RUH SAĞLIĞI DEĞERLENDİRMESİNİN TEMEL İLKELERİ</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584201" y="3222941"/>
            <a:ext cx="11041742" cy="3081050"/>
          </a:xfrm>
        </p:spPr>
        <p:txBody>
          <a:bodyPr>
            <a:normAutofit/>
          </a:bodyPr>
          <a:lstStyle/>
          <a:p>
            <a:r>
              <a:rPr lang="tr-TR" sz="2400" dirty="0">
                <a:latin typeface="Segoe UI" panose="020B0502040204020203" pitchFamily="34" charset="0"/>
                <a:cs typeface="Segoe UI" panose="020B0502040204020203" pitchFamily="34" charset="0"/>
              </a:rPr>
              <a:t>Ergenlik, paradoksal yapıda bir geçiş dönemi</a:t>
            </a:r>
            <a:endParaRPr lang="tr-TR" sz="2400" dirty="0">
              <a:effectLst/>
              <a:latin typeface="Segoe UI" panose="020B0502040204020203" pitchFamily="34" charset="0"/>
              <a:ea typeface="Quattrocento Sans"/>
              <a:cs typeface="Segoe UI" panose="020B0502040204020203" pitchFamily="34" charset="0"/>
            </a:endParaRPr>
          </a:p>
          <a:p>
            <a:r>
              <a:rPr lang="tr-TR" sz="2400" dirty="0">
                <a:latin typeface="Segoe UI" panose="020B0502040204020203" pitchFamily="34" charset="0"/>
                <a:cs typeface="Segoe UI" panose="020B0502040204020203" pitchFamily="34" charset="0"/>
              </a:rPr>
              <a:t>Kızlarda 9-11 yaşlarında, erkeklerde 11-13</a:t>
            </a:r>
          </a:p>
          <a:p>
            <a:r>
              <a:rPr lang="tr-TR" sz="2400" dirty="0">
                <a:latin typeface="Segoe UI" panose="020B0502040204020203" pitchFamily="34" charset="0"/>
                <a:cs typeface="Segoe UI" panose="020B0502040204020203" pitchFamily="34" charset="0"/>
              </a:rPr>
              <a:t>Ergenlik döneminde vücutta bazı değişimler </a:t>
            </a:r>
          </a:p>
          <a:p>
            <a:r>
              <a:rPr lang="tr-TR" sz="2400" dirty="0">
                <a:latin typeface="Segoe UI" panose="020B0502040204020203" pitchFamily="34" charset="0"/>
                <a:cs typeface="Segoe UI" panose="020B0502040204020203" pitchFamily="34" charset="0"/>
              </a:rPr>
              <a:t>Ergenlikte bilişsel yeteneklerde değişimler</a:t>
            </a:r>
          </a:p>
          <a:p>
            <a:endParaRPr lang="tr-TR" sz="2400"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7F69B752-0753-DE88-E89B-9CC43324A60B}"/>
              </a:ext>
            </a:extLst>
          </p:cNvPr>
          <p:cNvSpPr>
            <a:spLocks noGrp="1"/>
          </p:cNvSpPr>
          <p:nvPr>
            <p:ph type="sldNum" sz="quarter" idx="12"/>
          </p:nvPr>
        </p:nvSpPr>
        <p:spPr/>
        <p:txBody>
          <a:bodyPr/>
          <a:lstStyle/>
          <a:p>
            <a:fld id="{0BE68271-D1D7-4240-9CAF-7A57D75CD8A1}" type="slidenum">
              <a:rPr lang="en-US" smtClean="0"/>
              <a:t>4</a:t>
            </a:fld>
            <a:endParaRPr lang="en-US"/>
          </a:p>
        </p:txBody>
      </p:sp>
    </p:spTree>
    <p:extLst>
      <p:ext uri="{BB962C8B-B14F-4D97-AF65-F5344CB8AC3E}">
        <p14:creationId xmlns:p14="http://schemas.microsoft.com/office/powerpoint/2010/main" val="25006134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PANİK BOZUKLUK</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838200" y="2675289"/>
            <a:ext cx="10515600" cy="3188798"/>
          </a:xfrm>
        </p:spPr>
        <p:txBody>
          <a:bodyPr>
            <a:normAutofit/>
          </a:bodyPr>
          <a:lstStyle/>
          <a:p>
            <a:pPr algn="just"/>
            <a:r>
              <a:rPr lang="tr-TR" dirty="0">
                <a:latin typeface="Segoe UI" panose="020B0502040204020203" pitchFamily="34" charset="0"/>
                <a:cs typeface="Segoe UI" panose="020B0502040204020203" pitchFamily="34" charset="0"/>
              </a:rPr>
              <a:t>Sıklığı, ergenlerde %1,9 </a:t>
            </a:r>
          </a:p>
          <a:p>
            <a:pPr algn="just"/>
            <a:r>
              <a:rPr lang="tr-TR" dirty="0">
                <a:latin typeface="Segoe UI" panose="020B0502040204020203" pitchFamily="34" charset="0"/>
                <a:cs typeface="Segoe UI" panose="020B0502040204020203" pitchFamily="34" charset="0"/>
              </a:rPr>
              <a:t>Tanı koymadan önce tıbbi sebeplerin ekarte edilmesi </a:t>
            </a:r>
          </a:p>
          <a:p>
            <a:pPr algn="just"/>
            <a:r>
              <a:rPr lang="tr-TR" dirty="0" err="1">
                <a:latin typeface="Segoe UI" panose="020B0502040204020203" pitchFamily="34" charset="0"/>
                <a:cs typeface="Segoe UI" panose="020B0502040204020203" pitchFamily="34" charset="0"/>
              </a:rPr>
              <a:t>PB'li</a:t>
            </a:r>
            <a:r>
              <a:rPr lang="tr-TR" dirty="0">
                <a:latin typeface="Segoe UI" panose="020B0502040204020203" pitchFamily="34" charset="0"/>
                <a:cs typeface="Segoe UI" panose="020B0502040204020203" pitchFamily="34" charset="0"/>
              </a:rPr>
              <a:t> ergenler, tanımlanabilir bir neden olmaksızın panik atak geçirir ve ergenlerin, belirli durumlara maruz kalma ile ilişkili ek panik atakları olabilir.</a:t>
            </a:r>
            <a:r>
              <a:rPr lang="tr-TR" sz="2800" dirty="0">
                <a:effectLst/>
                <a:latin typeface="Segoe UI" panose="020B0502040204020203" pitchFamily="34" charset="0"/>
                <a:ea typeface="Calibri" panose="020F0502020204030204" pitchFamily="34" charset="0"/>
                <a:cs typeface="Segoe UI" panose="020B0502040204020203" pitchFamily="34" charset="0"/>
              </a:rPr>
              <a:t> </a:t>
            </a:r>
          </a:p>
          <a:p>
            <a:pPr marL="0" indent="0" algn="just">
              <a:buNone/>
            </a:pPr>
            <a:r>
              <a:rPr lang="tr-TR" sz="2800" dirty="0">
                <a:effectLst/>
                <a:latin typeface="Segoe UI" panose="020B0502040204020203" pitchFamily="34" charset="0"/>
                <a:ea typeface="Calibri" panose="020F0502020204030204" pitchFamily="34" charset="0"/>
                <a:cs typeface="Segoe UI" panose="020B0502040204020203" pitchFamily="34" charset="0"/>
              </a:rPr>
              <a:t>Uykudan uyandıran gece panik atakları PB için tipiktir</a:t>
            </a:r>
            <a:r>
              <a:rPr lang="tr-TR" sz="2400" dirty="0">
                <a:latin typeface="Segoe UI" panose="020B0502040204020203" pitchFamily="34" charset="0"/>
                <a:ea typeface="Calibri" panose="020F0502020204030204" pitchFamily="34" charset="0"/>
                <a:cs typeface="Segoe UI" panose="020B0502040204020203" pitchFamily="34" charset="0"/>
              </a:rPr>
              <a:t> !!</a:t>
            </a:r>
            <a:endParaRPr lang="tr-TR" sz="2400" dirty="0">
              <a:latin typeface="Segoe UI" panose="020B0502040204020203" pitchFamily="34" charset="0"/>
              <a:cs typeface="Segoe UI" panose="020B0502040204020203" pitchFamily="34" charset="0"/>
            </a:endParaRPr>
          </a:p>
          <a:p>
            <a:pPr algn="just"/>
            <a:endParaRPr lang="tr-TR"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19A5A7B7-41B8-90E7-AC50-204F96687BEB}"/>
              </a:ext>
            </a:extLst>
          </p:cNvPr>
          <p:cNvSpPr>
            <a:spLocks noGrp="1"/>
          </p:cNvSpPr>
          <p:nvPr>
            <p:ph type="sldNum" sz="quarter" idx="12"/>
          </p:nvPr>
        </p:nvSpPr>
        <p:spPr/>
        <p:txBody>
          <a:bodyPr/>
          <a:lstStyle/>
          <a:p>
            <a:fld id="{0BE68271-D1D7-4240-9CAF-7A57D75CD8A1}" type="slidenum">
              <a:rPr lang="en-US" smtClean="0"/>
              <a:t>40</a:t>
            </a:fld>
            <a:endParaRPr lang="en-US"/>
          </a:p>
        </p:txBody>
      </p:sp>
    </p:spTree>
    <p:extLst>
      <p:ext uri="{BB962C8B-B14F-4D97-AF65-F5344CB8AC3E}">
        <p14:creationId xmlns:p14="http://schemas.microsoft.com/office/powerpoint/2010/main" val="10289796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558800" y="1299058"/>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PANİK BOZUKLUK</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643467" y="2460958"/>
            <a:ext cx="10710333" cy="3097984"/>
          </a:xfrm>
        </p:spPr>
        <p:txBody>
          <a:bodyPr>
            <a:normAutofit/>
          </a:bodyPr>
          <a:lstStyle/>
          <a:p>
            <a:r>
              <a:rPr lang="tr-TR" sz="2400" dirty="0">
                <a:latin typeface="Segoe UI" panose="020B0502040204020203" pitchFamily="34" charset="0"/>
                <a:cs typeface="Segoe UI" panose="020B0502040204020203" pitchFamily="34" charset="0"/>
              </a:rPr>
              <a:t>PB tanısının anahtarı, panik atak geçirme endişesinin varlığı veya ataktan kaçınma ya da ataktan kaynaklanabilecek olası zararı azaltma girişimlerindeki davranış değişiklikleridir.</a:t>
            </a:r>
          </a:p>
          <a:p>
            <a:r>
              <a:rPr lang="tr-TR" sz="2400" dirty="0">
                <a:latin typeface="Segoe UI" panose="020B0502040204020203" pitchFamily="34" charset="0"/>
                <a:cs typeface="Segoe UI" panose="020B0502040204020203" pitchFamily="34" charset="0"/>
              </a:rPr>
              <a:t>Tanı için endişe veya davranış değişiklikleri en az 1 ay</a:t>
            </a:r>
          </a:p>
          <a:p>
            <a:r>
              <a:rPr lang="tr-TR" sz="2400" dirty="0" err="1">
                <a:latin typeface="Segoe UI" panose="020B0502040204020203" pitchFamily="34" charset="0"/>
                <a:cs typeface="Segoe UI" panose="020B0502040204020203" pitchFamily="34" charset="0"/>
              </a:rPr>
              <a:t>Anksiyete</a:t>
            </a:r>
            <a:r>
              <a:rPr lang="tr-TR" sz="2400" dirty="0">
                <a:latin typeface="Segoe UI" panose="020B0502040204020203" pitchFamily="34" charset="0"/>
                <a:cs typeface="Segoe UI" panose="020B0502040204020203" pitchFamily="34" charset="0"/>
              </a:rPr>
              <a:t> duyarlılığı ↑</a:t>
            </a:r>
          </a:p>
          <a:p>
            <a:r>
              <a:rPr lang="tr-TR" sz="2400" dirty="0">
                <a:latin typeface="Segoe UI" panose="020B0502040204020203" pitchFamily="34" charset="0"/>
                <a:cs typeface="Segoe UI" panose="020B0502040204020203" pitchFamily="34" charset="0"/>
              </a:rPr>
              <a:t>Somatik belirti bozukluğu ile benzer </a:t>
            </a:r>
          </a:p>
          <a:p>
            <a:pPr marL="228600" lvl="1"/>
            <a:r>
              <a:rPr lang="tr-TR" dirty="0">
                <a:latin typeface="Segoe UI" panose="020B0502040204020203" pitchFamily="34" charset="0"/>
                <a:cs typeface="Segoe UI" panose="020B0502040204020203" pitchFamily="34" charset="0"/>
              </a:rPr>
              <a:t>Farkı </a:t>
            </a:r>
            <a:r>
              <a:rPr lang="tr-TR" dirty="0" err="1">
                <a:latin typeface="Segoe UI" panose="020B0502040204020203" pitchFamily="34" charset="0"/>
                <a:cs typeface="Segoe UI" panose="020B0502040204020203" pitchFamily="34" charset="0"/>
              </a:rPr>
              <a:t>PB’de</a:t>
            </a:r>
            <a:r>
              <a:rPr lang="tr-TR" dirty="0">
                <a:latin typeface="Segoe UI" panose="020B0502040204020203" pitchFamily="34" charset="0"/>
                <a:cs typeface="Segoe UI" panose="020B0502040204020203" pitchFamily="34" charset="0"/>
              </a:rPr>
              <a:t> somatik </a:t>
            </a:r>
            <a:r>
              <a:rPr lang="tr-TR" dirty="0" err="1">
                <a:latin typeface="Segoe UI" panose="020B0502040204020203" pitchFamily="34" charset="0"/>
                <a:cs typeface="Segoe UI" panose="020B0502040204020203" pitchFamily="34" charset="0"/>
              </a:rPr>
              <a:t>belitiler</a:t>
            </a:r>
            <a:r>
              <a:rPr lang="tr-TR" dirty="0">
                <a:latin typeface="Segoe UI" panose="020B0502040204020203" pitchFamily="34" charset="0"/>
                <a:cs typeface="Segoe UI" panose="020B0502040204020203" pitchFamily="34" charset="0"/>
              </a:rPr>
              <a:t> kısa ve atak halinde </a:t>
            </a:r>
          </a:p>
        </p:txBody>
      </p:sp>
      <p:sp>
        <p:nvSpPr>
          <p:cNvPr id="4" name="Slide Number Placeholder 3">
            <a:extLst>
              <a:ext uri="{FF2B5EF4-FFF2-40B4-BE49-F238E27FC236}">
                <a16:creationId xmlns:a16="http://schemas.microsoft.com/office/drawing/2014/main" id="{AB0231B6-1378-31B4-C27B-A0CFF4469FDB}"/>
              </a:ext>
            </a:extLst>
          </p:cNvPr>
          <p:cNvSpPr>
            <a:spLocks noGrp="1"/>
          </p:cNvSpPr>
          <p:nvPr>
            <p:ph type="sldNum" sz="quarter" idx="12"/>
          </p:nvPr>
        </p:nvSpPr>
        <p:spPr/>
        <p:txBody>
          <a:bodyPr/>
          <a:lstStyle/>
          <a:p>
            <a:fld id="{0BE68271-D1D7-4240-9CAF-7A57D75CD8A1}" type="slidenum">
              <a:rPr lang="en-US" smtClean="0"/>
              <a:t>41</a:t>
            </a:fld>
            <a:endParaRPr lang="en-US"/>
          </a:p>
        </p:txBody>
      </p:sp>
    </p:spTree>
    <p:extLst>
      <p:ext uri="{BB962C8B-B14F-4D97-AF65-F5344CB8AC3E}">
        <p14:creationId xmlns:p14="http://schemas.microsoft.com/office/powerpoint/2010/main" val="30588192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8200" y="1183340"/>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YAYGIN ANKSİYETE BOZUKLUĞU</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768626" y="2247907"/>
            <a:ext cx="10770704" cy="3616180"/>
          </a:xfrm>
        </p:spPr>
        <p:txBody>
          <a:bodyPr>
            <a:noAutofit/>
          </a:bodyPr>
          <a:lstStyle/>
          <a:p>
            <a:pPr algn="just"/>
            <a:r>
              <a:rPr lang="tr-TR" sz="2400" dirty="0">
                <a:latin typeface="Segoe UI" panose="020B0502040204020203" pitchFamily="34" charset="0"/>
                <a:cs typeface="Segoe UI" panose="020B0502040204020203" pitchFamily="34" charset="0"/>
              </a:rPr>
              <a:t>Yaygın </a:t>
            </a:r>
            <a:r>
              <a:rPr lang="tr-TR" sz="2400" dirty="0" err="1">
                <a:latin typeface="Segoe UI" panose="020B0502040204020203" pitchFamily="34" charset="0"/>
                <a:cs typeface="Segoe UI" panose="020B0502040204020203" pitchFamily="34" charset="0"/>
              </a:rPr>
              <a:t>Anksiyete</a:t>
            </a:r>
            <a:r>
              <a:rPr lang="tr-TR" sz="2400" dirty="0">
                <a:latin typeface="Segoe UI" panose="020B0502040204020203" pitchFamily="34" charset="0"/>
                <a:cs typeface="Segoe UI" panose="020B0502040204020203" pitchFamily="34" charset="0"/>
              </a:rPr>
              <a:t> Bozukluğu (YAB), en az 6 ay boyunca birden fazla durum hakkında günlük hayatı etkileyen endişe ile karakterize edilir.</a:t>
            </a:r>
          </a:p>
          <a:p>
            <a:pPr algn="just"/>
            <a:r>
              <a:rPr lang="tr-TR" sz="2400" dirty="0">
                <a:latin typeface="Segoe UI" panose="020B0502040204020203" pitchFamily="34" charset="0"/>
                <a:cs typeface="Segoe UI" panose="020B0502040204020203" pitchFamily="34" charset="0"/>
              </a:rPr>
              <a:t>YAB olan ergenler, çoğu gün potansiyel olarak olumsuz olaylar hakkında endişe duyarlar ve endişenin odağı konudan konuya değişebilir. </a:t>
            </a:r>
          </a:p>
          <a:p>
            <a:pPr algn="just"/>
            <a:r>
              <a:rPr lang="tr-TR" sz="2400" dirty="0" err="1">
                <a:latin typeface="Segoe UI" panose="020B0502040204020203" pitchFamily="34" charset="0"/>
                <a:cs typeface="Segoe UI" panose="020B0502040204020203" pitchFamily="34" charset="0"/>
              </a:rPr>
              <a:t>YAB'deki</a:t>
            </a:r>
            <a:r>
              <a:rPr lang="tr-TR" sz="2400" dirty="0">
                <a:latin typeface="Segoe UI" panose="020B0502040204020203" pitchFamily="34" charset="0"/>
                <a:cs typeface="Segoe UI" panose="020B0502040204020203" pitchFamily="34" charset="0"/>
              </a:rPr>
              <a:t> kaygıyı kontrol etmek genellikle zordur ve görevleri tamamlamayı veya aktivitelerden keyif almayı engeller.</a:t>
            </a:r>
          </a:p>
          <a:p>
            <a:pPr marL="288925" lvl="1" algn="just"/>
            <a:r>
              <a:rPr lang="tr-TR" dirty="0">
                <a:latin typeface="Segoe UI" panose="020B0502040204020203" pitchFamily="34" charset="0"/>
                <a:cs typeface="Segoe UI" panose="020B0502040204020203" pitchFamily="34" charset="0"/>
              </a:rPr>
              <a:t>Uykuya dalma veya uykuyu sürdürme güçlüğü, yorgunluk, odaklanma sorunu, kas gerginliği veya sinirlilik belirtilerinden birinin eşlik etmesi gerekir</a:t>
            </a:r>
            <a:r>
              <a:rPr lang="en-US" dirty="0">
                <a:latin typeface="Segoe UI" panose="020B0502040204020203" pitchFamily="34" charset="0"/>
                <a:cs typeface="Segoe UI" panose="020B0502040204020203" pitchFamily="34" charset="0"/>
              </a:rPr>
              <a:t>.</a:t>
            </a:r>
            <a:endParaRPr lang="tr-TR" dirty="0">
              <a:latin typeface="Segoe UI" panose="020B0502040204020203" pitchFamily="34" charset="0"/>
              <a:cs typeface="Segoe UI" panose="020B0502040204020203" pitchFamily="34" charset="0"/>
            </a:endParaRPr>
          </a:p>
          <a:p>
            <a:pPr lvl="1" algn="just"/>
            <a:endParaRPr lang="tr-TR"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784A4F15-DDBC-AF7F-030B-A05032555154}"/>
              </a:ext>
            </a:extLst>
          </p:cNvPr>
          <p:cNvSpPr>
            <a:spLocks noGrp="1"/>
          </p:cNvSpPr>
          <p:nvPr>
            <p:ph type="sldNum" sz="quarter" idx="12"/>
          </p:nvPr>
        </p:nvSpPr>
        <p:spPr/>
        <p:txBody>
          <a:bodyPr/>
          <a:lstStyle/>
          <a:p>
            <a:fld id="{0BE68271-D1D7-4240-9CAF-7A57D75CD8A1}" type="slidenum">
              <a:rPr lang="en-US" smtClean="0"/>
              <a:t>42</a:t>
            </a:fld>
            <a:endParaRPr lang="en-US"/>
          </a:p>
        </p:txBody>
      </p:sp>
    </p:spTree>
    <p:extLst>
      <p:ext uri="{BB962C8B-B14F-4D97-AF65-F5344CB8AC3E}">
        <p14:creationId xmlns:p14="http://schemas.microsoft.com/office/powerpoint/2010/main" val="9550229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8200" y="1243700"/>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YAYGIN ANKSİYETE BOZUKLUĞU</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838200" y="2241270"/>
            <a:ext cx="10515600" cy="3612877"/>
          </a:xfrm>
        </p:spPr>
        <p:txBody>
          <a:bodyPr>
            <a:noAutofit/>
          </a:bodyPr>
          <a:lstStyle/>
          <a:p>
            <a:pPr algn="just"/>
            <a:r>
              <a:rPr lang="tr-TR" sz="2400" dirty="0" err="1">
                <a:latin typeface="Segoe UI" panose="020B0502040204020203" pitchFamily="34" charset="0"/>
                <a:cs typeface="Segoe UI" panose="020B0502040204020203" pitchFamily="34" charset="0"/>
              </a:rPr>
              <a:t>YAB'daki</a:t>
            </a:r>
            <a:r>
              <a:rPr lang="tr-TR" sz="2400" dirty="0">
                <a:latin typeface="Segoe UI" panose="020B0502040204020203" pitchFamily="34" charset="0"/>
                <a:cs typeface="Segoe UI" panose="020B0502040204020203" pitchFamily="34" charset="0"/>
              </a:rPr>
              <a:t> kaygılar </a:t>
            </a:r>
          </a:p>
          <a:p>
            <a:pPr lvl="1" algn="just">
              <a:buFont typeface="Courier New" panose="02070309020205020404" pitchFamily="49" charset="0"/>
              <a:buChar char="o"/>
            </a:pPr>
            <a:r>
              <a:rPr lang="tr-TR" dirty="0">
                <a:latin typeface="Segoe UI" panose="020B0502040204020203" pitchFamily="34" charset="0"/>
                <a:cs typeface="Segoe UI" panose="020B0502040204020203" pitchFamily="34" charset="0"/>
              </a:rPr>
              <a:t>Gündelik konular, fırtına, hırsızlık, aile üyesinin hastalanması, canavar gibi fantastik ögeler</a:t>
            </a:r>
          </a:p>
          <a:p>
            <a:pPr algn="just"/>
            <a:r>
              <a:rPr lang="tr-TR" sz="2400" dirty="0">
                <a:latin typeface="Segoe UI" panose="020B0502040204020203" pitchFamily="34" charset="0"/>
                <a:cs typeface="Segoe UI" panose="020B0502040204020203" pitchFamily="34" charset="0"/>
              </a:rPr>
              <a:t>YAB olan çocuklarda </a:t>
            </a:r>
          </a:p>
          <a:p>
            <a:pPr lvl="1" algn="just">
              <a:buFont typeface="Courier New" panose="02070309020205020404" pitchFamily="49" charset="0"/>
              <a:buChar char="o"/>
            </a:pPr>
            <a:r>
              <a:rPr lang="tr-TR" dirty="0">
                <a:latin typeface="Segoe UI" panose="020B0502040204020203" pitchFamily="34" charset="0"/>
                <a:cs typeface="Segoe UI" panose="020B0502040204020203" pitchFamily="34" charset="0"/>
              </a:rPr>
              <a:t>Performansları veya güvenlikleri hakkında sık sık güvence arayabilir</a:t>
            </a:r>
            <a:r>
              <a:rPr lang="en-US" dirty="0">
                <a:latin typeface="Segoe UI" panose="020B0502040204020203" pitchFamily="34" charset="0"/>
                <a:cs typeface="Segoe UI" panose="020B0502040204020203" pitchFamily="34" charset="0"/>
              </a:rPr>
              <a:t>.</a:t>
            </a:r>
            <a:r>
              <a:rPr lang="tr-TR" dirty="0">
                <a:latin typeface="Segoe UI" panose="020B0502040204020203" pitchFamily="34" charset="0"/>
                <a:cs typeface="Segoe UI" panose="020B0502040204020203" pitchFamily="34" charset="0"/>
              </a:rPr>
              <a:t> </a:t>
            </a:r>
          </a:p>
          <a:p>
            <a:pPr lvl="1" algn="just">
              <a:buFont typeface="Courier New" panose="02070309020205020404" pitchFamily="49" charset="0"/>
              <a:buChar char="o"/>
            </a:pPr>
            <a:r>
              <a:rPr lang="tr-TR" dirty="0">
                <a:latin typeface="Segoe UI" panose="020B0502040204020203" pitchFamily="34" charset="0"/>
                <a:cs typeface="Segoe UI" panose="020B0502040204020203" pitchFamily="34" charset="0"/>
              </a:rPr>
              <a:t>Mükemmeliyetçilik, kararsızlık ve küçük hataları büyütme eğilimi ve</a:t>
            </a:r>
          </a:p>
          <a:p>
            <a:pPr lvl="1" algn="just">
              <a:buFont typeface="Courier New" panose="02070309020205020404" pitchFamily="49" charset="0"/>
              <a:buChar char="o"/>
            </a:pPr>
            <a:r>
              <a:rPr lang="tr-TR" dirty="0">
                <a:latin typeface="Segoe UI" panose="020B0502040204020203" pitchFamily="34" charset="0"/>
                <a:cs typeface="Segoe UI" panose="020B0502040204020203" pitchFamily="34" charset="0"/>
              </a:rPr>
              <a:t>Baş ağrısı, karın ağrısı belirtileri gösterebilir</a:t>
            </a:r>
            <a:r>
              <a:rPr lang="en-US" dirty="0">
                <a:latin typeface="Segoe UI" panose="020B0502040204020203" pitchFamily="34" charset="0"/>
                <a:cs typeface="Segoe UI" panose="020B0502040204020203" pitchFamily="34" charset="0"/>
              </a:rPr>
              <a:t>.</a:t>
            </a:r>
            <a:endParaRPr lang="tr-TR" dirty="0">
              <a:latin typeface="Segoe UI" panose="020B0502040204020203" pitchFamily="34" charset="0"/>
              <a:cs typeface="Segoe UI" panose="020B0502040204020203" pitchFamily="34" charset="0"/>
            </a:endParaRPr>
          </a:p>
          <a:p>
            <a:pPr algn="just"/>
            <a:r>
              <a:rPr lang="tr-TR" sz="2400" dirty="0">
                <a:latin typeface="Segoe UI" panose="020B0502040204020203" pitchFamily="34" charset="0"/>
                <a:cs typeface="Segoe UI" panose="020B0502040204020203" pitchFamily="34" charset="0"/>
              </a:rPr>
              <a:t>Yaş-semptom eğrilerinde </a:t>
            </a:r>
            <a:r>
              <a:rPr lang="tr-TR" sz="2400" b="1" dirty="0">
                <a:solidFill>
                  <a:srgbClr val="002060"/>
                </a:solidFill>
                <a:latin typeface="Segoe UI" panose="020B0502040204020203" pitchFamily="34" charset="0"/>
                <a:cs typeface="Segoe UI" panose="020B0502040204020203" pitchFamily="34" charset="0"/>
              </a:rPr>
              <a:t>depresyonla önemli örtüşmeler</a:t>
            </a:r>
          </a:p>
          <a:p>
            <a:pPr algn="just"/>
            <a:endParaRPr lang="tr-TR" sz="2400"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68E3C4E4-947F-3ECD-9A32-7C672555A544}"/>
              </a:ext>
            </a:extLst>
          </p:cNvPr>
          <p:cNvSpPr>
            <a:spLocks noGrp="1"/>
          </p:cNvSpPr>
          <p:nvPr>
            <p:ph type="sldNum" sz="quarter" idx="12"/>
          </p:nvPr>
        </p:nvSpPr>
        <p:spPr/>
        <p:txBody>
          <a:bodyPr/>
          <a:lstStyle/>
          <a:p>
            <a:fld id="{0BE68271-D1D7-4240-9CAF-7A57D75CD8A1}" type="slidenum">
              <a:rPr lang="en-US" smtClean="0"/>
              <a:t>43</a:t>
            </a:fld>
            <a:endParaRPr lang="en-US"/>
          </a:p>
        </p:txBody>
      </p:sp>
    </p:spTree>
    <p:extLst>
      <p:ext uri="{BB962C8B-B14F-4D97-AF65-F5344CB8AC3E}">
        <p14:creationId xmlns:p14="http://schemas.microsoft.com/office/powerpoint/2010/main" val="2317899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530F525-01B7-41B5-9E13-C5E86A4D3D31}"/>
              </a:ext>
            </a:extLst>
          </p:cNvPr>
          <p:cNvSpPr>
            <a:spLocks noGrp="1"/>
          </p:cNvSpPr>
          <p:nvPr>
            <p:ph type="title"/>
          </p:nvPr>
        </p:nvSpPr>
        <p:spPr>
          <a:xfrm>
            <a:off x="838200" y="1179421"/>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YAYGIN ANKSİYETE BOZUKLUĞU</a:t>
            </a:r>
          </a:p>
        </p:txBody>
      </p:sp>
      <p:sp>
        <p:nvSpPr>
          <p:cNvPr id="3" name="İçerik Yer Tutucusu 2">
            <a:extLst>
              <a:ext uri="{FF2B5EF4-FFF2-40B4-BE49-F238E27FC236}">
                <a16:creationId xmlns:a16="http://schemas.microsoft.com/office/drawing/2014/main" id="{270D2623-2AE6-4F4B-979F-C87FE10BAF81}"/>
              </a:ext>
            </a:extLst>
          </p:cNvPr>
          <p:cNvSpPr>
            <a:spLocks noGrp="1"/>
          </p:cNvSpPr>
          <p:nvPr>
            <p:ph idx="1"/>
          </p:nvPr>
        </p:nvSpPr>
        <p:spPr>
          <a:xfrm>
            <a:off x="838200" y="2357238"/>
            <a:ext cx="10515600" cy="2851892"/>
          </a:xfrm>
        </p:spPr>
        <p:txBody>
          <a:bodyPr>
            <a:normAutofit/>
          </a:bodyPr>
          <a:lstStyle/>
          <a:p>
            <a:pPr algn="just">
              <a:buFont typeface="Wingdings" panose="05000000000000000000" pitchFamily="2" charset="2"/>
              <a:buChar char="§"/>
            </a:pPr>
            <a:r>
              <a:rPr lang="tr-TR" sz="2400" b="1" dirty="0">
                <a:solidFill>
                  <a:srgbClr val="002060"/>
                </a:solidFill>
                <a:latin typeface="Segoe UI" panose="020B0502040204020203" pitchFamily="34" charset="0"/>
                <a:cs typeface="Segoe UI" panose="020B0502040204020203" pitchFamily="34" charset="0"/>
              </a:rPr>
              <a:t>Tedavinin birincil amacı: </a:t>
            </a:r>
            <a:r>
              <a:rPr lang="tr-TR" sz="2400" dirty="0">
                <a:latin typeface="Segoe UI" panose="020B0502040204020203" pitchFamily="34" charset="0"/>
                <a:cs typeface="Segoe UI" panose="020B0502040204020203" pitchFamily="34" charset="0"/>
              </a:rPr>
              <a:t>Çocukların günlük hayatı bozan kaygılarını nasıl yöneteceklerini ve bunlarla nasıl başa çıkacaklarını öğrenmeleridir</a:t>
            </a:r>
            <a:r>
              <a:rPr lang="en-US" sz="2400" dirty="0">
                <a:latin typeface="Segoe UI" panose="020B0502040204020203" pitchFamily="34" charset="0"/>
                <a:cs typeface="Segoe UI" panose="020B0502040204020203" pitchFamily="34" charset="0"/>
              </a:rPr>
              <a:t>.</a:t>
            </a:r>
            <a:endParaRPr lang="tr-TR" sz="2400" dirty="0">
              <a:latin typeface="Segoe UI" panose="020B0502040204020203" pitchFamily="34" charset="0"/>
              <a:cs typeface="Segoe UI" panose="020B0502040204020203" pitchFamily="34" charset="0"/>
            </a:endParaRPr>
          </a:p>
          <a:p>
            <a:pPr algn="just">
              <a:buFont typeface="Wingdings" panose="05000000000000000000" pitchFamily="2" charset="2"/>
              <a:buChar char="§"/>
            </a:pPr>
            <a:r>
              <a:rPr lang="tr-TR" sz="2400" dirty="0">
                <a:latin typeface="Segoe UI" panose="020B0502040204020203" pitchFamily="34" charset="0"/>
                <a:cs typeface="Segoe UI" panose="020B0502040204020203" pitchFamily="34" charset="0"/>
              </a:rPr>
              <a:t>İlk olarak en çok zarar veren anksiyete bozukluğunu hedeflemek yaygındır</a:t>
            </a:r>
            <a:r>
              <a:rPr lang="en-US" sz="2400" dirty="0">
                <a:latin typeface="Segoe UI" panose="020B0502040204020203" pitchFamily="34" charset="0"/>
                <a:cs typeface="Segoe UI" panose="020B0502040204020203" pitchFamily="34" charset="0"/>
              </a:rPr>
              <a:t>.</a:t>
            </a:r>
            <a:r>
              <a:rPr lang="tr-TR" sz="2400" dirty="0">
                <a:latin typeface="Segoe UI" panose="020B0502040204020203" pitchFamily="34" charset="0"/>
                <a:cs typeface="Segoe UI" panose="020B0502040204020203" pitchFamily="34" charset="0"/>
              </a:rPr>
              <a:t> </a:t>
            </a:r>
          </a:p>
          <a:p>
            <a:pPr algn="just">
              <a:buFont typeface="Wingdings" panose="05000000000000000000" pitchFamily="2" charset="2"/>
              <a:buChar char="§"/>
            </a:pPr>
            <a:r>
              <a:rPr lang="tr-TR" sz="2400" dirty="0">
                <a:latin typeface="Segoe UI" panose="020B0502040204020203" pitchFamily="34" charset="0"/>
                <a:cs typeface="Segoe UI" panose="020B0502040204020203" pitchFamily="34" charset="0"/>
              </a:rPr>
              <a:t>Uykuyu etkileyen AB’nin tedavisine öncelik verilmelidir</a:t>
            </a:r>
            <a:r>
              <a:rPr lang="en-US" sz="2400" dirty="0">
                <a:latin typeface="Segoe UI" panose="020B0502040204020203" pitchFamily="34" charset="0"/>
                <a:cs typeface="Segoe UI" panose="020B0502040204020203" pitchFamily="34" charset="0"/>
              </a:rPr>
              <a:t>.</a:t>
            </a:r>
            <a:endParaRPr lang="tr-TR" sz="2400" dirty="0">
              <a:latin typeface="Segoe UI" panose="020B0502040204020203" pitchFamily="34" charset="0"/>
              <a:cs typeface="Segoe UI" panose="020B0502040204020203" pitchFamily="34" charset="0"/>
            </a:endParaRPr>
          </a:p>
          <a:p>
            <a:pPr algn="just">
              <a:buFont typeface="Wingdings" panose="05000000000000000000" pitchFamily="2" charset="2"/>
              <a:buChar char="§"/>
            </a:pPr>
            <a:r>
              <a:rPr lang="tr-TR" sz="2400" dirty="0">
                <a:latin typeface="Segoe UI" panose="020B0502040204020203" pitchFamily="34" charset="0"/>
                <a:cs typeface="Segoe UI" panose="020B0502040204020203" pitchFamily="34" charset="0"/>
              </a:rPr>
              <a:t>Çocukluk çağı </a:t>
            </a:r>
            <a:r>
              <a:rPr lang="tr-TR" sz="2400" dirty="0" err="1">
                <a:latin typeface="Segoe UI" panose="020B0502040204020203" pitchFamily="34" charset="0"/>
                <a:cs typeface="Segoe UI" panose="020B0502040204020203" pitchFamily="34" charset="0"/>
              </a:rPr>
              <a:t>anksiyete</a:t>
            </a:r>
            <a:r>
              <a:rPr lang="tr-TR" sz="2400" dirty="0">
                <a:latin typeface="Segoe UI" panose="020B0502040204020203" pitchFamily="34" charset="0"/>
                <a:cs typeface="Segoe UI" panose="020B0502040204020203" pitchFamily="34" charset="0"/>
              </a:rPr>
              <a:t> bozuklukları için 1. basamak müdahaleler;</a:t>
            </a:r>
          </a:p>
          <a:p>
            <a:pPr lvl="1" algn="just">
              <a:buFont typeface="Wingdings" panose="05000000000000000000" pitchFamily="2" charset="2"/>
              <a:buChar char="ü"/>
            </a:pPr>
            <a:r>
              <a:rPr lang="tr-TR" dirty="0">
                <a:latin typeface="Segoe UI" panose="020B0502040204020203" pitchFamily="34" charset="0"/>
                <a:cs typeface="Segoe UI" panose="020B0502040204020203" pitchFamily="34" charset="0"/>
              </a:rPr>
              <a:t>Bilişsel Davranışçı Terapi ve ilaç ile tedavidir</a:t>
            </a:r>
            <a:r>
              <a:rPr lang="en-US" dirty="0">
                <a:latin typeface="Segoe UI" panose="020B0502040204020203" pitchFamily="34" charset="0"/>
                <a:cs typeface="Segoe UI" panose="020B0502040204020203" pitchFamily="34" charset="0"/>
              </a:rPr>
              <a:t>.</a:t>
            </a:r>
            <a:endParaRPr lang="tr-TR" dirty="0">
              <a:latin typeface="Segoe UI" panose="020B0502040204020203" pitchFamily="34" charset="0"/>
              <a:cs typeface="Segoe UI" panose="020B0502040204020203" pitchFamily="34" charset="0"/>
            </a:endParaRPr>
          </a:p>
          <a:p>
            <a:endParaRPr lang="tr-TR" sz="2400"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8C9784E7-B82D-7371-45D0-0EE72AFEA1FE}"/>
              </a:ext>
            </a:extLst>
          </p:cNvPr>
          <p:cNvSpPr>
            <a:spLocks noGrp="1"/>
          </p:cNvSpPr>
          <p:nvPr>
            <p:ph type="sldNum" sz="quarter" idx="12"/>
          </p:nvPr>
        </p:nvSpPr>
        <p:spPr/>
        <p:txBody>
          <a:bodyPr/>
          <a:lstStyle/>
          <a:p>
            <a:fld id="{0BE68271-D1D7-4240-9CAF-7A57D75CD8A1}" type="slidenum">
              <a:rPr lang="en-US" smtClean="0"/>
              <a:t>44</a:t>
            </a:fld>
            <a:endParaRPr lang="en-US"/>
          </a:p>
        </p:txBody>
      </p:sp>
    </p:spTree>
    <p:extLst>
      <p:ext uri="{BB962C8B-B14F-4D97-AF65-F5344CB8AC3E}">
        <p14:creationId xmlns:p14="http://schemas.microsoft.com/office/powerpoint/2010/main" val="38980828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609600" y="1176987"/>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YAYGIN ANKSİYETE BOZUKLUĞU</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609600" y="2276061"/>
            <a:ext cx="10744200" cy="3667539"/>
          </a:xfrm>
        </p:spPr>
        <p:txBody>
          <a:bodyPr>
            <a:noAutofit/>
          </a:bodyPr>
          <a:lstStyle/>
          <a:p>
            <a:pPr marL="0" indent="0">
              <a:buNone/>
            </a:pPr>
            <a:r>
              <a:rPr lang="tr-TR" sz="2000" dirty="0">
                <a:latin typeface="Segoe UI" panose="020B0502040204020203" pitchFamily="34" charset="0"/>
                <a:cs typeface="Segoe UI" panose="020B0502040204020203" pitchFamily="34" charset="0"/>
              </a:rPr>
              <a:t>Tüm </a:t>
            </a:r>
            <a:r>
              <a:rPr lang="tr-TR" sz="2000" dirty="0" err="1">
                <a:latin typeface="Segoe UI" panose="020B0502040204020203" pitchFamily="34" charset="0"/>
                <a:cs typeface="Segoe UI" panose="020B0502040204020203" pitchFamily="34" charset="0"/>
              </a:rPr>
              <a:t>anksiyete</a:t>
            </a:r>
            <a:r>
              <a:rPr lang="tr-TR" sz="2000" dirty="0">
                <a:latin typeface="Segoe UI" panose="020B0502040204020203" pitchFamily="34" charset="0"/>
                <a:cs typeface="Segoe UI" panose="020B0502040204020203" pitchFamily="34" charset="0"/>
              </a:rPr>
              <a:t> bozukluklarında;</a:t>
            </a:r>
          </a:p>
          <a:p>
            <a:r>
              <a:rPr lang="tr-TR" sz="2000" dirty="0">
                <a:latin typeface="Segoe UI" panose="020B0502040204020203" pitchFamily="34" charset="0"/>
                <a:cs typeface="Segoe UI" panose="020B0502040204020203" pitchFamily="34" charset="0"/>
              </a:rPr>
              <a:t>Mevcut kaygı, durumla orantısız ise,</a:t>
            </a:r>
          </a:p>
          <a:p>
            <a:r>
              <a:rPr lang="tr-TR" sz="2000" dirty="0">
                <a:latin typeface="Segoe UI" panose="020B0502040204020203" pitchFamily="34" charset="0"/>
                <a:cs typeface="Segoe UI" panose="020B0502040204020203" pitchFamily="34" charset="0"/>
              </a:rPr>
              <a:t>Kaygı süreğen ise ve zamanla azalmıyorsa,</a:t>
            </a:r>
          </a:p>
          <a:p>
            <a:r>
              <a:rPr lang="tr-TR" sz="2000" dirty="0">
                <a:latin typeface="Segoe UI" panose="020B0502040204020203" pitchFamily="34" charset="0"/>
                <a:cs typeface="Segoe UI" panose="020B0502040204020203" pitchFamily="34" charset="0"/>
              </a:rPr>
              <a:t>Kişinin günlük hayatını etkiliyor sosyal ilişkiler boyutunda bozulmaya yol açıyorsa,</a:t>
            </a:r>
          </a:p>
          <a:p>
            <a:r>
              <a:rPr lang="tr-TR" sz="2000" dirty="0">
                <a:latin typeface="Segoe UI" panose="020B0502040204020203" pitchFamily="34" charset="0"/>
                <a:cs typeface="Segoe UI" panose="020B0502040204020203" pitchFamily="34" charset="0"/>
              </a:rPr>
              <a:t>Kişinin yardım talebi varsa ve kaygı öznel bir huzursuzluğa yoğun şekilde yol açıyorsa,</a:t>
            </a:r>
          </a:p>
          <a:p>
            <a:r>
              <a:rPr lang="tr-TR" sz="2000" dirty="0">
                <a:latin typeface="Segoe UI" panose="020B0502040204020203" pitchFamily="34" charset="0"/>
                <a:cs typeface="Segoe UI" panose="020B0502040204020203" pitchFamily="34" charset="0"/>
              </a:rPr>
              <a:t>Yabancılarla konuşmayı engelliyorsa, bakım verenden ayrılmakta süreğen bir zorluk yaşanıyorsa, ataklar hâlinde gelen yoğun kaygılar varsa, </a:t>
            </a:r>
          </a:p>
          <a:p>
            <a:r>
              <a:rPr lang="tr-TR" sz="2000" dirty="0">
                <a:latin typeface="Segoe UI" panose="020B0502040204020203" pitchFamily="34" charset="0"/>
                <a:cs typeface="Segoe UI" panose="020B0502040204020203" pitchFamily="34" charset="0"/>
              </a:rPr>
              <a:t>Öznesi belli olmayan ve sürekli olan bir kaygı varsa</a:t>
            </a:r>
          </a:p>
          <a:p>
            <a:pPr marL="0" indent="0">
              <a:buNone/>
            </a:pPr>
            <a:r>
              <a:rPr lang="tr-TR" sz="2000" dirty="0">
                <a:latin typeface="Segoe UI" panose="020B0502040204020203" pitchFamily="34" charset="0"/>
                <a:cs typeface="Segoe UI" panose="020B0502040204020203" pitchFamily="34" charset="0"/>
              </a:rPr>
              <a:t>Birey, </a:t>
            </a:r>
            <a:r>
              <a:rPr lang="tr-TR" sz="2000" b="1" dirty="0">
                <a:solidFill>
                  <a:srgbClr val="002060"/>
                </a:solidFill>
                <a:latin typeface="Segoe UI" panose="020B0502040204020203" pitchFamily="34" charset="0"/>
                <a:cs typeface="Segoe UI" panose="020B0502040204020203" pitchFamily="34" charset="0"/>
              </a:rPr>
              <a:t>çocuk ve ergen psikiyatristine </a:t>
            </a:r>
            <a:r>
              <a:rPr lang="tr-TR" sz="2000" dirty="0">
                <a:latin typeface="Segoe UI" panose="020B0502040204020203" pitchFamily="34" charset="0"/>
                <a:cs typeface="Segoe UI" panose="020B0502040204020203" pitchFamily="34" charset="0"/>
              </a:rPr>
              <a:t>yönlendirilmelidir.</a:t>
            </a:r>
          </a:p>
        </p:txBody>
      </p:sp>
      <p:sp>
        <p:nvSpPr>
          <p:cNvPr id="4" name="Slide Number Placeholder 3">
            <a:extLst>
              <a:ext uri="{FF2B5EF4-FFF2-40B4-BE49-F238E27FC236}">
                <a16:creationId xmlns:a16="http://schemas.microsoft.com/office/drawing/2014/main" id="{7C9BA8B5-DD2B-E553-9314-70D039089A72}"/>
              </a:ext>
            </a:extLst>
          </p:cNvPr>
          <p:cNvSpPr>
            <a:spLocks noGrp="1"/>
          </p:cNvSpPr>
          <p:nvPr>
            <p:ph type="sldNum" sz="quarter" idx="12"/>
          </p:nvPr>
        </p:nvSpPr>
        <p:spPr/>
        <p:txBody>
          <a:bodyPr/>
          <a:lstStyle/>
          <a:p>
            <a:fld id="{0BE68271-D1D7-4240-9CAF-7A57D75CD8A1}" type="slidenum">
              <a:rPr lang="en-US" smtClean="0"/>
              <a:t>45</a:t>
            </a:fld>
            <a:endParaRPr lang="en-US"/>
          </a:p>
        </p:txBody>
      </p:sp>
    </p:spTree>
    <p:extLst>
      <p:ext uri="{BB962C8B-B14F-4D97-AF65-F5344CB8AC3E}">
        <p14:creationId xmlns:p14="http://schemas.microsoft.com/office/powerpoint/2010/main" val="10428917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931F568-5D3B-49F6-9909-DCEB3C16FBD0}"/>
              </a:ext>
            </a:extLst>
          </p:cNvPr>
          <p:cNvSpPr>
            <a:spLocks noGrp="1"/>
          </p:cNvSpPr>
          <p:nvPr>
            <p:ph type="title"/>
          </p:nvPr>
        </p:nvSpPr>
        <p:spPr>
          <a:xfrm>
            <a:off x="838200" y="1216297"/>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ÖZET</a:t>
            </a:r>
          </a:p>
        </p:txBody>
      </p:sp>
      <p:sp>
        <p:nvSpPr>
          <p:cNvPr id="3" name="İçerik Yer Tutucusu 2">
            <a:extLst>
              <a:ext uri="{FF2B5EF4-FFF2-40B4-BE49-F238E27FC236}">
                <a16:creationId xmlns:a16="http://schemas.microsoft.com/office/drawing/2014/main" id="{25DE4332-3689-4544-B6AA-B56267AE159F}"/>
              </a:ext>
            </a:extLst>
          </p:cNvPr>
          <p:cNvSpPr>
            <a:spLocks noGrp="1"/>
          </p:cNvSpPr>
          <p:nvPr>
            <p:ph idx="1"/>
          </p:nvPr>
        </p:nvSpPr>
        <p:spPr>
          <a:xfrm>
            <a:off x="838200" y="2277723"/>
            <a:ext cx="10515600" cy="3516790"/>
          </a:xfrm>
        </p:spPr>
        <p:txBody>
          <a:bodyPr>
            <a:normAutofit/>
          </a:bodyPr>
          <a:lstStyle/>
          <a:p>
            <a:pPr algn="just">
              <a:lnSpc>
                <a:spcPct val="115000"/>
              </a:lnSpc>
            </a:pPr>
            <a:r>
              <a:rPr lang="tr-TR" sz="2400" dirty="0" err="1">
                <a:solidFill>
                  <a:srgbClr val="000000"/>
                </a:solidFill>
                <a:effectLst/>
                <a:latin typeface="Segoe UI" panose="020B0502040204020203" pitchFamily="34" charset="0"/>
                <a:ea typeface="Quattrocento Sans"/>
                <a:cs typeface="Segoe UI" panose="020B0502040204020203" pitchFamily="34" charset="0"/>
              </a:rPr>
              <a:t>Anksiyete</a:t>
            </a:r>
            <a:r>
              <a:rPr lang="tr-TR" sz="2400" dirty="0">
                <a:solidFill>
                  <a:srgbClr val="000000"/>
                </a:solidFill>
                <a:effectLst/>
                <a:latin typeface="Segoe UI" panose="020B0502040204020203" pitchFamily="34" charset="0"/>
                <a:ea typeface="Quattrocento Sans"/>
                <a:cs typeface="Segoe UI" panose="020B0502040204020203" pitchFamily="34" charset="0"/>
              </a:rPr>
              <a:t> bozukluklarının çok sayıda alt tipi vardır. Bunlar çocukluk çağında net olarak ayırt edilemeyebilir.</a:t>
            </a:r>
            <a:endParaRPr lang="tr-TR" sz="2400" dirty="0">
              <a:effectLst/>
              <a:latin typeface="Segoe UI" panose="020B0502040204020203" pitchFamily="34" charset="0"/>
              <a:ea typeface="Quattrocento Sans"/>
              <a:cs typeface="Segoe UI" panose="020B0502040204020203" pitchFamily="34" charset="0"/>
            </a:endParaRPr>
          </a:p>
          <a:p>
            <a:pPr algn="just">
              <a:lnSpc>
                <a:spcPct val="115000"/>
              </a:lnSpc>
            </a:pPr>
            <a:r>
              <a:rPr lang="tr-TR" sz="2400" dirty="0" err="1">
                <a:solidFill>
                  <a:srgbClr val="000000"/>
                </a:solidFill>
                <a:effectLst/>
                <a:latin typeface="Segoe UI" panose="020B0502040204020203" pitchFamily="34" charset="0"/>
                <a:ea typeface="Quattrocento Sans"/>
                <a:cs typeface="Segoe UI" panose="020B0502040204020203" pitchFamily="34" charset="0"/>
              </a:rPr>
              <a:t>Anksiyete</a:t>
            </a:r>
            <a:r>
              <a:rPr lang="tr-TR" sz="2400" dirty="0">
                <a:solidFill>
                  <a:srgbClr val="000000"/>
                </a:solidFill>
                <a:effectLst/>
                <a:latin typeface="Segoe UI" panose="020B0502040204020203" pitchFamily="34" charset="0"/>
                <a:ea typeface="Quattrocento Sans"/>
                <a:cs typeface="Segoe UI" panose="020B0502040204020203" pitchFamily="34" charset="0"/>
              </a:rPr>
              <a:t> bozukluklarının tedavisinde hem terapi yöntemleri hem de ilaçlar kullanılabilir.</a:t>
            </a:r>
            <a:endParaRPr lang="tr-TR" sz="2400" dirty="0">
              <a:effectLst/>
              <a:latin typeface="Segoe UI" panose="020B0502040204020203" pitchFamily="34" charset="0"/>
              <a:ea typeface="Quattrocento Sans"/>
              <a:cs typeface="Segoe UI" panose="020B0502040204020203" pitchFamily="34" charset="0"/>
            </a:endParaRPr>
          </a:p>
          <a:p>
            <a:pPr algn="just">
              <a:lnSpc>
                <a:spcPct val="115000"/>
              </a:lnSpc>
            </a:pPr>
            <a:r>
              <a:rPr lang="tr-TR" sz="2400" dirty="0" err="1">
                <a:solidFill>
                  <a:srgbClr val="000000"/>
                </a:solidFill>
                <a:effectLst/>
                <a:latin typeface="Segoe UI" panose="020B0502040204020203" pitchFamily="34" charset="0"/>
                <a:ea typeface="Quattrocento Sans"/>
                <a:cs typeface="Segoe UI" panose="020B0502040204020203" pitchFamily="34" charset="0"/>
              </a:rPr>
              <a:t>Anksiyete</a:t>
            </a:r>
            <a:r>
              <a:rPr lang="tr-TR" sz="2400" dirty="0">
                <a:solidFill>
                  <a:srgbClr val="000000"/>
                </a:solidFill>
                <a:effectLst/>
                <a:latin typeface="Segoe UI" panose="020B0502040204020203" pitchFamily="34" charset="0"/>
                <a:ea typeface="Quattrocento Sans"/>
                <a:cs typeface="Segoe UI" panose="020B0502040204020203" pitchFamily="34" charset="0"/>
              </a:rPr>
              <a:t> bozuklukları, tedavi edilmedikçe kronikleşir. Bu sebeple erken dönemde tanımak önemlidir.</a:t>
            </a:r>
            <a:endParaRPr lang="tr-TR" sz="2400" dirty="0">
              <a:effectLst/>
              <a:latin typeface="Segoe UI" panose="020B0502040204020203" pitchFamily="34" charset="0"/>
              <a:ea typeface="Quattrocento Sans"/>
              <a:cs typeface="Segoe UI" panose="020B0502040204020203" pitchFamily="34" charset="0"/>
            </a:endParaRPr>
          </a:p>
          <a:p>
            <a:endParaRPr lang="tr-TR"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983CAE2A-A29E-919E-387A-2ECA79D27073}"/>
              </a:ext>
            </a:extLst>
          </p:cNvPr>
          <p:cNvSpPr>
            <a:spLocks noGrp="1"/>
          </p:cNvSpPr>
          <p:nvPr>
            <p:ph type="sldNum" sz="quarter" idx="12"/>
          </p:nvPr>
        </p:nvSpPr>
        <p:spPr/>
        <p:txBody>
          <a:bodyPr/>
          <a:lstStyle/>
          <a:p>
            <a:fld id="{0BE68271-D1D7-4240-9CAF-7A57D75CD8A1}" type="slidenum">
              <a:rPr lang="en-US" smtClean="0"/>
              <a:t>46</a:t>
            </a:fld>
            <a:endParaRPr lang="en-US"/>
          </a:p>
        </p:txBody>
      </p:sp>
    </p:spTree>
    <p:extLst>
      <p:ext uri="{BB962C8B-B14F-4D97-AF65-F5344CB8AC3E}">
        <p14:creationId xmlns:p14="http://schemas.microsoft.com/office/powerpoint/2010/main" val="26236189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541866" y="1388534"/>
            <a:ext cx="10769599" cy="847725"/>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İNTİHAR VE KENDİNE ZARAR VERME DAVRANIŞI</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541866" y="2345590"/>
            <a:ext cx="10811934" cy="3578132"/>
          </a:xfrm>
        </p:spPr>
        <p:txBody>
          <a:bodyPr>
            <a:normAutofit/>
          </a:bodyPr>
          <a:lstStyle/>
          <a:p>
            <a:pPr algn="just"/>
            <a:r>
              <a:rPr lang="tr-TR" dirty="0">
                <a:latin typeface="Segoe UI" panose="020B0502040204020203" pitchFamily="34" charset="0"/>
                <a:cs typeface="Segoe UI" panose="020B0502040204020203" pitchFamily="34" charset="0"/>
              </a:rPr>
              <a:t>Kendine zarar verici davranışların intihar davranışından farkı, öldürme</a:t>
            </a:r>
            <a:r>
              <a:rPr lang="en-US" dirty="0">
                <a:latin typeface="Segoe UI" panose="020B0502040204020203" pitchFamily="34" charset="0"/>
                <a:cs typeface="Segoe UI" panose="020B0502040204020203" pitchFamily="34" charset="0"/>
              </a:rPr>
              <a:t> </a:t>
            </a:r>
            <a:r>
              <a:rPr lang="tr-TR" dirty="0">
                <a:latin typeface="Segoe UI" panose="020B0502040204020203" pitchFamily="34" charset="0"/>
                <a:cs typeface="Segoe UI" panose="020B0502040204020203" pitchFamily="34" charset="0"/>
              </a:rPr>
              <a:t>amacının olmamasıdır.</a:t>
            </a:r>
          </a:p>
          <a:p>
            <a:pPr algn="just"/>
            <a:r>
              <a:rPr lang="tr-TR" dirty="0">
                <a:latin typeface="Segoe UI" panose="020B0502040204020203" pitchFamily="34" charset="0"/>
                <a:cs typeface="Segoe UI" panose="020B0502040204020203" pitchFamily="34" charset="0"/>
              </a:rPr>
              <a:t>Dünya Sağlık Örgütüne (WHO) göre, 15-29 yaş aralığındaki ölümlerin nedenleri arasında, intihar ikinci sırada gelmektedir.</a:t>
            </a:r>
          </a:p>
          <a:p>
            <a:pPr algn="just"/>
            <a:r>
              <a:rPr lang="tr-TR" dirty="0">
                <a:latin typeface="Segoe UI" panose="020B0502040204020203" pitchFamily="34" charset="0"/>
                <a:cs typeface="Segoe UI" panose="020B0502040204020203" pitchFamily="34" charset="0"/>
              </a:rPr>
              <a:t>Yapılan çalışmalarda, her 5 ergenden birinin KZVD sergilediği bilinmektedir.</a:t>
            </a:r>
          </a:p>
        </p:txBody>
      </p:sp>
      <p:sp>
        <p:nvSpPr>
          <p:cNvPr id="4" name="Slide Number Placeholder 3">
            <a:extLst>
              <a:ext uri="{FF2B5EF4-FFF2-40B4-BE49-F238E27FC236}">
                <a16:creationId xmlns:a16="http://schemas.microsoft.com/office/drawing/2014/main" id="{3F13A7CF-FDC1-F68D-3EB2-BF16883B2B9A}"/>
              </a:ext>
            </a:extLst>
          </p:cNvPr>
          <p:cNvSpPr>
            <a:spLocks noGrp="1"/>
          </p:cNvSpPr>
          <p:nvPr>
            <p:ph type="sldNum" sz="quarter" idx="12"/>
          </p:nvPr>
        </p:nvSpPr>
        <p:spPr/>
        <p:txBody>
          <a:bodyPr/>
          <a:lstStyle/>
          <a:p>
            <a:fld id="{0BE68271-D1D7-4240-9CAF-7A57D75CD8A1}" type="slidenum">
              <a:rPr lang="en-US" smtClean="0"/>
              <a:t>47</a:t>
            </a:fld>
            <a:endParaRPr lang="en-US"/>
          </a:p>
        </p:txBody>
      </p:sp>
    </p:spTree>
    <p:extLst>
      <p:ext uri="{BB962C8B-B14F-4D97-AF65-F5344CB8AC3E}">
        <p14:creationId xmlns:p14="http://schemas.microsoft.com/office/powerpoint/2010/main" val="39597804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592668" y="1312575"/>
            <a:ext cx="10803466" cy="95779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İNTİHAR VE KENDİNE ZARAR VERME DAVRANIŞI</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592668" y="2270367"/>
            <a:ext cx="11006664" cy="3663293"/>
          </a:xfrm>
        </p:spPr>
        <p:txBody>
          <a:bodyPr>
            <a:normAutofit/>
          </a:bodyPr>
          <a:lstStyle/>
          <a:p>
            <a:pPr algn="just"/>
            <a:r>
              <a:rPr lang="tr-TR" sz="2400" dirty="0">
                <a:latin typeface="Segoe UI" panose="020B0502040204020203" pitchFamily="34" charset="0"/>
                <a:cs typeface="Segoe UI" panose="020B0502040204020203" pitchFamily="34" charset="0"/>
              </a:rPr>
              <a:t>KZVD tanımlar farklılık gösterebilir</a:t>
            </a:r>
          </a:p>
          <a:p>
            <a:pPr algn="just"/>
            <a:r>
              <a:rPr lang="tr-TR" sz="2400" dirty="0">
                <a:latin typeface="Segoe UI" panose="020B0502040204020203" pitchFamily="34" charset="0"/>
                <a:cs typeface="Segoe UI" panose="020B0502040204020203" pitchFamily="34" charset="0"/>
              </a:rPr>
              <a:t>KZVD sıklığı, % 10</a:t>
            </a:r>
          </a:p>
          <a:p>
            <a:pPr lvl="1" algn="just">
              <a:buFont typeface="Courier New" panose="02070309020205020404" pitchFamily="49" charset="0"/>
              <a:buChar char="o"/>
            </a:pPr>
            <a:r>
              <a:rPr lang="tr-TR" dirty="0">
                <a:latin typeface="Segoe UI" panose="020B0502040204020203" pitchFamily="34" charset="0"/>
                <a:cs typeface="Segoe UI" panose="020B0502040204020203" pitchFamily="34" charset="0"/>
              </a:rPr>
              <a:t>Kızlarda erkeklere göre ↑ yaş arttıkça fark azalır</a:t>
            </a:r>
          </a:p>
          <a:p>
            <a:pPr lvl="1" algn="just">
              <a:buFont typeface="Courier New" panose="02070309020205020404" pitchFamily="49" charset="0"/>
              <a:buChar char="o"/>
            </a:pPr>
            <a:r>
              <a:rPr lang="tr-TR" dirty="0">
                <a:latin typeface="Segoe UI" panose="020B0502040204020203" pitchFamily="34" charset="0"/>
                <a:cs typeface="Segoe UI" panose="020B0502040204020203" pitchFamily="34" charset="0"/>
              </a:rPr>
              <a:t>KZVD sıklığı 12 yaşından sonra ↑</a:t>
            </a:r>
          </a:p>
          <a:p>
            <a:pPr algn="just"/>
            <a:r>
              <a:rPr lang="tr-TR" sz="2400" dirty="0">
                <a:latin typeface="Segoe UI" panose="020B0502040204020203" pitchFamily="34" charset="0"/>
                <a:cs typeface="Segoe UI" panose="020B0502040204020203" pitchFamily="34" charset="0"/>
              </a:rPr>
              <a:t>KZVD’nin sıklığı, yıllar içinde ↑ </a:t>
            </a:r>
          </a:p>
          <a:p>
            <a:pPr lvl="1" algn="just">
              <a:buFont typeface="Courier New" panose="02070309020205020404" pitchFamily="49" charset="0"/>
              <a:buChar char="o"/>
            </a:pPr>
            <a:r>
              <a:rPr lang="tr-TR" dirty="0">
                <a:latin typeface="Segoe UI" panose="020B0502040204020203" pitchFamily="34" charset="0"/>
                <a:cs typeface="Segoe UI" panose="020B0502040204020203" pitchFamily="34" charset="0"/>
              </a:rPr>
              <a:t>Bu artışta psikiyatrik bozuklukların sıklığının artması, ergenlerin karşı karşıya kaldığı stres, artan alkol ve madde kullanımı rol oynayabilir.</a:t>
            </a:r>
          </a:p>
        </p:txBody>
      </p:sp>
      <p:sp>
        <p:nvSpPr>
          <p:cNvPr id="4" name="Slide Number Placeholder 3">
            <a:extLst>
              <a:ext uri="{FF2B5EF4-FFF2-40B4-BE49-F238E27FC236}">
                <a16:creationId xmlns:a16="http://schemas.microsoft.com/office/drawing/2014/main" id="{5664D5F7-6899-498A-FBEB-CFD4F59573F4}"/>
              </a:ext>
            </a:extLst>
          </p:cNvPr>
          <p:cNvSpPr>
            <a:spLocks noGrp="1"/>
          </p:cNvSpPr>
          <p:nvPr>
            <p:ph type="sldNum" sz="quarter" idx="12"/>
          </p:nvPr>
        </p:nvSpPr>
        <p:spPr/>
        <p:txBody>
          <a:bodyPr/>
          <a:lstStyle/>
          <a:p>
            <a:fld id="{0BE68271-D1D7-4240-9CAF-7A57D75CD8A1}" type="slidenum">
              <a:rPr lang="en-US" smtClean="0"/>
              <a:t>48</a:t>
            </a:fld>
            <a:endParaRPr lang="en-US"/>
          </a:p>
        </p:txBody>
      </p:sp>
    </p:spTree>
    <p:extLst>
      <p:ext uri="{BB962C8B-B14F-4D97-AF65-F5344CB8AC3E}">
        <p14:creationId xmlns:p14="http://schemas.microsoft.com/office/powerpoint/2010/main" val="36026072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550333" y="1449741"/>
            <a:ext cx="10803467" cy="833438"/>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İNTİHAR VE KENDİNE ZARAR VERME DAVRANIŞI</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634999" y="2275671"/>
            <a:ext cx="10634133" cy="3089518"/>
          </a:xfrm>
        </p:spPr>
        <p:txBody>
          <a:bodyPr>
            <a:normAutofit/>
          </a:bodyPr>
          <a:lstStyle/>
          <a:p>
            <a:r>
              <a:rPr lang="tr-TR" sz="2400" dirty="0">
                <a:latin typeface="Segoe UI" panose="020B0502040204020203" pitchFamily="34" charset="0"/>
                <a:cs typeface="Segoe UI" panose="020B0502040204020203" pitchFamily="34" charset="0"/>
              </a:rPr>
              <a:t>En sık kendini kesme</a:t>
            </a:r>
          </a:p>
          <a:p>
            <a:pPr lvl="1"/>
            <a:r>
              <a:rPr lang="tr-TR" dirty="0">
                <a:latin typeface="Segoe UI" panose="020B0502040204020203" pitchFamily="34" charset="0"/>
                <a:cs typeface="Segoe UI" panose="020B0502040204020203" pitchFamily="34" charset="0"/>
              </a:rPr>
              <a:t>Hastaneye başvuranlar arasında kendini zehirleme en sık görülmektedir.</a:t>
            </a:r>
          </a:p>
          <a:p>
            <a:r>
              <a:rPr lang="tr-TR" sz="2400" dirty="0">
                <a:latin typeface="Segoe UI" panose="020B0502040204020203" pitchFamily="34" charset="0"/>
                <a:cs typeface="Segoe UI" panose="020B0502040204020203" pitchFamily="34" charset="0"/>
              </a:rPr>
              <a:t>KZVD; tekrarlayan bir durum</a:t>
            </a:r>
          </a:p>
          <a:p>
            <a:pPr lvl="1"/>
            <a:r>
              <a:rPr lang="tr-TR" dirty="0">
                <a:latin typeface="Segoe UI" panose="020B0502040204020203" pitchFamily="34" charset="0"/>
                <a:cs typeface="Segoe UI" panose="020B0502040204020203" pitchFamily="34" charset="0"/>
              </a:rPr>
              <a:t>%50’den fazlasında tekrarlama +</a:t>
            </a:r>
          </a:p>
          <a:p>
            <a:pPr lvl="1"/>
            <a:r>
              <a:rPr lang="tr-TR" dirty="0">
                <a:latin typeface="Segoe UI" panose="020B0502040204020203" pitchFamily="34" charset="0"/>
                <a:cs typeface="Segoe UI" panose="020B0502040204020203" pitchFamily="34" charset="0"/>
              </a:rPr>
              <a:t>Kendini kesme kendini zehirlemeden daha sık</a:t>
            </a:r>
          </a:p>
          <a:p>
            <a:pPr lvl="1"/>
            <a:r>
              <a:rPr lang="tr-TR" dirty="0">
                <a:latin typeface="Segoe UI" panose="020B0502040204020203" pitchFamily="34" charset="0"/>
                <a:cs typeface="Segoe UI" panose="020B0502040204020203" pitchFamily="34" charset="0"/>
              </a:rPr>
              <a:t>Depresyon, cinsel istismar öyküsü ve cinsel yönelime ilişkin endişeler, tekrarlayan kzvd’nin belirleyicileri</a:t>
            </a:r>
          </a:p>
        </p:txBody>
      </p:sp>
      <p:sp>
        <p:nvSpPr>
          <p:cNvPr id="5" name="Metin kutusu 4">
            <a:extLst>
              <a:ext uri="{FF2B5EF4-FFF2-40B4-BE49-F238E27FC236}">
                <a16:creationId xmlns:a16="http://schemas.microsoft.com/office/drawing/2014/main" id="{710EEFD3-250B-4245-B45A-3FCCC5997820}"/>
              </a:ext>
            </a:extLst>
          </p:cNvPr>
          <p:cNvSpPr txBox="1"/>
          <p:nvPr/>
        </p:nvSpPr>
        <p:spPr>
          <a:xfrm>
            <a:off x="2153477" y="5019304"/>
            <a:ext cx="8195733" cy="954107"/>
          </a:xfrm>
          <a:prstGeom prst="rect">
            <a:avLst/>
          </a:prstGeom>
          <a:noFill/>
        </p:spPr>
        <p:txBody>
          <a:bodyPr wrap="square">
            <a:spAutoFit/>
          </a:bodyPr>
          <a:lstStyle/>
          <a:p>
            <a:pPr algn="ctr"/>
            <a:r>
              <a:rPr lang="tr-TR" sz="2800" b="1" dirty="0">
                <a:solidFill>
                  <a:srgbClr val="002060"/>
                </a:solidFill>
                <a:effectLst/>
                <a:ea typeface="Quattrocento Sans"/>
                <a:cs typeface="Segoe UI" panose="020B0502040204020203" pitchFamily="34" charset="0"/>
              </a:rPr>
              <a:t>KZVD, intihar girişiminin görülme ihtimalini artırmakta !!!</a:t>
            </a:r>
            <a:endParaRPr lang="tr-TR" sz="2800" b="1" dirty="0">
              <a:solidFill>
                <a:srgbClr val="002060"/>
              </a:solidFill>
            </a:endParaRPr>
          </a:p>
        </p:txBody>
      </p:sp>
      <p:sp>
        <p:nvSpPr>
          <p:cNvPr id="4" name="Slide Number Placeholder 3">
            <a:extLst>
              <a:ext uri="{FF2B5EF4-FFF2-40B4-BE49-F238E27FC236}">
                <a16:creationId xmlns:a16="http://schemas.microsoft.com/office/drawing/2014/main" id="{868CE585-42A9-7A12-8EC8-38A269F18C3E}"/>
              </a:ext>
            </a:extLst>
          </p:cNvPr>
          <p:cNvSpPr>
            <a:spLocks noGrp="1"/>
          </p:cNvSpPr>
          <p:nvPr>
            <p:ph type="sldNum" sz="quarter" idx="12"/>
          </p:nvPr>
        </p:nvSpPr>
        <p:spPr/>
        <p:txBody>
          <a:bodyPr/>
          <a:lstStyle/>
          <a:p>
            <a:fld id="{0BE68271-D1D7-4240-9CAF-7A57D75CD8A1}" type="slidenum">
              <a:rPr lang="en-US" smtClean="0"/>
              <a:t>49</a:t>
            </a:fld>
            <a:endParaRPr lang="en-US"/>
          </a:p>
        </p:txBody>
      </p:sp>
    </p:spTree>
    <p:extLst>
      <p:ext uri="{BB962C8B-B14F-4D97-AF65-F5344CB8AC3E}">
        <p14:creationId xmlns:p14="http://schemas.microsoft.com/office/powerpoint/2010/main" val="3546264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592667" y="2824185"/>
            <a:ext cx="10761133" cy="3140318"/>
          </a:xfrm>
        </p:spPr>
        <p:txBody>
          <a:bodyPr>
            <a:normAutofit/>
          </a:bodyPr>
          <a:lstStyle/>
          <a:p>
            <a:r>
              <a:rPr lang="tr-TR" sz="2400" dirty="0">
                <a:latin typeface="Segoe UI" panose="020B0502040204020203" pitchFamily="34" charset="0"/>
                <a:cs typeface="Segoe UI" panose="020B0502040204020203" pitchFamily="34" charset="0"/>
              </a:rPr>
              <a:t>Sosyal beceriler ↑ benmerkezcilik ↓Daha yüksek bilişsel yeteneklere </a:t>
            </a:r>
          </a:p>
          <a:p>
            <a:r>
              <a:rPr lang="tr-TR" sz="2400" dirty="0">
                <a:latin typeface="Segoe UI" panose="020B0502040204020203" pitchFamily="34" charset="0"/>
                <a:cs typeface="Segoe UI" panose="020B0502040204020203" pitchFamily="34" charset="0"/>
              </a:rPr>
              <a:t>Ahlak gelişimi ↑  </a:t>
            </a:r>
          </a:p>
          <a:p>
            <a:r>
              <a:rPr lang="tr-TR" sz="2400" dirty="0">
                <a:latin typeface="Segoe UI" panose="020B0502040204020203" pitchFamily="34" charset="0"/>
                <a:cs typeface="Segoe UI" panose="020B0502040204020203" pitchFamily="34" charset="0"/>
              </a:rPr>
              <a:t>Akranlarla sık kıyas</a:t>
            </a:r>
          </a:p>
          <a:p>
            <a:r>
              <a:rPr lang="tr-TR" sz="2400" dirty="0">
                <a:latin typeface="Segoe UI" panose="020B0502040204020203" pitchFamily="34" charset="0"/>
                <a:cs typeface="Segoe UI" panose="020B0502040204020203" pitchFamily="34" charset="0"/>
              </a:rPr>
              <a:t>Beden değişikliklerine duyarlı</a:t>
            </a:r>
          </a:p>
          <a:p>
            <a:r>
              <a:rPr lang="tr-TR" sz="2400" dirty="0">
                <a:latin typeface="Segoe UI" panose="020B0502040204020203" pitchFamily="34" charset="0"/>
                <a:cs typeface="Segoe UI" panose="020B0502040204020203" pitchFamily="34" charset="0"/>
              </a:rPr>
              <a:t>Akranlardan kabul görme</a:t>
            </a:r>
          </a:p>
          <a:p>
            <a:pPr algn="just"/>
            <a:r>
              <a:rPr lang="tr-TR" sz="2400" dirty="0">
                <a:latin typeface="Segoe UI" panose="020B0502040204020203" pitchFamily="34" charset="0"/>
                <a:cs typeface="Segoe UI" panose="020B0502040204020203" pitchFamily="34" charset="0"/>
              </a:rPr>
              <a:t>Ergenlik döneminde bakım verenlerle geçirilen zaman azalmakta, çatışmalar artmakta</a:t>
            </a:r>
          </a:p>
          <a:p>
            <a:endParaRPr lang="tr-TR" sz="2400" dirty="0">
              <a:latin typeface="Segoe UI" panose="020B0502040204020203" pitchFamily="34" charset="0"/>
              <a:cs typeface="Segoe UI" panose="020B0502040204020203" pitchFamily="34" charset="0"/>
            </a:endParaRPr>
          </a:p>
        </p:txBody>
      </p:sp>
      <p:sp>
        <p:nvSpPr>
          <p:cNvPr id="6" name="Title 1">
            <a:extLst>
              <a:ext uri="{FF2B5EF4-FFF2-40B4-BE49-F238E27FC236}">
                <a16:creationId xmlns:a16="http://schemas.microsoft.com/office/drawing/2014/main" id="{1CBD5893-5436-43B8-9305-577EFB770F8F}"/>
              </a:ext>
            </a:extLst>
          </p:cNvPr>
          <p:cNvSpPr txBox="1">
            <a:spLocks/>
          </p:cNvSpPr>
          <p:nvPr/>
        </p:nvSpPr>
        <p:spPr>
          <a:xfrm>
            <a:off x="575733" y="1363133"/>
            <a:ext cx="10642601" cy="1598728"/>
          </a:xfrm>
          <a:prstGeom prst="rect">
            <a:avLst/>
          </a:prstGeom>
        </p:spPr>
        <p:txBody>
          <a:bodyPr vert="horz" lIns="91440" tIns="45720" rIns="91440" bIns="45720" rtlCol="0" anchor="ctr">
            <a:normAutofit/>
          </a:bodyPr>
          <a:lstStyle>
            <a:lvl1pPr>
              <a:lnSpc>
                <a:spcPct val="90000"/>
              </a:lnSpc>
              <a:spcBef>
                <a:spcPct val="0"/>
              </a:spcBef>
              <a:buNone/>
              <a:defRPr sz="3200" b="1" kern="1400" spc="-50">
                <a:solidFill>
                  <a:srgbClr val="002060"/>
                </a:solidFill>
                <a:latin typeface="Segoe UI" panose="020B0502040204020203" pitchFamily="34" charset="0"/>
                <a:ea typeface="+mj-ea"/>
                <a:cs typeface="Segoe UI" panose="020B0502040204020203" pitchFamily="34" charset="0"/>
              </a:defRPr>
            </a:lvl1pPr>
          </a:lstStyle>
          <a:p>
            <a:pPr algn="ctr"/>
            <a:r>
              <a:rPr lang="tr-TR" dirty="0"/>
              <a:t>ERGENLİK DÖNEMİNİN GENEL ÖZELLİKLERİ VE ERGENLERDE RUH SAĞLIĞI DEĞERLENDİRMESİNİN TEMEL İLKELERİ</a:t>
            </a:r>
          </a:p>
        </p:txBody>
      </p:sp>
      <p:sp>
        <p:nvSpPr>
          <p:cNvPr id="2" name="Slide Number Placeholder 1">
            <a:extLst>
              <a:ext uri="{FF2B5EF4-FFF2-40B4-BE49-F238E27FC236}">
                <a16:creationId xmlns:a16="http://schemas.microsoft.com/office/drawing/2014/main" id="{AA09E337-6416-C86B-C086-E3C66B6BB924}"/>
              </a:ext>
            </a:extLst>
          </p:cNvPr>
          <p:cNvSpPr>
            <a:spLocks noGrp="1"/>
          </p:cNvSpPr>
          <p:nvPr>
            <p:ph type="sldNum" sz="quarter" idx="12"/>
          </p:nvPr>
        </p:nvSpPr>
        <p:spPr/>
        <p:txBody>
          <a:bodyPr/>
          <a:lstStyle/>
          <a:p>
            <a:fld id="{0BE68271-D1D7-4240-9CAF-7A57D75CD8A1}" type="slidenum">
              <a:rPr lang="en-US" smtClean="0"/>
              <a:t>5</a:t>
            </a:fld>
            <a:endParaRPr lang="en-US"/>
          </a:p>
        </p:txBody>
      </p:sp>
    </p:spTree>
    <p:extLst>
      <p:ext uri="{BB962C8B-B14F-4D97-AF65-F5344CB8AC3E}">
        <p14:creationId xmlns:p14="http://schemas.microsoft.com/office/powerpoint/2010/main" val="10981018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677332" y="1388534"/>
            <a:ext cx="10676467" cy="873125"/>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İNTİHAR VE KENDİNE ZARAR VERME DAVRANIŞI</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677332" y="2371482"/>
            <a:ext cx="10795000" cy="3097984"/>
          </a:xfrm>
        </p:spPr>
        <p:txBody>
          <a:bodyPr>
            <a:normAutofit/>
          </a:bodyPr>
          <a:lstStyle/>
          <a:p>
            <a:r>
              <a:rPr lang="tr-TR" sz="2400" dirty="0">
                <a:latin typeface="Segoe UI" panose="020B0502040204020203" pitchFamily="34" charset="0"/>
                <a:cs typeface="Segoe UI" panose="020B0502040204020203" pitchFamily="34" charset="0"/>
              </a:rPr>
              <a:t>Dünya genelinde yaşam boyu intihar düşüncesi yaygınlığı %9,2, intihar girişimi yaygınlığı ise %2,7’dir.</a:t>
            </a:r>
          </a:p>
          <a:p>
            <a:r>
              <a:rPr lang="tr-TR" sz="2400" dirty="0">
                <a:latin typeface="Segoe UI" panose="020B0502040204020203" pitchFamily="34" charset="0"/>
                <a:cs typeface="Segoe UI" panose="020B0502040204020203" pitchFamily="34" charset="0"/>
              </a:rPr>
              <a:t>İntihar düşüncesi olan ergenlerin yaklaşık üçte biri, bir yıl içinde intihar girişiminde bulunmaktadır.</a:t>
            </a:r>
          </a:p>
          <a:p>
            <a:r>
              <a:rPr lang="tr-TR" sz="2400" dirty="0">
                <a:effectLst/>
                <a:latin typeface="Segoe UI" panose="020B0502040204020203" pitchFamily="34" charset="0"/>
                <a:ea typeface="Quattrocento Sans"/>
                <a:cs typeface="Segoe UI" panose="020B0502040204020203" pitchFamily="34" charset="0"/>
              </a:rPr>
              <a:t>İntihar girişiminin varlığı, bir sonraki girişim için riski artırmaktadır.</a:t>
            </a:r>
          </a:p>
          <a:p>
            <a:pPr lvl="1"/>
            <a:r>
              <a:rPr lang="tr-TR" dirty="0">
                <a:latin typeface="Segoe UI" panose="020B0502040204020203" pitchFamily="34" charset="0"/>
                <a:ea typeface="Quattrocento Sans"/>
                <a:cs typeface="Segoe UI" panose="020B0502040204020203" pitchFamily="34" charset="0"/>
              </a:rPr>
              <a:t>12ay içinde intihar riski %1,6 tekrarlayan girişim riski %16,3 ve 5 yıl içinde intihar riski %3.9</a:t>
            </a:r>
            <a:endParaRPr lang="tr-TR" dirty="0">
              <a:effectLst/>
              <a:latin typeface="Segoe UI" panose="020B0502040204020203" pitchFamily="34" charset="0"/>
              <a:ea typeface="Quattrocento Sans"/>
              <a:cs typeface="Segoe UI" panose="020B0502040204020203" pitchFamily="34" charset="0"/>
            </a:endParaRPr>
          </a:p>
        </p:txBody>
      </p:sp>
      <p:sp>
        <p:nvSpPr>
          <p:cNvPr id="4" name="Slide Number Placeholder 3">
            <a:extLst>
              <a:ext uri="{FF2B5EF4-FFF2-40B4-BE49-F238E27FC236}">
                <a16:creationId xmlns:a16="http://schemas.microsoft.com/office/drawing/2014/main" id="{2EFE1E5A-F7BE-50B4-4E11-2ACD5C554884}"/>
              </a:ext>
            </a:extLst>
          </p:cNvPr>
          <p:cNvSpPr>
            <a:spLocks noGrp="1"/>
          </p:cNvSpPr>
          <p:nvPr>
            <p:ph type="sldNum" sz="quarter" idx="12"/>
          </p:nvPr>
        </p:nvSpPr>
        <p:spPr/>
        <p:txBody>
          <a:bodyPr/>
          <a:lstStyle/>
          <a:p>
            <a:fld id="{0BE68271-D1D7-4240-9CAF-7A57D75CD8A1}" type="slidenum">
              <a:rPr lang="en-US" smtClean="0"/>
              <a:t>50</a:t>
            </a:fld>
            <a:endParaRPr lang="en-US"/>
          </a:p>
        </p:txBody>
      </p:sp>
    </p:spTree>
    <p:extLst>
      <p:ext uri="{BB962C8B-B14F-4D97-AF65-F5344CB8AC3E}">
        <p14:creationId xmlns:p14="http://schemas.microsoft.com/office/powerpoint/2010/main" val="22446046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634999" y="1371600"/>
            <a:ext cx="10778067" cy="90593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İNTİHAR VE KENDİNE ZARAR VERME DAVRANIŞI</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634999" y="2277532"/>
            <a:ext cx="10515600" cy="3367893"/>
          </a:xfrm>
        </p:spPr>
        <p:txBody>
          <a:bodyPr>
            <a:normAutofit/>
          </a:bodyPr>
          <a:lstStyle/>
          <a:p>
            <a:r>
              <a:rPr lang="tr-TR" sz="2400" dirty="0">
                <a:latin typeface="Segoe UI" panose="020B0502040204020203" pitchFamily="34" charset="0"/>
                <a:cs typeface="Segoe UI" panose="020B0502040204020203" pitchFamily="34" charset="0"/>
              </a:rPr>
              <a:t>Tüm yaş gruplarında intihar sayısı erkekler&gt;kadınlar</a:t>
            </a:r>
          </a:p>
          <a:p>
            <a:pPr lvl="1"/>
            <a:r>
              <a:rPr lang="tr-TR" dirty="0">
                <a:latin typeface="Segoe UI" panose="020B0502040204020203" pitchFamily="34" charset="0"/>
                <a:cs typeface="Segoe UI" panose="020B0502040204020203" pitchFamily="34" charset="0"/>
              </a:rPr>
              <a:t>20 yaş altında ise sayı benzer</a:t>
            </a:r>
            <a:r>
              <a:rPr lang="en-US" dirty="0">
                <a:latin typeface="Segoe UI" panose="020B0502040204020203" pitchFamily="34" charset="0"/>
                <a:cs typeface="Segoe UI" panose="020B0502040204020203" pitchFamily="34" charset="0"/>
              </a:rPr>
              <a:t>.</a:t>
            </a:r>
            <a:endParaRPr lang="tr-TR" dirty="0">
              <a:latin typeface="Segoe UI" panose="020B0502040204020203" pitchFamily="34" charset="0"/>
              <a:cs typeface="Segoe UI" panose="020B0502040204020203" pitchFamily="34" charset="0"/>
            </a:endParaRPr>
          </a:p>
          <a:p>
            <a:r>
              <a:rPr lang="tr-TR" sz="2400" dirty="0">
                <a:effectLst/>
                <a:latin typeface="Segoe UI" panose="020B0502040204020203" pitchFamily="34" charset="0"/>
                <a:ea typeface="Quattrocento Sans"/>
                <a:cs typeface="Segoe UI" panose="020B0502040204020203" pitchFamily="34" charset="0"/>
              </a:rPr>
              <a:t>Ülkemizdeki en sık intihar yöntemi → kendini asma</a:t>
            </a:r>
          </a:p>
          <a:p>
            <a:pPr lvl="1"/>
            <a:r>
              <a:rPr lang="tr-TR" dirty="0">
                <a:latin typeface="Segoe UI" panose="020B0502040204020203" pitchFamily="34" charset="0"/>
                <a:cs typeface="Segoe UI" panose="020B0502040204020203" pitchFamily="34" charset="0"/>
              </a:rPr>
              <a:t>Bunu, kadınlarda yüksekten atlama ve ateşli silahlar, erkeklerde ise ateşli silahlar ve yüksekten atlama takip etmektedir. Her iki cinsiyette de bu sebepleri kimyasal maddeler izler.</a:t>
            </a:r>
          </a:p>
          <a:p>
            <a:r>
              <a:rPr lang="tr-TR" sz="2400" dirty="0">
                <a:effectLst/>
                <a:latin typeface="Segoe UI" panose="020B0502040204020203" pitchFamily="34" charset="0"/>
                <a:ea typeface="Quattrocento Sans"/>
                <a:cs typeface="Segoe UI" panose="020B0502040204020203" pitchFamily="34" charset="0"/>
              </a:rPr>
              <a:t>İntihar araçlarına ulaşımı engelleme ►intiharı önlemede önemli strateji</a:t>
            </a:r>
          </a:p>
          <a:p>
            <a:endParaRPr lang="tr-TR" sz="2400"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77D9F286-A3C3-5158-F2BD-C80BBBDA91D7}"/>
              </a:ext>
            </a:extLst>
          </p:cNvPr>
          <p:cNvSpPr>
            <a:spLocks noGrp="1"/>
          </p:cNvSpPr>
          <p:nvPr>
            <p:ph type="sldNum" sz="quarter" idx="12"/>
          </p:nvPr>
        </p:nvSpPr>
        <p:spPr/>
        <p:txBody>
          <a:bodyPr/>
          <a:lstStyle/>
          <a:p>
            <a:fld id="{0BE68271-D1D7-4240-9CAF-7A57D75CD8A1}" type="slidenum">
              <a:rPr lang="en-US" smtClean="0"/>
              <a:t>51</a:t>
            </a:fld>
            <a:endParaRPr lang="en-US"/>
          </a:p>
        </p:txBody>
      </p:sp>
    </p:spTree>
    <p:extLst>
      <p:ext uri="{BB962C8B-B14F-4D97-AF65-F5344CB8AC3E}">
        <p14:creationId xmlns:p14="http://schemas.microsoft.com/office/powerpoint/2010/main" val="14994300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643466" y="1376364"/>
            <a:ext cx="10862733" cy="824970"/>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İNTİHAR VE KENDİNE ZARAR VERME DAVRANIŞI</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643466" y="2201333"/>
            <a:ext cx="10985317" cy="3662753"/>
          </a:xfrm>
        </p:spPr>
        <p:txBody>
          <a:bodyPr>
            <a:noAutofit/>
          </a:bodyPr>
          <a:lstStyle/>
          <a:p>
            <a:r>
              <a:rPr lang="tr-TR" sz="2400" dirty="0">
                <a:latin typeface="Segoe UI" panose="020B0502040204020203" pitchFamily="34" charset="0"/>
                <a:cs typeface="Segoe UI" panose="020B0502040204020203" pitchFamily="34" charset="0"/>
              </a:rPr>
              <a:t>KZVD;</a:t>
            </a:r>
          </a:p>
          <a:p>
            <a:pPr lvl="1">
              <a:buFont typeface="Courier New" panose="02070309020205020404" pitchFamily="49" charset="0"/>
              <a:buChar char="o"/>
            </a:pPr>
            <a:r>
              <a:rPr lang="tr-TR" dirty="0">
                <a:latin typeface="Segoe UI" panose="020B0502040204020203" pitchFamily="34" charset="0"/>
                <a:cs typeface="Segoe UI" panose="020B0502040204020203" pitchFamily="34" charset="0"/>
              </a:rPr>
              <a:t>Davranış öncesinde kişide, gerginlik, duyguların kontrol edilmesinde güçlük ve kendini cezalandırma arzusu mevcut olabilir; bu durum, davranıştan sonra kendini rahatlamaya bırakır.</a:t>
            </a:r>
          </a:p>
          <a:p>
            <a:r>
              <a:rPr lang="tr-TR" sz="2400" dirty="0">
                <a:latin typeface="Segoe UI" panose="020B0502040204020203" pitchFamily="34" charset="0"/>
                <a:cs typeface="Segoe UI" panose="020B0502040204020203" pitchFamily="34" charset="0"/>
              </a:rPr>
              <a:t>İntihar </a:t>
            </a:r>
          </a:p>
          <a:p>
            <a:pPr lvl="1">
              <a:buFont typeface="Courier New" panose="02070309020205020404" pitchFamily="49" charset="0"/>
              <a:buChar char="o"/>
            </a:pPr>
            <a:r>
              <a:rPr lang="tr-TR" dirty="0">
                <a:latin typeface="Segoe UI" panose="020B0502040204020203" pitchFamily="34" charset="0"/>
                <a:cs typeface="Segoe UI" panose="020B0502040204020203" pitchFamily="34" charset="0"/>
              </a:rPr>
              <a:t>İntihar davranışında ise depresyon ve umutsuzluk daha belirgindir.</a:t>
            </a:r>
          </a:p>
          <a:p>
            <a:r>
              <a:rPr lang="tr-TR" sz="2400" dirty="0">
                <a:effectLst/>
                <a:latin typeface="Segoe UI" panose="020B0502040204020203" pitchFamily="34" charset="0"/>
                <a:ea typeface="Quattrocento Sans"/>
                <a:cs typeface="Segoe UI" panose="020B0502040204020203" pitchFamily="34" charset="0"/>
              </a:rPr>
              <a:t>Ergenlik döneminde KZVD ve intihar davranışı birlikte sık görülür</a:t>
            </a:r>
            <a:r>
              <a:rPr lang="en-US" sz="2400" dirty="0">
                <a:effectLst/>
                <a:latin typeface="Segoe UI" panose="020B0502040204020203" pitchFamily="34" charset="0"/>
                <a:ea typeface="Quattrocento Sans"/>
                <a:cs typeface="Segoe UI" panose="020B0502040204020203" pitchFamily="34" charset="0"/>
              </a:rPr>
              <a:t>.</a:t>
            </a:r>
            <a:endParaRPr lang="tr-TR" sz="2400" dirty="0">
              <a:effectLst/>
              <a:latin typeface="Segoe UI" panose="020B0502040204020203" pitchFamily="34" charset="0"/>
              <a:ea typeface="Quattrocento Sans"/>
              <a:cs typeface="Segoe UI" panose="020B0502040204020203" pitchFamily="34" charset="0"/>
            </a:endParaRPr>
          </a:p>
          <a:p>
            <a:pPr lvl="1">
              <a:buFont typeface="Courier New" panose="02070309020205020404" pitchFamily="49" charset="0"/>
              <a:buChar char="o"/>
            </a:pPr>
            <a:r>
              <a:rPr lang="tr-TR" dirty="0">
                <a:latin typeface="Segoe UI" panose="020B0502040204020203" pitchFamily="34" charset="0"/>
                <a:cs typeface="Segoe UI" panose="020B0502040204020203" pitchFamily="34" charset="0"/>
              </a:rPr>
              <a:t>Her ikisi de birbiri için riski artırır.</a:t>
            </a:r>
          </a:p>
          <a:p>
            <a:pPr lvl="1">
              <a:buFont typeface="Courier New" panose="02070309020205020404" pitchFamily="49" charset="0"/>
              <a:buChar char="o"/>
            </a:pPr>
            <a:r>
              <a:rPr lang="tr-TR" dirty="0">
                <a:latin typeface="Segoe UI" panose="020B0502040204020203" pitchFamily="34" charset="0"/>
                <a:cs typeface="Segoe UI" panose="020B0502040204020203" pitchFamily="34" charset="0"/>
              </a:rPr>
              <a:t>KZVD varlığında intihar riski 7 kat ↑↑</a:t>
            </a:r>
          </a:p>
          <a:p>
            <a:endParaRPr lang="tr-TR" sz="2400"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483DB970-ADF5-EC56-B550-662F8A12E4C2}"/>
              </a:ext>
            </a:extLst>
          </p:cNvPr>
          <p:cNvSpPr>
            <a:spLocks noGrp="1"/>
          </p:cNvSpPr>
          <p:nvPr>
            <p:ph type="sldNum" sz="quarter" idx="12"/>
          </p:nvPr>
        </p:nvSpPr>
        <p:spPr/>
        <p:txBody>
          <a:bodyPr/>
          <a:lstStyle/>
          <a:p>
            <a:fld id="{0BE68271-D1D7-4240-9CAF-7A57D75CD8A1}" type="slidenum">
              <a:rPr lang="en-US" smtClean="0"/>
              <a:t>52</a:t>
            </a:fld>
            <a:endParaRPr lang="en-US"/>
          </a:p>
        </p:txBody>
      </p:sp>
    </p:spTree>
    <p:extLst>
      <p:ext uri="{BB962C8B-B14F-4D97-AF65-F5344CB8AC3E}">
        <p14:creationId xmlns:p14="http://schemas.microsoft.com/office/powerpoint/2010/main" val="29789038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647700" y="1116033"/>
            <a:ext cx="10896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İNTİHAR VE KENDİNE ZARAR VERME DAVRANIŞI</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647700" y="2441596"/>
            <a:ext cx="5513641" cy="2851892"/>
          </a:xfrm>
        </p:spPr>
        <p:txBody>
          <a:bodyPr>
            <a:normAutofit/>
          </a:bodyPr>
          <a:lstStyle/>
          <a:p>
            <a:r>
              <a:rPr lang="tr-TR" sz="2400" dirty="0">
                <a:latin typeface="Segoe UI" panose="020B0502040204020203" pitchFamily="34" charset="0"/>
                <a:cs typeface="Segoe UI" panose="020B0502040204020203" pitchFamily="34" charset="0"/>
              </a:rPr>
              <a:t>Ergenlik öncesi intihar ve KZVD risk faktörleri;</a:t>
            </a:r>
          </a:p>
          <a:p>
            <a:pPr lvl="1">
              <a:buFont typeface="Courier New" panose="02070309020205020404" pitchFamily="49" charset="0"/>
              <a:buChar char="o"/>
            </a:pPr>
            <a:r>
              <a:rPr lang="tr-TR" dirty="0">
                <a:latin typeface="Segoe UI" panose="020B0502040204020203" pitchFamily="34" charset="0"/>
                <a:cs typeface="Segoe UI" panose="020B0502040204020203" pitchFamily="34" charset="0"/>
              </a:rPr>
              <a:t>Aileyle olumsuz deneyimler</a:t>
            </a:r>
          </a:p>
          <a:p>
            <a:pPr lvl="1">
              <a:buFont typeface="Courier New" panose="02070309020205020404" pitchFamily="49" charset="0"/>
              <a:buChar char="o"/>
            </a:pPr>
            <a:r>
              <a:rPr lang="tr-TR" dirty="0">
                <a:latin typeface="Segoe UI" panose="020B0502040204020203" pitchFamily="34" charset="0"/>
                <a:cs typeface="Segoe UI" panose="020B0502040204020203" pitchFamily="34" charset="0"/>
              </a:rPr>
              <a:t>Olumsuz yaşam olayları</a:t>
            </a:r>
          </a:p>
          <a:p>
            <a:r>
              <a:rPr lang="tr-TR" sz="2400" dirty="0">
                <a:latin typeface="Segoe UI" panose="020B0502040204020203" pitchFamily="34" charset="0"/>
                <a:cs typeface="Segoe UI" panose="020B0502040204020203" pitchFamily="34" charset="0"/>
              </a:rPr>
              <a:t>Ergenlikte artan psikiyatrik bozukluklar </a:t>
            </a:r>
          </a:p>
          <a:p>
            <a:endParaRPr lang="tr-TR" sz="2400" dirty="0">
              <a:latin typeface="Segoe UI" panose="020B0502040204020203" pitchFamily="34" charset="0"/>
              <a:cs typeface="Segoe UI" panose="020B0502040204020203" pitchFamily="34" charset="0"/>
            </a:endParaRPr>
          </a:p>
        </p:txBody>
      </p:sp>
      <p:sp>
        <p:nvSpPr>
          <p:cNvPr id="4" name="Ok: Köşeli Çift Ayraç 3">
            <a:extLst>
              <a:ext uri="{FF2B5EF4-FFF2-40B4-BE49-F238E27FC236}">
                <a16:creationId xmlns:a16="http://schemas.microsoft.com/office/drawing/2014/main" id="{E6373DEB-00D4-4A11-85DA-97BD0B063910}"/>
              </a:ext>
            </a:extLst>
          </p:cNvPr>
          <p:cNvSpPr/>
          <p:nvPr/>
        </p:nvSpPr>
        <p:spPr>
          <a:xfrm>
            <a:off x="5709112" y="2989838"/>
            <a:ext cx="1329266" cy="1210733"/>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chemeClr val="tx1"/>
              </a:solidFill>
            </a:endParaRPr>
          </a:p>
        </p:txBody>
      </p:sp>
      <p:sp>
        <p:nvSpPr>
          <p:cNvPr id="6" name="Metin kutusu 5">
            <a:extLst>
              <a:ext uri="{FF2B5EF4-FFF2-40B4-BE49-F238E27FC236}">
                <a16:creationId xmlns:a16="http://schemas.microsoft.com/office/drawing/2014/main" id="{3D6FB665-D3FA-4DA1-B2BC-EF2A8FC5E267}"/>
              </a:ext>
            </a:extLst>
          </p:cNvPr>
          <p:cNvSpPr txBox="1"/>
          <p:nvPr/>
        </p:nvSpPr>
        <p:spPr>
          <a:xfrm>
            <a:off x="7472021" y="2810374"/>
            <a:ext cx="3750732" cy="1569660"/>
          </a:xfrm>
          <a:prstGeom prst="rect">
            <a:avLst/>
          </a:prstGeom>
          <a:noFill/>
        </p:spPr>
        <p:txBody>
          <a:bodyPr wrap="square">
            <a:spAutoFit/>
          </a:bodyPr>
          <a:lstStyle/>
          <a:p>
            <a:r>
              <a:rPr lang="tr-TR" sz="2400" dirty="0">
                <a:effectLst/>
                <a:latin typeface="Segoe UI" panose="020B0502040204020203" pitchFamily="34" charset="0"/>
                <a:ea typeface="Quattrocento Sans"/>
                <a:cs typeface="Segoe UI" panose="020B0502040204020203" pitchFamily="34" charset="0"/>
              </a:rPr>
              <a:t>Koruma altındaki çocuklar ve gençlerde intihar ve KZVD görülme riski yüksek !!</a:t>
            </a:r>
            <a:endParaRPr lang="tr-TR" sz="2400" dirty="0">
              <a:latin typeface="Segoe UI" panose="020B0502040204020203" pitchFamily="34" charset="0"/>
              <a:cs typeface="Segoe UI" panose="020B0502040204020203" pitchFamily="34" charset="0"/>
            </a:endParaRPr>
          </a:p>
        </p:txBody>
      </p:sp>
      <p:sp>
        <p:nvSpPr>
          <p:cNvPr id="5" name="Slide Number Placeholder 4">
            <a:extLst>
              <a:ext uri="{FF2B5EF4-FFF2-40B4-BE49-F238E27FC236}">
                <a16:creationId xmlns:a16="http://schemas.microsoft.com/office/drawing/2014/main" id="{585FDBB5-2A6F-8B49-E72F-CE84428992FE}"/>
              </a:ext>
            </a:extLst>
          </p:cNvPr>
          <p:cNvSpPr>
            <a:spLocks noGrp="1"/>
          </p:cNvSpPr>
          <p:nvPr>
            <p:ph type="sldNum" sz="quarter" idx="12"/>
          </p:nvPr>
        </p:nvSpPr>
        <p:spPr/>
        <p:txBody>
          <a:bodyPr/>
          <a:lstStyle/>
          <a:p>
            <a:fld id="{0BE68271-D1D7-4240-9CAF-7A57D75CD8A1}" type="slidenum">
              <a:rPr lang="en-US" smtClean="0"/>
              <a:t>53</a:t>
            </a:fld>
            <a:endParaRPr lang="en-US"/>
          </a:p>
        </p:txBody>
      </p:sp>
    </p:spTree>
    <p:extLst>
      <p:ext uri="{BB962C8B-B14F-4D97-AF65-F5344CB8AC3E}">
        <p14:creationId xmlns:p14="http://schemas.microsoft.com/office/powerpoint/2010/main" val="19869445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FBFA108-FAC9-48EC-8B22-924A0BF98E11}"/>
              </a:ext>
            </a:extLst>
          </p:cNvPr>
          <p:cNvSpPr>
            <a:spLocks noGrp="1"/>
          </p:cNvSpPr>
          <p:nvPr>
            <p:ph type="title"/>
          </p:nvPr>
        </p:nvSpPr>
        <p:spPr>
          <a:xfrm>
            <a:off x="558800" y="1063096"/>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İNTİHAR VE KENDİNE ZARAR VERME DAVRANIŞI</a:t>
            </a:r>
          </a:p>
        </p:txBody>
      </p:sp>
      <p:sp>
        <p:nvSpPr>
          <p:cNvPr id="3" name="İçerik Yer Tutucusu 2">
            <a:extLst>
              <a:ext uri="{FF2B5EF4-FFF2-40B4-BE49-F238E27FC236}">
                <a16:creationId xmlns:a16="http://schemas.microsoft.com/office/drawing/2014/main" id="{63AB9C6D-C449-405F-99BB-6457CE0FAC5D}"/>
              </a:ext>
            </a:extLst>
          </p:cNvPr>
          <p:cNvSpPr>
            <a:spLocks noGrp="1"/>
          </p:cNvSpPr>
          <p:nvPr>
            <p:ph idx="1"/>
          </p:nvPr>
        </p:nvSpPr>
        <p:spPr>
          <a:xfrm>
            <a:off x="558800" y="2683934"/>
            <a:ext cx="11184467" cy="3191118"/>
          </a:xfrm>
        </p:spPr>
        <p:txBody>
          <a:bodyPr numCol="2">
            <a:normAutofit/>
          </a:bodyPr>
          <a:lstStyle/>
          <a:p>
            <a:pPr algn="just">
              <a:lnSpc>
                <a:spcPct val="100000"/>
              </a:lnSpc>
              <a:spcBef>
                <a:spcPts val="0"/>
              </a:spcBef>
              <a:buSzPts val="1200"/>
              <a:buFont typeface="Wingdings" panose="05000000000000000000" pitchFamily="2" charset="2"/>
              <a:buChar char="v"/>
            </a:pPr>
            <a:r>
              <a:rPr lang="tr-TR" sz="2400" dirty="0">
                <a:effectLst/>
                <a:latin typeface="Segoe UI" panose="020B0502040204020203" pitchFamily="34" charset="0"/>
                <a:ea typeface="Quattrocento Sans"/>
                <a:cs typeface="Segoe UI" panose="020B0502040204020203" pitchFamily="34" charset="0"/>
              </a:rPr>
              <a:t>Önceki intihar girişimi </a:t>
            </a:r>
          </a:p>
          <a:p>
            <a:pPr algn="just">
              <a:lnSpc>
                <a:spcPct val="100000"/>
              </a:lnSpc>
              <a:spcBef>
                <a:spcPts val="0"/>
              </a:spcBef>
              <a:buSzPts val="1200"/>
              <a:buFont typeface="Wingdings" panose="05000000000000000000" pitchFamily="2" charset="2"/>
              <a:buChar char="v"/>
            </a:pPr>
            <a:r>
              <a:rPr lang="tr-TR" sz="2400" dirty="0">
                <a:effectLst/>
                <a:latin typeface="Segoe UI" panose="020B0502040204020203" pitchFamily="34" charset="0"/>
                <a:ea typeface="Quattrocento Sans"/>
                <a:cs typeface="Segoe UI" panose="020B0502040204020203" pitchFamily="34" charset="0"/>
              </a:rPr>
              <a:t>Psikiyatrik bozukluk varlığı </a:t>
            </a:r>
          </a:p>
          <a:p>
            <a:pPr algn="just">
              <a:lnSpc>
                <a:spcPct val="100000"/>
              </a:lnSpc>
              <a:spcBef>
                <a:spcPts val="0"/>
              </a:spcBef>
              <a:buSzPts val="1200"/>
              <a:buFont typeface="Wingdings" panose="05000000000000000000" pitchFamily="2" charset="2"/>
              <a:buChar char="v"/>
            </a:pPr>
            <a:r>
              <a:rPr lang="tr-TR" sz="2400" dirty="0">
                <a:effectLst/>
                <a:latin typeface="Segoe UI" panose="020B0502040204020203" pitchFamily="34" charset="0"/>
                <a:ea typeface="Quattrocento Sans"/>
                <a:cs typeface="Segoe UI" panose="020B0502040204020203" pitchFamily="34" charset="0"/>
              </a:rPr>
              <a:t>Uyumsuz kişilik özellikleri </a:t>
            </a:r>
          </a:p>
          <a:p>
            <a:pPr algn="just">
              <a:lnSpc>
                <a:spcPct val="100000"/>
              </a:lnSpc>
              <a:spcBef>
                <a:spcPts val="0"/>
              </a:spcBef>
              <a:buSzPts val="1200"/>
              <a:buFont typeface="Wingdings" panose="05000000000000000000" pitchFamily="2" charset="2"/>
              <a:buChar char="v"/>
            </a:pPr>
            <a:r>
              <a:rPr lang="tr-TR" sz="2400" dirty="0">
                <a:effectLst/>
                <a:latin typeface="Segoe UI" panose="020B0502040204020203" pitchFamily="34" charset="0"/>
                <a:ea typeface="Quattrocento Sans"/>
                <a:cs typeface="Segoe UI" panose="020B0502040204020203" pitchFamily="34" charset="0"/>
              </a:rPr>
              <a:t>Umutsuzluk ve değersizlik duyguları </a:t>
            </a:r>
          </a:p>
          <a:p>
            <a:pPr algn="just">
              <a:lnSpc>
                <a:spcPct val="100000"/>
              </a:lnSpc>
              <a:spcBef>
                <a:spcPts val="0"/>
              </a:spcBef>
              <a:buSzPts val="1200"/>
              <a:buFont typeface="Wingdings" panose="05000000000000000000" pitchFamily="2" charset="2"/>
              <a:buChar char="v"/>
            </a:pPr>
            <a:r>
              <a:rPr lang="tr-TR" sz="2400" dirty="0" err="1">
                <a:effectLst/>
                <a:latin typeface="Segoe UI" panose="020B0502040204020203" pitchFamily="34" charset="0"/>
                <a:ea typeface="Quattrocento Sans"/>
                <a:cs typeface="Segoe UI" panose="020B0502040204020203" pitchFamily="34" charset="0"/>
              </a:rPr>
              <a:t>Dürtüsellik</a:t>
            </a:r>
            <a:endParaRPr lang="tr-TR" sz="2400" dirty="0">
              <a:effectLst/>
              <a:latin typeface="Segoe UI" panose="020B0502040204020203" pitchFamily="34" charset="0"/>
              <a:ea typeface="Quattrocento Sans"/>
              <a:cs typeface="Segoe UI" panose="020B0502040204020203" pitchFamily="34" charset="0"/>
            </a:endParaRPr>
          </a:p>
          <a:p>
            <a:pPr algn="just">
              <a:lnSpc>
                <a:spcPct val="100000"/>
              </a:lnSpc>
              <a:spcBef>
                <a:spcPts val="0"/>
              </a:spcBef>
              <a:buSzPts val="1200"/>
              <a:buFont typeface="Wingdings" panose="05000000000000000000" pitchFamily="2" charset="2"/>
              <a:buChar char="v"/>
            </a:pPr>
            <a:r>
              <a:rPr lang="tr-TR" sz="2400" dirty="0">
                <a:effectLst/>
                <a:latin typeface="Segoe UI" panose="020B0502040204020203" pitchFamily="34" charset="0"/>
                <a:ea typeface="Quattrocento Sans"/>
                <a:cs typeface="Segoe UI" panose="020B0502040204020203" pitchFamily="34" charset="0"/>
              </a:rPr>
              <a:t>Ailevi faktörler </a:t>
            </a:r>
          </a:p>
          <a:p>
            <a:pPr algn="just">
              <a:lnSpc>
                <a:spcPct val="100000"/>
              </a:lnSpc>
              <a:spcBef>
                <a:spcPts val="0"/>
              </a:spcBef>
              <a:buSzPts val="1200"/>
              <a:buFont typeface="Wingdings" panose="05000000000000000000" pitchFamily="2" charset="2"/>
              <a:buChar char="v"/>
            </a:pPr>
            <a:r>
              <a:rPr lang="tr-TR" sz="2400" dirty="0">
                <a:effectLst/>
                <a:latin typeface="Segoe UI" panose="020B0502040204020203" pitchFamily="34" charset="0"/>
                <a:ea typeface="Quattrocento Sans"/>
                <a:cs typeface="Segoe UI" panose="020B0502040204020203" pitchFamily="34" charset="0"/>
              </a:rPr>
              <a:t>Ailede depresyon veya intihar öyküsü</a:t>
            </a:r>
          </a:p>
          <a:p>
            <a:pPr algn="just">
              <a:lnSpc>
                <a:spcPct val="100000"/>
              </a:lnSpc>
              <a:spcBef>
                <a:spcPts val="0"/>
              </a:spcBef>
              <a:buSzPts val="1200"/>
              <a:buFont typeface="Wingdings" panose="05000000000000000000" pitchFamily="2" charset="2"/>
              <a:buChar char="v"/>
            </a:pPr>
            <a:r>
              <a:rPr lang="tr-TR" sz="2400" dirty="0">
                <a:effectLst/>
                <a:latin typeface="Segoe UI" panose="020B0502040204020203" pitchFamily="34" charset="0"/>
                <a:ea typeface="Quattrocento Sans"/>
                <a:cs typeface="Segoe UI" panose="020B0502040204020203" pitchFamily="34" charset="0"/>
              </a:rPr>
              <a:t>Ebeveynin kaybı </a:t>
            </a:r>
          </a:p>
          <a:p>
            <a:pPr algn="just">
              <a:lnSpc>
                <a:spcPct val="100000"/>
              </a:lnSpc>
              <a:spcBef>
                <a:spcPts val="0"/>
              </a:spcBef>
              <a:buSzPts val="1200"/>
              <a:buFont typeface="Wingdings" panose="05000000000000000000" pitchFamily="2" charset="2"/>
              <a:buChar char="v"/>
            </a:pPr>
            <a:r>
              <a:rPr lang="tr-TR" sz="2400" dirty="0">
                <a:effectLst/>
                <a:latin typeface="Segoe UI" panose="020B0502040204020203" pitchFamily="34" charset="0"/>
                <a:ea typeface="Quattrocento Sans"/>
                <a:cs typeface="Segoe UI" panose="020B0502040204020203" pitchFamily="34" charset="0"/>
              </a:rPr>
              <a:t>Fiziksel ve/veya cinsel taciz</a:t>
            </a:r>
          </a:p>
          <a:p>
            <a:pPr algn="just">
              <a:lnSpc>
                <a:spcPct val="100000"/>
              </a:lnSpc>
              <a:spcBef>
                <a:spcPts val="0"/>
              </a:spcBef>
              <a:buSzPts val="1200"/>
              <a:buFont typeface="Wingdings" panose="05000000000000000000" pitchFamily="2" charset="2"/>
              <a:buChar char="v"/>
            </a:pPr>
            <a:r>
              <a:rPr lang="tr-TR" sz="2400" dirty="0">
                <a:effectLst/>
                <a:latin typeface="Segoe UI" panose="020B0502040204020203" pitchFamily="34" charset="0"/>
                <a:ea typeface="Quattrocento Sans"/>
                <a:cs typeface="Segoe UI" panose="020B0502040204020203" pitchFamily="34" charset="0"/>
              </a:rPr>
              <a:t>Destek ağı eksikliği, akranlarla zayıf ilişkiler ve sosyal izolasyon</a:t>
            </a:r>
          </a:p>
          <a:p>
            <a:pPr algn="just">
              <a:lnSpc>
                <a:spcPct val="100000"/>
              </a:lnSpc>
              <a:spcBef>
                <a:spcPts val="0"/>
              </a:spcBef>
              <a:buSzPts val="1200"/>
              <a:buFont typeface="Wingdings" panose="05000000000000000000" pitchFamily="2" charset="2"/>
              <a:buChar char="v"/>
            </a:pPr>
            <a:r>
              <a:rPr lang="tr-TR" sz="2400" dirty="0">
                <a:latin typeface="Segoe UI" panose="020B0502040204020203" pitchFamily="34" charset="0"/>
                <a:ea typeface="Quattrocento Sans"/>
                <a:cs typeface="Segoe UI" panose="020B0502040204020203" pitchFamily="34" charset="0"/>
              </a:rPr>
              <a:t>T</a:t>
            </a:r>
            <a:r>
              <a:rPr lang="tr-TR" sz="2400" dirty="0">
                <a:effectLst/>
                <a:latin typeface="Segoe UI" panose="020B0502040204020203" pitchFamily="34" charset="0"/>
                <a:ea typeface="Quattrocento Sans"/>
                <a:cs typeface="Segoe UI" panose="020B0502040204020203" pitchFamily="34" charset="0"/>
              </a:rPr>
              <a:t>opluluk veya okul ortamında cinsel kimlik karmaşası </a:t>
            </a:r>
          </a:p>
          <a:p>
            <a:pPr algn="just">
              <a:lnSpc>
                <a:spcPct val="100000"/>
              </a:lnSpc>
              <a:spcBef>
                <a:spcPts val="0"/>
              </a:spcBef>
              <a:buSzPts val="1200"/>
              <a:buFont typeface="Wingdings" panose="05000000000000000000" pitchFamily="2" charset="2"/>
              <a:buChar char="v"/>
            </a:pPr>
            <a:r>
              <a:rPr lang="tr-TR" sz="2400" dirty="0">
                <a:effectLst/>
                <a:latin typeface="Segoe UI" panose="020B0502040204020203" pitchFamily="34" charset="0"/>
                <a:ea typeface="Quattrocento Sans"/>
                <a:cs typeface="Segoe UI" panose="020B0502040204020203" pitchFamily="34" charset="0"/>
              </a:rPr>
              <a:t>Ölümcül araçlara ulaşımın kolay olması</a:t>
            </a:r>
          </a:p>
          <a:p>
            <a:pPr algn="just">
              <a:lnSpc>
                <a:spcPct val="100000"/>
              </a:lnSpc>
              <a:spcBef>
                <a:spcPts val="0"/>
              </a:spcBef>
              <a:buSzPts val="1200"/>
              <a:buFont typeface="Wingdings" panose="05000000000000000000" pitchFamily="2" charset="2"/>
              <a:buChar char="v"/>
            </a:pPr>
            <a:r>
              <a:rPr lang="tr-TR" sz="2400" dirty="0">
                <a:effectLst/>
                <a:latin typeface="Segoe UI" panose="020B0502040204020203" pitchFamily="34" charset="0"/>
                <a:ea typeface="Quattrocento Sans"/>
                <a:cs typeface="Segoe UI" panose="020B0502040204020203" pitchFamily="34" charset="0"/>
              </a:rPr>
              <a:t>İntihara/intihar girişimine tanık olmak</a:t>
            </a:r>
          </a:p>
        </p:txBody>
      </p:sp>
      <p:sp>
        <p:nvSpPr>
          <p:cNvPr id="5" name="Metin kutusu 4">
            <a:extLst>
              <a:ext uri="{FF2B5EF4-FFF2-40B4-BE49-F238E27FC236}">
                <a16:creationId xmlns:a16="http://schemas.microsoft.com/office/drawing/2014/main" id="{B617C35B-C399-4833-B409-94419AEBDC3B}"/>
              </a:ext>
            </a:extLst>
          </p:cNvPr>
          <p:cNvSpPr txBox="1"/>
          <p:nvPr/>
        </p:nvSpPr>
        <p:spPr>
          <a:xfrm>
            <a:off x="558800" y="2160714"/>
            <a:ext cx="7018867" cy="523220"/>
          </a:xfrm>
          <a:prstGeom prst="rect">
            <a:avLst/>
          </a:prstGeom>
          <a:noFill/>
        </p:spPr>
        <p:txBody>
          <a:bodyPr wrap="square">
            <a:spAutoFit/>
          </a:bodyPr>
          <a:lstStyle/>
          <a:p>
            <a:r>
              <a:rPr lang="tr-TR" sz="2800" b="1" dirty="0">
                <a:solidFill>
                  <a:srgbClr val="002060"/>
                </a:solidFill>
                <a:effectLst/>
                <a:ea typeface="Quattrocento Sans"/>
              </a:rPr>
              <a:t>Ergenlerde İntihar İçin Başlıca Risk Faktörleri </a:t>
            </a:r>
            <a:endParaRPr lang="tr-TR" sz="2800" b="1" dirty="0">
              <a:solidFill>
                <a:srgbClr val="002060"/>
              </a:solidFill>
            </a:endParaRPr>
          </a:p>
        </p:txBody>
      </p:sp>
      <p:sp>
        <p:nvSpPr>
          <p:cNvPr id="4" name="Slide Number Placeholder 3">
            <a:extLst>
              <a:ext uri="{FF2B5EF4-FFF2-40B4-BE49-F238E27FC236}">
                <a16:creationId xmlns:a16="http://schemas.microsoft.com/office/drawing/2014/main" id="{77FF29CE-BDDC-1ED5-D966-5583F8A285B4}"/>
              </a:ext>
            </a:extLst>
          </p:cNvPr>
          <p:cNvSpPr>
            <a:spLocks noGrp="1"/>
          </p:cNvSpPr>
          <p:nvPr>
            <p:ph type="sldNum" sz="quarter" idx="12"/>
          </p:nvPr>
        </p:nvSpPr>
        <p:spPr/>
        <p:txBody>
          <a:bodyPr/>
          <a:lstStyle/>
          <a:p>
            <a:fld id="{0BE68271-D1D7-4240-9CAF-7A57D75CD8A1}" type="slidenum">
              <a:rPr lang="en-US" smtClean="0"/>
              <a:t>54</a:t>
            </a:fld>
            <a:endParaRPr lang="en-US"/>
          </a:p>
        </p:txBody>
      </p:sp>
    </p:spTree>
    <p:extLst>
      <p:ext uri="{BB962C8B-B14F-4D97-AF65-F5344CB8AC3E}">
        <p14:creationId xmlns:p14="http://schemas.microsoft.com/office/powerpoint/2010/main" val="6991054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592667" y="1096963"/>
            <a:ext cx="108204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İNTİHAR VE KENDİNE ZARAR VERME DAVRANIŞI</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592667" y="2297602"/>
            <a:ext cx="10515600" cy="3347824"/>
          </a:xfrm>
        </p:spPr>
        <p:txBody>
          <a:bodyPr>
            <a:normAutofit/>
          </a:bodyPr>
          <a:lstStyle/>
          <a:p>
            <a:pPr algn="just"/>
            <a:r>
              <a:rPr lang="tr-TR" sz="2400" dirty="0">
                <a:latin typeface="Segoe UI" panose="020B0502040204020203" pitchFamily="34" charset="0"/>
                <a:cs typeface="Segoe UI" panose="020B0502040204020203" pitchFamily="34" charset="0"/>
              </a:rPr>
              <a:t>İntihar davranışlarının öngörülebilme gücü %50</a:t>
            </a:r>
          </a:p>
          <a:p>
            <a:pPr algn="just"/>
            <a:r>
              <a:rPr lang="tr-TR" sz="2400" dirty="0">
                <a:latin typeface="Segoe UI" panose="020B0502040204020203" pitchFamily="34" charset="0"/>
                <a:cs typeface="Segoe UI" panose="020B0502040204020203" pitchFamily="34" charset="0"/>
              </a:rPr>
              <a:t>Kişiyi değerlendirirken intihar riskini belirlemek için</a:t>
            </a:r>
          </a:p>
          <a:p>
            <a:pPr lvl="1" algn="just">
              <a:buFont typeface="Courier New" panose="02070309020205020404" pitchFamily="49" charset="0"/>
              <a:buChar char="o"/>
            </a:pPr>
            <a:r>
              <a:rPr lang="tr-TR" dirty="0">
                <a:latin typeface="Segoe UI" panose="020B0502040204020203" pitchFamily="34" charset="0"/>
                <a:cs typeface="Segoe UI" panose="020B0502040204020203" pitchFamily="34" charset="0"/>
              </a:rPr>
              <a:t>İntihar düşüncesi olup olmadığını tespit etmeye çalışmak</a:t>
            </a:r>
          </a:p>
          <a:p>
            <a:pPr lvl="1" algn="just">
              <a:buFont typeface="Courier New" panose="02070309020205020404" pitchFamily="49" charset="0"/>
              <a:buChar char="o"/>
            </a:pPr>
            <a:r>
              <a:rPr lang="tr-TR" dirty="0">
                <a:latin typeface="Segoe UI" panose="020B0502040204020203" pitchFamily="34" charset="0"/>
                <a:cs typeface="Segoe UI" panose="020B0502040204020203" pitchFamily="34" charset="0"/>
              </a:rPr>
              <a:t>Öz bildirim ölçekleri kullanmak</a:t>
            </a:r>
          </a:p>
          <a:p>
            <a:pPr algn="just"/>
            <a:r>
              <a:rPr lang="tr-TR" sz="2400" dirty="0">
                <a:effectLst/>
                <a:latin typeface="Segoe UI" panose="020B0502040204020203" pitchFamily="34" charset="0"/>
                <a:ea typeface="Quattrocento Sans"/>
                <a:cs typeface="Segoe UI" panose="020B0502040204020203" pitchFamily="34" charset="0"/>
              </a:rPr>
              <a:t>İntihar riskini önceden tespit etmek, önleme stratejilerini sağlamak açısından önemli</a:t>
            </a:r>
            <a:endParaRPr lang="tr-TR" sz="2400"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FBD394A0-3E2E-A609-1881-1FD9A0A0DB3D}"/>
              </a:ext>
            </a:extLst>
          </p:cNvPr>
          <p:cNvSpPr>
            <a:spLocks noGrp="1"/>
          </p:cNvSpPr>
          <p:nvPr>
            <p:ph type="sldNum" sz="quarter" idx="12"/>
          </p:nvPr>
        </p:nvSpPr>
        <p:spPr/>
        <p:txBody>
          <a:bodyPr/>
          <a:lstStyle/>
          <a:p>
            <a:fld id="{0BE68271-D1D7-4240-9CAF-7A57D75CD8A1}" type="slidenum">
              <a:rPr lang="en-US" smtClean="0"/>
              <a:t>55</a:t>
            </a:fld>
            <a:endParaRPr lang="en-US"/>
          </a:p>
        </p:txBody>
      </p:sp>
    </p:spTree>
    <p:extLst>
      <p:ext uri="{BB962C8B-B14F-4D97-AF65-F5344CB8AC3E}">
        <p14:creationId xmlns:p14="http://schemas.microsoft.com/office/powerpoint/2010/main" val="23669051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609600" y="1303866"/>
            <a:ext cx="10684933" cy="914401"/>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İNTİHAR VE KENDİNE ZARAR VERME DAVRANIŞI</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609600" y="2384478"/>
            <a:ext cx="10515600" cy="3439852"/>
          </a:xfrm>
        </p:spPr>
        <p:txBody>
          <a:bodyPr>
            <a:normAutofit/>
          </a:bodyPr>
          <a:lstStyle/>
          <a:p>
            <a:r>
              <a:rPr lang="tr-TR" sz="2400" dirty="0">
                <a:latin typeface="Segoe UI" panose="020B0502040204020203" pitchFamily="34" charset="0"/>
                <a:cs typeface="Segoe UI" panose="020B0502040204020203" pitchFamily="34" charset="0"/>
              </a:rPr>
              <a:t>İntihar riski olan bireyi değerlendirirken </a:t>
            </a:r>
            <a:r>
              <a:rPr lang="tr-TR" sz="2400" dirty="0" err="1">
                <a:latin typeface="Segoe UI" panose="020B0502040204020203" pitchFamily="34" charset="0"/>
                <a:cs typeface="Segoe UI" panose="020B0502040204020203" pitchFamily="34" charset="0"/>
              </a:rPr>
              <a:t>empatik</a:t>
            </a:r>
            <a:r>
              <a:rPr lang="tr-TR" sz="2400" dirty="0">
                <a:latin typeface="Segoe UI" panose="020B0502040204020203" pitchFamily="34" charset="0"/>
                <a:cs typeface="Segoe UI" panose="020B0502040204020203" pitchFamily="34" charset="0"/>
              </a:rPr>
              <a:t> dil kullanmak</a:t>
            </a:r>
          </a:p>
          <a:p>
            <a:r>
              <a:rPr lang="tr-TR" sz="2400" dirty="0">
                <a:latin typeface="Segoe UI" panose="020B0502040204020203" pitchFamily="34" charset="0"/>
                <a:cs typeface="Segoe UI" panose="020B0502040204020203" pitchFamily="34" charset="0"/>
              </a:rPr>
              <a:t>Görüşmeyi açık uçlu sorularla ilerletmek</a:t>
            </a:r>
          </a:p>
          <a:p>
            <a:r>
              <a:rPr lang="tr-TR" sz="2400" dirty="0">
                <a:latin typeface="Segoe UI" panose="020B0502040204020203" pitchFamily="34" charset="0"/>
                <a:cs typeface="Segoe UI" panose="020B0502040204020203" pitchFamily="34" charset="0"/>
              </a:rPr>
              <a:t>İntihar düşüncesinin varlığı, geçmişte olduğunu belirtirse ne zaman olduğu, o dönemde ne olduğu, herhangi bir risk faktörü olup olmadığı anlaşılmaya çalışılır.</a:t>
            </a:r>
          </a:p>
          <a:p>
            <a:r>
              <a:rPr lang="tr-TR" sz="2400" dirty="0">
                <a:latin typeface="Segoe UI" panose="020B0502040204020203" pitchFamily="34" charset="0"/>
                <a:cs typeface="Segoe UI" panose="020B0502040204020203" pitchFamily="34" charset="0"/>
              </a:rPr>
              <a:t>Geçmişte olan bu düşüncelerin, eyleme geçip geçmediği sorulur.</a:t>
            </a:r>
          </a:p>
        </p:txBody>
      </p:sp>
      <p:sp>
        <p:nvSpPr>
          <p:cNvPr id="4" name="Slide Number Placeholder 3">
            <a:extLst>
              <a:ext uri="{FF2B5EF4-FFF2-40B4-BE49-F238E27FC236}">
                <a16:creationId xmlns:a16="http://schemas.microsoft.com/office/drawing/2014/main" id="{557E63B5-B2B0-FD77-7F53-96CACD8E150F}"/>
              </a:ext>
            </a:extLst>
          </p:cNvPr>
          <p:cNvSpPr>
            <a:spLocks noGrp="1"/>
          </p:cNvSpPr>
          <p:nvPr>
            <p:ph type="sldNum" sz="quarter" idx="12"/>
          </p:nvPr>
        </p:nvSpPr>
        <p:spPr/>
        <p:txBody>
          <a:bodyPr/>
          <a:lstStyle/>
          <a:p>
            <a:fld id="{0BE68271-D1D7-4240-9CAF-7A57D75CD8A1}" type="slidenum">
              <a:rPr lang="en-US" smtClean="0"/>
              <a:t>56</a:t>
            </a:fld>
            <a:endParaRPr lang="en-US"/>
          </a:p>
        </p:txBody>
      </p:sp>
    </p:spTree>
    <p:extLst>
      <p:ext uri="{BB962C8B-B14F-4D97-AF65-F5344CB8AC3E}">
        <p14:creationId xmlns:p14="http://schemas.microsoft.com/office/powerpoint/2010/main" val="18013493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609600" y="1415142"/>
            <a:ext cx="10972800" cy="973667"/>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İNTİHAR VE KENDİNE ZARAR VERME DAVRANIŞI</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609600" y="2502275"/>
            <a:ext cx="10905067" cy="2851892"/>
          </a:xfrm>
        </p:spPr>
        <p:txBody>
          <a:bodyPr>
            <a:normAutofit/>
          </a:bodyPr>
          <a:lstStyle/>
          <a:p>
            <a:r>
              <a:rPr lang="tr-TR" dirty="0"/>
              <a:t>En etkili intiharı önleme </a:t>
            </a:r>
            <a:r>
              <a:rPr lang="tr-TR" dirty="0">
                <a:cs typeface="Segoe UI" panose="020B0502040204020203" pitchFamily="34" charset="0"/>
              </a:rPr>
              <a:t>►</a:t>
            </a:r>
            <a:r>
              <a:rPr lang="tr-TR" dirty="0"/>
              <a:t>öldürücü araçlara ulaşımın engellenmesi</a:t>
            </a:r>
          </a:p>
          <a:p>
            <a:r>
              <a:rPr lang="tr-TR" dirty="0">
                <a:effectLst/>
                <a:ea typeface="Quattrocento Sans"/>
                <a:cs typeface="Segoe UI" panose="020B0502040204020203" pitchFamily="34" charset="0"/>
              </a:rPr>
              <a:t>İntihar farkındalığı ile ilgili okul temelli programlar</a:t>
            </a:r>
          </a:p>
          <a:p>
            <a:r>
              <a:rPr lang="tr-TR" dirty="0"/>
              <a:t>İntihar girişimi olan veya risk altında olan bireylerin takibi ve desteklenmesi de önleme açısından önemlidir.</a:t>
            </a:r>
          </a:p>
          <a:p>
            <a:r>
              <a:rPr lang="tr-TR" dirty="0"/>
              <a:t>Altta yatan psikiyatrik bozukluğun tedavi edilmesi</a:t>
            </a:r>
          </a:p>
        </p:txBody>
      </p:sp>
      <p:sp>
        <p:nvSpPr>
          <p:cNvPr id="4" name="Slide Number Placeholder 3">
            <a:extLst>
              <a:ext uri="{FF2B5EF4-FFF2-40B4-BE49-F238E27FC236}">
                <a16:creationId xmlns:a16="http://schemas.microsoft.com/office/drawing/2014/main" id="{EED2D2B1-2CBC-D9B9-2473-21A2876FA12E}"/>
              </a:ext>
            </a:extLst>
          </p:cNvPr>
          <p:cNvSpPr>
            <a:spLocks noGrp="1"/>
          </p:cNvSpPr>
          <p:nvPr>
            <p:ph type="sldNum" sz="quarter" idx="12"/>
          </p:nvPr>
        </p:nvSpPr>
        <p:spPr/>
        <p:txBody>
          <a:bodyPr/>
          <a:lstStyle/>
          <a:p>
            <a:fld id="{0BE68271-D1D7-4240-9CAF-7A57D75CD8A1}" type="slidenum">
              <a:rPr lang="en-US" smtClean="0"/>
              <a:t>57</a:t>
            </a:fld>
            <a:endParaRPr lang="en-US"/>
          </a:p>
        </p:txBody>
      </p:sp>
    </p:spTree>
    <p:extLst>
      <p:ext uri="{BB962C8B-B14F-4D97-AF65-F5344CB8AC3E}">
        <p14:creationId xmlns:p14="http://schemas.microsoft.com/office/powerpoint/2010/main" val="31821073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2D28DFE-B858-46C3-AB5A-0CE03CDF3810}"/>
              </a:ext>
            </a:extLst>
          </p:cNvPr>
          <p:cNvSpPr>
            <a:spLocks noGrp="1"/>
          </p:cNvSpPr>
          <p:nvPr>
            <p:ph type="title"/>
          </p:nvPr>
        </p:nvSpPr>
        <p:spPr>
          <a:xfrm>
            <a:off x="533400" y="1358325"/>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OLGU ÖRNEĞİ</a:t>
            </a:r>
          </a:p>
        </p:txBody>
      </p:sp>
      <p:sp>
        <p:nvSpPr>
          <p:cNvPr id="3" name="İçerik Yer Tutucusu 2">
            <a:extLst>
              <a:ext uri="{FF2B5EF4-FFF2-40B4-BE49-F238E27FC236}">
                <a16:creationId xmlns:a16="http://schemas.microsoft.com/office/drawing/2014/main" id="{480DB31D-E41C-43FE-AD84-BB90756A74DB}"/>
              </a:ext>
            </a:extLst>
          </p:cNvPr>
          <p:cNvSpPr>
            <a:spLocks noGrp="1"/>
          </p:cNvSpPr>
          <p:nvPr>
            <p:ph idx="1"/>
          </p:nvPr>
        </p:nvSpPr>
        <p:spPr>
          <a:xfrm>
            <a:off x="533400" y="2599267"/>
            <a:ext cx="10820400" cy="3275784"/>
          </a:xfrm>
        </p:spPr>
        <p:txBody>
          <a:bodyPr>
            <a:normAutofit/>
          </a:bodyPr>
          <a:lstStyle/>
          <a:p>
            <a:pPr marL="108585" marR="97790" algn="just">
              <a:lnSpc>
                <a:spcPct val="117000"/>
              </a:lnSpc>
              <a:spcAft>
                <a:spcPts val="0"/>
              </a:spcAft>
            </a:pPr>
            <a:r>
              <a:rPr lang="tr-TR" sz="2400" dirty="0">
                <a:effectLst/>
                <a:latin typeface="Segoe UI" panose="020B0502040204020203" pitchFamily="34" charset="0"/>
                <a:ea typeface="Quattrocento Sans"/>
                <a:cs typeface="Segoe UI" panose="020B0502040204020203" pitchFamily="34" charset="0"/>
              </a:rPr>
              <a:t>Merhaba, ismim Ayşe. Burada sosyal hizmet uzmanı olarak çalışıyorum. </a:t>
            </a:r>
          </a:p>
          <a:p>
            <a:pPr marL="108585" marR="97790" algn="just">
              <a:lnSpc>
                <a:spcPct val="117000"/>
              </a:lnSpc>
              <a:spcAft>
                <a:spcPts val="0"/>
              </a:spcAft>
            </a:pPr>
            <a:r>
              <a:rPr lang="tr-TR" sz="2400" dirty="0">
                <a:effectLst/>
                <a:latin typeface="Segoe UI" panose="020B0502040204020203" pitchFamily="34" charset="0"/>
                <a:ea typeface="Quattrocento Sans"/>
                <a:cs typeface="Segoe UI" panose="020B0502040204020203" pitchFamily="34" charset="0"/>
              </a:rPr>
              <a:t>Senin ismin nedir? Kaç yaşındasın?</a:t>
            </a:r>
          </a:p>
          <a:p>
            <a:r>
              <a:rPr lang="tr-TR" sz="2400" dirty="0">
                <a:effectLst/>
                <a:latin typeface="Segoe UI" panose="020B0502040204020203" pitchFamily="34" charset="0"/>
                <a:ea typeface="Quattrocento Sans"/>
                <a:cs typeface="Segoe UI" panose="020B0502040204020203" pitchFamily="34" charset="0"/>
              </a:rPr>
              <a:t>Buraya seni getiren memurlardan, önce acil servise, sonrasında buraya gelmiş olduğunu öğrendim. Sen, buraya gelişini bana anlatabilir misin?</a:t>
            </a:r>
          </a:p>
          <a:p>
            <a:endParaRPr lang="tr-TR" sz="2400" dirty="0">
              <a:effectLst/>
              <a:latin typeface="Segoe UI" panose="020B0502040204020203" pitchFamily="34" charset="0"/>
              <a:ea typeface="Quattrocento Sans"/>
              <a:cs typeface="Segoe UI" panose="020B0502040204020203" pitchFamily="34" charset="0"/>
            </a:endParaRPr>
          </a:p>
          <a:p>
            <a:endParaRPr lang="tr-TR" sz="2400" dirty="0">
              <a:effectLst/>
              <a:latin typeface="Segoe UI" panose="020B0502040204020203" pitchFamily="34" charset="0"/>
              <a:ea typeface="Quattrocento Sans"/>
              <a:cs typeface="Segoe UI" panose="020B0502040204020203" pitchFamily="34" charset="0"/>
            </a:endParaRPr>
          </a:p>
          <a:p>
            <a:endParaRPr lang="tr-TR" sz="2400" dirty="0">
              <a:effectLst/>
              <a:latin typeface="Segoe UI" panose="020B0502040204020203" pitchFamily="34" charset="0"/>
              <a:ea typeface="Quattrocento Sans"/>
              <a:cs typeface="Segoe UI" panose="020B0502040204020203" pitchFamily="34" charset="0"/>
            </a:endParaRPr>
          </a:p>
          <a:p>
            <a:endParaRPr lang="tr-TR" sz="3600"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7CDC1666-603F-ECF3-6E5F-0B648FDA837A}"/>
              </a:ext>
            </a:extLst>
          </p:cNvPr>
          <p:cNvSpPr>
            <a:spLocks noGrp="1"/>
          </p:cNvSpPr>
          <p:nvPr>
            <p:ph type="sldNum" sz="quarter" idx="12"/>
          </p:nvPr>
        </p:nvSpPr>
        <p:spPr/>
        <p:txBody>
          <a:bodyPr/>
          <a:lstStyle/>
          <a:p>
            <a:fld id="{0BE68271-D1D7-4240-9CAF-7A57D75CD8A1}" type="slidenum">
              <a:rPr lang="en-US" smtClean="0"/>
              <a:t>58</a:t>
            </a:fld>
            <a:endParaRPr lang="en-US"/>
          </a:p>
        </p:txBody>
      </p:sp>
    </p:spTree>
    <p:extLst>
      <p:ext uri="{BB962C8B-B14F-4D97-AF65-F5344CB8AC3E}">
        <p14:creationId xmlns:p14="http://schemas.microsoft.com/office/powerpoint/2010/main" val="35296716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2D28DFE-B858-46C3-AB5A-0CE03CDF3810}"/>
              </a:ext>
            </a:extLst>
          </p:cNvPr>
          <p:cNvSpPr>
            <a:spLocks noGrp="1"/>
          </p:cNvSpPr>
          <p:nvPr>
            <p:ph type="title"/>
          </p:nvPr>
        </p:nvSpPr>
        <p:spPr>
          <a:xfrm>
            <a:off x="618066" y="1088495"/>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OLGU ÖRNEĞİ</a:t>
            </a:r>
          </a:p>
        </p:txBody>
      </p:sp>
      <p:sp>
        <p:nvSpPr>
          <p:cNvPr id="3" name="İçerik Yer Tutucusu 2">
            <a:extLst>
              <a:ext uri="{FF2B5EF4-FFF2-40B4-BE49-F238E27FC236}">
                <a16:creationId xmlns:a16="http://schemas.microsoft.com/office/drawing/2014/main" id="{480DB31D-E41C-43FE-AD84-BB90756A74DB}"/>
              </a:ext>
            </a:extLst>
          </p:cNvPr>
          <p:cNvSpPr>
            <a:spLocks noGrp="1"/>
          </p:cNvSpPr>
          <p:nvPr>
            <p:ph idx="1"/>
          </p:nvPr>
        </p:nvSpPr>
        <p:spPr>
          <a:xfrm>
            <a:off x="618066" y="2073597"/>
            <a:ext cx="10701867" cy="3770612"/>
          </a:xfrm>
        </p:spPr>
        <p:txBody>
          <a:bodyPr>
            <a:normAutofit/>
          </a:bodyPr>
          <a:lstStyle/>
          <a:p>
            <a:pPr algn="just"/>
            <a:r>
              <a:rPr lang="tr-TR" sz="2400" dirty="0">
                <a:effectLst/>
                <a:latin typeface="Segoe UI" panose="020B0502040204020203" pitchFamily="34" charset="0"/>
                <a:ea typeface="Quattrocento Sans"/>
                <a:cs typeface="Segoe UI" panose="020B0502040204020203" pitchFamily="34" charset="0"/>
              </a:rPr>
              <a:t>Zaman zaman burada, benzer durumları tecrübe eden gençlerle görüşüyorum. Dünkü an senin için böyle bir an mıydı?</a:t>
            </a:r>
          </a:p>
          <a:p>
            <a:pPr algn="just"/>
            <a:r>
              <a:rPr lang="tr-TR" sz="2400" dirty="0">
                <a:effectLst/>
                <a:latin typeface="Segoe UI" panose="020B0502040204020203" pitchFamily="34" charset="0"/>
                <a:ea typeface="Quattrocento Sans"/>
                <a:cs typeface="Segoe UI" panose="020B0502040204020203" pitchFamily="34" charset="0"/>
              </a:rPr>
              <a:t>Peki bir soru sormak istiyorum. Dün yaşadığın ilaç içme olayı ile ilgili şimdi ne düşünüyorsun?</a:t>
            </a:r>
          </a:p>
          <a:p>
            <a:pPr algn="just"/>
            <a:r>
              <a:rPr lang="tr-TR" sz="2400" dirty="0">
                <a:effectLst/>
                <a:latin typeface="Segoe UI" panose="020B0502040204020203" pitchFamily="34" charset="0"/>
                <a:ea typeface="Quattrocento Sans"/>
                <a:cs typeface="Segoe UI" panose="020B0502040204020203" pitchFamily="34" charset="0"/>
              </a:rPr>
              <a:t>Pişman olduğunu söyledin. Peki şu anda bu konu ile ilgili ne düşünüyorsun? Tekrarlar mısın?</a:t>
            </a:r>
          </a:p>
          <a:p>
            <a:pPr algn="just"/>
            <a:r>
              <a:rPr lang="tr-TR" sz="2400" dirty="0">
                <a:effectLst/>
                <a:latin typeface="Segoe UI" panose="020B0502040204020203" pitchFamily="34" charset="0"/>
                <a:ea typeface="Quattrocento Sans"/>
                <a:cs typeface="Segoe UI" panose="020B0502040204020203" pitchFamily="34" charset="0"/>
              </a:rPr>
              <a:t>Biz, burada sana bu konuda yardımcı olmak istiyoruz. Hem görüşmeler yaparak hem de seni gerekli yerlere yönlendirerek sana yardımcı olmak istiyoruz. İstersen şimdi biraz istirahat edebilirsin.</a:t>
            </a:r>
            <a:endParaRPr lang="tr-TR" sz="2400"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52CB6A3C-0D13-DE39-ED00-5E3CE341A612}"/>
              </a:ext>
            </a:extLst>
          </p:cNvPr>
          <p:cNvSpPr>
            <a:spLocks noGrp="1"/>
          </p:cNvSpPr>
          <p:nvPr>
            <p:ph type="sldNum" sz="quarter" idx="12"/>
          </p:nvPr>
        </p:nvSpPr>
        <p:spPr/>
        <p:txBody>
          <a:bodyPr/>
          <a:lstStyle/>
          <a:p>
            <a:fld id="{0BE68271-D1D7-4240-9CAF-7A57D75CD8A1}" type="slidenum">
              <a:rPr lang="en-US" smtClean="0"/>
              <a:t>59</a:t>
            </a:fld>
            <a:endParaRPr lang="en-US"/>
          </a:p>
        </p:txBody>
      </p:sp>
    </p:spTree>
    <p:extLst>
      <p:ext uri="{BB962C8B-B14F-4D97-AF65-F5344CB8AC3E}">
        <p14:creationId xmlns:p14="http://schemas.microsoft.com/office/powerpoint/2010/main" val="3990421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627891" y="3125492"/>
            <a:ext cx="10538284" cy="2834559"/>
          </a:xfrm>
        </p:spPr>
        <p:txBody>
          <a:bodyPr>
            <a:normAutofit/>
          </a:bodyPr>
          <a:lstStyle/>
          <a:p>
            <a:pPr marL="0" indent="0">
              <a:buNone/>
            </a:pPr>
            <a:r>
              <a:rPr lang="tr-TR" sz="2400" u="sng" dirty="0">
                <a:latin typeface="Segoe UI" panose="020B0502040204020203" pitchFamily="34" charset="0"/>
                <a:cs typeface="Segoe UI" panose="020B0502040204020203" pitchFamily="34" charset="0"/>
              </a:rPr>
              <a:t>Ergenlik döneminde </a:t>
            </a:r>
          </a:p>
          <a:p>
            <a:pPr lvl="1"/>
            <a:r>
              <a:rPr lang="tr-TR" dirty="0">
                <a:latin typeface="Segoe UI" panose="020B0502040204020203" pitchFamily="34" charset="0"/>
                <a:cs typeface="Segoe UI" panose="020B0502040204020203" pitchFamily="34" charset="0"/>
              </a:rPr>
              <a:t>Psikiyatrik bozukluklar ↑</a:t>
            </a:r>
          </a:p>
          <a:p>
            <a:pPr lvl="1"/>
            <a:r>
              <a:rPr lang="tr-TR" dirty="0">
                <a:latin typeface="Segoe UI" panose="020B0502040204020203" pitchFamily="34" charset="0"/>
                <a:cs typeface="Segoe UI" panose="020B0502040204020203" pitchFamily="34" charset="0"/>
              </a:rPr>
              <a:t>Ebeveynlerle çatışma ↑</a:t>
            </a:r>
          </a:p>
          <a:p>
            <a:pPr lvl="1"/>
            <a:r>
              <a:rPr lang="tr-TR" dirty="0">
                <a:latin typeface="Segoe UI" panose="020B0502040204020203" pitchFamily="34" charset="0"/>
                <a:cs typeface="Segoe UI" panose="020B0502040204020203" pitchFamily="34" charset="0"/>
              </a:rPr>
              <a:t>Riskli davranışlar ↑</a:t>
            </a:r>
          </a:p>
        </p:txBody>
      </p:sp>
      <p:sp>
        <p:nvSpPr>
          <p:cNvPr id="6" name="Title 1">
            <a:extLst>
              <a:ext uri="{FF2B5EF4-FFF2-40B4-BE49-F238E27FC236}">
                <a16:creationId xmlns:a16="http://schemas.microsoft.com/office/drawing/2014/main" id="{903333CA-44CE-4B3C-A3F6-1F6F4B6B1411}"/>
              </a:ext>
            </a:extLst>
          </p:cNvPr>
          <p:cNvSpPr txBox="1">
            <a:spLocks/>
          </p:cNvSpPr>
          <p:nvPr/>
        </p:nvSpPr>
        <p:spPr>
          <a:xfrm>
            <a:off x="575733" y="1363133"/>
            <a:ext cx="10642601" cy="1747815"/>
          </a:xfrm>
          <a:prstGeom prst="rect">
            <a:avLst/>
          </a:prstGeom>
        </p:spPr>
        <p:txBody>
          <a:bodyPr vert="horz" lIns="91440" tIns="45720" rIns="91440" bIns="45720" rtlCol="0" anchor="ctr">
            <a:normAutofit/>
          </a:bodyPr>
          <a:lstStyle>
            <a:defPPr>
              <a:defRPr lang="en-US"/>
            </a:defPPr>
            <a:lvl1pPr>
              <a:lnSpc>
                <a:spcPct val="90000"/>
              </a:lnSpc>
              <a:spcBef>
                <a:spcPct val="0"/>
              </a:spcBef>
              <a:buNone/>
              <a:defRPr sz="3200" b="1" kern="1400" spc="-50">
                <a:solidFill>
                  <a:srgbClr val="002060"/>
                </a:solidFill>
                <a:latin typeface="Segoe UI" panose="020B0502040204020203" pitchFamily="34" charset="0"/>
                <a:ea typeface="+mj-ea"/>
                <a:cs typeface="Segoe UI" panose="020B0502040204020203" pitchFamily="34" charset="0"/>
              </a:defRPr>
            </a:lvl1pPr>
          </a:lstStyle>
          <a:p>
            <a:pPr algn="ctr"/>
            <a:r>
              <a:rPr lang="tr-TR" dirty="0"/>
              <a:t>ERGENLİK DÖNEMİNİN GENEL ÖZELLİKLERİ VE ERGENLERDE RUH SAĞLIĞI DEĞERLENDİRMESİNİN TEMEL İLKELERİ</a:t>
            </a:r>
          </a:p>
        </p:txBody>
      </p:sp>
      <p:sp>
        <p:nvSpPr>
          <p:cNvPr id="5" name="Metin kutusu 4">
            <a:extLst>
              <a:ext uri="{FF2B5EF4-FFF2-40B4-BE49-F238E27FC236}">
                <a16:creationId xmlns:a16="http://schemas.microsoft.com/office/drawing/2014/main" id="{084E168C-B686-452C-B177-4211690E5071}"/>
              </a:ext>
            </a:extLst>
          </p:cNvPr>
          <p:cNvSpPr txBox="1"/>
          <p:nvPr/>
        </p:nvSpPr>
        <p:spPr>
          <a:xfrm>
            <a:off x="6016303" y="3110948"/>
            <a:ext cx="6094562" cy="1938992"/>
          </a:xfrm>
          <a:prstGeom prst="rect">
            <a:avLst/>
          </a:prstGeom>
          <a:noFill/>
        </p:spPr>
        <p:txBody>
          <a:bodyPr wrap="square">
            <a:spAutoFit/>
          </a:bodyPr>
          <a:lstStyle/>
          <a:p>
            <a:pPr algn="just"/>
            <a:r>
              <a:rPr lang="tr-TR" sz="2400" u="sng" dirty="0">
                <a:latin typeface="Segoe UI" panose="020B0502040204020203" pitchFamily="34" charset="0"/>
                <a:cs typeface="Segoe UI" panose="020B0502040204020203" pitchFamily="34" charset="0"/>
              </a:rPr>
              <a:t>Ergenle görüşme yapılırken;</a:t>
            </a:r>
          </a:p>
          <a:p>
            <a:pPr marL="800100" lvl="1" indent="-342900" algn="just">
              <a:buFont typeface="Arial" panose="020B0604020202020204" pitchFamily="34" charset="0"/>
              <a:buChar char="•"/>
            </a:pPr>
            <a:r>
              <a:rPr lang="tr-TR" sz="2400" dirty="0">
                <a:latin typeface="Segoe UI" panose="020B0502040204020203" pitchFamily="34" charset="0"/>
                <a:cs typeface="Segoe UI" panose="020B0502040204020203" pitchFamily="34" charset="0"/>
              </a:rPr>
              <a:t>Açık uçlu sorular</a:t>
            </a:r>
          </a:p>
          <a:p>
            <a:pPr marL="800100" lvl="1" indent="-342900" algn="just">
              <a:buFont typeface="Arial" panose="020B0604020202020204" pitchFamily="34" charset="0"/>
              <a:buChar char="•"/>
            </a:pPr>
            <a:r>
              <a:rPr lang="tr-TR" sz="2400" dirty="0">
                <a:latin typeface="Segoe UI" panose="020B0502040204020203" pitchFamily="34" charset="0"/>
                <a:cs typeface="Segoe UI" panose="020B0502040204020203" pitchFamily="34" charset="0"/>
              </a:rPr>
              <a:t>Kabul etme </a:t>
            </a:r>
          </a:p>
          <a:p>
            <a:pPr marL="800100" lvl="1" indent="-342900" algn="just">
              <a:buFont typeface="Arial" panose="020B0604020202020204" pitchFamily="34" charset="0"/>
              <a:buChar char="•"/>
            </a:pPr>
            <a:r>
              <a:rPr lang="tr-TR" sz="2400" dirty="0">
                <a:latin typeface="Segoe UI" panose="020B0502040204020203" pitchFamily="34" charset="0"/>
                <a:cs typeface="Segoe UI" panose="020B0502040204020203" pitchFamily="34" charset="0"/>
              </a:rPr>
              <a:t>Yargısız</a:t>
            </a:r>
          </a:p>
          <a:p>
            <a:pPr marL="800100" lvl="1" indent="-342900" algn="just">
              <a:buFont typeface="Arial" panose="020B0604020202020204" pitchFamily="34" charset="0"/>
              <a:buChar char="•"/>
            </a:pPr>
            <a:r>
              <a:rPr lang="tr-TR" sz="2400" dirty="0">
                <a:latin typeface="Segoe UI" panose="020B0502040204020203" pitchFamily="34" charset="0"/>
                <a:cs typeface="Segoe UI" panose="020B0502040204020203" pitchFamily="34" charset="0"/>
              </a:rPr>
              <a:t>Destekleyici</a:t>
            </a:r>
          </a:p>
        </p:txBody>
      </p:sp>
      <p:sp>
        <p:nvSpPr>
          <p:cNvPr id="2" name="Slide Number Placeholder 1">
            <a:extLst>
              <a:ext uri="{FF2B5EF4-FFF2-40B4-BE49-F238E27FC236}">
                <a16:creationId xmlns:a16="http://schemas.microsoft.com/office/drawing/2014/main" id="{2CEEC8AF-8F7B-AE08-4881-C75E6F4378F7}"/>
              </a:ext>
            </a:extLst>
          </p:cNvPr>
          <p:cNvSpPr>
            <a:spLocks noGrp="1"/>
          </p:cNvSpPr>
          <p:nvPr>
            <p:ph type="sldNum" sz="quarter" idx="12"/>
          </p:nvPr>
        </p:nvSpPr>
        <p:spPr/>
        <p:txBody>
          <a:bodyPr/>
          <a:lstStyle/>
          <a:p>
            <a:fld id="{0BE68271-D1D7-4240-9CAF-7A57D75CD8A1}" type="slidenum">
              <a:rPr lang="en-US" smtClean="0"/>
              <a:t>6</a:t>
            </a:fld>
            <a:endParaRPr lang="en-US"/>
          </a:p>
        </p:txBody>
      </p:sp>
    </p:spTree>
    <p:extLst>
      <p:ext uri="{BB962C8B-B14F-4D97-AF65-F5344CB8AC3E}">
        <p14:creationId xmlns:p14="http://schemas.microsoft.com/office/powerpoint/2010/main" val="37602967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7E1E868-A961-4E07-9788-651594716F9D}"/>
              </a:ext>
            </a:extLst>
          </p:cNvPr>
          <p:cNvSpPr>
            <a:spLocks noGrp="1"/>
          </p:cNvSpPr>
          <p:nvPr>
            <p:ph type="title"/>
          </p:nvPr>
        </p:nvSpPr>
        <p:spPr>
          <a:xfrm>
            <a:off x="550334" y="1063096"/>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ÖZET</a:t>
            </a:r>
          </a:p>
        </p:txBody>
      </p:sp>
      <p:sp>
        <p:nvSpPr>
          <p:cNvPr id="3" name="İçerik Yer Tutucusu 2">
            <a:extLst>
              <a:ext uri="{FF2B5EF4-FFF2-40B4-BE49-F238E27FC236}">
                <a16:creationId xmlns:a16="http://schemas.microsoft.com/office/drawing/2014/main" id="{D49B06C7-E4C5-4C33-BB32-DD68F07E6C5F}"/>
              </a:ext>
            </a:extLst>
          </p:cNvPr>
          <p:cNvSpPr>
            <a:spLocks noGrp="1"/>
          </p:cNvSpPr>
          <p:nvPr>
            <p:ph idx="1"/>
          </p:nvPr>
        </p:nvSpPr>
        <p:spPr>
          <a:xfrm>
            <a:off x="550334" y="2227837"/>
            <a:ext cx="10803467" cy="3140318"/>
          </a:xfrm>
        </p:spPr>
        <p:txBody>
          <a:bodyPr>
            <a:normAutofit/>
          </a:bodyPr>
          <a:lstStyle/>
          <a:p>
            <a:pPr algn="just">
              <a:lnSpc>
                <a:spcPct val="117000"/>
              </a:lnSpc>
            </a:pPr>
            <a:r>
              <a:rPr lang="tr-TR" sz="2400" dirty="0">
                <a:effectLst/>
                <a:latin typeface="Segoe UI" panose="020B0502040204020203" pitchFamily="34" charset="0"/>
                <a:ea typeface="Quattrocento Sans"/>
                <a:cs typeface="Segoe UI" panose="020B0502040204020203" pitchFamily="34" charset="0"/>
              </a:rPr>
              <a:t>İntihar ve KZVD sıklığı ergenlik dönemi ile artar. Bu sebeple yakın takip ve erken tanıma önemlidir.</a:t>
            </a:r>
          </a:p>
          <a:p>
            <a:pPr algn="just">
              <a:lnSpc>
                <a:spcPct val="117000"/>
              </a:lnSpc>
            </a:pPr>
            <a:r>
              <a:rPr lang="tr-TR" sz="2400" dirty="0">
                <a:effectLst/>
                <a:latin typeface="Segoe UI" panose="020B0502040204020203" pitchFamily="34" charset="0"/>
                <a:ea typeface="Quattrocento Sans"/>
                <a:cs typeface="Segoe UI" panose="020B0502040204020203" pitchFamily="34" charset="0"/>
              </a:rPr>
              <a:t>Ergenlikle birlikte psikopatoloji sıklığı arttığı için risk de artmaktadır.</a:t>
            </a:r>
          </a:p>
          <a:p>
            <a:pPr algn="just">
              <a:lnSpc>
                <a:spcPct val="117000"/>
              </a:lnSpc>
            </a:pPr>
            <a:r>
              <a:rPr lang="tr-TR" sz="2400" dirty="0">
                <a:effectLst/>
                <a:latin typeface="Segoe UI" panose="020B0502040204020203" pitchFamily="34" charset="0"/>
                <a:ea typeface="Quattrocento Sans"/>
                <a:cs typeface="Segoe UI" panose="020B0502040204020203" pitchFamily="34" charset="0"/>
              </a:rPr>
              <a:t>İntihar ve KZVD araçlarına ulaşımın engellenmesi, intiharın engellenmesinde en etkili yöntemdir.</a:t>
            </a:r>
          </a:p>
          <a:p>
            <a:endParaRPr lang="tr-TR" sz="3600"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75D65D43-E8C5-B117-8843-2814CAC47C59}"/>
              </a:ext>
            </a:extLst>
          </p:cNvPr>
          <p:cNvSpPr>
            <a:spLocks noGrp="1"/>
          </p:cNvSpPr>
          <p:nvPr>
            <p:ph type="sldNum" sz="quarter" idx="12"/>
          </p:nvPr>
        </p:nvSpPr>
        <p:spPr/>
        <p:txBody>
          <a:bodyPr/>
          <a:lstStyle/>
          <a:p>
            <a:fld id="{0BE68271-D1D7-4240-9CAF-7A57D75CD8A1}" type="slidenum">
              <a:rPr lang="en-US" smtClean="0"/>
              <a:t>60</a:t>
            </a:fld>
            <a:endParaRPr lang="en-US"/>
          </a:p>
        </p:txBody>
      </p:sp>
    </p:spTree>
    <p:extLst>
      <p:ext uri="{BB962C8B-B14F-4D97-AF65-F5344CB8AC3E}">
        <p14:creationId xmlns:p14="http://schemas.microsoft.com/office/powerpoint/2010/main" val="12011237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694267" y="1194168"/>
            <a:ext cx="10659533" cy="176769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ERGENLİKTE MADDE VE ALKOL BAĞIMLILIĞI</a:t>
            </a:r>
            <a:br>
              <a:rPr lang="en-US" sz="3200" b="1" kern="1400" spc="-50" dirty="0">
                <a:solidFill>
                  <a:srgbClr val="002060"/>
                </a:solidFill>
                <a:latin typeface="Segoe UI" panose="020B0502040204020203" pitchFamily="34" charset="0"/>
                <a:cs typeface="Segoe UI" panose="020B0502040204020203" pitchFamily="34" charset="0"/>
              </a:rPr>
            </a:br>
            <a:br>
              <a:rPr lang="tr-TR" sz="3200" b="1" kern="1400" spc="-50" dirty="0">
                <a:solidFill>
                  <a:srgbClr val="002060"/>
                </a:solidFill>
                <a:latin typeface="Segoe UI" panose="020B0502040204020203" pitchFamily="34" charset="0"/>
                <a:cs typeface="Segoe UI" panose="020B0502040204020203" pitchFamily="34" charset="0"/>
              </a:rPr>
            </a:br>
            <a:r>
              <a:rPr lang="tr-TR" sz="2800" b="1" kern="1400" spc="-50" dirty="0">
                <a:solidFill>
                  <a:srgbClr val="002060"/>
                </a:solidFill>
                <a:latin typeface="Segoe UI" panose="020B0502040204020203" pitchFamily="34" charset="0"/>
                <a:cs typeface="Segoe UI" panose="020B0502040204020203" pitchFamily="34" charset="0"/>
              </a:rPr>
              <a:t>Tanım ve Sıklık</a:t>
            </a:r>
            <a:endParaRPr lang="tr-TR" sz="3200" b="1" kern="1400" spc="-50" dirty="0">
              <a:solidFill>
                <a:srgbClr val="002060"/>
              </a:solidFill>
              <a:latin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694267" y="2892287"/>
            <a:ext cx="10651067" cy="3131851"/>
          </a:xfrm>
        </p:spPr>
        <p:txBody>
          <a:bodyPr>
            <a:normAutofit/>
          </a:bodyPr>
          <a:lstStyle/>
          <a:p>
            <a:r>
              <a:rPr lang="tr-TR" sz="2400" dirty="0">
                <a:latin typeface="Segoe UI" panose="020B0502040204020203" pitchFamily="34" charset="0"/>
                <a:cs typeface="Segoe UI" panose="020B0502040204020203" pitchFamily="34" charset="0"/>
              </a:rPr>
              <a:t>Ergenlikte alkol ve madde kullanım bozuklukları riski ↑</a:t>
            </a:r>
          </a:p>
          <a:p>
            <a:pPr lvl="1"/>
            <a:r>
              <a:rPr lang="tr-TR" dirty="0">
                <a:latin typeface="Segoe UI" panose="020B0502040204020203" pitchFamily="34" charset="0"/>
                <a:cs typeface="Segoe UI" panose="020B0502040204020203" pitchFamily="34" charset="0"/>
              </a:rPr>
              <a:t>Şiddet davranışları ve psikiyatrik bozuklukların sıklığı ↑, bilişsel gelişimi ↓</a:t>
            </a:r>
          </a:p>
          <a:p>
            <a:r>
              <a:rPr lang="tr-TR" sz="2400" dirty="0">
                <a:latin typeface="Segoe UI" panose="020B0502040204020203" pitchFamily="34" charset="0"/>
                <a:cs typeface="Segoe UI" panose="020B0502040204020203" pitchFamily="34" charset="0"/>
              </a:rPr>
              <a:t>Sıklık; %9-27</a:t>
            </a:r>
          </a:p>
          <a:p>
            <a:pPr lvl="1"/>
            <a:r>
              <a:rPr lang="tr-TR" dirty="0">
                <a:latin typeface="Segoe UI" panose="020B0502040204020203" pitchFamily="34" charset="0"/>
                <a:cs typeface="Segoe UI" panose="020B0502040204020203" pitchFamily="34" charset="0"/>
              </a:rPr>
              <a:t>Yaş arttıkça sıklık artıyor</a:t>
            </a:r>
          </a:p>
          <a:p>
            <a:r>
              <a:rPr lang="tr-TR" sz="2400" dirty="0">
                <a:latin typeface="Segoe UI" panose="020B0502040204020203" pitchFamily="34" charset="0"/>
                <a:cs typeface="Segoe UI" panose="020B0502040204020203" pitchFamily="34" charset="0"/>
              </a:rPr>
              <a:t>En sık alkol</a:t>
            </a:r>
          </a:p>
          <a:p>
            <a:pPr lvl="1"/>
            <a:r>
              <a:rPr lang="tr-TR" dirty="0">
                <a:latin typeface="Segoe UI" panose="020B0502040204020203" pitchFamily="34" charset="0"/>
                <a:cs typeface="Segoe UI" panose="020B0502040204020203" pitchFamily="34" charset="0"/>
              </a:rPr>
              <a:t>%62</a:t>
            </a:r>
          </a:p>
        </p:txBody>
      </p:sp>
      <p:sp>
        <p:nvSpPr>
          <p:cNvPr id="4" name="Slide Number Placeholder 3">
            <a:extLst>
              <a:ext uri="{FF2B5EF4-FFF2-40B4-BE49-F238E27FC236}">
                <a16:creationId xmlns:a16="http://schemas.microsoft.com/office/drawing/2014/main" id="{F1C3B67B-18B4-A68E-193B-1AA1302EF4D0}"/>
              </a:ext>
            </a:extLst>
          </p:cNvPr>
          <p:cNvSpPr>
            <a:spLocks noGrp="1"/>
          </p:cNvSpPr>
          <p:nvPr>
            <p:ph type="sldNum" sz="quarter" idx="12"/>
          </p:nvPr>
        </p:nvSpPr>
        <p:spPr/>
        <p:txBody>
          <a:bodyPr/>
          <a:lstStyle/>
          <a:p>
            <a:fld id="{0BE68271-D1D7-4240-9CAF-7A57D75CD8A1}" type="slidenum">
              <a:rPr lang="en-US" smtClean="0"/>
              <a:t>61</a:t>
            </a:fld>
            <a:endParaRPr lang="en-US"/>
          </a:p>
        </p:txBody>
      </p:sp>
    </p:spTree>
    <p:extLst>
      <p:ext uri="{BB962C8B-B14F-4D97-AF65-F5344CB8AC3E}">
        <p14:creationId xmlns:p14="http://schemas.microsoft.com/office/powerpoint/2010/main" val="257803989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a:extLst>
              <a:ext uri="{FF2B5EF4-FFF2-40B4-BE49-F238E27FC236}">
                <a16:creationId xmlns:a16="http://schemas.microsoft.com/office/drawing/2014/main" id="{93E4B81F-1D98-4C01-9628-95118EFD6424}"/>
              </a:ext>
            </a:extLst>
          </p:cNvPr>
          <p:cNvSpPr>
            <a:spLocks noGrp="1"/>
          </p:cNvSpPr>
          <p:nvPr>
            <p:ph idx="1"/>
          </p:nvPr>
        </p:nvSpPr>
        <p:spPr>
          <a:xfrm>
            <a:off x="656167" y="2851615"/>
            <a:ext cx="10879666" cy="3174441"/>
          </a:xfrm>
        </p:spPr>
        <p:txBody>
          <a:bodyPr>
            <a:noAutofit/>
          </a:bodyPr>
          <a:lstStyle/>
          <a:p>
            <a:r>
              <a:rPr lang="tr-TR" sz="2200" dirty="0">
                <a:latin typeface="Segoe UI" panose="020B0502040204020203" pitchFamily="34" charset="0"/>
                <a:cs typeface="Segoe UI" panose="020B0502040204020203" pitchFamily="34" charset="0"/>
              </a:rPr>
              <a:t>Madde Kullanım Bozukluğu ve madde ile ilişkili bozukluklar</a:t>
            </a:r>
          </a:p>
          <a:p>
            <a:pPr lvl="1"/>
            <a:r>
              <a:rPr lang="tr-TR" sz="2200" dirty="0">
                <a:latin typeface="Segoe UI" panose="020B0502040204020203" pitchFamily="34" charset="0"/>
                <a:cs typeface="Segoe UI" panose="020B0502040204020203" pitchFamily="34" charset="0"/>
              </a:rPr>
              <a:t>Madde Kullanım Bozukluğunun temel özelliği, sorunlar yaşamasına rağmen maddeyi kullanmaya devam etmesi</a:t>
            </a:r>
          </a:p>
          <a:p>
            <a:pPr>
              <a:lnSpc>
                <a:spcPct val="120000"/>
              </a:lnSpc>
              <a:spcBef>
                <a:spcPts val="0"/>
              </a:spcBef>
            </a:pPr>
            <a:r>
              <a:rPr lang="tr-TR" sz="2200" dirty="0">
                <a:latin typeface="Segoe UI" panose="020B0502040204020203" pitchFamily="34" charset="0"/>
                <a:cs typeface="Segoe UI" panose="020B0502040204020203" pitchFamily="34" charset="0"/>
              </a:rPr>
              <a:t>Maddeyi giderek artan sıklıkta kullanma</a:t>
            </a:r>
          </a:p>
          <a:p>
            <a:pPr>
              <a:lnSpc>
                <a:spcPct val="120000"/>
              </a:lnSpc>
              <a:spcBef>
                <a:spcPts val="0"/>
              </a:spcBef>
            </a:pPr>
            <a:r>
              <a:rPr lang="tr-TR" sz="2200" dirty="0">
                <a:latin typeface="Segoe UI" panose="020B0502040204020203" pitchFamily="34" charset="0"/>
                <a:cs typeface="Segoe UI" panose="020B0502040204020203" pitchFamily="34" charset="0"/>
              </a:rPr>
              <a:t>Bırakma çabalarının başarısızlık</a:t>
            </a:r>
          </a:p>
          <a:p>
            <a:pPr>
              <a:lnSpc>
                <a:spcPct val="120000"/>
              </a:lnSpc>
              <a:spcBef>
                <a:spcPts val="0"/>
              </a:spcBef>
            </a:pPr>
            <a:r>
              <a:rPr lang="tr-TR" sz="2200" dirty="0">
                <a:latin typeface="Segoe UI" panose="020B0502040204020203" pitchFamily="34" charset="0"/>
                <a:cs typeface="Segoe UI" panose="020B0502040204020203" pitchFamily="34" charset="0"/>
              </a:rPr>
              <a:t>Madde ihtiyacının giderek artma</a:t>
            </a:r>
          </a:p>
          <a:p>
            <a:pPr>
              <a:lnSpc>
                <a:spcPct val="120000"/>
              </a:lnSpc>
              <a:spcBef>
                <a:spcPts val="0"/>
              </a:spcBef>
            </a:pPr>
            <a:r>
              <a:rPr lang="tr-TR" sz="2200" dirty="0">
                <a:latin typeface="Segoe UI" panose="020B0502040204020203" pitchFamily="34" charset="0"/>
                <a:cs typeface="Segoe UI" panose="020B0502040204020203" pitchFamily="34" charset="0"/>
              </a:rPr>
              <a:t>Maddeyi elde etmek için çaba gösterme</a:t>
            </a:r>
          </a:p>
        </p:txBody>
      </p:sp>
      <p:sp>
        <p:nvSpPr>
          <p:cNvPr id="6" name="Metin kutusu 5">
            <a:extLst>
              <a:ext uri="{FF2B5EF4-FFF2-40B4-BE49-F238E27FC236}">
                <a16:creationId xmlns:a16="http://schemas.microsoft.com/office/drawing/2014/main" id="{32CDCA3E-6027-4EFE-88BE-66CC5D38ED8E}"/>
              </a:ext>
            </a:extLst>
          </p:cNvPr>
          <p:cNvSpPr txBox="1"/>
          <p:nvPr/>
        </p:nvSpPr>
        <p:spPr>
          <a:xfrm>
            <a:off x="6096000" y="3825964"/>
            <a:ext cx="6324601" cy="2085956"/>
          </a:xfrm>
          <a:prstGeom prst="rect">
            <a:avLst/>
          </a:prstGeom>
          <a:noFill/>
        </p:spPr>
        <p:txBody>
          <a:bodyPr wrap="square">
            <a:spAutoFit/>
          </a:bodyPr>
          <a:lstStyle/>
          <a:p>
            <a:pPr marL="285750" indent="-285750">
              <a:lnSpc>
                <a:spcPct val="120000"/>
              </a:lnSpc>
              <a:spcBef>
                <a:spcPts val="0"/>
              </a:spcBef>
              <a:buFont typeface="Arial" panose="020B0604020202020204" pitchFamily="34" charset="0"/>
              <a:buChar char="•"/>
            </a:pPr>
            <a:r>
              <a:rPr lang="tr-TR" sz="2200" dirty="0">
                <a:latin typeface="Segoe UI" panose="020B0502040204020203" pitchFamily="34" charset="0"/>
                <a:cs typeface="Segoe UI" panose="020B0502040204020203" pitchFamily="34" charset="0"/>
              </a:rPr>
              <a:t>Günlük işlerindeki sorumluluklarını yerine getirememe</a:t>
            </a:r>
          </a:p>
          <a:p>
            <a:pPr marL="285750" indent="-285750">
              <a:lnSpc>
                <a:spcPct val="120000"/>
              </a:lnSpc>
              <a:spcBef>
                <a:spcPts val="0"/>
              </a:spcBef>
              <a:buFont typeface="Arial" panose="020B0604020202020204" pitchFamily="34" charset="0"/>
              <a:buChar char="•"/>
            </a:pPr>
            <a:r>
              <a:rPr lang="tr-TR" sz="2200" dirty="0">
                <a:latin typeface="Segoe UI" panose="020B0502040204020203" pitchFamily="34" charset="0"/>
                <a:cs typeface="Segoe UI" panose="020B0502040204020203" pitchFamily="34" charset="0"/>
              </a:rPr>
              <a:t>Sosyal ve mesleki etkilenme</a:t>
            </a:r>
          </a:p>
          <a:p>
            <a:pPr marL="285750" indent="-285750">
              <a:lnSpc>
                <a:spcPct val="120000"/>
              </a:lnSpc>
              <a:buFont typeface="Arial" panose="020B0604020202020204" pitchFamily="34" charset="0"/>
              <a:buChar char="•"/>
            </a:pPr>
            <a:r>
              <a:rPr lang="tr-TR" sz="2200" dirty="0">
                <a:latin typeface="Segoe UI" panose="020B0502040204020203" pitchFamily="34" charset="0"/>
                <a:cs typeface="Segoe UI" panose="020B0502040204020203" pitchFamily="34" charset="0"/>
              </a:rPr>
              <a:t>Madde almadığında yoksunluk belirtileri</a:t>
            </a:r>
          </a:p>
          <a:p>
            <a:pPr marL="285750" indent="-285750">
              <a:lnSpc>
                <a:spcPct val="120000"/>
              </a:lnSpc>
              <a:spcBef>
                <a:spcPts val="0"/>
              </a:spcBef>
              <a:buFont typeface="Arial" panose="020B0604020202020204" pitchFamily="34" charset="0"/>
              <a:buChar char="•"/>
            </a:pPr>
            <a:endParaRPr lang="tr-TR" sz="2200" dirty="0">
              <a:latin typeface="Segoe UI" panose="020B0502040204020203" pitchFamily="34" charset="0"/>
              <a:cs typeface="Segoe UI" panose="020B0502040204020203" pitchFamily="34" charset="0"/>
            </a:endParaRPr>
          </a:p>
        </p:txBody>
      </p:sp>
      <p:sp>
        <p:nvSpPr>
          <p:cNvPr id="3" name="Slide Number Placeholder 2">
            <a:extLst>
              <a:ext uri="{FF2B5EF4-FFF2-40B4-BE49-F238E27FC236}">
                <a16:creationId xmlns:a16="http://schemas.microsoft.com/office/drawing/2014/main" id="{14E46479-44B5-CDCC-B9E7-FDC235ADEC07}"/>
              </a:ext>
            </a:extLst>
          </p:cNvPr>
          <p:cNvSpPr>
            <a:spLocks noGrp="1"/>
          </p:cNvSpPr>
          <p:nvPr>
            <p:ph type="sldNum" sz="quarter" idx="12"/>
          </p:nvPr>
        </p:nvSpPr>
        <p:spPr/>
        <p:txBody>
          <a:bodyPr/>
          <a:lstStyle/>
          <a:p>
            <a:fld id="{0BE68271-D1D7-4240-9CAF-7A57D75CD8A1}" type="slidenum">
              <a:rPr lang="en-US" smtClean="0"/>
              <a:t>62</a:t>
            </a:fld>
            <a:endParaRPr lang="en-US"/>
          </a:p>
        </p:txBody>
      </p:sp>
      <p:sp>
        <p:nvSpPr>
          <p:cNvPr id="5" name="Title 1">
            <a:extLst>
              <a:ext uri="{FF2B5EF4-FFF2-40B4-BE49-F238E27FC236}">
                <a16:creationId xmlns:a16="http://schemas.microsoft.com/office/drawing/2014/main" id="{38F115F0-2644-B9DF-F68C-A3CD034BBC10}"/>
              </a:ext>
            </a:extLst>
          </p:cNvPr>
          <p:cNvSpPr txBox="1">
            <a:spLocks/>
          </p:cNvSpPr>
          <p:nvPr/>
        </p:nvSpPr>
        <p:spPr>
          <a:xfrm>
            <a:off x="639230" y="1155013"/>
            <a:ext cx="10659533" cy="17676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kern="1400" spc="-50" dirty="0">
                <a:solidFill>
                  <a:srgbClr val="002060"/>
                </a:solidFill>
                <a:latin typeface="Segoe UI" panose="020B0502040204020203" pitchFamily="34" charset="0"/>
                <a:cs typeface="Segoe UI" panose="020B0502040204020203" pitchFamily="34" charset="0"/>
              </a:rPr>
              <a:t>ERGENLİKTE MADDE VE ALKOL BAĞIMLILIĞI</a:t>
            </a:r>
            <a:br>
              <a:rPr lang="en-US" sz="3200" b="1" kern="1400" spc="-50" dirty="0">
                <a:solidFill>
                  <a:srgbClr val="002060"/>
                </a:solidFill>
                <a:latin typeface="Segoe UI" panose="020B0502040204020203" pitchFamily="34" charset="0"/>
                <a:cs typeface="Segoe UI" panose="020B0502040204020203" pitchFamily="34" charset="0"/>
              </a:rPr>
            </a:br>
            <a:endParaRPr lang="en-US" sz="3200" b="1" kern="1400" spc="-50" dirty="0">
              <a:solidFill>
                <a:srgbClr val="002060"/>
              </a:solidFill>
              <a:latin typeface="Segoe UI" panose="020B0502040204020203" pitchFamily="34" charset="0"/>
              <a:cs typeface="Segoe UI" panose="020B0502040204020203" pitchFamily="34" charset="0"/>
            </a:endParaRPr>
          </a:p>
          <a:p>
            <a:r>
              <a:rPr lang="tr-TR" sz="2800" b="1" kern="1400" spc="-50" dirty="0">
                <a:solidFill>
                  <a:srgbClr val="002060"/>
                </a:solidFill>
                <a:latin typeface="Segoe UI" panose="020B0502040204020203" pitchFamily="34" charset="0"/>
                <a:cs typeface="Segoe UI" panose="020B0502040204020203" pitchFamily="34" charset="0"/>
              </a:rPr>
              <a:t>Sınıflandırma</a:t>
            </a:r>
            <a:endParaRPr lang="tr-TR" sz="3200" b="1" kern="1400" spc="-50" dirty="0">
              <a:solidFill>
                <a:srgbClr val="002060"/>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5557106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639233" y="2986526"/>
            <a:ext cx="10769600" cy="3114918"/>
          </a:xfrm>
        </p:spPr>
        <p:txBody>
          <a:bodyPr/>
          <a:lstStyle/>
          <a:p>
            <a:r>
              <a:rPr lang="tr-TR" dirty="0">
                <a:latin typeface="Segoe UI" panose="020B0502040204020203" pitchFamily="34" charset="0"/>
                <a:cs typeface="Segoe UI" panose="020B0502040204020203" pitchFamily="34" charset="0"/>
              </a:rPr>
              <a:t>Bilgilerin mahremiyetine dikkat </a:t>
            </a:r>
          </a:p>
          <a:p>
            <a:r>
              <a:rPr lang="tr-TR" dirty="0">
                <a:latin typeface="Segoe UI" panose="020B0502040204020203" pitchFamily="34" charset="0"/>
                <a:cs typeface="Segoe UI" panose="020B0502040204020203" pitchFamily="34" charset="0"/>
              </a:rPr>
              <a:t>Bildirimi zorunlu hâller</a:t>
            </a:r>
          </a:p>
          <a:p>
            <a:r>
              <a:rPr lang="tr-TR" dirty="0">
                <a:latin typeface="Segoe UI" panose="020B0502040204020203" pitchFamily="34" charset="0"/>
                <a:cs typeface="Segoe UI" panose="020B0502040204020203" pitchFamily="34" charset="0"/>
              </a:rPr>
              <a:t>Görüşme yapılırken görüşmeci esnek olmalı, yargılayıcı olmamalıdır.</a:t>
            </a:r>
          </a:p>
          <a:p>
            <a:r>
              <a:rPr lang="tr-TR" dirty="0">
                <a:latin typeface="Segoe UI" panose="020B0502040204020203" pitchFamily="34" charset="0"/>
                <a:cs typeface="Segoe UI" panose="020B0502040204020203" pitchFamily="34" charset="0"/>
              </a:rPr>
              <a:t>Gencin kendini rahat hissettiği bir ortamda görüşme yapılmalıdır.</a:t>
            </a:r>
          </a:p>
        </p:txBody>
      </p:sp>
      <p:sp>
        <p:nvSpPr>
          <p:cNvPr id="4" name="Slide Number Placeholder 3">
            <a:extLst>
              <a:ext uri="{FF2B5EF4-FFF2-40B4-BE49-F238E27FC236}">
                <a16:creationId xmlns:a16="http://schemas.microsoft.com/office/drawing/2014/main" id="{FB70873D-F8AB-0C26-8D58-E756D4745CEE}"/>
              </a:ext>
            </a:extLst>
          </p:cNvPr>
          <p:cNvSpPr>
            <a:spLocks noGrp="1"/>
          </p:cNvSpPr>
          <p:nvPr>
            <p:ph type="sldNum" sz="quarter" idx="12"/>
          </p:nvPr>
        </p:nvSpPr>
        <p:spPr/>
        <p:txBody>
          <a:bodyPr/>
          <a:lstStyle/>
          <a:p>
            <a:fld id="{0BE68271-D1D7-4240-9CAF-7A57D75CD8A1}" type="slidenum">
              <a:rPr lang="en-US" smtClean="0"/>
              <a:t>63</a:t>
            </a:fld>
            <a:endParaRPr lang="en-US"/>
          </a:p>
        </p:txBody>
      </p:sp>
      <p:sp>
        <p:nvSpPr>
          <p:cNvPr id="5" name="Title 1">
            <a:extLst>
              <a:ext uri="{FF2B5EF4-FFF2-40B4-BE49-F238E27FC236}">
                <a16:creationId xmlns:a16="http://schemas.microsoft.com/office/drawing/2014/main" id="{347C6ADC-51EE-C9B9-7DD2-2F6D2971B56E}"/>
              </a:ext>
            </a:extLst>
          </p:cNvPr>
          <p:cNvSpPr txBox="1">
            <a:spLocks/>
          </p:cNvSpPr>
          <p:nvPr/>
        </p:nvSpPr>
        <p:spPr>
          <a:xfrm>
            <a:off x="639233" y="1218833"/>
            <a:ext cx="10659533" cy="17676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kern="1400" spc="-50" dirty="0">
                <a:solidFill>
                  <a:srgbClr val="002060"/>
                </a:solidFill>
                <a:latin typeface="Segoe UI" panose="020B0502040204020203" pitchFamily="34" charset="0"/>
                <a:cs typeface="Segoe UI" panose="020B0502040204020203" pitchFamily="34" charset="0"/>
              </a:rPr>
              <a:t>ERGENLİKTE MADDE VE ALKOL BAĞIMLILIĞI</a:t>
            </a:r>
            <a:br>
              <a:rPr lang="en-US" sz="3200" b="1" kern="1400" spc="-50" dirty="0">
                <a:solidFill>
                  <a:srgbClr val="002060"/>
                </a:solidFill>
                <a:latin typeface="Segoe UI" panose="020B0502040204020203" pitchFamily="34" charset="0"/>
                <a:cs typeface="Segoe UI" panose="020B0502040204020203" pitchFamily="34" charset="0"/>
              </a:rPr>
            </a:br>
            <a:endParaRPr lang="en-US" sz="3200" b="1" kern="1400" spc="-50" dirty="0">
              <a:solidFill>
                <a:srgbClr val="002060"/>
              </a:solidFill>
              <a:latin typeface="Segoe UI" panose="020B0502040204020203" pitchFamily="34" charset="0"/>
              <a:cs typeface="Segoe UI" panose="020B0502040204020203" pitchFamily="34" charset="0"/>
            </a:endParaRPr>
          </a:p>
          <a:p>
            <a:r>
              <a:rPr lang="en-US" sz="2800" b="1" kern="1400" spc="-50" dirty="0" err="1">
                <a:solidFill>
                  <a:srgbClr val="002060"/>
                </a:solidFill>
                <a:latin typeface="Segoe UI" panose="020B0502040204020203" pitchFamily="34" charset="0"/>
                <a:cs typeface="Segoe UI" panose="020B0502040204020203" pitchFamily="34" charset="0"/>
              </a:rPr>
              <a:t>Değerlendirme</a:t>
            </a:r>
            <a:endParaRPr lang="tr-TR" sz="3200" b="1" kern="1400" spc="-50" dirty="0">
              <a:solidFill>
                <a:srgbClr val="002060"/>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7118349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601133" y="2727740"/>
            <a:ext cx="10989734" cy="3385851"/>
          </a:xfrm>
        </p:spPr>
        <p:txBody>
          <a:bodyPr>
            <a:normAutofit/>
          </a:bodyPr>
          <a:lstStyle/>
          <a:p>
            <a:pPr marL="0" indent="0">
              <a:buNone/>
            </a:pPr>
            <a:r>
              <a:rPr lang="tr-TR" sz="2200" dirty="0">
                <a:latin typeface="Segoe UI" panose="020B0502040204020203" pitchFamily="34" charset="0"/>
                <a:cs typeface="Segoe UI" panose="020B0502040204020203" pitchFamily="34" charset="0"/>
              </a:rPr>
              <a:t>Madde kullanımından şüphelenildiğinde;</a:t>
            </a:r>
          </a:p>
          <a:p>
            <a:pPr lvl="1">
              <a:buFont typeface="Courier New" panose="02070309020205020404" pitchFamily="49" charset="0"/>
              <a:buChar char="o"/>
            </a:pPr>
            <a:r>
              <a:rPr lang="tr-TR" sz="2200" dirty="0">
                <a:latin typeface="Segoe UI" panose="020B0502040204020203" pitchFamily="34" charset="0"/>
                <a:cs typeface="Segoe UI" panose="020B0502040204020203" pitchFamily="34" charset="0"/>
              </a:rPr>
              <a:t>Tıbbi ve psikolojik sonuçları hakkında konuşulmalı,</a:t>
            </a:r>
          </a:p>
          <a:p>
            <a:pPr lvl="1">
              <a:buFont typeface="Courier New" panose="02070309020205020404" pitchFamily="49" charset="0"/>
              <a:buChar char="o"/>
            </a:pPr>
            <a:r>
              <a:rPr lang="tr-TR" sz="2200" dirty="0">
                <a:latin typeface="Segoe UI" panose="020B0502040204020203" pitchFamily="34" charset="0"/>
                <a:cs typeface="Segoe UI" panose="020B0502040204020203" pitchFamily="34" charset="0"/>
              </a:rPr>
              <a:t>Madde öyküsü</a:t>
            </a:r>
          </a:p>
          <a:p>
            <a:pPr lvl="1">
              <a:buFont typeface="Courier New" panose="02070309020205020404" pitchFamily="49" charset="0"/>
              <a:buChar char="o"/>
            </a:pPr>
            <a:r>
              <a:rPr lang="tr-TR" sz="2200" dirty="0">
                <a:latin typeface="Segoe UI" panose="020B0502040204020203" pitchFamily="34" charset="0"/>
                <a:cs typeface="Segoe UI" panose="020B0502040204020203" pitchFamily="34" charset="0"/>
              </a:rPr>
              <a:t>İlk kullanım yaşı ve ne sıklıkta kullandığı </a:t>
            </a:r>
          </a:p>
          <a:p>
            <a:pPr lvl="1">
              <a:buFont typeface="Courier New" panose="02070309020205020404" pitchFamily="49" charset="0"/>
              <a:buChar char="o"/>
            </a:pPr>
            <a:r>
              <a:rPr lang="tr-TR" sz="2200" dirty="0">
                <a:latin typeface="Segoe UI" panose="020B0502040204020203" pitchFamily="34" charset="0"/>
                <a:cs typeface="Segoe UI" panose="020B0502040204020203" pitchFamily="34" charset="0"/>
              </a:rPr>
              <a:t>CRAFTT ölçeği </a:t>
            </a:r>
          </a:p>
          <a:p>
            <a:r>
              <a:rPr lang="tr-TR" sz="2200" dirty="0">
                <a:latin typeface="Segoe UI" panose="020B0502040204020203" pitchFamily="34" charset="0"/>
                <a:cs typeface="Segoe UI" panose="020B0502040204020203" pitchFamily="34" charset="0"/>
              </a:rPr>
              <a:t>Madde kullanımında yoksunluk belirtileri</a:t>
            </a:r>
          </a:p>
          <a:p>
            <a:pPr lvl="1">
              <a:buFont typeface="Courier New" panose="02070309020205020404" pitchFamily="49" charset="0"/>
              <a:buChar char="o"/>
            </a:pPr>
            <a:r>
              <a:rPr lang="tr-TR" sz="2200" dirty="0">
                <a:latin typeface="Segoe UI" panose="020B0502040204020203" pitchFamily="34" charset="0"/>
                <a:cs typeface="Segoe UI" panose="020B0502040204020203" pitchFamily="34" charset="0"/>
              </a:rPr>
              <a:t>Şiddetli huzursuzluk, kaygı, karın ağrıları, terleme, titreme, gözyaşı akması, burun akması, genel hâlsizlik, uyku güçlükleri, depresif belirtiler, fiziksel rahatsızlık hissi gibi belirtiler</a:t>
            </a:r>
          </a:p>
          <a:p>
            <a:endParaRPr lang="tr-TR" sz="2200" dirty="0">
              <a:latin typeface="Segoe UI" panose="020B0502040204020203" pitchFamily="34" charset="0"/>
              <a:cs typeface="Segoe UI" panose="020B0502040204020203" pitchFamily="34" charset="0"/>
            </a:endParaRPr>
          </a:p>
          <a:p>
            <a:endParaRPr lang="tr-TR" sz="2200" dirty="0">
              <a:latin typeface="Segoe UI" panose="020B0502040204020203" pitchFamily="34" charset="0"/>
              <a:cs typeface="Segoe UI" panose="020B0502040204020203" pitchFamily="34" charset="0"/>
            </a:endParaRPr>
          </a:p>
          <a:p>
            <a:pPr marL="0" indent="0">
              <a:buNone/>
            </a:pPr>
            <a:endParaRPr lang="tr-TR" sz="2200"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4D9BB69E-4F52-BEA9-735F-B66427BCBF10}"/>
              </a:ext>
            </a:extLst>
          </p:cNvPr>
          <p:cNvSpPr>
            <a:spLocks noGrp="1"/>
          </p:cNvSpPr>
          <p:nvPr>
            <p:ph type="sldNum" sz="quarter" idx="12"/>
          </p:nvPr>
        </p:nvSpPr>
        <p:spPr/>
        <p:txBody>
          <a:bodyPr/>
          <a:lstStyle/>
          <a:p>
            <a:fld id="{0BE68271-D1D7-4240-9CAF-7A57D75CD8A1}" type="slidenum">
              <a:rPr lang="en-US" smtClean="0"/>
              <a:t>64</a:t>
            </a:fld>
            <a:endParaRPr lang="en-US"/>
          </a:p>
        </p:txBody>
      </p:sp>
      <p:sp>
        <p:nvSpPr>
          <p:cNvPr id="7" name="Title 1">
            <a:extLst>
              <a:ext uri="{FF2B5EF4-FFF2-40B4-BE49-F238E27FC236}">
                <a16:creationId xmlns:a16="http://schemas.microsoft.com/office/drawing/2014/main" id="{D5A9C682-46BB-1F75-7BD7-74EC1B82EEAA}"/>
              </a:ext>
            </a:extLst>
          </p:cNvPr>
          <p:cNvSpPr txBox="1">
            <a:spLocks/>
          </p:cNvSpPr>
          <p:nvPr/>
        </p:nvSpPr>
        <p:spPr>
          <a:xfrm>
            <a:off x="601133" y="1124054"/>
            <a:ext cx="10659533" cy="17676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kern="1400" spc="-50" dirty="0">
                <a:solidFill>
                  <a:srgbClr val="002060"/>
                </a:solidFill>
                <a:latin typeface="Segoe UI" panose="020B0502040204020203" pitchFamily="34" charset="0"/>
                <a:cs typeface="Segoe UI" panose="020B0502040204020203" pitchFamily="34" charset="0"/>
              </a:rPr>
              <a:t>ERGENLİKTE MADDE VE ALKOL BAĞIMLILIĞI</a:t>
            </a:r>
            <a:br>
              <a:rPr lang="en-US" sz="3200" b="1" kern="1400" spc="-50" dirty="0">
                <a:solidFill>
                  <a:srgbClr val="002060"/>
                </a:solidFill>
                <a:latin typeface="Segoe UI" panose="020B0502040204020203" pitchFamily="34" charset="0"/>
                <a:cs typeface="Segoe UI" panose="020B0502040204020203" pitchFamily="34" charset="0"/>
              </a:rPr>
            </a:br>
            <a:endParaRPr lang="en-US" sz="3200" b="1" kern="1400" spc="-50" dirty="0">
              <a:solidFill>
                <a:srgbClr val="002060"/>
              </a:solidFill>
              <a:latin typeface="Segoe UI" panose="020B0502040204020203" pitchFamily="34" charset="0"/>
              <a:cs typeface="Segoe UI" panose="020B0502040204020203" pitchFamily="34" charset="0"/>
            </a:endParaRPr>
          </a:p>
          <a:p>
            <a:r>
              <a:rPr lang="en-US" sz="2800" b="1" kern="1400" spc="-50" dirty="0" err="1">
                <a:solidFill>
                  <a:srgbClr val="002060"/>
                </a:solidFill>
                <a:latin typeface="Segoe UI" panose="020B0502040204020203" pitchFamily="34" charset="0"/>
                <a:cs typeface="Segoe UI" panose="020B0502040204020203" pitchFamily="34" charset="0"/>
              </a:rPr>
              <a:t>Değerlendirme</a:t>
            </a:r>
            <a:endParaRPr lang="tr-TR" sz="3200" b="1" kern="1400" spc="-50" dirty="0">
              <a:solidFill>
                <a:srgbClr val="002060"/>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91268714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643467" y="3021299"/>
            <a:ext cx="10710333" cy="3335051"/>
          </a:xfrm>
        </p:spPr>
        <p:txBody>
          <a:bodyPr>
            <a:normAutofit/>
          </a:bodyPr>
          <a:lstStyle/>
          <a:p>
            <a:r>
              <a:rPr lang="tr-TR" sz="2400" dirty="0">
                <a:latin typeface="Segoe UI" panose="020B0502040204020203" pitchFamily="34" charset="0"/>
                <a:cs typeface="Segoe UI" panose="020B0502040204020203" pitchFamily="34" charset="0"/>
              </a:rPr>
              <a:t>Ergenlikte artan psikiyatrik bozukluk sıklığı</a:t>
            </a:r>
          </a:p>
          <a:p>
            <a:r>
              <a:rPr lang="tr-TR" sz="2400" dirty="0">
                <a:latin typeface="Segoe UI" panose="020B0502040204020203" pitchFamily="34" charset="0"/>
                <a:cs typeface="Segoe UI" panose="020B0502040204020203" pitchFamily="34" charset="0"/>
              </a:rPr>
              <a:t>Ebeveynin madde kullanması</a:t>
            </a:r>
          </a:p>
          <a:p>
            <a:r>
              <a:rPr lang="tr-TR" sz="2400" dirty="0">
                <a:latin typeface="Segoe UI" panose="020B0502040204020203" pitchFamily="34" charset="0"/>
                <a:cs typeface="Segoe UI" panose="020B0502040204020203" pitchFamily="34" charset="0"/>
              </a:rPr>
              <a:t>Ebeveyn çocuk ilişkileri ve ailenin sosyoekonomik durumu</a:t>
            </a:r>
          </a:p>
          <a:p>
            <a:r>
              <a:rPr lang="tr-TR" sz="2400" dirty="0">
                <a:latin typeface="Segoe UI" panose="020B0502040204020203" pitchFamily="34" charset="0"/>
                <a:cs typeface="Segoe UI" panose="020B0502040204020203" pitchFamily="34" charset="0"/>
              </a:rPr>
              <a:t>İstismar Öyküsü</a:t>
            </a:r>
          </a:p>
          <a:p>
            <a:r>
              <a:rPr lang="tr-TR" sz="2400" dirty="0">
                <a:latin typeface="Segoe UI" panose="020B0502040204020203" pitchFamily="34" charset="0"/>
                <a:cs typeface="Segoe UI" panose="020B0502040204020203" pitchFamily="34" charset="0"/>
              </a:rPr>
              <a:t>Akademik başarının düşük olması</a:t>
            </a:r>
          </a:p>
          <a:p>
            <a:r>
              <a:rPr lang="tr-TR" sz="2400" dirty="0">
                <a:latin typeface="Segoe UI" panose="020B0502040204020203" pitchFamily="34" charset="0"/>
                <a:cs typeface="Segoe UI" panose="020B0502040204020203" pitchFamily="34" charset="0"/>
              </a:rPr>
              <a:t>Akranların madde kullanımındaki etkisi</a:t>
            </a:r>
          </a:p>
        </p:txBody>
      </p:sp>
      <p:sp>
        <p:nvSpPr>
          <p:cNvPr id="4" name="Slide Number Placeholder 3">
            <a:extLst>
              <a:ext uri="{FF2B5EF4-FFF2-40B4-BE49-F238E27FC236}">
                <a16:creationId xmlns:a16="http://schemas.microsoft.com/office/drawing/2014/main" id="{613F75A5-54D3-A131-41E7-F95EE9E76C89}"/>
              </a:ext>
            </a:extLst>
          </p:cNvPr>
          <p:cNvSpPr>
            <a:spLocks noGrp="1"/>
          </p:cNvSpPr>
          <p:nvPr>
            <p:ph type="sldNum" sz="quarter" idx="12"/>
          </p:nvPr>
        </p:nvSpPr>
        <p:spPr/>
        <p:txBody>
          <a:bodyPr/>
          <a:lstStyle/>
          <a:p>
            <a:fld id="{0BE68271-D1D7-4240-9CAF-7A57D75CD8A1}" type="slidenum">
              <a:rPr lang="en-US" smtClean="0"/>
              <a:t>65</a:t>
            </a:fld>
            <a:endParaRPr lang="en-US"/>
          </a:p>
        </p:txBody>
      </p:sp>
      <p:sp>
        <p:nvSpPr>
          <p:cNvPr id="5" name="Title 1">
            <a:extLst>
              <a:ext uri="{FF2B5EF4-FFF2-40B4-BE49-F238E27FC236}">
                <a16:creationId xmlns:a16="http://schemas.microsoft.com/office/drawing/2014/main" id="{255D8033-465F-5245-BBF8-D51AE968E14A}"/>
              </a:ext>
            </a:extLst>
          </p:cNvPr>
          <p:cNvSpPr txBox="1">
            <a:spLocks/>
          </p:cNvSpPr>
          <p:nvPr/>
        </p:nvSpPr>
        <p:spPr>
          <a:xfrm>
            <a:off x="643467" y="1253606"/>
            <a:ext cx="10659533" cy="17676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kern="1400" spc="-50" dirty="0">
                <a:solidFill>
                  <a:srgbClr val="002060"/>
                </a:solidFill>
                <a:latin typeface="Segoe UI" panose="020B0502040204020203" pitchFamily="34" charset="0"/>
                <a:cs typeface="Segoe UI" panose="020B0502040204020203" pitchFamily="34" charset="0"/>
              </a:rPr>
              <a:t>ERGENLİKTE MADDE VE ALKOL BAĞIMLILIĞI</a:t>
            </a:r>
            <a:br>
              <a:rPr lang="en-US" sz="3200" b="1" kern="1400" spc="-50" dirty="0">
                <a:solidFill>
                  <a:srgbClr val="002060"/>
                </a:solidFill>
                <a:latin typeface="Segoe UI" panose="020B0502040204020203" pitchFamily="34" charset="0"/>
                <a:cs typeface="Segoe UI" panose="020B0502040204020203" pitchFamily="34" charset="0"/>
              </a:rPr>
            </a:br>
            <a:endParaRPr lang="en-US" sz="3200" b="1" kern="1400" spc="-50" dirty="0">
              <a:solidFill>
                <a:srgbClr val="002060"/>
              </a:solidFill>
              <a:latin typeface="Segoe UI" panose="020B0502040204020203" pitchFamily="34" charset="0"/>
              <a:cs typeface="Segoe UI" panose="020B0502040204020203" pitchFamily="34" charset="0"/>
            </a:endParaRPr>
          </a:p>
          <a:p>
            <a:r>
              <a:rPr lang="en-US" sz="2800" b="1" kern="1400" spc="-50" dirty="0">
                <a:solidFill>
                  <a:srgbClr val="002060"/>
                </a:solidFill>
                <a:latin typeface="Segoe UI" panose="020B0502040204020203" pitchFamily="34" charset="0"/>
                <a:cs typeface="Segoe UI" panose="020B0502040204020203" pitchFamily="34" charset="0"/>
              </a:rPr>
              <a:t>Risk </a:t>
            </a:r>
            <a:r>
              <a:rPr lang="en-US" sz="2800" b="1" kern="1400" spc="-50" dirty="0" err="1">
                <a:solidFill>
                  <a:srgbClr val="002060"/>
                </a:solidFill>
                <a:latin typeface="Segoe UI" panose="020B0502040204020203" pitchFamily="34" charset="0"/>
                <a:cs typeface="Segoe UI" panose="020B0502040204020203" pitchFamily="34" charset="0"/>
              </a:rPr>
              <a:t>Faktörleri</a:t>
            </a:r>
            <a:endParaRPr lang="tr-TR" sz="3200" b="1" kern="1400" spc="-50" dirty="0">
              <a:solidFill>
                <a:srgbClr val="002060"/>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55922043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643466" y="3262878"/>
            <a:ext cx="10925681" cy="2851892"/>
          </a:xfrm>
        </p:spPr>
        <p:txBody>
          <a:bodyPr>
            <a:normAutofit/>
          </a:bodyPr>
          <a:lstStyle/>
          <a:p>
            <a:r>
              <a:rPr lang="tr-TR" sz="2400" dirty="0">
                <a:latin typeface="Segoe UI" panose="020B0502040204020203" pitchFamily="34" charset="0"/>
                <a:cs typeface="Segoe UI" panose="020B0502040204020203" pitchFamily="34" charset="0"/>
              </a:rPr>
              <a:t>Risk altındaki gençlerin tespiti ve kurum bakımına alınan çocukların yoksunluk belirtilerinin takibi önemlidir.</a:t>
            </a:r>
          </a:p>
          <a:p>
            <a:r>
              <a:rPr lang="tr-TR" sz="2400" dirty="0">
                <a:latin typeface="Segoe UI" panose="020B0502040204020203" pitchFamily="34" charset="0"/>
                <a:cs typeface="Segoe UI" panose="020B0502040204020203" pitchFamily="34" charset="0"/>
              </a:rPr>
              <a:t>AMATEM</a:t>
            </a:r>
          </a:p>
        </p:txBody>
      </p:sp>
      <p:sp>
        <p:nvSpPr>
          <p:cNvPr id="4" name="Slide Number Placeholder 3">
            <a:extLst>
              <a:ext uri="{FF2B5EF4-FFF2-40B4-BE49-F238E27FC236}">
                <a16:creationId xmlns:a16="http://schemas.microsoft.com/office/drawing/2014/main" id="{2E95FC16-14E7-4CF1-690E-91F12342A210}"/>
              </a:ext>
            </a:extLst>
          </p:cNvPr>
          <p:cNvSpPr>
            <a:spLocks noGrp="1"/>
          </p:cNvSpPr>
          <p:nvPr>
            <p:ph type="sldNum" sz="quarter" idx="12"/>
          </p:nvPr>
        </p:nvSpPr>
        <p:spPr/>
        <p:txBody>
          <a:bodyPr/>
          <a:lstStyle/>
          <a:p>
            <a:fld id="{0BE68271-D1D7-4240-9CAF-7A57D75CD8A1}" type="slidenum">
              <a:rPr lang="en-US" smtClean="0"/>
              <a:t>66</a:t>
            </a:fld>
            <a:endParaRPr lang="en-US"/>
          </a:p>
        </p:txBody>
      </p:sp>
      <p:sp>
        <p:nvSpPr>
          <p:cNvPr id="7" name="Title 1">
            <a:extLst>
              <a:ext uri="{FF2B5EF4-FFF2-40B4-BE49-F238E27FC236}">
                <a16:creationId xmlns:a16="http://schemas.microsoft.com/office/drawing/2014/main" id="{B6B5FECC-F578-0E33-E5B0-37388C1459A4}"/>
              </a:ext>
            </a:extLst>
          </p:cNvPr>
          <p:cNvSpPr txBox="1">
            <a:spLocks/>
          </p:cNvSpPr>
          <p:nvPr/>
        </p:nvSpPr>
        <p:spPr>
          <a:xfrm>
            <a:off x="643466" y="1374395"/>
            <a:ext cx="10659533" cy="17676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kern="1400" spc="-50" dirty="0">
                <a:solidFill>
                  <a:srgbClr val="002060"/>
                </a:solidFill>
                <a:latin typeface="Segoe UI" panose="020B0502040204020203" pitchFamily="34" charset="0"/>
                <a:cs typeface="Segoe UI" panose="020B0502040204020203" pitchFamily="34" charset="0"/>
              </a:rPr>
              <a:t>ERGENLİKTE MADDE VE ALKOL BAĞIMLILIĞI</a:t>
            </a:r>
            <a:br>
              <a:rPr lang="en-US" sz="3200" b="1" kern="1400" spc="-50" dirty="0">
                <a:solidFill>
                  <a:srgbClr val="002060"/>
                </a:solidFill>
                <a:latin typeface="Segoe UI" panose="020B0502040204020203" pitchFamily="34" charset="0"/>
                <a:cs typeface="Segoe UI" panose="020B0502040204020203" pitchFamily="34" charset="0"/>
              </a:rPr>
            </a:br>
            <a:endParaRPr lang="en-US" sz="3200" b="1" kern="1400" spc="-50" dirty="0">
              <a:solidFill>
                <a:srgbClr val="002060"/>
              </a:solidFill>
              <a:latin typeface="Segoe UI" panose="020B0502040204020203" pitchFamily="34" charset="0"/>
              <a:cs typeface="Segoe UI" panose="020B0502040204020203" pitchFamily="34" charset="0"/>
            </a:endParaRPr>
          </a:p>
          <a:p>
            <a:r>
              <a:rPr lang="en-US" sz="2800" b="1" kern="1400" spc="-50" dirty="0" err="1">
                <a:solidFill>
                  <a:srgbClr val="002060"/>
                </a:solidFill>
                <a:latin typeface="Segoe UI" panose="020B0502040204020203" pitchFamily="34" charset="0"/>
                <a:cs typeface="Segoe UI" panose="020B0502040204020203" pitchFamily="34" charset="0"/>
              </a:rPr>
              <a:t>Tanıma</a:t>
            </a:r>
            <a:r>
              <a:rPr lang="en-US" sz="2800" b="1" kern="1400" spc="-50" dirty="0">
                <a:solidFill>
                  <a:srgbClr val="002060"/>
                </a:solidFill>
                <a:latin typeface="Segoe UI" panose="020B0502040204020203" pitchFamily="34" charset="0"/>
                <a:cs typeface="Segoe UI" panose="020B0502040204020203" pitchFamily="34" charset="0"/>
              </a:rPr>
              <a:t> </a:t>
            </a:r>
            <a:r>
              <a:rPr lang="en-US" sz="2800" b="1" kern="1400" spc="-50" dirty="0" err="1">
                <a:solidFill>
                  <a:srgbClr val="002060"/>
                </a:solidFill>
                <a:latin typeface="Segoe UI" panose="020B0502040204020203" pitchFamily="34" charset="0"/>
                <a:cs typeface="Segoe UI" panose="020B0502040204020203" pitchFamily="34" charset="0"/>
              </a:rPr>
              <a:t>ve</a:t>
            </a:r>
            <a:r>
              <a:rPr lang="en-US" sz="2800" b="1" kern="1400" spc="-50" dirty="0">
                <a:solidFill>
                  <a:srgbClr val="002060"/>
                </a:solidFill>
                <a:latin typeface="Segoe UI" panose="020B0502040204020203" pitchFamily="34" charset="0"/>
                <a:cs typeface="Segoe UI" panose="020B0502040204020203" pitchFamily="34" charset="0"/>
              </a:rPr>
              <a:t> </a:t>
            </a:r>
            <a:r>
              <a:rPr lang="en-US" sz="2800" b="1" kern="1400" spc="-50" dirty="0" err="1">
                <a:solidFill>
                  <a:srgbClr val="002060"/>
                </a:solidFill>
                <a:latin typeface="Segoe UI" panose="020B0502040204020203" pitchFamily="34" charset="0"/>
                <a:cs typeface="Segoe UI" panose="020B0502040204020203" pitchFamily="34" charset="0"/>
              </a:rPr>
              <a:t>Yönlendirme</a:t>
            </a:r>
            <a:endParaRPr lang="tr-TR" sz="3200" b="1" kern="1400" spc="-50" dirty="0">
              <a:solidFill>
                <a:srgbClr val="002060"/>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42568573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36A2F55-C7FF-4B26-BE56-646B2CBDEC22}"/>
              </a:ext>
            </a:extLst>
          </p:cNvPr>
          <p:cNvSpPr>
            <a:spLocks noGrp="1"/>
          </p:cNvSpPr>
          <p:nvPr>
            <p:ph type="title"/>
          </p:nvPr>
        </p:nvSpPr>
        <p:spPr>
          <a:xfrm>
            <a:off x="626534" y="1367897"/>
            <a:ext cx="10515600" cy="714904"/>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ÖZET</a:t>
            </a:r>
          </a:p>
        </p:txBody>
      </p:sp>
      <p:sp>
        <p:nvSpPr>
          <p:cNvPr id="3" name="İçerik Yer Tutucusu 2">
            <a:extLst>
              <a:ext uri="{FF2B5EF4-FFF2-40B4-BE49-F238E27FC236}">
                <a16:creationId xmlns:a16="http://schemas.microsoft.com/office/drawing/2014/main" id="{C1CB503D-8004-4771-8813-89BD239C991A}"/>
              </a:ext>
            </a:extLst>
          </p:cNvPr>
          <p:cNvSpPr>
            <a:spLocks noGrp="1"/>
          </p:cNvSpPr>
          <p:nvPr>
            <p:ph idx="1"/>
          </p:nvPr>
        </p:nvSpPr>
        <p:spPr>
          <a:xfrm>
            <a:off x="626534" y="2082801"/>
            <a:ext cx="10735734" cy="3776312"/>
          </a:xfrm>
        </p:spPr>
        <p:txBody>
          <a:bodyPr>
            <a:noAutofit/>
          </a:bodyPr>
          <a:lstStyle/>
          <a:p>
            <a:pPr algn="just">
              <a:lnSpc>
                <a:spcPct val="117000"/>
              </a:lnSpc>
            </a:pPr>
            <a:r>
              <a:rPr lang="tr-TR" sz="2400" dirty="0">
                <a:effectLst/>
                <a:latin typeface="Segoe UI" panose="020B0502040204020203" pitchFamily="34" charset="0"/>
                <a:ea typeface="Quattrocento Sans"/>
                <a:cs typeface="Segoe UI" panose="020B0502040204020203" pitchFamily="34" charset="0"/>
              </a:rPr>
              <a:t>Ergenlik döneminde, akran etkisinin artması ve aile ile olan ilişkilerin zayıflaması ile madde kullanımı sıklığı artmaktadır.</a:t>
            </a:r>
          </a:p>
          <a:p>
            <a:pPr algn="just">
              <a:lnSpc>
                <a:spcPct val="117000"/>
              </a:lnSpc>
            </a:pPr>
            <a:r>
              <a:rPr lang="tr-TR" sz="2400" dirty="0">
                <a:effectLst/>
                <a:latin typeface="Segoe UI" panose="020B0502040204020203" pitchFamily="34" charset="0"/>
                <a:ea typeface="Quattrocento Sans"/>
                <a:cs typeface="Segoe UI" panose="020B0502040204020203" pitchFamily="34" charset="0"/>
              </a:rPr>
              <a:t>Öyküde madde kullanımının sorgulanması ve görüşme esnasında yargılamadan kabullenici bir iletişim kurulması, erken tespit açısından önemlidir.</a:t>
            </a:r>
          </a:p>
          <a:p>
            <a:pPr algn="just">
              <a:lnSpc>
                <a:spcPct val="117000"/>
              </a:lnSpc>
            </a:pPr>
            <a:r>
              <a:rPr lang="tr-TR" sz="2400" dirty="0">
                <a:effectLst/>
                <a:latin typeface="Segoe UI" panose="020B0502040204020203" pitchFamily="34" charset="0"/>
                <a:ea typeface="Quattrocento Sans"/>
                <a:cs typeface="Segoe UI" panose="020B0502040204020203" pitchFamily="34" charset="0"/>
              </a:rPr>
              <a:t>Yoksunluk belirtilerinden şüphelenildiğinde, madde bağımlılığı tedavisi yapan özelleşmiş merkezler ile iş birliği ve kişilerin oralara yönlendirilmesi önemlidir.</a:t>
            </a:r>
          </a:p>
          <a:p>
            <a:endParaRPr lang="tr-TR" sz="2400"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492BC07E-0F19-1E88-C210-C579AE72EB35}"/>
              </a:ext>
            </a:extLst>
          </p:cNvPr>
          <p:cNvSpPr>
            <a:spLocks noGrp="1"/>
          </p:cNvSpPr>
          <p:nvPr>
            <p:ph type="sldNum" sz="quarter" idx="12"/>
          </p:nvPr>
        </p:nvSpPr>
        <p:spPr/>
        <p:txBody>
          <a:bodyPr/>
          <a:lstStyle/>
          <a:p>
            <a:fld id="{0BE68271-D1D7-4240-9CAF-7A57D75CD8A1}" type="slidenum">
              <a:rPr lang="en-US" smtClean="0"/>
              <a:t>67</a:t>
            </a:fld>
            <a:endParaRPr lang="en-US"/>
          </a:p>
        </p:txBody>
      </p:sp>
    </p:spTree>
    <p:extLst>
      <p:ext uri="{BB962C8B-B14F-4D97-AF65-F5344CB8AC3E}">
        <p14:creationId xmlns:p14="http://schemas.microsoft.com/office/powerpoint/2010/main" val="346585948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567266" y="1486429"/>
            <a:ext cx="11071456" cy="833437"/>
          </a:xfrm>
        </p:spPr>
        <p:txBody>
          <a:bodyPr vert="horz" lIns="91440" tIns="45720" rIns="91440" bIns="45720" rtlCol="0" anchor="ctr">
            <a:normAutofit fontScale="90000"/>
          </a:bodyPr>
          <a:lstStyle/>
          <a:p>
            <a:r>
              <a:rPr lang="tr-TR" sz="3200" b="1" kern="1400" spc="-50" dirty="0">
                <a:solidFill>
                  <a:srgbClr val="002060"/>
                </a:solidFill>
                <a:latin typeface="Segoe UI" panose="020B0502040204020203" pitchFamily="34" charset="0"/>
                <a:cs typeface="Segoe UI" panose="020B0502040204020203" pitchFamily="34" charset="0"/>
              </a:rPr>
              <a:t>KORUMA ALTINDAKİ GENÇLER VE PSİKİYATRİK BOZUKLUKLAR</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635000" y="2319866"/>
            <a:ext cx="10718800" cy="3564099"/>
          </a:xfrm>
        </p:spPr>
        <p:txBody>
          <a:bodyPr>
            <a:noAutofit/>
          </a:bodyPr>
          <a:lstStyle/>
          <a:p>
            <a:pPr algn="just"/>
            <a:r>
              <a:rPr lang="tr-TR" sz="2400" dirty="0">
                <a:latin typeface="Segoe UI" panose="020B0502040204020203" pitchFamily="34" charset="0"/>
                <a:cs typeface="Segoe UI" panose="020B0502040204020203" pitchFamily="34" charset="0"/>
              </a:rPr>
              <a:t>Psikiyatrik bozukluklar, toplumdan daha sık</a:t>
            </a:r>
          </a:p>
          <a:p>
            <a:pPr lvl="1" algn="just"/>
            <a:r>
              <a:rPr lang="tr-TR" dirty="0">
                <a:latin typeface="Segoe UI" panose="020B0502040204020203" pitchFamily="34" charset="0"/>
                <a:cs typeface="Segoe UI" panose="020B0502040204020203" pitchFamily="34" charset="0"/>
              </a:rPr>
              <a:t>Davranım Bozukluğu (%78,7-%14,6)</a:t>
            </a:r>
          </a:p>
          <a:p>
            <a:pPr lvl="1" algn="just"/>
            <a:r>
              <a:rPr lang="tr-TR" dirty="0">
                <a:latin typeface="Segoe UI" panose="020B0502040204020203" pitchFamily="34" charset="0"/>
                <a:cs typeface="Segoe UI" panose="020B0502040204020203" pitchFamily="34" charset="0"/>
              </a:rPr>
              <a:t>Madde Kullanım Bozukluğu (%49,4-%27,5)</a:t>
            </a:r>
          </a:p>
          <a:p>
            <a:pPr lvl="1" algn="just"/>
            <a:r>
              <a:rPr lang="tr-TR" dirty="0">
                <a:latin typeface="Segoe UI" panose="020B0502040204020203" pitchFamily="34" charset="0"/>
                <a:cs typeface="Segoe UI" panose="020B0502040204020203" pitchFamily="34" charset="0"/>
              </a:rPr>
              <a:t>Esrar kullanımı (%34,8-%16,6)</a:t>
            </a:r>
          </a:p>
          <a:p>
            <a:pPr lvl="1" algn="just"/>
            <a:r>
              <a:rPr lang="tr-TR" dirty="0">
                <a:latin typeface="Segoe UI" panose="020B0502040204020203" pitchFamily="34" charset="0"/>
                <a:cs typeface="Segoe UI" panose="020B0502040204020203" pitchFamily="34" charset="0"/>
              </a:rPr>
              <a:t>Daha yüksek ek psikiyatrik tanı (%96,6-%55,9)</a:t>
            </a:r>
          </a:p>
          <a:p>
            <a:pPr algn="just"/>
            <a:r>
              <a:rPr lang="tr-TR" sz="2400" dirty="0">
                <a:latin typeface="Segoe UI" panose="020B0502040204020203" pitchFamily="34" charset="0"/>
                <a:cs typeface="Segoe UI" panose="020B0502040204020203" pitchFamily="34" charset="0"/>
              </a:rPr>
              <a:t>Gençlerin olumsuz davranışlarına müdahale </a:t>
            </a:r>
          </a:p>
          <a:p>
            <a:pPr lvl="1" algn="just"/>
            <a:r>
              <a:rPr lang="tr-TR" dirty="0">
                <a:latin typeface="Segoe UI" panose="020B0502040204020203" pitchFamily="34" charset="0"/>
                <a:cs typeface="Segoe UI" panose="020B0502040204020203" pitchFamily="34" charset="0"/>
              </a:rPr>
              <a:t>Sosyal becerilerinin, duygularını fark etme ve düzenleyebilme kapasitelerinin geliştirilmesi, olumsuz davranış sonuçlarını azaltmaktadır.</a:t>
            </a:r>
          </a:p>
          <a:p>
            <a:pPr algn="just"/>
            <a:endParaRPr lang="tr-TR" sz="2400"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2EB63260-9ADC-58B2-4FFE-BBC4DEC418BF}"/>
              </a:ext>
            </a:extLst>
          </p:cNvPr>
          <p:cNvSpPr>
            <a:spLocks noGrp="1"/>
          </p:cNvSpPr>
          <p:nvPr>
            <p:ph type="sldNum" sz="quarter" idx="12"/>
          </p:nvPr>
        </p:nvSpPr>
        <p:spPr/>
        <p:txBody>
          <a:bodyPr/>
          <a:lstStyle/>
          <a:p>
            <a:fld id="{0BE68271-D1D7-4240-9CAF-7A57D75CD8A1}" type="slidenum">
              <a:rPr lang="en-US" smtClean="0"/>
              <a:t>68</a:t>
            </a:fld>
            <a:endParaRPr lang="en-US"/>
          </a:p>
        </p:txBody>
      </p:sp>
    </p:spTree>
    <p:extLst>
      <p:ext uri="{BB962C8B-B14F-4D97-AF65-F5344CB8AC3E}">
        <p14:creationId xmlns:p14="http://schemas.microsoft.com/office/powerpoint/2010/main" val="355803195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733" y="1416867"/>
            <a:ext cx="10515600" cy="702734"/>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NELER ÖĞRENDİK?</a:t>
            </a:r>
          </a:p>
        </p:txBody>
      </p:sp>
      <p:sp>
        <p:nvSpPr>
          <p:cNvPr id="3" name="Content Placeholder 2"/>
          <p:cNvSpPr>
            <a:spLocks noGrp="1"/>
          </p:cNvSpPr>
          <p:nvPr>
            <p:ph idx="1"/>
          </p:nvPr>
        </p:nvSpPr>
        <p:spPr>
          <a:xfrm>
            <a:off x="575733" y="2269883"/>
            <a:ext cx="10862733" cy="3233451"/>
          </a:xfrm>
        </p:spPr>
        <p:txBody>
          <a:bodyPr>
            <a:normAutofit fontScale="92500" lnSpcReduction="10000"/>
          </a:bodyPr>
          <a:lstStyle/>
          <a:p>
            <a:r>
              <a:rPr lang="en-US" dirty="0" err="1"/>
              <a:t>Ergenlik</a:t>
            </a:r>
            <a:r>
              <a:rPr lang="en-US" dirty="0"/>
              <a:t> </a:t>
            </a:r>
            <a:r>
              <a:rPr lang="en-US" dirty="0" err="1"/>
              <a:t>Dönemi</a:t>
            </a:r>
            <a:endParaRPr lang="tr-TR" dirty="0"/>
          </a:p>
          <a:p>
            <a:r>
              <a:rPr lang="en-US" dirty="0" err="1"/>
              <a:t>Depresyon</a:t>
            </a:r>
            <a:endParaRPr lang="tr-TR" dirty="0"/>
          </a:p>
          <a:p>
            <a:r>
              <a:rPr lang="en-US" dirty="0" err="1"/>
              <a:t>Dikkat</a:t>
            </a:r>
            <a:r>
              <a:rPr lang="en-US" dirty="0"/>
              <a:t> </a:t>
            </a:r>
            <a:r>
              <a:rPr lang="en-US" dirty="0" err="1"/>
              <a:t>Eksikliği</a:t>
            </a:r>
            <a:r>
              <a:rPr lang="en-US" dirty="0"/>
              <a:t> </a:t>
            </a:r>
            <a:r>
              <a:rPr lang="en-US" dirty="0" err="1"/>
              <a:t>ve</a:t>
            </a:r>
            <a:r>
              <a:rPr lang="en-US" dirty="0"/>
              <a:t> </a:t>
            </a:r>
            <a:r>
              <a:rPr lang="en-US" dirty="0" err="1"/>
              <a:t>Hiperaktivite</a:t>
            </a:r>
            <a:r>
              <a:rPr lang="en-US" dirty="0"/>
              <a:t> </a:t>
            </a:r>
            <a:r>
              <a:rPr lang="en-US" dirty="0" err="1"/>
              <a:t>Bozukluğu</a:t>
            </a:r>
            <a:endParaRPr lang="tr-TR" dirty="0"/>
          </a:p>
          <a:p>
            <a:pPr algn="just"/>
            <a:r>
              <a:rPr lang="en-US" dirty="0" err="1"/>
              <a:t>Davranım</a:t>
            </a:r>
            <a:r>
              <a:rPr lang="en-US" dirty="0"/>
              <a:t> </a:t>
            </a:r>
            <a:r>
              <a:rPr lang="en-US" dirty="0" err="1"/>
              <a:t>Bozukluğu</a:t>
            </a:r>
            <a:endParaRPr lang="tr-TR" dirty="0"/>
          </a:p>
          <a:p>
            <a:pPr algn="just"/>
            <a:r>
              <a:rPr lang="en-US" dirty="0" err="1"/>
              <a:t>Anksiyete</a:t>
            </a:r>
            <a:r>
              <a:rPr lang="en-US" dirty="0"/>
              <a:t> </a:t>
            </a:r>
            <a:r>
              <a:rPr lang="en-US" dirty="0" err="1"/>
              <a:t>Bozuklukları</a:t>
            </a:r>
            <a:endParaRPr lang="tr-TR" dirty="0"/>
          </a:p>
          <a:p>
            <a:pPr algn="just"/>
            <a:r>
              <a:rPr lang="tr-TR" dirty="0"/>
              <a:t>İntihar ve Kendine Zarar Verici Davranışlar</a:t>
            </a:r>
          </a:p>
          <a:p>
            <a:pPr algn="just"/>
            <a:r>
              <a:rPr lang="tr-TR" dirty="0"/>
              <a:t>Alkol ve Madde Kullanım</a:t>
            </a:r>
            <a:endParaRPr lang="en-US" dirty="0"/>
          </a:p>
          <a:p>
            <a:endParaRPr lang="en-US" dirty="0"/>
          </a:p>
        </p:txBody>
      </p:sp>
      <p:sp>
        <p:nvSpPr>
          <p:cNvPr id="4" name="Slide Number Placeholder 3">
            <a:extLst>
              <a:ext uri="{FF2B5EF4-FFF2-40B4-BE49-F238E27FC236}">
                <a16:creationId xmlns:a16="http://schemas.microsoft.com/office/drawing/2014/main" id="{F1EAB414-C972-0163-A29A-ED8D6BEA6C28}"/>
              </a:ext>
            </a:extLst>
          </p:cNvPr>
          <p:cNvSpPr>
            <a:spLocks noGrp="1"/>
          </p:cNvSpPr>
          <p:nvPr>
            <p:ph type="sldNum" sz="quarter" idx="12"/>
          </p:nvPr>
        </p:nvSpPr>
        <p:spPr/>
        <p:txBody>
          <a:bodyPr/>
          <a:lstStyle/>
          <a:p>
            <a:fld id="{0BE68271-D1D7-4240-9CAF-7A57D75CD8A1}" type="slidenum">
              <a:rPr lang="en-US" smtClean="0"/>
              <a:t>69</a:t>
            </a:fld>
            <a:endParaRPr lang="en-US"/>
          </a:p>
        </p:txBody>
      </p:sp>
    </p:spTree>
    <p:extLst>
      <p:ext uri="{BB962C8B-B14F-4D97-AF65-F5344CB8AC3E}">
        <p14:creationId xmlns:p14="http://schemas.microsoft.com/office/powerpoint/2010/main" val="2525825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D5BF1EC-45D9-4ADC-BC8F-A89F17F80C9A}"/>
              </a:ext>
            </a:extLst>
          </p:cNvPr>
          <p:cNvSpPr>
            <a:spLocks noGrp="1"/>
          </p:cNvSpPr>
          <p:nvPr>
            <p:ph idx="1"/>
          </p:nvPr>
        </p:nvSpPr>
        <p:spPr>
          <a:xfrm>
            <a:off x="633651" y="2184399"/>
            <a:ext cx="10924697" cy="3310467"/>
          </a:xfrm>
        </p:spPr>
        <p:txBody>
          <a:bodyPr>
            <a:normAutofit/>
          </a:bodyPr>
          <a:lstStyle/>
          <a:p>
            <a:pPr algn="just">
              <a:lnSpc>
                <a:spcPct val="100000"/>
              </a:lnSpc>
              <a:spcBef>
                <a:spcPts val="500"/>
              </a:spcBef>
            </a:pPr>
            <a:r>
              <a:rPr lang="tr-TR" sz="2400" dirty="0">
                <a:effectLst/>
                <a:latin typeface="Segoe UI" panose="020B0502040204020203" pitchFamily="34" charset="0"/>
                <a:ea typeface="Quattrocento Sans"/>
                <a:cs typeface="Segoe UI" panose="020B0502040204020203" pitchFamily="34" charset="0"/>
              </a:rPr>
              <a:t>Ergenlik, çocukluktan erişkinliğe geçiş dönemi olup gençlerin hem fiziksel hem de duygusal açıdan olgunlaşmaya başladığı, karmaşık ve uzun bir süreçtir. </a:t>
            </a:r>
          </a:p>
          <a:p>
            <a:pPr algn="just">
              <a:lnSpc>
                <a:spcPct val="100000"/>
              </a:lnSpc>
              <a:spcBef>
                <a:spcPts val="500"/>
              </a:spcBef>
            </a:pPr>
            <a:r>
              <a:rPr lang="tr-TR" sz="2400" dirty="0">
                <a:effectLst/>
                <a:latin typeface="Segoe UI" panose="020B0502040204020203" pitchFamily="34" charset="0"/>
                <a:ea typeface="Quattrocento Sans"/>
                <a:cs typeface="Segoe UI" panose="020B0502040204020203" pitchFamily="34" charset="0"/>
              </a:rPr>
              <a:t>Bu dönemde bireyler, bedensel, bilişsel ve duygusal açıdan önemli değişimler yaşarlar. Bazı psikiyatrik bozuklukların görülme sıklığı artar.</a:t>
            </a:r>
          </a:p>
          <a:p>
            <a:pPr algn="just">
              <a:lnSpc>
                <a:spcPct val="100000"/>
              </a:lnSpc>
              <a:spcBef>
                <a:spcPts val="500"/>
              </a:spcBef>
            </a:pPr>
            <a:r>
              <a:rPr lang="tr-TR" sz="2400" dirty="0">
                <a:effectLst/>
                <a:latin typeface="Segoe UI" panose="020B0502040204020203" pitchFamily="34" charset="0"/>
                <a:ea typeface="Quattrocento Sans"/>
                <a:cs typeface="Segoe UI" panose="020B0502040204020203" pitchFamily="34" charset="0"/>
              </a:rPr>
              <a:t>Ergenle görüşme yapılırken açık uçlu sorular sormak, kabul etme ve yargılamama önemlidir.</a:t>
            </a:r>
          </a:p>
          <a:p>
            <a:pPr algn="just">
              <a:lnSpc>
                <a:spcPct val="100000"/>
              </a:lnSpc>
              <a:spcBef>
                <a:spcPts val="500"/>
              </a:spcBef>
            </a:pPr>
            <a:r>
              <a:rPr lang="tr-TR" sz="2400" dirty="0">
                <a:effectLst/>
                <a:latin typeface="Segoe UI" panose="020B0502040204020203" pitchFamily="34" charset="0"/>
                <a:ea typeface="Quattrocento Sans"/>
                <a:cs typeface="Segoe UI" panose="020B0502040204020203" pitchFamily="34" charset="0"/>
              </a:rPr>
              <a:t>Pozitif geri bildirim ve iyi bir ilişkinin tesisi, ergenlik için önemlidir.</a:t>
            </a:r>
          </a:p>
        </p:txBody>
      </p:sp>
      <p:sp>
        <p:nvSpPr>
          <p:cNvPr id="6" name="Title 1">
            <a:extLst>
              <a:ext uri="{FF2B5EF4-FFF2-40B4-BE49-F238E27FC236}">
                <a16:creationId xmlns:a16="http://schemas.microsoft.com/office/drawing/2014/main" id="{B964A285-C3F8-4713-BEC6-70E285167494}"/>
              </a:ext>
            </a:extLst>
          </p:cNvPr>
          <p:cNvSpPr txBox="1">
            <a:spLocks/>
          </p:cNvSpPr>
          <p:nvPr/>
        </p:nvSpPr>
        <p:spPr>
          <a:xfrm>
            <a:off x="575733" y="1363134"/>
            <a:ext cx="10642601" cy="736600"/>
          </a:xfrm>
          <a:prstGeom prst="rect">
            <a:avLst/>
          </a:prstGeom>
        </p:spPr>
        <p:txBody>
          <a:bodyPr vert="horz" lIns="91440" tIns="45720" rIns="91440" bIns="45720" rtlCol="0" anchor="ctr">
            <a:normAutofit/>
          </a:bodyPr>
          <a:lstStyle>
            <a:defPPr>
              <a:defRPr lang="en-US"/>
            </a:defPPr>
            <a:lvl1pPr algn="ctr">
              <a:lnSpc>
                <a:spcPct val="90000"/>
              </a:lnSpc>
              <a:spcBef>
                <a:spcPct val="0"/>
              </a:spcBef>
              <a:buNone/>
              <a:defRPr sz="3200" b="1" kern="1400" spc="-50">
                <a:solidFill>
                  <a:srgbClr val="002060"/>
                </a:solidFill>
                <a:latin typeface="Segoe UI" panose="020B0502040204020203" pitchFamily="34" charset="0"/>
                <a:ea typeface="+mj-ea"/>
                <a:cs typeface="Segoe UI" panose="020B0502040204020203" pitchFamily="34" charset="0"/>
              </a:defRPr>
            </a:lvl1pPr>
          </a:lstStyle>
          <a:p>
            <a:pPr algn="l"/>
            <a:r>
              <a:rPr lang="tr-TR" dirty="0"/>
              <a:t>ÖZET</a:t>
            </a:r>
          </a:p>
        </p:txBody>
      </p:sp>
      <p:sp>
        <p:nvSpPr>
          <p:cNvPr id="2" name="Slide Number Placeholder 1">
            <a:extLst>
              <a:ext uri="{FF2B5EF4-FFF2-40B4-BE49-F238E27FC236}">
                <a16:creationId xmlns:a16="http://schemas.microsoft.com/office/drawing/2014/main" id="{6C6D534D-935F-8F3F-06F7-2CE99748230F}"/>
              </a:ext>
            </a:extLst>
          </p:cNvPr>
          <p:cNvSpPr>
            <a:spLocks noGrp="1"/>
          </p:cNvSpPr>
          <p:nvPr>
            <p:ph type="sldNum" sz="quarter" idx="12"/>
          </p:nvPr>
        </p:nvSpPr>
        <p:spPr/>
        <p:txBody>
          <a:bodyPr/>
          <a:lstStyle/>
          <a:p>
            <a:fld id="{0BE68271-D1D7-4240-9CAF-7A57D75CD8A1}" type="slidenum">
              <a:rPr lang="en-US" smtClean="0"/>
              <a:t>7</a:t>
            </a:fld>
            <a:endParaRPr lang="en-US"/>
          </a:p>
        </p:txBody>
      </p:sp>
    </p:spTree>
    <p:extLst>
      <p:ext uri="{BB962C8B-B14F-4D97-AF65-F5344CB8AC3E}">
        <p14:creationId xmlns:p14="http://schemas.microsoft.com/office/powerpoint/2010/main" val="85598748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411934"/>
            <a:ext cx="10515600" cy="1136073"/>
          </a:xfrm>
        </p:spPr>
        <p:txBody>
          <a:bodyPr>
            <a:normAutofit/>
          </a:bodyPr>
          <a:lstStyle/>
          <a:p>
            <a:pPr marL="0" indent="0" algn="ctr">
              <a:lnSpc>
                <a:spcPct val="150000"/>
              </a:lnSpc>
              <a:buNone/>
            </a:pPr>
            <a:r>
              <a:rPr lang="tr-TR" sz="1600" dirty="0">
                <a:latin typeface="+mj-lt"/>
              </a:rPr>
              <a:t>“Bu doküman Avrupa Birliği mali desteği ile oluşturulmuştur. Bu yayının içeriğinden yalnızca </a:t>
            </a:r>
            <a:r>
              <a:rPr lang="tr-TR" sz="1600" dirty="0" err="1">
                <a:latin typeface="+mj-lt"/>
              </a:rPr>
              <a:t>WEglobal</a:t>
            </a:r>
            <a:r>
              <a:rPr lang="tr-TR" sz="1600" dirty="0">
                <a:latin typeface="+mj-lt"/>
              </a:rPr>
              <a:t> liderliğindeki konsorsiyum sorumludur ve hiçbir şekilde Avrupa Birliğinin görüşlerini yansıtmamaktadır.”</a:t>
            </a:r>
          </a:p>
          <a:p>
            <a:pPr algn="ctr">
              <a:lnSpc>
                <a:spcPct val="150000"/>
              </a:lnSpc>
            </a:pPr>
            <a:endParaRPr lang="tr-TR" sz="1600" dirty="0">
              <a:latin typeface="+mj-lt"/>
            </a:endParaRPr>
          </a:p>
        </p:txBody>
      </p:sp>
      <p:sp>
        <p:nvSpPr>
          <p:cNvPr id="2" name="Slayt Numarası Yer Tutucusu 1">
            <a:extLst>
              <a:ext uri="{FF2B5EF4-FFF2-40B4-BE49-F238E27FC236}">
                <a16:creationId xmlns:a16="http://schemas.microsoft.com/office/drawing/2014/main" id="{60E1F64F-A0A5-FB73-17B5-655946603D09}"/>
              </a:ext>
            </a:extLst>
          </p:cNvPr>
          <p:cNvSpPr>
            <a:spLocks noGrp="1"/>
          </p:cNvSpPr>
          <p:nvPr>
            <p:ph type="sldNum" sz="quarter" idx="12"/>
          </p:nvPr>
        </p:nvSpPr>
        <p:spPr/>
        <p:txBody>
          <a:bodyPr/>
          <a:lstStyle/>
          <a:p>
            <a:fld id="{0BE68271-D1D7-4240-9CAF-7A57D75CD8A1}" type="slidenum">
              <a:rPr lang="en-US" smtClean="0"/>
              <a:t>70</a:t>
            </a:fld>
            <a:endParaRPr lang="en-US"/>
          </a:p>
        </p:txBody>
      </p:sp>
      <p:sp>
        <p:nvSpPr>
          <p:cNvPr id="4" name="TextBox 3">
            <a:extLst>
              <a:ext uri="{FF2B5EF4-FFF2-40B4-BE49-F238E27FC236}">
                <a16:creationId xmlns:a16="http://schemas.microsoft.com/office/drawing/2014/main" id="{B9CCDA61-085C-15C7-99C5-690B494C8E15}"/>
              </a:ext>
            </a:extLst>
          </p:cNvPr>
          <p:cNvSpPr txBox="1"/>
          <p:nvPr/>
        </p:nvSpPr>
        <p:spPr>
          <a:xfrm>
            <a:off x="4645891" y="3059668"/>
            <a:ext cx="2647904" cy="738664"/>
          </a:xfrm>
          <a:prstGeom prst="rect">
            <a:avLst/>
          </a:prstGeom>
          <a:noFill/>
        </p:spPr>
        <p:txBody>
          <a:bodyPr wrap="none" rtlCol="0">
            <a:spAutoFit/>
          </a:bodyPr>
          <a:lstStyle/>
          <a:p>
            <a:r>
              <a:rPr lang="tr-TR" sz="4200" dirty="0">
                <a:latin typeface="+mj-lt"/>
              </a:rPr>
              <a:t>Teşekkürler</a:t>
            </a:r>
          </a:p>
        </p:txBody>
      </p:sp>
    </p:spTree>
    <p:extLst>
      <p:ext uri="{BB962C8B-B14F-4D97-AF65-F5344CB8AC3E}">
        <p14:creationId xmlns:p14="http://schemas.microsoft.com/office/powerpoint/2010/main" val="2139213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601133" y="2242304"/>
            <a:ext cx="10749951" cy="3870261"/>
          </a:xfrm>
        </p:spPr>
        <p:txBody>
          <a:bodyPr>
            <a:normAutofit fontScale="92500" lnSpcReduction="10000"/>
          </a:bodyPr>
          <a:lstStyle/>
          <a:p>
            <a:pPr algn="just"/>
            <a:r>
              <a:rPr lang="tr-TR" dirty="0">
                <a:latin typeface="Segoe UI" panose="020B0502040204020203" pitchFamily="34" charset="0"/>
                <a:cs typeface="Segoe UI" panose="020B0502040204020203" pitchFamily="34" charset="0"/>
              </a:rPr>
              <a:t>Depresyon, süreğen ve yineleyici çökkün veya kolay sinirlenen (</a:t>
            </a:r>
            <a:r>
              <a:rPr lang="tr-TR" dirty="0" err="1">
                <a:latin typeface="Segoe UI" panose="020B0502040204020203" pitchFamily="34" charset="0"/>
                <a:cs typeface="Segoe UI" panose="020B0502040204020203" pitchFamily="34" charset="0"/>
              </a:rPr>
              <a:t>irritabl</a:t>
            </a:r>
            <a:r>
              <a:rPr lang="tr-TR" dirty="0">
                <a:latin typeface="Segoe UI" panose="020B0502040204020203" pitchFamily="34" charset="0"/>
                <a:cs typeface="Segoe UI" panose="020B0502040204020203" pitchFamily="34" charset="0"/>
              </a:rPr>
              <a:t>) duygu durum ve zevk veren etkinliklere karşı isteksizlik ile karakterize; bunun yanında dikkat, uyku, iştah gibi alanları etkileyen bir bozukluk </a:t>
            </a:r>
          </a:p>
          <a:p>
            <a:pPr algn="just"/>
            <a:r>
              <a:rPr lang="tr-TR" dirty="0">
                <a:latin typeface="Segoe UI" panose="020B0502040204020203" pitchFamily="34" charset="0"/>
                <a:cs typeface="Segoe UI" panose="020B0502040204020203" pitchFamily="34" charset="0"/>
              </a:rPr>
              <a:t>Depresyon düşünüldüğünde, ilk aşamada şiddeti ve gidişi (kısmi düzelme gösteren, tam düzelme gösteren) kodlanmalıdır.</a:t>
            </a:r>
          </a:p>
          <a:p>
            <a:pPr algn="just"/>
            <a:r>
              <a:rPr lang="tr-TR" dirty="0">
                <a:latin typeface="Segoe UI" panose="020B0502040204020203" pitchFamily="34" charset="0"/>
                <a:cs typeface="Segoe UI" panose="020B0502040204020203" pitchFamily="34" charset="0"/>
              </a:rPr>
              <a:t>Depresyon için DSM-5’te, çocuk ve ergenler ile erişkin yaş grubu için tanı kriterleri ortaktır.</a:t>
            </a:r>
          </a:p>
          <a:p>
            <a:pPr algn="just"/>
            <a:r>
              <a:rPr lang="tr-TR" dirty="0">
                <a:latin typeface="Segoe UI" panose="020B0502040204020203" pitchFamily="34" charset="0"/>
                <a:cs typeface="Segoe UI" panose="020B0502040204020203" pitchFamily="34" charset="0"/>
              </a:rPr>
              <a:t>Çocukluk yaş grubu için kolay sinirlenen (</a:t>
            </a:r>
            <a:r>
              <a:rPr lang="tr-TR" dirty="0" err="1">
                <a:latin typeface="Segoe UI" panose="020B0502040204020203" pitchFamily="34" charset="0"/>
                <a:cs typeface="Segoe UI" panose="020B0502040204020203" pitchFamily="34" charset="0"/>
              </a:rPr>
              <a:t>irritabl</a:t>
            </a:r>
            <a:r>
              <a:rPr lang="tr-TR" dirty="0">
                <a:latin typeface="Segoe UI" panose="020B0502040204020203" pitchFamily="34" charset="0"/>
                <a:cs typeface="Segoe UI" panose="020B0502040204020203" pitchFamily="34" charset="0"/>
              </a:rPr>
              <a:t>) duygu durum ile iştah kriterinde beklenen kilo alımının sağlanamaması spesifik kriterler olarak belirtilmiştir.</a:t>
            </a:r>
          </a:p>
        </p:txBody>
      </p:sp>
      <p:sp>
        <p:nvSpPr>
          <p:cNvPr id="4" name="Title 1">
            <a:extLst>
              <a:ext uri="{FF2B5EF4-FFF2-40B4-BE49-F238E27FC236}">
                <a16:creationId xmlns:a16="http://schemas.microsoft.com/office/drawing/2014/main" id="{24C49776-4064-43A2-820A-B1E7AE03A8E3}"/>
              </a:ext>
            </a:extLst>
          </p:cNvPr>
          <p:cNvSpPr txBox="1">
            <a:spLocks/>
          </p:cNvSpPr>
          <p:nvPr/>
        </p:nvSpPr>
        <p:spPr>
          <a:xfrm>
            <a:off x="601133" y="1363133"/>
            <a:ext cx="10515600" cy="796925"/>
          </a:xfrm>
          <a:prstGeom prst="rect">
            <a:avLst/>
          </a:prstGeom>
        </p:spPr>
        <p:txBody>
          <a:bodyPr vert="horz" lIns="91440" tIns="45720" rIns="91440" bIns="45720" rtlCol="0" anchor="ctr">
            <a:normAutofit/>
          </a:bodyPr>
          <a:lstStyle>
            <a:defPPr>
              <a:defRPr lang="en-US"/>
            </a:defPPr>
            <a:lvl1pPr>
              <a:lnSpc>
                <a:spcPct val="90000"/>
              </a:lnSpc>
              <a:spcBef>
                <a:spcPct val="0"/>
              </a:spcBef>
              <a:buNone/>
              <a:defRPr sz="3200" b="1" kern="1400" spc="-50">
                <a:solidFill>
                  <a:srgbClr val="002060"/>
                </a:solidFill>
                <a:latin typeface="Segoe UI" panose="020B0502040204020203" pitchFamily="34" charset="0"/>
                <a:ea typeface="+mj-ea"/>
                <a:cs typeface="Segoe UI" panose="020B0502040204020203" pitchFamily="34" charset="0"/>
              </a:defRPr>
            </a:lvl1pPr>
          </a:lstStyle>
          <a:p>
            <a:r>
              <a:rPr lang="tr-TR" dirty="0"/>
              <a:t>DEPRESYON</a:t>
            </a:r>
          </a:p>
        </p:txBody>
      </p:sp>
      <p:sp>
        <p:nvSpPr>
          <p:cNvPr id="2" name="Slide Number Placeholder 1">
            <a:extLst>
              <a:ext uri="{FF2B5EF4-FFF2-40B4-BE49-F238E27FC236}">
                <a16:creationId xmlns:a16="http://schemas.microsoft.com/office/drawing/2014/main" id="{E9011464-73E5-1EB7-AAF8-A31DD51CA865}"/>
              </a:ext>
            </a:extLst>
          </p:cNvPr>
          <p:cNvSpPr>
            <a:spLocks noGrp="1"/>
          </p:cNvSpPr>
          <p:nvPr>
            <p:ph type="sldNum" sz="quarter" idx="12"/>
          </p:nvPr>
        </p:nvSpPr>
        <p:spPr/>
        <p:txBody>
          <a:bodyPr/>
          <a:lstStyle/>
          <a:p>
            <a:fld id="{0BE68271-D1D7-4240-9CAF-7A57D75CD8A1}" type="slidenum">
              <a:rPr lang="en-US" smtClean="0"/>
              <a:t>8</a:t>
            </a:fld>
            <a:endParaRPr lang="en-US"/>
          </a:p>
        </p:txBody>
      </p:sp>
    </p:spTree>
    <p:extLst>
      <p:ext uri="{BB962C8B-B14F-4D97-AF65-F5344CB8AC3E}">
        <p14:creationId xmlns:p14="http://schemas.microsoft.com/office/powerpoint/2010/main" val="658879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601133" y="1397001"/>
            <a:ext cx="10515600" cy="1329266"/>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DEPRESYON</a:t>
            </a:r>
            <a:br>
              <a:rPr lang="tr-TR" sz="3200" b="1" kern="1400" spc="-50" dirty="0">
                <a:solidFill>
                  <a:srgbClr val="002060"/>
                </a:solidFill>
                <a:latin typeface="Segoe UI" panose="020B0502040204020203" pitchFamily="34" charset="0"/>
                <a:cs typeface="Segoe UI" panose="020B0502040204020203" pitchFamily="34" charset="0"/>
              </a:rPr>
            </a:br>
            <a:r>
              <a:rPr lang="tr-TR" sz="2800" b="1" kern="1400" spc="-50" dirty="0">
                <a:solidFill>
                  <a:srgbClr val="002060"/>
                </a:solidFill>
                <a:latin typeface="Segoe UI" panose="020B0502040204020203" pitchFamily="34" charset="0"/>
                <a:cs typeface="Segoe UI" panose="020B0502040204020203" pitchFamily="34" charset="0"/>
              </a:rPr>
              <a:t>Sıklık </a:t>
            </a:r>
            <a:endParaRPr lang="tr-TR" sz="3200" b="1" kern="1400" spc="-50" dirty="0">
              <a:solidFill>
                <a:srgbClr val="002060"/>
              </a:solidFill>
              <a:latin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635000" y="2768600"/>
            <a:ext cx="10718800" cy="3106451"/>
          </a:xfrm>
        </p:spPr>
        <p:txBody>
          <a:bodyPr>
            <a:normAutofit/>
          </a:bodyPr>
          <a:lstStyle/>
          <a:p>
            <a:r>
              <a:rPr lang="tr-TR" sz="2400" dirty="0">
                <a:latin typeface="Segoe UI" panose="020B0502040204020203" pitchFamily="34" charset="0"/>
                <a:cs typeface="Segoe UI" panose="020B0502040204020203" pitchFamily="34" charset="0"/>
              </a:rPr>
              <a:t>Yaş gruplarına göre değişmekte</a:t>
            </a:r>
          </a:p>
          <a:p>
            <a:r>
              <a:rPr lang="tr-TR" sz="2400" dirty="0">
                <a:latin typeface="Segoe UI" panose="020B0502040204020203" pitchFamily="34" charset="0"/>
                <a:cs typeface="Segoe UI" panose="020B0502040204020203" pitchFamily="34" charset="0"/>
              </a:rPr>
              <a:t>Yaşam boyu %11</a:t>
            </a:r>
          </a:p>
          <a:p>
            <a:r>
              <a:rPr lang="tr-TR" sz="2400" dirty="0">
                <a:latin typeface="Segoe UI" panose="020B0502040204020203" pitchFamily="34" charset="0"/>
                <a:cs typeface="Segoe UI" panose="020B0502040204020203" pitchFamily="34" charset="0"/>
              </a:rPr>
              <a:t>Ergenlik öncesi dönemde erkek ve kızlarda eşit görülürken ergenlikle birlikte kızlarda daha sık (3:1)</a:t>
            </a:r>
          </a:p>
        </p:txBody>
      </p:sp>
      <p:sp>
        <p:nvSpPr>
          <p:cNvPr id="4" name="Slide Number Placeholder 3">
            <a:extLst>
              <a:ext uri="{FF2B5EF4-FFF2-40B4-BE49-F238E27FC236}">
                <a16:creationId xmlns:a16="http://schemas.microsoft.com/office/drawing/2014/main" id="{242523A0-7F1C-D5A9-F3AA-D6FBED21924F}"/>
              </a:ext>
            </a:extLst>
          </p:cNvPr>
          <p:cNvSpPr>
            <a:spLocks noGrp="1"/>
          </p:cNvSpPr>
          <p:nvPr>
            <p:ph type="sldNum" sz="quarter" idx="12"/>
          </p:nvPr>
        </p:nvSpPr>
        <p:spPr/>
        <p:txBody>
          <a:bodyPr/>
          <a:lstStyle/>
          <a:p>
            <a:fld id="{0BE68271-D1D7-4240-9CAF-7A57D75CD8A1}" type="slidenum">
              <a:rPr lang="en-US" smtClean="0"/>
              <a:t>9</a:t>
            </a:fld>
            <a:endParaRPr lang="en-US"/>
          </a:p>
        </p:txBody>
      </p:sp>
    </p:spTree>
    <p:extLst>
      <p:ext uri="{BB962C8B-B14F-4D97-AF65-F5344CB8AC3E}">
        <p14:creationId xmlns:p14="http://schemas.microsoft.com/office/powerpoint/2010/main" val="3931612428"/>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5726cd14-229d-4391-ac5c-01df225691e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27E3DA9ED086F4EB1B4A9FF7AED393D" ma:contentTypeVersion="16" ma:contentTypeDescription="Create a new document." ma:contentTypeScope="" ma:versionID="388932c76dad3fd8dc309f63fd6e62b0">
  <xsd:schema xmlns:xsd="http://www.w3.org/2001/XMLSchema" xmlns:xs="http://www.w3.org/2001/XMLSchema" xmlns:p="http://schemas.microsoft.com/office/2006/metadata/properties" xmlns:ns3="c342784a-e01b-4ab4-be58-4ffd26e754a4" xmlns:ns4="5726cd14-229d-4391-ac5c-01df225691e2" targetNamespace="http://schemas.microsoft.com/office/2006/metadata/properties" ma:root="true" ma:fieldsID="0f3cc91951c261681591755272dbc693" ns3:_="" ns4:_="">
    <xsd:import namespace="c342784a-e01b-4ab4-be58-4ffd26e754a4"/>
    <xsd:import namespace="5726cd14-229d-4391-ac5c-01df225691e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LengthInSeconds" minOccurs="0"/>
                <xsd:element ref="ns4:MediaServiceDateTaken" minOccurs="0"/>
                <xsd:element ref="ns4:MediaServiceLocation" minOccurs="0"/>
                <xsd:element ref="ns4:_activity"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2784a-e01b-4ab4-be58-4ffd26e754a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726cd14-229d-4391-ac5c-01df225691e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DateTaken" ma:index="20" nillable="true" ma:displayName="MediaServiceDateTaken" ma:hidden="true" ma:internalName="MediaServiceDateTaken"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C30A087-72B4-4BEA-9A04-F943295C649E}">
  <ds:schemaRefs>
    <ds:schemaRef ds:uri="http://schemas.microsoft.com/sharepoint/v3/contenttype/forms"/>
  </ds:schemaRefs>
</ds:datastoreItem>
</file>

<file path=customXml/itemProps2.xml><?xml version="1.0" encoding="utf-8"?>
<ds:datastoreItem xmlns:ds="http://schemas.openxmlformats.org/officeDocument/2006/customXml" ds:itemID="{4A0727A0-46F2-4277-A59D-A2A7261C37E0}">
  <ds:schemaRefs>
    <ds:schemaRef ds:uri="http://purl.org/dc/terms/"/>
    <ds:schemaRef ds:uri="http://purl.org/dc/dcmitype/"/>
    <ds:schemaRef ds:uri="http://schemas.openxmlformats.org/package/2006/metadata/core-properties"/>
    <ds:schemaRef ds:uri="http://purl.org/dc/elements/1.1/"/>
    <ds:schemaRef ds:uri="c342784a-e01b-4ab4-be58-4ffd26e754a4"/>
    <ds:schemaRef ds:uri="http://schemas.microsoft.com/office/2006/documentManagement/types"/>
    <ds:schemaRef ds:uri="http://schemas.microsoft.com/office/2006/metadata/properties"/>
    <ds:schemaRef ds:uri="http://schemas.microsoft.com/office/infopath/2007/PartnerControls"/>
    <ds:schemaRef ds:uri="5726cd14-229d-4391-ac5c-01df225691e2"/>
    <ds:schemaRef ds:uri="http://www.w3.org/XML/1998/namespace"/>
  </ds:schemaRefs>
</ds:datastoreItem>
</file>

<file path=customXml/itemProps3.xml><?xml version="1.0" encoding="utf-8"?>
<ds:datastoreItem xmlns:ds="http://schemas.openxmlformats.org/officeDocument/2006/customXml" ds:itemID="{BF149106-8DD1-4187-A676-0ADAE68597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2784a-e01b-4ab4-be58-4ffd26e754a4"/>
    <ds:schemaRef ds:uri="5726cd14-229d-4391-ac5c-01df225691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2643</TotalTime>
  <Words>14680</Words>
  <Application>Microsoft Office PowerPoint</Application>
  <PresentationFormat>Widescreen</PresentationFormat>
  <Paragraphs>828</Paragraphs>
  <Slides>70</Slides>
  <Notes>60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70</vt:i4>
      </vt:variant>
    </vt:vector>
  </HeadingPairs>
  <TitlesOfParts>
    <vt:vector size="80" baseType="lpstr">
      <vt:lpstr>Arial</vt:lpstr>
      <vt:lpstr>Calibri</vt:lpstr>
      <vt:lpstr>Calibri Light</vt:lpstr>
      <vt:lpstr>Cambria Math</vt:lpstr>
      <vt:lpstr>Courier New</vt:lpstr>
      <vt:lpstr>Quattrocento Sans</vt:lpstr>
      <vt:lpstr>Segoe UI</vt:lpstr>
      <vt:lpstr>Symbol</vt:lpstr>
      <vt:lpstr>Wingdings</vt:lpstr>
      <vt:lpstr>Office Teması</vt:lpstr>
      <vt:lpstr>ERGEN RUH SAĞLIĞI</vt:lpstr>
      <vt:lpstr>SUNUM PLANI</vt:lpstr>
      <vt:lpstr>GİRİŞ</vt:lpstr>
      <vt:lpstr>ERGENLİK DÖNEMİNİN GENEL ÖZELLİKLERİ VE ERGENLERDE RUH SAĞLIĞI DEĞERLENDİRMESİNİN TEMEL İLKELERİ</vt:lpstr>
      <vt:lpstr>PowerPoint Presentation</vt:lpstr>
      <vt:lpstr>PowerPoint Presentation</vt:lpstr>
      <vt:lpstr>PowerPoint Presentation</vt:lpstr>
      <vt:lpstr>PowerPoint Presentation</vt:lpstr>
      <vt:lpstr>DEPRESYON Sıklık </vt:lpstr>
      <vt:lpstr>DEPRESYON  Sebepler </vt:lpstr>
      <vt:lpstr>DEPRESYON  Sebepler </vt:lpstr>
      <vt:lpstr>DEPRESYON  Seyir</vt:lpstr>
      <vt:lpstr>DEPRESYON  Seyir</vt:lpstr>
      <vt:lpstr>DEPRESYON  Seyir</vt:lpstr>
      <vt:lpstr>ÖZET</vt:lpstr>
      <vt:lpstr>DİKKAT EKSİKLİĞİ VE HİPERAKTİVİTE BOZUKLUĞU</vt:lpstr>
      <vt:lpstr>DİKKAT EKSİKLİĞİ VE HİPERAKTİVİTE BOZUKLUĞU  Sıklık</vt:lpstr>
      <vt:lpstr>DİKKAT EKSİKLİĞİ VE HİPERAKTİVİTE BOZUKLUĞU   Sebepler</vt:lpstr>
      <vt:lpstr>DİKKAT EKSİKLİĞİ VE HİPERAKTİVİTE BOZUKLUĞU   Klinik Özellikler</vt:lpstr>
      <vt:lpstr>DİKKAT EKSİKLİĞİ VE HİPERAKTİVİTE BOZUKLUĞU   Klinik Özellikler</vt:lpstr>
      <vt:lpstr>DİKKAT EKSİKLİĞİ VE HİPERAKTİVİTE BOZUKLUĞU   Klinik Özellikler</vt:lpstr>
      <vt:lpstr>DİKKAT EKSİKLİĞİ VE HİPERAKTİVİTE BOZUKLUĞU   Klinik Özellikler</vt:lpstr>
      <vt:lpstr>DİKKAT EKSİKLİĞİ VE HİPERAKTİVİTE BOZUKLUĞU   Klinik Özellikler</vt:lpstr>
      <vt:lpstr>DİKKAT EKSİKLİĞİ VE HİPERAKTİVİTE BOZUKLUĞU   Klinik Özellikler</vt:lpstr>
      <vt:lpstr>DİKKAT EKSİKLİĞİ VE HİPERAKTİVİTE BOZUKLUĞU   Klinik Özellikler</vt:lpstr>
      <vt:lpstr>DİKKAT EKSİKLİĞİ VE HİPERAKTİVİTE BOZUKLUĞU   Klinik Özellikler</vt:lpstr>
      <vt:lpstr>ÖZET</vt:lpstr>
      <vt:lpstr>DAVRANIM BOZUKLUĞU</vt:lpstr>
      <vt:lpstr>DAVRANIM BOZUKLUĞU</vt:lpstr>
      <vt:lpstr>DAVRANIM BOZUKLUĞU  Sebepler</vt:lpstr>
      <vt:lpstr>ÖZET</vt:lpstr>
      <vt:lpstr>ANKSİYETE BOZUKLUKLARI</vt:lpstr>
      <vt:lpstr>ANKSİYETE BOZUKLUKLARI</vt:lpstr>
      <vt:lpstr>AYRILIK ANKSİYETESİ BOZUKLUĞU</vt:lpstr>
      <vt:lpstr>ÖZGÜL FOBİ</vt:lpstr>
      <vt:lpstr>SOSYAL ANKSİYETE BOZUKLUKLARI</vt:lpstr>
      <vt:lpstr>SOSYAL ANKSİYETE BOZUKLUKLARI</vt:lpstr>
      <vt:lpstr>SOSYAL ANKSİYETE BOZUKLUKLARI</vt:lpstr>
      <vt:lpstr>PANİK BOZUKLUK</vt:lpstr>
      <vt:lpstr>PANİK BOZUKLUK</vt:lpstr>
      <vt:lpstr>PANİK BOZUKLUK</vt:lpstr>
      <vt:lpstr>YAYGIN ANKSİYETE BOZUKLUĞU</vt:lpstr>
      <vt:lpstr>YAYGIN ANKSİYETE BOZUKLUĞU</vt:lpstr>
      <vt:lpstr>YAYGIN ANKSİYETE BOZUKLUĞU</vt:lpstr>
      <vt:lpstr>YAYGIN ANKSİYETE BOZUKLUĞU</vt:lpstr>
      <vt:lpstr>ÖZET</vt:lpstr>
      <vt:lpstr>İNTİHAR VE KENDİNE ZARAR VERME DAVRANIŞI</vt:lpstr>
      <vt:lpstr>İNTİHAR VE KENDİNE ZARAR VERME DAVRANIŞI</vt:lpstr>
      <vt:lpstr>İNTİHAR VE KENDİNE ZARAR VERME DAVRANIŞI</vt:lpstr>
      <vt:lpstr>İNTİHAR VE KENDİNE ZARAR VERME DAVRANIŞI</vt:lpstr>
      <vt:lpstr>İNTİHAR VE KENDİNE ZARAR VERME DAVRANIŞI</vt:lpstr>
      <vt:lpstr>İNTİHAR VE KENDİNE ZARAR VERME DAVRANIŞI</vt:lpstr>
      <vt:lpstr>İNTİHAR VE KENDİNE ZARAR VERME DAVRANIŞI</vt:lpstr>
      <vt:lpstr>İNTİHAR VE KENDİNE ZARAR VERME DAVRANIŞI</vt:lpstr>
      <vt:lpstr>İNTİHAR VE KENDİNE ZARAR VERME DAVRANIŞI</vt:lpstr>
      <vt:lpstr>İNTİHAR VE KENDİNE ZARAR VERME DAVRANIŞI</vt:lpstr>
      <vt:lpstr>İNTİHAR VE KENDİNE ZARAR VERME DAVRANIŞI</vt:lpstr>
      <vt:lpstr>OLGU ÖRNEĞİ</vt:lpstr>
      <vt:lpstr>OLGU ÖRNEĞİ</vt:lpstr>
      <vt:lpstr>ÖZET</vt:lpstr>
      <vt:lpstr>ERGENLİKTE MADDE VE ALKOL BAĞIMLILIĞI  Tanım ve Sıklık</vt:lpstr>
      <vt:lpstr>PowerPoint Presentation</vt:lpstr>
      <vt:lpstr>PowerPoint Presentation</vt:lpstr>
      <vt:lpstr>PowerPoint Presentation</vt:lpstr>
      <vt:lpstr>PowerPoint Presentation</vt:lpstr>
      <vt:lpstr>PowerPoint Presentation</vt:lpstr>
      <vt:lpstr>ÖZET</vt:lpstr>
      <vt:lpstr>KORUMA ALTINDAKİ GENÇLER VE PSİKİYATRİK BOZUKLUKLAR</vt:lpstr>
      <vt:lpstr>NELER ÖĞRENDİK?</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İrem Hatipoğlu Koca</dc:creator>
  <cp:lastModifiedBy>Melek Topal</cp:lastModifiedBy>
  <cp:revision>75</cp:revision>
  <dcterms:created xsi:type="dcterms:W3CDTF">2021-12-13T18:17:25Z</dcterms:created>
  <dcterms:modified xsi:type="dcterms:W3CDTF">2024-01-18T07:36:26Z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0x010100627E3DA9ED086F4EB1B4A9FF7AED393D</vt:lpwstr>
  </property>
</Properties>
</file>