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70" r:id="rId5"/>
    <p:sldId id="271" r:id="rId6"/>
    <p:sldId id="273" r:id="rId7"/>
    <p:sldId id="300" r:id="rId8"/>
    <p:sldId id="299" r:id="rId9"/>
    <p:sldId id="302" r:id="rId10"/>
    <p:sldId id="305" r:id="rId11"/>
    <p:sldId id="306" r:id="rId12"/>
    <p:sldId id="295" r:id="rId13"/>
    <p:sldId id="279" r:id="rId14"/>
    <p:sldId id="280" r:id="rId15"/>
    <p:sldId id="309" r:id="rId16"/>
    <p:sldId id="281" r:id="rId17"/>
    <p:sldId id="311" r:id="rId18"/>
    <p:sldId id="347" r:id="rId19"/>
    <p:sldId id="339" r:id="rId20"/>
    <p:sldId id="340" r:id="rId21"/>
    <p:sldId id="342" r:id="rId22"/>
    <p:sldId id="343" r:id="rId23"/>
    <p:sldId id="344" r:id="rId24"/>
    <p:sldId id="345" r:id="rId25"/>
    <p:sldId id="348" r:id="rId26"/>
    <p:sldId id="349" r:id="rId27"/>
    <p:sldId id="351" r:id="rId28"/>
    <p:sldId id="354" r:id="rId29"/>
    <p:sldId id="355" r:id="rId30"/>
    <p:sldId id="356" r:id="rId31"/>
    <p:sldId id="357" r:id="rId32"/>
    <p:sldId id="359" r:id="rId33"/>
    <p:sldId id="361" r:id="rId34"/>
    <p:sldId id="362" r:id="rId35"/>
    <p:sldId id="363" r:id="rId36"/>
    <p:sldId id="364" r:id="rId37"/>
    <p:sldId id="365" r:id="rId38"/>
    <p:sldId id="366" r:id="rId39"/>
    <p:sldId id="367" r:id="rId40"/>
    <p:sldId id="368" r:id="rId41"/>
    <p:sldId id="369" r:id="rId42"/>
    <p:sldId id="371" r:id="rId43"/>
    <p:sldId id="360" r:id="rId44"/>
    <p:sldId id="372" r:id="rId45"/>
    <p:sldId id="374" r:id="rId46"/>
    <p:sldId id="376" r:id="rId47"/>
    <p:sldId id="379" r:id="rId48"/>
    <p:sldId id="382" r:id="rId49"/>
    <p:sldId id="384" r:id="rId50"/>
    <p:sldId id="386" r:id="rId51"/>
    <p:sldId id="387" r:id="rId52"/>
    <p:sldId id="377" r:id="rId53"/>
    <p:sldId id="388" r:id="rId54"/>
    <p:sldId id="397" r:id="rId55"/>
    <p:sldId id="400" r:id="rId56"/>
    <p:sldId id="390" r:id="rId57"/>
    <p:sldId id="405" r:id="rId58"/>
    <p:sldId id="391" r:id="rId59"/>
    <p:sldId id="392" r:id="rId60"/>
    <p:sldId id="408" r:id="rId61"/>
    <p:sldId id="393" r:id="rId62"/>
    <p:sldId id="394" r:id="rId63"/>
    <p:sldId id="395" r:id="rId64"/>
    <p:sldId id="418" r:id="rId65"/>
    <p:sldId id="396" r:id="rId66"/>
    <p:sldId id="415" r:id="rId67"/>
    <p:sldId id="402" r:id="rId68"/>
    <p:sldId id="413" r:id="rId69"/>
    <p:sldId id="403" r:id="rId70"/>
    <p:sldId id="414" r:id="rId71"/>
    <p:sldId id="412" r:id="rId72"/>
    <p:sldId id="278" r:id="rId73"/>
    <p:sldId id="29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t Özaslan" initials="AÖ" lastIdx="1" clrIdx="0">
    <p:extLst>
      <p:ext uri="{19B8F6BF-5375-455C-9EA6-DF929625EA0E}">
        <p15:presenceInfo xmlns:p15="http://schemas.microsoft.com/office/powerpoint/2012/main" userId="2967277789729b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2505" autoAdjust="0"/>
  </p:normalViewPr>
  <p:slideViewPr>
    <p:cSldViewPr snapToGrid="0">
      <p:cViewPr varScale="1">
        <p:scale>
          <a:sx n="76" d="100"/>
          <a:sy n="76" d="100"/>
        </p:scale>
        <p:origin x="12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75332-6D66-48BE-BDEE-92BDB0602571}" type="doc">
      <dgm:prSet loTypeId="urn:microsoft.com/office/officeart/2008/layout/LinedList" loCatId="list" qsTypeId="urn:microsoft.com/office/officeart/2005/8/quickstyle/simple2" qsCatId="simple" csTypeId="urn:microsoft.com/office/officeart/2005/8/colors/accent1_3" csCatId="accent1" phldr="1"/>
      <dgm:spPr/>
      <dgm:t>
        <a:bodyPr/>
        <a:lstStyle/>
        <a:p>
          <a:endParaRPr lang="tr-TR"/>
        </a:p>
      </dgm:t>
    </dgm:pt>
    <dgm:pt modelId="{A22985FC-A339-4553-8C33-AA4268918326}">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Değerlendirme esnasındaki bilgi kaynakları çeşitlendirilmeli</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BB244811-5F8C-4CD3-B7C1-167BD68C8266}" type="parTrans" cxnId="{471E250A-EDD5-4CF7-888F-8CF9428DC166}">
      <dgm:prSet/>
      <dgm:spPr/>
      <dgm:t>
        <a:bodyPr/>
        <a:lstStyle/>
        <a:p>
          <a:endParaRPr lang="tr-TR">
            <a:latin typeface="Segoe UI" panose="020B0502040204020203" pitchFamily="34" charset="0"/>
            <a:cs typeface="Segoe UI" panose="020B0502040204020203" pitchFamily="34" charset="0"/>
          </a:endParaRPr>
        </a:p>
      </dgm:t>
    </dgm:pt>
    <dgm:pt modelId="{64C83AA2-258F-43ED-A48D-A76F758003B3}" type="sibTrans" cxnId="{471E250A-EDD5-4CF7-888F-8CF9428DC166}">
      <dgm:prSet/>
      <dgm:spPr/>
      <dgm:t>
        <a:bodyPr/>
        <a:lstStyle/>
        <a:p>
          <a:endParaRPr lang="tr-TR">
            <a:latin typeface="Segoe UI" panose="020B0502040204020203" pitchFamily="34" charset="0"/>
            <a:cs typeface="Segoe UI" panose="020B0502040204020203" pitchFamily="34" charset="0"/>
          </a:endParaRPr>
        </a:p>
      </dgm:t>
    </dgm:pt>
    <dgm:pt modelId="{3BE92C0C-AE28-4083-BB97-3CE1EBF541BE}">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Öncelikle çocuğu bilgilendirmek ve güven tesis etmek önemli</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A18CF873-A962-4B4E-872C-D49990FCEC50}" type="parTrans" cxnId="{9440FA8C-11FD-4C34-AB6B-0C207D8CA800}">
      <dgm:prSet/>
      <dgm:spPr/>
      <dgm:t>
        <a:bodyPr/>
        <a:lstStyle/>
        <a:p>
          <a:endParaRPr lang="tr-TR">
            <a:latin typeface="Segoe UI" panose="020B0502040204020203" pitchFamily="34" charset="0"/>
            <a:cs typeface="Segoe UI" panose="020B0502040204020203" pitchFamily="34" charset="0"/>
          </a:endParaRPr>
        </a:p>
      </dgm:t>
    </dgm:pt>
    <dgm:pt modelId="{58E37D97-71F8-4BC1-94AB-A0B328E46BD4}" type="sibTrans" cxnId="{9440FA8C-11FD-4C34-AB6B-0C207D8CA800}">
      <dgm:prSet/>
      <dgm:spPr/>
      <dgm:t>
        <a:bodyPr/>
        <a:lstStyle/>
        <a:p>
          <a:endParaRPr lang="tr-TR">
            <a:latin typeface="Segoe UI" panose="020B0502040204020203" pitchFamily="34" charset="0"/>
            <a:cs typeface="Segoe UI" panose="020B0502040204020203" pitchFamily="34" charset="0"/>
          </a:endParaRPr>
        </a:p>
      </dgm:t>
    </dgm:pt>
    <dgm:pt modelId="{9EB7A401-C746-4F10-9E0E-EC45B1578274}">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Standardize ölçekler veya tanı sistemleri değerlendirmede faydalı</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D72FEFD5-9603-44BC-B00C-FFE1F7EF07AF}" type="parTrans" cxnId="{D7C67759-817C-49C1-925F-094C4F4EBAEC}">
      <dgm:prSet/>
      <dgm:spPr/>
      <dgm:t>
        <a:bodyPr/>
        <a:lstStyle/>
        <a:p>
          <a:endParaRPr lang="tr-TR">
            <a:latin typeface="Segoe UI" panose="020B0502040204020203" pitchFamily="34" charset="0"/>
            <a:cs typeface="Segoe UI" panose="020B0502040204020203" pitchFamily="34" charset="0"/>
          </a:endParaRPr>
        </a:p>
      </dgm:t>
    </dgm:pt>
    <dgm:pt modelId="{353C7703-436E-49C0-A03A-A610E0977B83}" type="sibTrans" cxnId="{D7C67759-817C-49C1-925F-094C4F4EBAEC}">
      <dgm:prSet/>
      <dgm:spPr/>
      <dgm:t>
        <a:bodyPr/>
        <a:lstStyle/>
        <a:p>
          <a:endParaRPr lang="tr-TR">
            <a:latin typeface="Segoe UI" panose="020B0502040204020203" pitchFamily="34" charset="0"/>
            <a:cs typeface="Segoe UI" panose="020B0502040204020203" pitchFamily="34" charset="0"/>
          </a:endParaRPr>
        </a:p>
      </dgm:t>
    </dgm:pt>
    <dgm:pt modelId="{F9201F4D-F332-4F0E-9752-A8DB332429F5}">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Açık uçlu görüşme ve değerlendirme sistemleri gerektiğinde kullanılabilir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9767C7CA-9AE4-44B4-B51D-7C81B8616170}" type="parTrans" cxnId="{15037269-E306-4A48-949F-EC8C1BBC6C9B}">
      <dgm:prSet/>
      <dgm:spPr/>
      <dgm:t>
        <a:bodyPr/>
        <a:lstStyle/>
        <a:p>
          <a:endParaRPr lang="tr-TR">
            <a:latin typeface="Segoe UI" panose="020B0502040204020203" pitchFamily="34" charset="0"/>
            <a:cs typeface="Segoe UI" panose="020B0502040204020203" pitchFamily="34" charset="0"/>
          </a:endParaRPr>
        </a:p>
      </dgm:t>
    </dgm:pt>
    <dgm:pt modelId="{57DC04F1-1313-4F09-8DD4-9B7CDD2D69DB}" type="sibTrans" cxnId="{15037269-E306-4A48-949F-EC8C1BBC6C9B}">
      <dgm:prSet/>
      <dgm:spPr/>
      <dgm:t>
        <a:bodyPr/>
        <a:lstStyle/>
        <a:p>
          <a:endParaRPr lang="tr-TR">
            <a:latin typeface="Segoe UI" panose="020B0502040204020203" pitchFamily="34" charset="0"/>
            <a:cs typeface="Segoe UI" panose="020B0502040204020203" pitchFamily="34" charset="0"/>
          </a:endParaRPr>
        </a:p>
      </dgm:t>
    </dgm:pt>
    <dgm:pt modelId="{F9857E9D-B425-4F57-B5AC-4F1EA0AD76FA}" type="pres">
      <dgm:prSet presAssocID="{5DF75332-6D66-48BE-BDEE-92BDB0602571}" presName="vert0" presStyleCnt="0">
        <dgm:presLayoutVars>
          <dgm:dir/>
          <dgm:animOne val="branch"/>
          <dgm:animLvl val="lvl"/>
        </dgm:presLayoutVars>
      </dgm:prSet>
      <dgm:spPr/>
    </dgm:pt>
    <dgm:pt modelId="{133A85CC-084B-49DF-B70E-04DA5C025667}" type="pres">
      <dgm:prSet presAssocID="{A22985FC-A339-4553-8C33-AA4268918326}" presName="thickLine" presStyleLbl="alignNode1" presStyleIdx="0" presStyleCnt="4"/>
      <dgm:spPr/>
    </dgm:pt>
    <dgm:pt modelId="{9706C36B-66E9-4974-8C9D-D723DF102D90}" type="pres">
      <dgm:prSet presAssocID="{A22985FC-A339-4553-8C33-AA4268918326}" presName="horz1" presStyleCnt="0"/>
      <dgm:spPr/>
    </dgm:pt>
    <dgm:pt modelId="{B9C80D71-BFCD-4D3A-980C-C606A22FAF68}" type="pres">
      <dgm:prSet presAssocID="{A22985FC-A339-4553-8C33-AA4268918326}" presName="tx1" presStyleLbl="revTx" presStyleIdx="0" presStyleCnt="4"/>
      <dgm:spPr/>
    </dgm:pt>
    <dgm:pt modelId="{7A09FD09-E12A-4C22-9AB5-EAC2AA685292}" type="pres">
      <dgm:prSet presAssocID="{A22985FC-A339-4553-8C33-AA4268918326}" presName="vert1" presStyleCnt="0"/>
      <dgm:spPr/>
    </dgm:pt>
    <dgm:pt modelId="{0DFEEA28-6988-489B-8D52-63949637900E}" type="pres">
      <dgm:prSet presAssocID="{3BE92C0C-AE28-4083-BB97-3CE1EBF541BE}" presName="thickLine" presStyleLbl="alignNode1" presStyleIdx="1" presStyleCnt="4"/>
      <dgm:spPr/>
    </dgm:pt>
    <dgm:pt modelId="{1829D389-3082-4BF2-9DEF-02346E123C92}" type="pres">
      <dgm:prSet presAssocID="{3BE92C0C-AE28-4083-BB97-3CE1EBF541BE}" presName="horz1" presStyleCnt="0"/>
      <dgm:spPr/>
    </dgm:pt>
    <dgm:pt modelId="{D1CDC68B-5CDA-4569-9363-55455473E6AC}" type="pres">
      <dgm:prSet presAssocID="{3BE92C0C-AE28-4083-BB97-3CE1EBF541BE}" presName="tx1" presStyleLbl="revTx" presStyleIdx="1" presStyleCnt="4"/>
      <dgm:spPr/>
    </dgm:pt>
    <dgm:pt modelId="{FC256DFD-8D7E-417A-9E79-3EBC33E09B16}" type="pres">
      <dgm:prSet presAssocID="{3BE92C0C-AE28-4083-BB97-3CE1EBF541BE}" presName="vert1" presStyleCnt="0"/>
      <dgm:spPr/>
    </dgm:pt>
    <dgm:pt modelId="{678553AA-716A-4D8A-B517-912D5944FA56}" type="pres">
      <dgm:prSet presAssocID="{9EB7A401-C746-4F10-9E0E-EC45B1578274}" presName="thickLine" presStyleLbl="alignNode1" presStyleIdx="2" presStyleCnt="4"/>
      <dgm:spPr/>
    </dgm:pt>
    <dgm:pt modelId="{9A4FCDB1-44F3-4A60-9B62-1D08A583627D}" type="pres">
      <dgm:prSet presAssocID="{9EB7A401-C746-4F10-9E0E-EC45B1578274}" presName="horz1" presStyleCnt="0"/>
      <dgm:spPr/>
    </dgm:pt>
    <dgm:pt modelId="{52719A8B-BDD5-4339-9D0C-DDE184353AD0}" type="pres">
      <dgm:prSet presAssocID="{9EB7A401-C746-4F10-9E0E-EC45B1578274}" presName="tx1" presStyleLbl="revTx" presStyleIdx="2" presStyleCnt="4"/>
      <dgm:spPr/>
    </dgm:pt>
    <dgm:pt modelId="{8BA2EEE9-F6F0-4E8A-98A1-0E35BFB372C2}" type="pres">
      <dgm:prSet presAssocID="{9EB7A401-C746-4F10-9E0E-EC45B1578274}" presName="vert1" presStyleCnt="0"/>
      <dgm:spPr/>
    </dgm:pt>
    <dgm:pt modelId="{B2A46B19-F6BA-464B-9772-9523E485D189}" type="pres">
      <dgm:prSet presAssocID="{F9201F4D-F332-4F0E-9752-A8DB332429F5}" presName="thickLine" presStyleLbl="alignNode1" presStyleIdx="3" presStyleCnt="4"/>
      <dgm:spPr/>
    </dgm:pt>
    <dgm:pt modelId="{D0A4D511-F511-453C-9896-F7460F87D8AD}" type="pres">
      <dgm:prSet presAssocID="{F9201F4D-F332-4F0E-9752-A8DB332429F5}" presName="horz1" presStyleCnt="0"/>
      <dgm:spPr/>
    </dgm:pt>
    <dgm:pt modelId="{2E9B017F-F16E-40F0-9C2D-F7BA1F9AB290}" type="pres">
      <dgm:prSet presAssocID="{F9201F4D-F332-4F0E-9752-A8DB332429F5}" presName="tx1" presStyleLbl="revTx" presStyleIdx="3" presStyleCnt="4"/>
      <dgm:spPr/>
    </dgm:pt>
    <dgm:pt modelId="{CE4D76B9-F587-4D4F-8E84-DF2C3E2213B9}" type="pres">
      <dgm:prSet presAssocID="{F9201F4D-F332-4F0E-9752-A8DB332429F5}" presName="vert1" presStyleCnt="0"/>
      <dgm:spPr/>
    </dgm:pt>
  </dgm:ptLst>
  <dgm:cxnLst>
    <dgm:cxn modelId="{471E250A-EDD5-4CF7-888F-8CF9428DC166}" srcId="{5DF75332-6D66-48BE-BDEE-92BDB0602571}" destId="{A22985FC-A339-4553-8C33-AA4268918326}" srcOrd="0" destOrd="0" parTransId="{BB244811-5F8C-4CD3-B7C1-167BD68C8266}" sibTransId="{64C83AA2-258F-43ED-A48D-A76F758003B3}"/>
    <dgm:cxn modelId="{130B495B-7271-49C0-9A39-DA8869D7C4D6}" type="presOf" srcId="{9EB7A401-C746-4F10-9E0E-EC45B1578274}" destId="{52719A8B-BDD5-4339-9D0C-DDE184353AD0}" srcOrd="0" destOrd="0" presId="urn:microsoft.com/office/officeart/2008/layout/LinedList"/>
    <dgm:cxn modelId="{15037269-E306-4A48-949F-EC8C1BBC6C9B}" srcId="{5DF75332-6D66-48BE-BDEE-92BDB0602571}" destId="{F9201F4D-F332-4F0E-9752-A8DB332429F5}" srcOrd="3" destOrd="0" parTransId="{9767C7CA-9AE4-44B4-B51D-7C81B8616170}" sibTransId="{57DC04F1-1313-4F09-8DD4-9B7CDD2D69DB}"/>
    <dgm:cxn modelId="{D7C67759-817C-49C1-925F-094C4F4EBAEC}" srcId="{5DF75332-6D66-48BE-BDEE-92BDB0602571}" destId="{9EB7A401-C746-4F10-9E0E-EC45B1578274}" srcOrd="2" destOrd="0" parTransId="{D72FEFD5-9603-44BC-B00C-FFE1F7EF07AF}" sibTransId="{353C7703-436E-49C0-A03A-A610E0977B83}"/>
    <dgm:cxn modelId="{9440FA8C-11FD-4C34-AB6B-0C207D8CA800}" srcId="{5DF75332-6D66-48BE-BDEE-92BDB0602571}" destId="{3BE92C0C-AE28-4083-BB97-3CE1EBF541BE}" srcOrd="1" destOrd="0" parTransId="{A18CF873-A962-4B4E-872C-D49990FCEC50}" sibTransId="{58E37D97-71F8-4BC1-94AB-A0B328E46BD4}"/>
    <dgm:cxn modelId="{C6B76F8D-F78C-4EDB-9E11-D409D671A21A}" type="presOf" srcId="{F9201F4D-F332-4F0E-9752-A8DB332429F5}" destId="{2E9B017F-F16E-40F0-9C2D-F7BA1F9AB290}" srcOrd="0" destOrd="0" presId="urn:microsoft.com/office/officeart/2008/layout/LinedList"/>
    <dgm:cxn modelId="{CB392799-331C-4620-A6C8-7AF7CF4CB27A}" type="presOf" srcId="{A22985FC-A339-4553-8C33-AA4268918326}" destId="{B9C80D71-BFCD-4D3A-980C-C606A22FAF68}" srcOrd="0" destOrd="0" presId="urn:microsoft.com/office/officeart/2008/layout/LinedList"/>
    <dgm:cxn modelId="{E9AF6CDB-3D2C-40DA-AA68-86FF79B4F214}" type="presOf" srcId="{5DF75332-6D66-48BE-BDEE-92BDB0602571}" destId="{F9857E9D-B425-4F57-B5AC-4F1EA0AD76FA}" srcOrd="0" destOrd="0" presId="urn:microsoft.com/office/officeart/2008/layout/LinedList"/>
    <dgm:cxn modelId="{001653ED-5EB6-45CB-933A-7A1118D96193}" type="presOf" srcId="{3BE92C0C-AE28-4083-BB97-3CE1EBF541BE}" destId="{D1CDC68B-5CDA-4569-9363-55455473E6AC}" srcOrd="0" destOrd="0" presId="urn:microsoft.com/office/officeart/2008/layout/LinedList"/>
    <dgm:cxn modelId="{879FC5CF-40E1-46F7-8C38-9C3F320853FB}" type="presParOf" srcId="{F9857E9D-B425-4F57-B5AC-4F1EA0AD76FA}" destId="{133A85CC-084B-49DF-B70E-04DA5C025667}" srcOrd="0" destOrd="0" presId="urn:microsoft.com/office/officeart/2008/layout/LinedList"/>
    <dgm:cxn modelId="{8FD26C16-7C2D-40B8-92E8-CE15C5EB945F}" type="presParOf" srcId="{F9857E9D-B425-4F57-B5AC-4F1EA0AD76FA}" destId="{9706C36B-66E9-4974-8C9D-D723DF102D90}" srcOrd="1" destOrd="0" presId="urn:microsoft.com/office/officeart/2008/layout/LinedList"/>
    <dgm:cxn modelId="{D924CA6C-1988-4EEF-AC30-282B99AD0BDF}" type="presParOf" srcId="{9706C36B-66E9-4974-8C9D-D723DF102D90}" destId="{B9C80D71-BFCD-4D3A-980C-C606A22FAF68}" srcOrd="0" destOrd="0" presId="urn:microsoft.com/office/officeart/2008/layout/LinedList"/>
    <dgm:cxn modelId="{6976D16E-8A06-426D-91A7-64171D0C1167}" type="presParOf" srcId="{9706C36B-66E9-4974-8C9D-D723DF102D90}" destId="{7A09FD09-E12A-4C22-9AB5-EAC2AA685292}" srcOrd="1" destOrd="0" presId="urn:microsoft.com/office/officeart/2008/layout/LinedList"/>
    <dgm:cxn modelId="{5C4205B4-68D2-4B61-ADC3-34968C157D4B}" type="presParOf" srcId="{F9857E9D-B425-4F57-B5AC-4F1EA0AD76FA}" destId="{0DFEEA28-6988-489B-8D52-63949637900E}" srcOrd="2" destOrd="0" presId="urn:microsoft.com/office/officeart/2008/layout/LinedList"/>
    <dgm:cxn modelId="{F2DA7E5C-BAD5-4666-AF6A-267BF33E34B9}" type="presParOf" srcId="{F9857E9D-B425-4F57-B5AC-4F1EA0AD76FA}" destId="{1829D389-3082-4BF2-9DEF-02346E123C92}" srcOrd="3" destOrd="0" presId="urn:microsoft.com/office/officeart/2008/layout/LinedList"/>
    <dgm:cxn modelId="{F86C6C51-A87E-485B-A472-1678E594BBA2}" type="presParOf" srcId="{1829D389-3082-4BF2-9DEF-02346E123C92}" destId="{D1CDC68B-5CDA-4569-9363-55455473E6AC}" srcOrd="0" destOrd="0" presId="urn:microsoft.com/office/officeart/2008/layout/LinedList"/>
    <dgm:cxn modelId="{3EF83D59-B530-418F-BF2C-BC67C0E20C9A}" type="presParOf" srcId="{1829D389-3082-4BF2-9DEF-02346E123C92}" destId="{FC256DFD-8D7E-417A-9E79-3EBC33E09B16}" srcOrd="1" destOrd="0" presId="urn:microsoft.com/office/officeart/2008/layout/LinedList"/>
    <dgm:cxn modelId="{455102A3-B95A-4BB0-9D31-C86109F2CF87}" type="presParOf" srcId="{F9857E9D-B425-4F57-B5AC-4F1EA0AD76FA}" destId="{678553AA-716A-4D8A-B517-912D5944FA56}" srcOrd="4" destOrd="0" presId="urn:microsoft.com/office/officeart/2008/layout/LinedList"/>
    <dgm:cxn modelId="{E94D4691-4701-4190-9592-BACDACFCF8C5}" type="presParOf" srcId="{F9857E9D-B425-4F57-B5AC-4F1EA0AD76FA}" destId="{9A4FCDB1-44F3-4A60-9B62-1D08A583627D}" srcOrd="5" destOrd="0" presId="urn:microsoft.com/office/officeart/2008/layout/LinedList"/>
    <dgm:cxn modelId="{D589EB7A-7053-4522-ABF2-F483A119F04A}" type="presParOf" srcId="{9A4FCDB1-44F3-4A60-9B62-1D08A583627D}" destId="{52719A8B-BDD5-4339-9D0C-DDE184353AD0}" srcOrd="0" destOrd="0" presId="urn:microsoft.com/office/officeart/2008/layout/LinedList"/>
    <dgm:cxn modelId="{3E190EF1-6C23-4150-9873-890EFF1AC8C5}" type="presParOf" srcId="{9A4FCDB1-44F3-4A60-9B62-1D08A583627D}" destId="{8BA2EEE9-F6F0-4E8A-98A1-0E35BFB372C2}" srcOrd="1" destOrd="0" presId="urn:microsoft.com/office/officeart/2008/layout/LinedList"/>
    <dgm:cxn modelId="{5D6C1A10-EEF9-4F4F-A9DE-4E5532368A75}" type="presParOf" srcId="{F9857E9D-B425-4F57-B5AC-4F1EA0AD76FA}" destId="{B2A46B19-F6BA-464B-9772-9523E485D189}" srcOrd="6" destOrd="0" presId="urn:microsoft.com/office/officeart/2008/layout/LinedList"/>
    <dgm:cxn modelId="{ADCDD886-2CAC-4306-9A87-29B50789E2F8}" type="presParOf" srcId="{F9857E9D-B425-4F57-B5AC-4F1EA0AD76FA}" destId="{D0A4D511-F511-453C-9896-F7460F87D8AD}" srcOrd="7" destOrd="0" presId="urn:microsoft.com/office/officeart/2008/layout/LinedList"/>
    <dgm:cxn modelId="{EAD870F0-205B-45C6-8E59-4C8D642430EB}" type="presParOf" srcId="{D0A4D511-F511-453C-9896-F7460F87D8AD}" destId="{2E9B017F-F16E-40F0-9C2D-F7BA1F9AB290}" srcOrd="0" destOrd="0" presId="urn:microsoft.com/office/officeart/2008/layout/LinedList"/>
    <dgm:cxn modelId="{4D4DC515-DE70-4460-BD9C-BDEB312D8C79}" type="presParOf" srcId="{D0A4D511-F511-453C-9896-F7460F87D8AD}" destId="{CE4D76B9-F587-4D4F-8E84-DF2C3E2213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6A456-8806-4690-87F1-A7571565D91A}"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884C0577-0026-473C-9D13-024D6D7A6A2F}">
      <dgm:prSet custT="1"/>
      <dgm:spPr/>
      <dgm:t>
        <a:bodyPr/>
        <a:lstStyle/>
        <a:p>
          <a:r>
            <a:rPr lang="tr-TR" sz="1800" b="1" dirty="0">
              <a:latin typeface="Segoe UI" panose="020B0502040204020203" pitchFamily="34" charset="0"/>
              <a:cs typeface="Segoe UI" panose="020B0502040204020203" pitchFamily="34" charset="0"/>
            </a:rPr>
            <a:t>*</a:t>
          </a:r>
          <a:r>
            <a:rPr lang="en-US" sz="1800" dirty="0">
              <a:latin typeface="Segoe UI" panose="020B0502040204020203" pitchFamily="34" charset="0"/>
              <a:cs typeface="Segoe UI" panose="020B0502040204020203" pitchFamily="34" charset="0"/>
            </a:rPr>
            <a:t> </a:t>
          </a:r>
          <a:r>
            <a:rPr lang="tr-TR" sz="1800" dirty="0">
              <a:latin typeface="Segoe UI" panose="020B0502040204020203" pitchFamily="34" charset="0"/>
              <a:cs typeface="Segoe UI" panose="020B0502040204020203" pitchFamily="34" charset="0"/>
            </a:rPr>
            <a:t>BY tanımada en önemli husus normal gelişimi değerlendirebilmek</a:t>
          </a:r>
        </a:p>
      </dgm:t>
    </dgm:pt>
    <dgm:pt modelId="{24118487-D958-40F6-8783-C0E8CBC7F131}" type="parTrans" cxnId="{FB1E1C54-E40A-4D55-8981-7F98F6798BE9}">
      <dgm:prSet/>
      <dgm:spPr/>
      <dgm:t>
        <a:bodyPr/>
        <a:lstStyle/>
        <a:p>
          <a:endParaRPr lang="tr-TR" sz="1800">
            <a:latin typeface="Segoe UI" panose="020B0502040204020203" pitchFamily="34" charset="0"/>
            <a:cs typeface="Segoe UI" panose="020B0502040204020203" pitchFamily="34" charset="0"/>
          </a:endParaRPr>
        </a:p>
      </dgm:t>
    </dgm:pt>
    <dgm:pt modelId="{7332AE66-A8FD-43E5-85B0-BEA1AD7738C4}" type="sibTrans" cxnId="{FB1E1C54-E40A-4D55-8981-7F98F6798BE9}">
      <dgm:prSet/>
      <dgm:spPr/>
      <dgm:t>
        <a:bodyPr/>
        <a:lstStyle/>
        <a:p>
          <a:endParaRPr lang="tr-TR" sz="1800">
            <a:latin typeface="Segoe UI" panose="020B0502040204020203" pitchFamily="34" charset="0"/>
            <a:cs typeface="Segoe UI" panose="020B0502040204020203" pitchFamily="34" charset="0"/>
          </a:endParaRPr>
        </a:p>
      </dgm:t>
    </dgm:pt>
    <dgm:pt modelId="{DA668176-5D41-4D69-87A1-FD0FF5B5CD25}">
      <dgm:prSet custT="1"/>
      <dgm:spPr/>
      <dgm:t>
        <a:bodyPr/>
        <a:lstStyle/>
        <a:p>
          <a:r>
            <a:rPr lang="tr-TR" sz="1800" b="1" dirty="0">
              <a:latin typeface="Segoe UI" panose="020B0502040204020203" pitchFamily="34" charset="0"/>
              <a:cs typeface="Segoe UI" panose="020B0502040204020203" pitchFamily="34" charset="0"/>
            </a:rPr>
            <a:t>*</a:t>
          </a:r>
          <a:r>
            <a:rPr lang="en-US" sz="1800" dirty="0">
              <a:latin typeface="Segoe UI" panose="020B0502040204020203" pitchFamily="34" charset="0"/>
              <a:cs typeface="Segoe UI" panose="020B0502040204020203" pitchFamily="34" charset="0"/>
            </a:rPr>
            <a:t> </a:t>
          </a:r>
          <a:r>
            <a:rPr lang="tr-TR" sz="1800" dirty="0">
              <a:latin typeface="Segoe UI" panose="020B0502040204020203" pitchFamily="34" charset="0"/>
              <a:cs typeface="Segoe UI" panose="020B0502040204020203" pitchFamily="34" charset="0"/>
            </a:rPr>
            <a:t>Erken dönemde tanıma</a:t>
          </a:r>
        </a:p>
      </dgm:t>
    </dgm:pt>
    <dgm:pt modelId="{8B4E8F53-0090-4B4E-8BDC-8318248E52DB}" type="parTrans" cxnId="{8F5BAFBC-9600-4C1B-8FBF-4D39B6CA7E27}">
      <dgm:prSet/>
      <dgm:spPr/>
      <dgm:t>
        <a:bodyPr/>
        <a:lstStyle/>
        <a:p>
          <a:endParaRPr lang="tr-TR" sz="1800">
            <a:latin typeface="Segoe UI" panose="020B0502040204020203" pitchFamily="34" charset="0"/>
            <a:cs typeface="Segoe UI" panose="020B0502040204020203" pitchFamily="34" charset="0"/>
          </a:endParaRPr>
        </a:p>
      </dgm:t>
    </dgm:pt>
    <dgm:pt modelId="{E80BB9BC-FA00-45B8-8E60-1F0C52B25D97}" type="sibTrans" cxnId="{8F5BAFBC-9600-4C1B-8FBF-4D39B6CA7E27}">
      <dgm:prSet/>
      <dgm:spPr/>
      <dgm:t>
        <a:bodyPr/>
        <a:lstStyle/>
        <a:p>
          <a:endParaRPr lang="tr-TR" sz="1800">
            <a:latin typeface="Segoe UI" panose="020B0502040204020203" pitchFamily="34" charset="0"/>
            <a:cs typeface="Segoe UI" panose="020B0502040204020203" pitchFamily="34" charset="0"/>
          </a:endParaRPr>
        </a:p>
      </dgm:t>
    </dgm:pt>
    <dgm:pt modelId="{DFCD1E1D-435D-4C1E-A992-B9169F3B7C35}">
      <dgm:prSet custT="1"/>
      <dgm:spPr/>
      <dgm:t>
        <a:bodyPr/>
        <a:lstStyle/>
        <a:p>
          <a:pPr algn="just"/>
          <a:r>
            <a:rPr lang="tr-TR" sz="1600" b="1" dirty="0">
              <a:solidFill>
                <a:srgbClr val="002060"/>
              </a:solidFill>
              <a:latin typeface="Segoe UI" panose="020B0502040204020203" pitchFamily="34" charset="0"/>
              <a:cs typeface="Segoe UI" panose="020B0502040204020203" pitchFamily="34" charset="0"/>
            </a:rPr>
            <a:t>Bireysel destek eğitim planlama</a:t>
          </a:r>
          <a:endParaRPr lang="tr-TR" sz="1600" dirty="0">
            <a:solidFill>
              <a:srgbClr val="002060"/>
            </a:solidFill>
            <a:latin typeface="Segoe UI" panose="020B0502040204020203" pitchFamily="34" charset="0"/>
            <a:cs typeface="Segoe UI" panose="020B0502040204020203" pitchFamily="34" charset="0"/>
          </a:endParaRPr>
        </a:p>
      </dgm:t>
    </dgm:pt>
    <dgm:pt modelId="{92815F7F-1349-414A-BC3E-88CA0D08FCE1}" type="parTrans" cxnId="{61711183-FE5B-4408-8AE7-222228C3630A}">
      <dgm:prSet/>
      <dgm:spPr/>
      <dgm:t>
        <a:bodyPr/>
        <a:lstStyle/>
        <a:p>
          <a:endParaRPr lang="tr-TR" sz="1800">
            <a:latin typeface="Segoe UI" panose="020B0502040204020203" pitchFamily="34" charset="0"/>
            <a:cs typeface="Segoe UI" panose="020B0502040204020203" pitchFamily="34" charset="0"/>
          </a:endParaRPr>
        </a:p>
      </dgm:t>
    </dgm:pt>
    <dgm:pt modelId="{2DC128FF-FAA9-45FE-A8F4-3D5F75DD469C}" type="sibTrans" cxnId="{61711183-FE5B-4408-8AE7-222228C3630A}">
      <dgm:prSet/>
      <dgm:spPr/>
      <dgm:t>
        <a:bodyPr/>
        <a:lstStyle/>
        <a:p>
          <a:endParaRPr lang="tr-TR" sz="1800">
            <a:latin typeface="Segoe UI" panose="020B0502040204020203" pitchFamily="34" charset="0"/>
            <a:cs typeface="Segoe UI" panose="020B0502040204020203" pitchFamily="34" charset="0"/>
          </a:endParaRPr>
        </a:p>
      </dgm:t>
    </dgm:pt>
    <dgm:pt modelId="{36488A70-1634-462B-BF94-82FD24BD9F6F}">
      <dgm:prSet custT="1"/>
      <dgm:spPr/>
      <dgm:t>
        <a:bodyPr/>
        <a:lstStyle/>
        <a:p>
          <a:pPr algn="just"/>
          <a:r>
            <a:rPr lang="tr-TR" sz="1600" dirty="0" err="1">
              <a:latin typeface="Segoe UI" panose="020B0502040204020203" pitchFamily="34" charset="0"/>
              <a:cs typeface="Segoe UI" panose="020B0502040204020203" pitchFamily="34" charset="0"/>
            </a:rPr>
            <a:t>BY’nin</a:t>
          </a:r>
          <a:r>
            <a:rPr lang="tr-TR" sz="1600" dirty="0">
              <a:latin typeface="Segoe UI" panose="020B0502040204020203" pitchFamily="34" charset="0"/>
              <a:cs typeface="Segoe UI" panose="020B0502040204020203" pitchFamily="34" charset="0"/>
            </a:rPr>
            <a:t> </a:t>
          </a:r>
          <a:r>
            <a:rPr lang="tr-TR" sz="1600" b="1" dirty="0">
              <a:solidFill>
                <a:srgbClr val="002060"/>
              </a:solidFill>
              <a:latin typeface="Segoe UI" panose="020B0502040204020203" pitchFamily="34" charset="0"/>
              <a:cs typeface="Segoe UI" panose="020B0502040204020203" pitchFamily="34" charset="0"/>
            </a:rPr>
            <a:t>koruma altındaki </a:t>
          </a:r>
          <a:r>
            <a:rPr lang="tr-TR" sz="1600" dirty="0">
              <a:latin typeface="Segoe UI" panose="020B0502040204020203" pitchFamily="34" charset="0"/>
              <a:cs typeface="Segoe UI" panose="020B0502040204020203" pitchFamily="34" charset="0"/>
            </a:rPr>
            <a:t>çocuklarda daha sık görülmesi</a:t>
          </a:r>
        </a:p>
      </dgm:t>
    </dgm:pt>
    <dgm:pt modelId="{406CAF96-0842-446C-91EB-1E8B18E0EF25}" type="parTrans" cxnId="{300CCEB8-8922-4A97-A82A-0714918E62CE}">
      <dgm:prSet/>
      <dgm:spPr/>
      <dgm:t>
        <a:bodyPr/>
        <a:lstStyle/>
        <a:p>
          <a:endParaRPr lang="tr-TR" sz="1800">
            <a:latin typeface="Segoe UI" panose="020B0502040204020203" pitchFamily="34" charset="0"/>
            <a:cs typeface="Segoe UI" panose="020B0502040204020203" pitchFamily="34" charset="0"/>
          </a:endParaRPr>
        </a:p>
      </dgm:t>
    </dgm:pt>
    <dgm:pt modelId="{E5FF6B40-B5B0-40CE-AE90-0363A897D63B}" type="sibTrans" cxnId="{300CCEB8-8922-4A97-A82A-0714918E62CE}">
      <dgm:prSet/>
      <dgm:spPr/>
      <dgm:t>
        <a:bodyPr/>
        <a:lstStyle/>
        <a:p>
          <a:endParaRPr lang="tr-TR" sz="1800">
            <a:latin typeface="Segoe UI" panose="020B0502040204020203" pitchFamily="34" charset="0"/>
            <a:cs typeface="Segoe UI" panose="020B0502040204020203" pitchFamily="34" charset="0"/>
          </a:endParaRPr>
        </a:p>
      </dgm:t>
    </dgm:pt>
    <dgm:pt modelId="{2C938DAB-971F-43B2-811B-D76F2386FE14}">
      <dgm:prSet custT="1"/>
      <dgm:spPr/>
      <dgm:t>
        <a:bodyPr/>
        <a:lstStyle/>
        <a:p>
          <a:pPr algn="just"/>
          <a:r>
            <a:rPr lang="tr-TR" sz="1600" dirty="0">
              <a:latin typeface="Segoe UI" panose="020B0502040204020203" pitchFamily="34" charset="0"/>
              <a:cs typeface="Segoe UI" panose="020B0502040204020203" pitchFamily="34" charset="0"/>
            </a:rPr>
            <a:t>BY olan çocukların duygusal ve davranışsal bozukluklar açısından risk altında olması nedeniyle önemli</a:t>
          </a:r>
        </a:p>
      </dgm:t>
    </dgm:pt>
    <dgm:pt modelId="{F56667C6-76DD-4556-969B-DC680EC82560}" type="parTrans" cxnId="{7736FC15-4ED4-4227-9AC3-B628CC97CBD2}">
      <dgm:prSet/>
      <dgm:spPr/>
      <dgm:t>
        <a:bodyPr/>
        <a:lstStyle/>
        <a:p>
          <a:endParaRPr lang="tr-TR" sz="1800">
            <a:latin typeface="Segoe UI" panose="020B0502040204020203" pitchFamily="34" charset="0"/>
            <a:cs typeface="Segoe UI" panose="020B0502040204020203" pitchFamily="34" charset="0"/>
          </a:endParaRPr>
        </a:p>
      </dgm:t>
    </dgm:pt>
    <dgm:pt modelId="{848B050C-C3DB-4191-99D0-B9BCBCD56723}" type="sibTrans" cxnId="{7736FC15-4ED4-4227-9AC3-B628CC97CBD2}">
      <dgm:prSet/>
      <dgm:spPr/>
      <dgm:t>
        <a:bodyPr/>
        <a:lstStyle/>
        <a:p>
          <a:endParaRPr lang="tr-TR" sz="1800">
            <a:latin typeface="Segoe UI" panose="020B0502040204020203" pitchFamily="34" charset="0"/>
            <a:cs typeface="Segoe UI" panose="020B0502040204020203" pitchFamily="34" charset="0"/>
          </a:endParaRPr>
        </a:p>
      </dgm:t>
    </dgm:pt>
    <dgm:pt modelId="{85E694AC-4E8A-467D-908D-4A53A7D25169}" type="pres">
      <dgm:prSet presAssocID="{4196A456-8806-4690-87F1-A7571565D91A}" presName="vert0" presStyleCnt="0">
        <dgm:presLayoutVars>
          <dgm:dir/>
          <dgm:animOne val="branch"/>
          <dgm:animLvl val="lvl"/>
        </dgm:presLayoutVars>
      </dgm:prSet>
      <dgm:spPr/>
    </dgm:pt>
    <dgm:pt modelId="{1E36D667-68F8-4292-B272-8644F3A9C079}" type="pres">
      <dgm:prSet presAssocID="{884C0577-0026-473C-9D13-024D6D7A6A2F}" presName="thickLine" presStyleLbl="alignNode1" presStyleIdx="0" presStyleCnt="2"/>
      <dgm:spPr/>
    </dgm:pt>
    <dgm:pt modelId="{CB3AB944-4F36-42B9-B170-8258BDF0F2B1}" type="pres">
      <dgm:prSet presAssocID="{884C0577-0026-473C-9D13-024D6D7A6A2F}" presName="horz1" presStyleCnt="0"/>
      <dgm:spPr/>
    </dgm:pt>
    <dgm:pt modelId="{0E98165E-C8F4-4C44-81E9-14BEE5E3779E}" type="pres">
      <dgm:prSet presAssocID="{884C0577-0026-473C-9D13-024D6D7A6A2F}" presName="tx1" presStyleLbl="revTx" presStyleIdx="0" presStyleCnt="5" custScaleX="500000"/>
      <dgm:spPr/>
    </dgm:pt>
    <dgm:pt modelId="{9860D4C3-4210-47FE-AD6E-10135736A192}" type="pres">
      <dgm:prSet presAssocID="{884C0577-0026-473C-9D13-024D6D7A6A2F}" presName="vert1" presStyleCnt="0"/>
      <dgm:spPr/>
    </dgm:pt>
    <dgm:pt modelId="{0FDE5D69-31FE-4D27-AEB6-9DB7FB42E8F2}" type="pres">
      <dgm:prSet presAssocID="{DA668176-5D41-4D69-87A1-FD0FF5B5CD25}" presName="thickLine" presStyleLbl="alignNode1" presStyleIdx="1" presStyleCnt="2"/>
      <dgm:spPr/>
    </dgm:pt>
    <dgm:pt modelId="{5D9E2063-498F-44A6-A645-1ED6EE7F1342}" type="pres">
      <dgm:prSet presAssocID="{DA668176-5D41-4D69-87A1-FD0FF5B5CD25}" presName="horz1" presStyleCnt="0"/>
      <dgm:spPr/>
    </dgm:pt>
    <dgm:pt modelId="{498C32FE-01CC-4855-8327-0563CBB0039D}" type="pres">
      <dgm:prSet presAssocID="{DA668176-5D41-4D69-87A1-FD0FF5B5CD25}" presName="tx1" presStyleLbl="revTx" presStyleIdx="1" presStyleCnt="5" custScaleX="488302"/>
      <dgm:spPr/>
    </dgm:pt>
    <dgm:pt modelId="{51EA575E-09A9-49C3-B927-C2C5AC08C93D}" type="pres">
      <dgm:prSet presAssocID="{DA668176-5D41-4D69-87A1-FD0FF5B5CD25}" presName="vert1" presStyleCnt="0"/>
      <dgm:spPr/>
    </dgm:pt>
    <dgm:pt modelId="{48295B2B-725F-42EB-8D16-EF50D3ADDE70}" type="pres">
      <dgm:prSet presAssocID="{DFCD1E1D-435D-4C1E-A992-B9169F3B7C35}" presName="vertSpace2a" presStyleCnt="0"/>
      <dgm:spPr/>
    </dgm:pt>
    <dgm:pt modelId="{E6C88144-399E-4AFB-AE7C-04DEB8DE1DA2}" type="pres">
      <dgm:prSet presAssocID="{DFCD1E1D-435D-4C1E-A992-B9169F3B7C35}" presName="horz2" presStyleCnt="0"/>
      <dgm:spPr/>
    </dgm:pt>
    <dgm:pt modelId="{C5F45EF4-753B-4677-80B7-8C85F013AFE4}" type="pres">
      <dgm:prSet presAssocID="{DFCD1E1D-435D-4C1E-A992-B9169F3B7C35}" presName="horzSpace2" presStyleCnt="0"/>
      <dgm:spPr/>
    </dgm:pt>
    <dgm:pt modelId="{5B1954BE-AE42-4FB7-AEEF-1D990986DA73}" type="pres">
      <dgm:prSet presAssocID="{DFCD1E1D-435D-4C1E-A992-B9169F3B7C35}" presName="tx2" presStyleLbl="revTx" presStyleIdx="2" presStyleCnt="5" custScaleX="218705"/>
      <dgm:spPr/>
    </dgm:pt>
    <dgm:pt modelId="{0B5A92CD-F3E2-4B68-AB26-AAECD61B22D4}" type="pres">
      <dgm:prSet presAssocID="{DFCD1E1D-435D-4C1E-A992-B9169F3B7C35}" presName="vert2" presStyleCnt="0"/>
      <dgm:spPr/>
    </dgm:pt>
    <dgm:pt modelId="{F721061A-8156-4F83-9B5C-C4883210DDAF}" type="pres">
      <dgm:prSet presAssocID="{DFCD1E1D-435D-4C1E-A992-B9169F3B7C35}" presName="thinLine2b" presStyleLbl="callout" presStyleIdx="0" presStyleCnt="3"/>
      <dgm:spPr/>
    </dgm:pt>
    <dgm:pt modelId="{E2C5AEB6-B8D9-48E4-A793-46D2E7B2F2CE}" type="pres">
      <dgm:prSet presAssocID="{DFCD1E1D-435D-4C1E-A992-B9169F3B7C35}" presName="vertSpace2b" presStyleCnt="0"/>
      <dgm:spPr/>
    </dgm:pt>
    <dgm:pt modelId="{3E95A2C1-947C-4510-9763-E211CB567D4D}" type="pres">
      <dgm:prSet presAssocID="{36488A70-1634-462B-BF94-82FD24BD9F6F}" presName="horz2" presStyleCnt="0"/>
      <dgm:spPr/>
    </dgm:pt>
    <dgm:pt modelId="{C813C48D-10E7-4F59-BB49-8D19A22CA9FC}" type="pres">
      <dgm:prSet presAssocID="{36488A70-1634-462B-BF94-82FD24BD9F6F}" presName="horzSpace2" presStyleCnt="0"/>
      <dgm:spPr/>
    </dgm:pt>
    <dgm:pt modelId="{C3AF2BCE-7EB5-42E8-9923-8D447BF0C073}" type="pres">
      <dgm:prSet presAssocID="{36488A70-1634-462B-BF94-82FD24BD9F6F}" presName="tx2" presStyleLbl="revTx" presStyleIdx="3" presStyleCnt="5" custScaleX="204149"/>
      <dgm:spPr/>
    </dgm:pt>
    <dgm:pt modelId="{C0B4B21A-E07E-4DA0-A636-C9978924DD6A}" type="pres">
      <dgm:prSet presAssocID="{36488A70-1634-462B-BF94-82FD24BD9F6F}" presName="vert2" presStyleCnt="0"/>
      <dgm:spPr/>
    </dgm:pt>
    <dgm:pt modelId="{F2739320-0333-4335-AAF1-7A832E84D0FD}" type="pres">
      <dgm:prSet presAssocID="{36488A70-1634-462B-BF94-82FD24BD9F6F}" presName="thinLine2b" presStyleLbl="callout" presStyleIdx="1" presStyleCnt="3"/>
      <dgm:spPr/>
    </dgm:pt>
    <dgm:pt modelId="{23009B6C-30F3-40AE-B178-0C9824FB5759}" type="pres">
      <dgm:prSet presAssocID="{36488A70-1634-462B-BF94-82FD24BD9F6F}" presName="vertSpace2b" presStyleCnt="0"/>
      <dgm:spPr/>
    </dgm:pt>
    <dgm:pt modelId="{01E5A230-97A1-4A51-B4CA-3B42D23268DE}" type="pres">
      <dgm:prSet presAssocID="{2C938DAB-971F-43B2-811B-D76F2386FE14}" presName="horz2" presStyleCnt="0"/>
      <dgm:spPr/>
    </dgm:pt>
    <dgm:pt modelId="{F50A51A2-A576-441C-9E3E-52ACD86A358F}" type="pres">
      <dgm:prSet presAssocID="{2C938DAB-971F-43B2-811B-D76F2386FE14}" presName="horzSpace2" presStyleCnt="0"/>
      <dgm:spPr/>
    </dgm:pt>
    <dgm:pt modelId="{528DFFEA-9D96-4027-8AA9-590987D5E868}" type="pres">
      <dgm:prSet presAssocID="{2C938DAB-971F-43B2-811B-D76F2386FE14}" presName="tx2" presStyleLbl="revTx" presStyleIdx="4" presStyleCnt="5" custScaleX="213248"/>
      <dgm:spPr/>
    </dgm:pt>
    <dgm:pt modelId="{DB28DE55-9A79-4C90-8D8D-E79ECB5C03E8}" type="pres">
      <dgm:prSet presAssocID="{2C938DAB-971F-43B2-811B-D76F2386FE14}" presName="vert2" presStyleCnt="0"/>
      <dgm:spPr/>
    </dgm:pt>
    <dgm:pt modelId="{9C606E76-AF6C-43DC-830A-BEBF90F05F17}" type="pres">
      <dgm:prSet presAssocID="{2C938DAB-971F-43B2-811B-D76F2386FE14}" presName="thinLine2b" presStyleLbl="callout" presStyleIdx="2" presStyleCnt="3"/>
      <dgm:spPr/>
    </dgm:pt>
    <dgm:pt modelId="{F321424C-D917-4DDF-A4CE-9682AD1620CB}" type="pres">
      <dgm:prSet presAssocID="{2C938DAB-971F-43B2-811B-D76F2386FE14}" presName="vertSpace2b" presStyleCnt="0"/>
      <dgm:spPr/>
    </dgm:pt>
  </dgm:ptLst>
  <dgm:cxnLst>
    <dgm:cxn modelId="{E0D33906-B72C-4ED3-8263-545541C3EF8F}" type="presOf" srcId="{DFCD1E1D-435D-4C1E-A992-B9169F3B7C35}" destId="{5B1954BE-AE42-4FB7-AEEF-1D990986DA73}" srcOrd="0" destOrd="0" presId="urn:microsoft.com/office/officeart/2008/layout/LinedList"/>
    <dgm:cxn modelId="{7736FC15-4ED4-4227-9AC3-B628CC97CBD2}" srcId="{DA668176-5D41-4D69-87A1-FD0FF5B5CD25}" destId="{2C938DAB-971F-43B2-811B-D76F2386FE14}" srcOrd="2" destOrd="0" parTransId="{F56667C6-76DD-4556-969B-DC680EC82560}" sibTransId="{848B050C-C3DB-4191-99D0-B9BCBCD56723}"/>
    <dgm:cxn modelId="{FB1E1C54-E40A-4D55-8981-7F98F6798BE9}" srcId="{4196A456-8806-4690-87F1-A7571565D91A}" destId="{884C0577-0026-473C-9D13-024D6D7A6A2F}" srcOrd="0" destOrd="0" parTransId="{24118487-D958-40F6-8783-C0E8CBC7F131}" sibTransId="{7332AE66-A8FD-43E5-85B0-BEA1AD7738C4}"/>
    <dgm:cxn modelId="{61711183-FE5B-4408-8AE7-222228C3630A}" srcId="{DA668176-5D41-4D69-87A1-FD0FF5B5CD25}" destId="{DFCD1E1D-435D-4C1E-A992-B9169F3B7C35}" srcOrd="0" destOrd="0" parTransId="{92815F7F-1349-414A-BC3E-88CA0D08FCE1}" sibTransId="{2DC128FF-FAA9-45FE-A8F4-3D5F75DD469C}"/>
    <dgm:cxn modelId="{55C37B8F-A7A1-4C71-A300-F11B1DB114B1}" type="presOf" srcId="{2C938DAB-971F-43B2-811B-D76F2386FE14}" destId="{528DFFEA-9D96-4027-8AA9-590987D5E868}" srcOrd="0" destOrd="0" presId="urn:microsoft.com/office/officeart/2008/layout/LinedList"/>
    <dgm:cxn modelId="{4396E699-E16C-4F6F-A035-4C6EF2A8541F}" type="presOf" srcId="{DA668176-5D41-4D69-87A1-FD0FF5B5CD25}" destId="{498C32FE-01CC-4855-8327-0563CBB0039D}" srcOrd="0" destOrd="0" presId="urn:microsoft.com/office/officeart/2008/layout/LinedList"/>
    <dgm:cxn modelId="{CC7FEB9A-A8E5-42DD-8B39-FDA8FD9F7C04}" type="presOf" srcId="{4196A456-8806-4690-87F1-A7571565D91A}" destId="{85E694AC-4E8A-467D-908D-4A53A7D25169}" srcOrd="0" destOrd="0" presId="urn:microsoft.com/office/officeart/2008/layout/LinedList"/>
    <dgm:cxn modelId="{300CCEB8-8922-4A97-A82A-0714918E62CE}" srcId="{DA668176-5D41-4D69-87A1-FD0FF5B5CD25}" destId="{36488A70-1634-462B-BF94-82FD24BD9F6F}" srcOrd="1" destOrd="0" parTransId="{406CAF96-0842-446C-91EB-1E8B18E0EF25}" sibTransId="{E5FF6B40-B5B0-40CE-AE90-0363A897D63B}"/>
    <dgm:cxn modelId="{8F5BAFBC-9600-4C1B-8FBF-4D39B6CA7E27}" srcId="{4196A456-8806-4690-87F1-A7571565D91A}" destId="{DA668176-5D41-4D69-87A1-FD0FF5B5CD25}" srcOrd="1" destOrd="0" parTransId="{8B4E8F53-0090-4B4E-8BDC-8318248E52DB}" sibTransId="{E80BB9BC-FA00-45B8-8E60-1F0C52B25D97}"/>
    <dgm:cxn modelId="{E520E2C8-158F-4719-9B30-56CF928241F8}" type="presOf" srcId="{884C0577-0026-473C-9D13-024D6D7A6A2F}" destId="{0E98165E-C8F4-4C44-81E9-14BEE5E3779E}" srcOrd="0" destOrd="0" presId="urn:microsoft.com/office/officeart/2008/layout/LinedList"/>
    <dgm:cxn modelId="{FEA658D1-1E06-436E-A09D-ED11426B5D6B}" type="presOf" srcId="{36488A70-1634-462B-BF94-82FD24BD9F6F}" destId="{C3AF2BCE-7EB5-42E8-9923-8D447BF0C073}" srcOrd="0" destOrd="0" presId="urn:microsoft.com/office/officeart/2008/layout/LinedList"/>
    <dgm:cxn modelId="{5D3B9575-A9A5-49CA-8A67-02881939FD8A}" type="presParOf" srcId="{85E694AC-4E8A-467D-908D-4A53A7D25169}" destId="{1E36D667-68F8-4292-B272-8644F3A9C079}" srcOrd="0" destOrd="0" presId="urn:microsoft.com/office/officeart/2008/layout/LinedList"/>
    <dgm:cxn modelId="{88CDAF99-391C-4D7D-B154-AB699C3E2220}" type="presParOf" srcId="{85E694AC-4E8A-467D-908D-4A53A7D25169}" destId="{CB3AB944-4F36-42B9-B170-8258BDF0F2B1}" srcOrd="1" destOrd="0" presId="urn:microsoft.com/office/officeart/2008/layout/LinedList"/>
    <dgm:cxn modelId="{C13B5C61-7780-4F2E-A7E7-D7E04267D186}" type="presParOf" srcId="{CB3AB944-4F36-42B9-B170-8258BDF0F2B1}" destId="{0E98165E-C8F4-4C44-81E9-14BEE5E3779E}" srcOrd="0" destOrd="0" presId="urn:microsoft.com/office/officeart/2008/layout/LinedList"/>
    <dgm:cxn modelId="{15CF7ABB-FD1A-4797-A9E7-D5E47840C0B4}" type="presParOf" srcId="{CB3AB944-4F36-42B9-B170-8258BDF0F2B1}" destId="{9860D4C3-4210-47FE-AD6E-10135736A192}" srcOrd="1" destOrd="0" presId="urn:microsoft.com/office/officeart/2008/layout/LinedList"/>
    <dgm:cxn modelId="{0BABC35A-3860-427E-A29C-DC7ADB380EF3}" type="presParOf" srcId="{85E694AC-4E8A-467D-908D-4A53A7D25169}" destId="{0FDE5D69-31FE-4D27-AEB6-9DB7FB42E8F2}" srcOrd="2" destOrd="0" presId="urn:microsoft.com/office/officeart/2008/layout/LinedList"/>
    <dgm:cxn modelId="{3664AD22-583D-4C5B-A20A-94F289AD596D}" type="presParOf" srcId="{85E694AC-4E8A-467D-908D-4A53A7D25169}" destId="{5D9E2063-498F-44A6-A645-1ED6EE7F1342}" srcOrd="3" destOrd="0" presId="urn:microsoft.com/office/officeart/2008/layout/LinedList"/>
    <dgm:cxn modelId="{08A2DEC8-53F9-4AA0-A779-A3DBF49AE3BC}" type="presParOf" srcId="{5D9E2063-498F-44A6-A645-1ED6EE7F1342}" destId="{498C32FE-01CC-4855-8327-0563CBB0039D}" srcOrd="0" destOrd="0" presId="urn:microsoft.com/office/officeart/2008/layout/LinedList"/>
    <dgm:cxn modelId="{497A02E6-0E2E-4E9C-A9B6-67234C2D0B86}" type="presParOf" srcId="{5D9E2063-498F-44A6-A645-1ED6EE7F1342}" destId="{51EA575E-09A9-49C3-B927-C2C5AC08C93D}" srcOrd="1" destOrd="0" presId="urn:microsoft.com/office/officeart/2008/layout/LinedList"/>
    <dgm:cxn modelId="{7FD19DF4-EF49-44CA-9868-078D0C7E1AD0}" type="presParOf" srcId="{51EA575E-09A9-49C3-B927-C2C5AC08C93D}" destId="{48295B2B-725F-42EB-8D16-EF50D3ADDE70}" srcOrd="0" destOrd="0" presId="urn:microsoft.com/office/officeart/2008/layout/LinedList"/>
    <dgm:cxn modelId="{3BCE061E-FF46-49EC-BAAA-CD479A5D8FE2}" type="presParOf" srcId="{51EA575E-09A9-49C3-B927-C2C5AC08C93D}" destId="{E6C88144-399E-4AFB-AE7C-04DEB8DE1DA2}" srcOrd="1" destOrd="0" presId="urn:microsoft.com/office/officeart/2008/layout/LinedList"/>
    <dgm:cxn modelId="{C7522E14-A054-473A-919E-2B51F8A3BCA1}" type="presParOf" srcId="{E6C88144-399E-4AFB-AE7C-04DEB8DE1DA2}" destId="{C5F45EF4-753B-4677-80B7-8C85F013AFE4}" srcOrd="0" destOrd="0" presId="urn:microsoft.com/office/officeart/2008/layout/LinedList"/>
    <dgm:cxn modelId="{7F8ACC2F-D810-47F0-B456-00D0E5874433}" type="presParOf" srcId="{E6C88144-399E-4AFB-AE7C-04DEB8DE1DA2}" destId="{5B1954BE-AE42-4FB7-AEEF-1D990986DA73}" srcOrd="1" destOrd="0" presId="urn:microsoft.com/office/officeart/2008/layout/LinedList"/>
    <dgm:cxn modelId="{0BF91DC6-562A-41EB-AD55-4110180979AA}" type="presParOf" srcId="{E6C88144-399E-4AFB-AE7C-04DEB8DE1DA2}" destId="{0B5A92CD-F3E2-4B68-AB26-AAECD61B22D4}" srcOrd="2" destOrd="0" presId="urn:microsoft.com/office/officeart/2008/layout/LinedList"/>
    <dgm:cxn modelId="{A8E95B58-A10C-4F8D-B67D-459CE24537D3}" type="presParOf" srcId="{51EA575E-09A9-49C3-B927-C2C5AC08C93D}" destId="{F721061A-8156-4F83-9B5C-C4883210DDAF}" srcOrd="2" destOrd="0" presId="urn:microsoft.com/office/officeart/2008/layout/LinedList"/>
    <dgm:cxn modelId="{46369617-B529-46A2-8402-C92EE2F9B293}" type="presParOf" srcId="{51EA575E-09A9-49C3-B927-C2C5AC08C93D}" destId="{E2C5AEB6-B8D9-48E4-A793-46D2E7B2F2CE}" srcOrd="3" destOrd="0" presId="urn:microsoft.com/office/officeart/2008/layout/LinedList"/>
    <dgm:cxn modelId="{CC4976A4-873C-441F-8350-21BBED2020DF}" type="presParOf" srcId="{51EA575E-09A9-49C3-B927-C2C5AC08C93D}" destId="{3E95A2C1-947C-4510-9763-E211CB567D4D}" srcOrd="4" destOrd="0" presId="urn:microsoft.com/office/officeart/2008/layout/LinedList"/>
    <dgm:cxn modelId="{9490D608-C4F0-44B2-807D-3C9795673763}" type="presParOf" srcId="{3E95A2C1-947C-4510-9763-E211CB567D4D}" destId="{C813C48D-10E7-4F59-BB49-8D19A22CA9FC}" srcOrd="0" destOrd="0" presId="urn:microsoft.com/office/officeart/2008/layout/LinedList"/>
    <dgm:cxn modelId="{5BDC0EAA-26A5-46D0-8A25-F1A826A6682A}" type="presParOf" srcId="{3E95A2C1-947C-4510-9763-E211CB567D4D}" destId="{C3AF2BCE-7EB5-42E8-9923-8D447BF0C073}" srcOrd="1" destOrd="0" presId="urn:microsoft.com/office/officeart/2008/layout/LinedList"/>
    <dgm:cxn modelId="{5E3B6C17-5220-4E9A-B7EC-2B743BDA5797}" type="presParOf" srcId="{3E95A2C1-947C-4510-9763-E211CB567D4D}" destId="{C0B4B21A-E07E-4DA0-A636-C9978924DD6A}" srcOrd="2" destOrd="0" presId="urn:microsoft.com/office/officeart/2008/layout/LinedList"/>
    <dgm:cxn modelId="{7751D702-307F-4CB6-88DC-31A5B848804D}" type="presParOf" srcId="{51EA575E-09A9-49C3-B927-C2C5AC08C93D}" destId="{F2739320-0333-4335-AAF1-7A832E84D0FD}" srcOrd="5" destOrd="0" presId="urn:microsoft.com/office/officeart/2008/layout/LinedList"/>
    <dgm:cxn modelId="{20F39019-8CA5-480F-BF97-5E70802C231D}" type="presParOf" srcId="{51EA575E-09A9-49C3-B927-C2C5AC08C93D}" destId="{23009B6C-30F3-40AE-B178-0C9824FB5759}" srcOrd="6" destOrd="0" presId="urn:microsoft.com/office/officeart/2008/layout/LinedList"/>
    <dgm:cxn modelId="{385DF755-9AFE-4370-953F-5B453B0A4393}" type="presParOf" srcId="{51EA575E-09A9-49C3-B927-C2C5AC08C93D}" destId="{01E5A230-97A1-4A51-B4CA-3B42D23268DE}" srcOrd="7" destOrd="0" presId="urn:microsoft.com/office/officeart/2008/layout/LinedList"/>
    <dgm:cxn modelId="{C490EDFC-7D5F-4DF8-9AD0-19D129CDAE24}" type="presParOf" srcId="{01E5A230-97A1-4A51-B4CA-3B42D23268DE}" destId="{F50A51A2-A576-441C-9E3E-52ACD86A358F}" srcOrd="0" destOrd="0" presId="urn:microsoft.com/office/officeart/2008/layout/LinedList"/>
    <dgm:cxn modelId="{A3DE7CFE-D4DD-4499-8B78-0DD56617B4E2}" type="presParOf" srcId="{01E5A230-97A1-4A51-B4CA-3B42D23268DE}" destId="{528DFFEA-9D96-4027-8AA9-590987D5E868}" srcOrd="1" destOrd="0" presId="urn:microsoft.com/office/officeart/2008/layout/LinedList"/>
    <dgm:cxn modelId="{861D24E0-203B-4BDE-9EDE-B44D62CDAEA3}" type="presParOf" srcId="{01E5A230-97A1-4A51-B4CA-3B42D23268DE}" destId="{DB28DE55-9A79-4C90-8D8D-E79ECB5C03E8}" srcOrd="2" destOrd="0" presId="urn:microsoft.com/office/officeart/2008/layout/LinedList"/>
    <dgm:cxn modelId="{82DFB2E0-F86E-4B8B-A82A-F82DB1BF51FC}" type="presParOf" srcId="{51EA575E-09A9-49C3-B927-C2C5AC08C93D}" destId="{9C606E76-AF6C-43DC-830A-BEBF90F05F17}" srcOrd="8" destOrd="0" presId="urn:microsoft.com/office/officeart/2008/layout/LinedList"/>
    <dgm:cxn modelId="{CDDAF855-3F3D-4473-AD9E-A5CBAD53773B}" type="presParOf" srcId="{51EA575E-09A9-49C3-B927-C2C5AC08C93D}" destId="{F321424C-D917-4DDF-A4CE-9682AD1620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0F2EF-88CF-4AB9-9BBC-F26B4FB847E3}"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10737FBE-4AAC-45CC-80CF-129C826647A1}">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ÖÖB olan çocukların bilişsel gelişimleri normaldir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DFADF7B8-3524-40A5-B7AB-4EAFA7D587E6}" type="parTrans" cxnId="{145D22DB-A215-47A1-8696-38928EEA7DB2}">
      <dgm:prSet/>
      <dgm:spPr/>
      <dgm:t>
        <a:bodyPr/>
        <a:lstStyle/>
        <a:p>
          <a:endParaRPr lang="tr-TR">
            <a:latin typeface="Segoe UI" panose="020B0502040204020203" pitchFamily="34" charset="0"/>
            <a:cs typeface="Segoe UI" panose="020B0502040204020203" pitchFamily="34" charset="0"/>
          </a:endParaRPr>
        </a:p>
      </dgm:t>
    </dgm:pt>
    <dgm:pt modelId="{6F6B2598-2BFD-4280-A39B-7042275BAEF6}" type="sibTrans" cxnId="{145D22DB-A215-47A1-8696-38928EEA7DB2}">
      <dgm:prSet/>
      <dgm:spPr/>
      <dgm:t>
        <a:bodyPr/>
        <a:lstStyle/>
        <a:p>
          <a:endParaRPr lang="tr-TR">
            <a:latin typeface="Segoe UI" panose="020B0502040204020203" pitchFamily="34" charset="0"/>
            <a:cs typeface="Segoe UI" panose="020B0502040204020203" pitchFamily="34" charset="0"/>
          </a:endParaRPr>
        </a:p>
      </dgm:t>
    </dgm:pt>
    <dgm:pt modelId="{ADDF3ACF-67DC-4F91-AF57-B2C363E69376}">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Gelişimle açıklanamayan bir öğrenme sorunu vardır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67E24B88-9534-45F7-8AFA-AF4E6B1B48F4}" type="parTrans" cxnId="{DAC8E651-876C-4F2D-88D1-E9CEAE416428}">
      <dgm:prSet/>
      <dgm:spPr/>
      <dgm:t>
        <a:bodyPr/>
        <a:lstStyle/>
        <a:p>
          <a:endParaRPr lang="tr-TR">
            <a:latin typeface="Segoe UI" panose="020B0502040204020203" pitchFamily="34" charset="0"/>
            <a:cs typeface="Segoe UI" panose="020B0502040204020203" pitchFamily="34" charset="0"/>
          </a:endParaRPr>
        </a:p>
      </dgm:t>
    </dgm:pt>
    <dgm:pt modelId="{EB9B2DE6-0403-4F6C-9622-FBF5F82A1C8A}" type="sibTrans" cxnId="{DAC8E651-876C-4F2D-88D1-E9CEAE416428}">
      <dgm:prSet/>
      <dgm:spPr/>
      <dgm:t>
        <a:bodyPr/>
        <a:lstStyle/>
        <a:p>
          <a:endParaRPr lang="tr-TR">
            <a:latin typeface="Segoe UI" panose="020B0502040204020203" pitchFamily="34" charset="0"/>
            <a:cs typeface="Segoe UI" panose="020B0502040204020203" pitchFamily="34" charset="0"/>
          </a:endParaRPr>
        </a:p>
      </dgm:t>
    </dgm:pt>
    <dgm:pt modelId="{75B77449-81F0-49BC-9127-3A1120B1B6F9}">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Öğrenme sorunları; okuma, yazma ve matematik alanlarının birinde veya birkaçında olabilir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CEC608F2-1AE9-4AD8-BB3C-79421F10B999}" type="parTrans" cxnId="{5A3A6815-334A-4934-88C6-B150BD1E0096}">
      <dgm:prSet/>
      <dgm:spPr/>
      <dgm:t>
        <a:bodyPr/>
        <a:lstStyle/>
        <a:p>
          <a:endParaRPr lang="tr-TR">
            <a:latin typeface="Segoe UI" panose="020B0502040204020203" pitchFamily="34" charset="0"/>
            <a:cs typeface="Segoe UI" panose="020B0502040204020203" pitchFamily="34" charset="0"/>
          </a:endParaRPr>
        </a:p>
      </dgm:t>
    </dgm:pt>
    <dgm:pt modelId="{A00D977D-39D9-4948-9FFA-3C5104B174E1}" type="sibTrans" cxnId="{5A3A6815-334A-4934-88C6-B150BD1E0096}">
      <dgm:prSet/>
      <dgm:spPr/>
      <dgm:t>
        <a:bodyPr/>
        <a:lstStyle/>
        <a:p>
          <a:endParaRPr lang="tr-TR">
            <a:latin typeface="Segoe UI" panose="020B0502040204020203" pitchFamily="34" charset="0"/>
            <a:cs typeface="Segoe UI" panose="020B0502040204020203" pitchFamily="34" charset="0"/>
          </a:endParaRPr>
        </a:p>
      </dgm:t>
    </dgm:pt>
    <dgm:pt modelId="{E5FD1432-DF98-4132-A0BA-A758811FC717}">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Eşlik eden durumların tanınması, eğitimde mesafe kat etme hızı açısından önemlidir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DBBAC5B1-29E5-45FA-A646-E8E437266079}" type="parTrans" cxnId="{9B605694-F64F-430F-82E6-2F700BC7AB6F}">
      <dgm:prSet/>
      <dgm:spPr/>
      <dgm:t>
        <a:bodyPr/>
        <a:lstStyle/>
        <a:p>
          <a:endParaRPr lang="tr-TR">
            <a:latin typeface="Segoe UI" panose="020B0502040204020203" pitchFamily="34" charset="0"/>
            <a:cs typeface="Segoe UI" panose="020B0502040204020203" pitchFamily="34" charset="0"/>
          </a:endParaRPr>
        </a:p>
      </dgm:t>
    </dgm:pt>
    <dgm:pt modelId="{40D83848-8364-4206-B1AA-76253C50F37B}" type="sibTrans" cxnId="{9B605694-F64F-430F-82E6-2F700BC7AB6F}">
      <dgm:prSet/>
      <dgm:spPr/>
      <dgm:t>
        <a:bodyPr/>
        <a:lstStyle/>
        <a:p>
          <a:endParaRPr lang="tr-TR">
            <a:latin typeface="Segoe UI" panose="020B0502040204020203" pitchFamily="34" charset="0"/>
            <a:cs typeface="Segoe UI" panose="020B0502040204020203" pitchFamily="34" charset="0"/>
          </a:endParaRPr>
        </a:p>
      </dgm:t>
    </dgm:pt>
    <dgm:pt modelId="{A2629027-A948-41F4-96F1-CFED62CA9995}" type="pres">
      <dgm:prSet presAssocID="{A300F2EF-88CF-4AB9-9BBC-F26B4FB847E3}" presName="vert0" presStyleCnt="0">
        <dgm:presLayoutVars>
          <dgm:dir/>
          <dgm:animOne val="branch"/>
          <dgm:animLvl val="lvl"/>
        </dgm:presLayoutVars>
      </dgm:prSet>
      <dgm:spPr/>
    </dgm:pt>
    <dgm:pt modelId="{A30502B0-6918-492B-B341-52ABF963658C}" type="pres">
      <dgm:prSet presAssocID="{10737FBE-4AAC-45CC-80CF-129C826647A1}" presName="thickLine" presStyleLbl="alignNode1" presStyleIdx="0" presStyleCnt="4"/>
      <dgm:spPr/>
    </dgm:pt>
    <dgm:pt modelId="{E06568F1-4D0A-4764-A9D3-E8DA9B1AB522}" type="pres">
      <dgm:prSet presAssocID="{10737FBE-4AAC-45CC-80CF-129C826647A1}" presName="horz1" presStyleCnt="0"/>
      <dgm:spPr/>
    </dgm:pt>
    <dgm:pt modelId="{49D669AB-7043-4F2D-815A-265D0455B6EE}" type="pres">
      <dgm:prSet presAssocID="{10737FBE-4AAC-45CC-80CF-129C826647A1}" presName="tx1" presStyleLbl="revTx" presStyleIdx="0" presStyleCnt="4"/>
      <dgm:spPr/>
    </dgm:pt>
    <dgm:pt modelId="{F4A4CA08-8C5B-4CC1-AE20-52E84FEE182E}" type="pres">
      <dgm:prSet presAssocID="{10737FBE-4AAC-45CC-80CF-129C826647A1}" presName="vert1" presStyleCnt="0"/>
      <dgm:spPr/>
    </dgm:pt>
    <dgm:pt modelId="{DB64D9E0-C018-4E18-AED1-5304480ED507}" type="pres">
      <dgm:prSet presAssocID="{ADDF3ACF-67DC-4F91-AF57-B2C363E69376}" presName="thickLine" presStyleLbl="alignNode1" presStyleIdx="1" presStyleCnt="4"/>
      <dgm:spPr/>
    </dgm:pt>
    <dgm:pt modelId="{BE3DBCCD-E06F-4191-A202-76B1E4AAB8B5}" type="pres">
      <dgm:prSet presAssocID="{ADDF3ACF-67DC-4F91-AF57-B2C363E69376}" presName="horz1" presStyleCnt="0"/>
      <dgm:spPr/>
    </dgm:pt>
    <dgm:pt modelId="{E3FF8AAA-EF10-4F6B-AF3E-79BD1D444964}" type="pres">
      <dgm:prSet presAssocID="{ADDF3ACF-67DC-4F91-AF57-B2C363E69376}" presName="tx1" presStyleLbl="revTx" presStyleIdx="1" presStyleCnt="4"/>
      <dgm:spPr/>
    </dgm:pt>
    <dgm:pt modelId="{9C062982-5BEB-4D6E-AC79-20E92EB9286C}" type="pres">
      <dgm:prSet presAssocID="{ADDF3ACF-67DC-4F91-AF57-B2C363E69376}" presName="vert1" presStyleCnt="0"/>
      <dgm:spPr/>
    </dgm:pt>
    <dgm:pt modelId="{1F7DA3B8-F5A3-4FB1-BBBD-E00741348D21}" type="pres">
      <dgm:prSet presAssocID="{75B77449-81F0-49BC-9127-3A1120B1B6F9}" presName="thickLine" presStyleLbl="alignNode1" presStyleIdx="2" presStyleCnt="4"/>
      <dgm:spPr/>
    </dgm:pt>
    <dgm:pt modelId="{00116DF5-8A0B-4CC9-AF69-D0EF6A7075C3}" type="pres">
      <dgm:prSet presAssocID="{75B77449-81F0-49BC-9127-3A1120B1B6F9}" presName="horz1" presStyleCnt="0"/>
      <dgm:spPr/>
    </dgm:pt>
    <dgm:pt modelId="{03AC3810-2D50-406E-A7E2-C9F81C31709B}" type="pres">
      <dgm:prSet presAssocID="{75B77449-81F0-49BC-9127-3A1120B1B6F9}" presName="tx1" presStyleLbl="revTx" presStyleIdx="2" presStyleCnt="4"/>
      <dgm:spPr/>
    </dgm:pt>
    <dgm:pt modelId="{BCD60A7C-3F19-4A8E-8487-937BAC737D1C}" type="pres">
      <dgm:prSet presAssocID="{75B77449-81F0-49BC-9127-3A1120B1B6F9}" presName="vert1" presStyleCnt="0"/>
      <dgm:spPr/>
    </dgm:pt>
    <dgm:pt modelId="{3EDBD55B-9760-46F8-AC35-734F0AFBE28F}" type="pres">
      <dgm:prSet presAssocID="{E5FD1432-DF98-4132-A0BA-A758811FC717}" presName="thickLine" presStyleLbl="alignNode1" presStyleIdx="3" presStyleCnt="4"/>
      <dgm:spPr/>
    </dgm:pt>
    <dgm:pt modelId="{F432ED50-705A-4B50-A0D9-AE8BCDBD81E2}" type="pres">
      <dgm:prSet presAssocID="{E5FD1432-DF98-4132-A0BA-A758811FC717}" presName="horz1" presStyleCnt="0"/>
      <dgm:spPr/>
    </dgm:pt>
    <dgm:pt modelId="{E9F3CD8A-8D3C-427E-8206-BEBD864DFC33}" type="pres">
      <dgm:prSet presAssocID="{E5FD1432-DF98-4132-A0BA-A758811FC717}" presName="tx1" presStyleLbl="revTx" presStyleIdx="3" presStyleCnt="4"/>
      <dgm:spPr/>
    </dgm:pt>
    <dgm:pt modelId="{33FC002D-28E7-4A43-A76D-77DB8B074933}" type="pres">
      <dgm:prSet presAssocID="{E5FD1432-DF98-4132-A0BA-A758811FC717}" presName="vert1" presStyleCnt="0"/>
      <dgm:spPr/>
    </dgm:pt>
  </dgm:ptLst>
  <dgm:cxnLst>
    <dgm:cxn modelId="{99EB3013-E220-444C-961C-D4B030F9D11C}" type="presOf" srcId="{A300F2EF-88CF-4AB9-9BBC-F26B4FB847E3}" destId="{A2629027-A948-41F4-96F1-CFED62CA9995}" srcOrd="0" destOrd="0" presId="urn:microsoft.com/office/officeart/2008/layout/LinedList"/>
    <dgm:cxn modelId="{5A3A6815-334A-4934-88C6-B150BD1E0096}" srcId="{A300F2EF-88CF-4AB9-9BBC-F26B4FB847E3}" destId="{75B77449-81F0-49BC-9127-3A1120B1B6F9}" srcOrd="2" destOrd="0" parTransId="{CEC608F2-1AE9-4AD8-BB3C-79421F10B999}" sibTransId="{A00D977D-39D9-4948-9FFA-3C5104B174E1}"/>
    <dgm:cxn modelId="{9DD81428-D44A-4969-B2F5-30AB242A3EEE}" type="presOf" srcId="{E5FD1432-DF98-4132-A0BA-A758811FC717}" destId="{E9F3CD8A-8D3C-427E-8206-BEBD864DFC33}" srcOrd="0" destOrd="0" presId="urn:microsoft.com/office/officeart/2008/layout/LinedList"/>
    <dgm:cxn modelId="{DAC8E651-876C-4F2D-88D1-E9CEAE416428}" srcId="{A300F2EF-88CF-4AB9-9BBC-F26B4FB847E3}" destId="{ADDF3ACF-67DC-4F91-AF57-B2C363E69376}" srcOrd="1" destOrd="0" parTransId="{67E24B88-9534-45F7-8AFA-AF4E6B1B48F4}" sibTransId="{EB9B2DE6-0403-4F6C-9622-FBF5F82A1C8A}"/>
    <dgm:cxn modelId="{2E446675-2E49-4C82-A09C-9AA73F35EE73}" type="presOf" srcId="{ADDF3ACF-67DC-4F91-AF57-B2C363E69376}" destId="{E3FF8AAA-EF10-4F6B-AF3E-79BD1D444964}" srcOrd="0" destOrd="0" presId="urn:microsoft.com/office/officeart/2008/layout/LinedList"/>
    <dgm:cxn modelId="{0F2FEB79-F4B6-4713-81AE-A5941729464C}" type="presOf" srcId="{10737FBE-4AAC-45CC-80CF-129C826647A1}" destId="{49D669AB-7043-4F2D-815A-265D0455B6EE}" srcOrd="0" destOrd="0" presId="urn:microsoft.com/office/officeart/2008/layout/LinedList"/>
    <dgm:cxn modelId="{9B605694-F64F-430F-82E6-2F700BC7AB6F}" srcId="{A300F2EF-88CF-4AB9-9BBC-F26B4FB847E3}" destId="{E5FD1432-DF98-4132-A0BA-A758811FC717}" srcOrd="3" destOrd="0" parTransId="{DBBAC5B1-29E5-45FA-A646-E8E437266079}" sibTransId="{40D83848-8364-4206-B1AA-76253C50F37B}"/>
    <dgm:cxn modelId="{0E63F7B0-6786-46BC-B9F1-46558F4FEDED}" type="presOf" srcId="{75B77449-81F0-49BC-9127-3A1120B1B6F9}" destId="{03AC3810-2D50-406E-A7E2-C9F81C31709B}" srcOrd="0" destOrd="0" presId="urn:microsoft.com/office/officeart/2008/layout/LinedList"/>
    <dgm:cxn modelId="{145D22DB-A215-47A1-8696-38928EEA7DB2}" srcId="{A300F2EF-88CF-4AB9-9BBC-F26B4FB847E3}" destId="{10737FBE-4AAC-45CC-80CF-129C826647A1}" srcOrd="0" destOrd="0" parTransId="{DFADF7B8-3524-40A5-B7AB-4EAFA7D587E6}" sibTransId="{6F6B2598-2BFD-4280-A39B-7042275BAEF6}"/>
    <dgm:cxn modelId="{468B6946-6C54-4687-B67F-936369AA018E}" type="presParOf" srcId="{A2629027-A948-41F4-96F1-CFED62CA9995}" destId="{A30502B0-6918-492B-B341-52ABF963658C}" srcOrd="0" destOrd="0" presId="urn:microsoft.com/office/officeart/2008/layout/LinedList"/>
    <dgm:cxn modelId="{B4AF5A13-22D8-4E4B-A776-970811E74C75}" type="presParOf" srcId="{A2629027-A948-41F4-96F1-CFED62CA9995}" destId="{E06568F1-4D0A-4764-A9D3-E8DA9B1AB522}" srcOrd="1" destOrd="0" presId="urn:microsoft.com/office/officeart/2008/layout/LinedList"/>
    <dgm:cxn modelId="{7057B393-2F12-498A-85E1-F1C0872E59D4}" type="presParOf" srcId="{E06568F1-4D0A-4764-A9D3-E8DA9B1AB522}" destId="{49D669AB-7043-4F2D-815A-265D0455B6EE}" srcOrd="0" destOrd="0" presId="urn:microsoft.com/office/officeart/2008/layout/LinedList"/>
    <dgm:cxn modelId="{1950529B-47EA-43EB-826F-82A9912AA06E}" type="presParOf" srcId="{E06568F1-4D0A-4764-A9D3-E8DA9B1AB522}" destId="{F4A4CA08-8C5B-4CC1-AE20-52E84FEE182E}" srcOrd="1" destOrd="0" presId="urn:microsoft.com/office/officeart/2008/layout/LinedList"/>
    <dgm:cxn modelId="{1BFA1219-07D2-40F3-9DF1-E664653F89D9}" type="presParOf" srcId="{A2629027-A948-41F4-96F1-CFED62CA9995}" destId="{DB64D9E0-C018-4E18-AED1-5304480ED507}" srcOrd="2" destOrd="0" presId="urn:microsoft.com/office/officeart/2008/layout/LinedList"/>
    <dgm:cxn modelId="{B4A1B4E5-B7B7-4A91-9D41-B6399C8B0E0D}" type="presParOf" srcId="{A2629027-A948-41F4-96F1-CFED62CA9995}" destId="{BE3DBCCD-E06F-4191-A202-76B1E4AAB8B5}" srcOrd="3" destOrd="0" presId="urn:microsoft.com/office/officeart/2008/layout/LinedList"/>
    <dgm:cxn modelId="{458D6B96-9320-4AC2-85F0-7A3F76879DC3}" type="presParOf" srcId="{BE3DBCCD-E06F-4191-A202-76B1E4AAB8B5}" destId="{E3FF8AAA-EF10-4F6B-AF3E-79BD1D444964}" srcOrd="0" destOrd="0" presId="urn:microsoft.com/office/officeart/2008/layout/LinedList"/>
    <dgm:cxn modelId="{D96FF35F-AF4E-46B3-8C65-29956C6C33B5}" type="presParOf" srcId="{BE3DBCCD-E06F-4191-A202-76B1E4AAB8B5}" destId="{9C062982-5BEB-4D6E-AC79-20E92EB9286C}" srcOrd="1" destOrd="0" presId="urn:microsoft.com/office/officeart/2008/layout/LinedList"/>
    <dgm:cxn modelId="{389FF7EA-EE40-4EE9-B96D-589064E89385}" type="presParOf" srcId="{A2629027-A948-41F4-96F1-CFED62CA9995}" destId="{1F7DA3B8-F5A3-4FB1-BBBD-E00741348D21}" srcOrd="4" destOrd="0" presId="urn:microsoft.com/office/officeart/2008/layout/LinedList"/>
    <dgm:cxn modelId="{FB7690B9-E2F2-446A-ABD8-06890305BA54}" type="presParOf" srcId="{A2629027-A948-41F4-96F1-CFED62CA9995}" destId="{00116DF5-8A0B-4CC9-AF69-D0EF6A7075C3}" srcOrd="5" destOrd="0" presId="urn:microsoft.com/office/officeart/2008/layout/LinedList"/>
    <dgm:cxn modelId="{C7EDAA38-55E0-4768-82B6-822129EA4E91}" type="presParOf" srcId="{00116DF5-8A0B-4CC9-AF69-D0EF6A7075C3}" destId="{03AC3810-2D50-406E-A7E2-C9F81C31709B}" srcOrd="0" destOrd="0" presId="urn:microsoft.com/office/officeart/2008/layout/LinedList"/>
    <dgm:cxn modelId="{551033DC-2C42-4612-B403-8ACEEC72CA53}" type="presParOf" srcId="{00116DF5-8A0B-4CC9-AF69-D0EF6A7075C3}" destId="{BCD60A7C-3F19-4A8E-8487-937BAC737D1C}" srcOrd="1" destOrd="0" presId="urn:microsoft.com/office/officeart/2008/layout/LinedList"/>
    <dgm:cxn modelId="{65D77544-1A45-47ED-88A6-46027C7607EA}" type="presParOf" srcId="{A2629027-A948-41F4-96F1-CFED62CA9995}" destId="{3EDBD55B-9760-46F8-AC35-734F0AFBE28F}" srcOrd="6" destOrd="0" presId="urn:microsoft.com/office/officeart/2008/layout/LinedList"/>
    <dgm:cxn modelId="{67AD635C-3A74-4415-A01E-91B0A45C50E4}" type="presParOf" srcId="{A2629027-A948-41F4-96F1-CFED62CA9995}" destId="{F432ED50-705A-4B50-A0D9-AE8BCDBD81E2}" srcOrd="7" destOrd="0" presId="urn:microsoft.com/office/officeart/2008/layout/LinedList"/>
    <dgm:cxn modelId="{EE851EFC-49ED-45DA-BDC2-412740B4828B}" type="presParOf" srcId="{F432ED50-705A-4B50-A0D9-AE8BCDBD81E2}" destId="{E9F3CD8A-8D3C-427E-8206-BEBD864DFC33}" srcOrd="0" destOrd="0" presId="urn:microsoft.com/office/officeart/2008/layout/LinedList"/>
    <dgm:cxn modelId="{3D2D48EA-7B3D-4D55-80C6-A87F629DFE47}" type="presParOf" srcId="{F432ED50-705A-4B50-A0D9-AE8BCDBD81E2}" destId="{33FC002D-28E7-4A43-A76D-77DB8B0749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94B5A-6535-4419-B052-FEAAE85344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3E121D4C-8F7F-49CF-A5B8-8F479A68B4F7}">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İletişimin konuşma ve anlama ile ilgili alanlarında etkilenmelerle gider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A4C95E74-F006-4133-AD23-5B6A6F98487D}" type="parTrans" cxnId="{270AE1EA-E700-4A4A-B656-99B0D37EDD43}">
      <dgm:prSet/>
      <dgm:spPr/>
      <dgm:t>
        <a:bodyPr/>
        <a:lstStyle/>
        <a:p>
          <a:endParaRPr lang="tr-TR">
            <a:latin typeface="Segoe UI" panose="020B0502040204020203" pitchFamily="34" charset="0"/>
            <a:cs typeface="Segoe UI" panose="020B0502040204020203" pitchFamily="34" charset="0"/>
          </a:endParaRPr>
        </a:p>
      </dgm:t>
    </dgm:pt>
    <dgm:pt modelId="{847ACC42-281D-4CD6-9E6A-0BB27CDDD09B}" type="sibTrans" cxnId="{270AE1EA-E700-4A4A-B656-99B0D37EDD43}">
      <dgm:prSet/>
      <dgm:spPr/>
      <dgm:t>
        <a:bodyPr/>
        <a:lstStyle/>
        <a:p>
          <a:endParaRPr lang="tr-TR">
            <a:latin typeface="Segoe UI" panose="020B0502040204020203" pitchFamily="34" charset="0"/>
            <a:cs typeface="Segoe UI" panose="020B0502040204020203" pitchFamily="34" charset="0"/>
          </a:endParaRPr>
        </a:p>
      </dgm:t>
    </dgm:pt>
    <dgm:pt modelId="{6D9C268A-74B0-49E0-9FB9-A7F208C58390}">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Sözel olmayan iletişim genellikle etkilenmemiştir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8F17CA3C-8F38-4431-9A61-6EF26D389277}" type="parTrans" cxnId="{89E84CB7-9A2F-4970-ADF8-4AF0FA86FD96}">
      <dgm:prSet/>
      <dgm:spPr/>
      <dgm:t>
        <a:bodyPr/>
        <a:lstStyle/>
        <a:p>
          <a:endParaRPr lang="tr-TR">
            <a:latin typeface="Segoe UI" panose="020B0502040204020203" pitchFamily="34" charset="0"/>
            <a:cs typeface="Segoe UI" panose="020B0502040204020203" pitchFamily="34" charset="0"/>
          </a:endParaRPr>
        </a:p>
      </dgm:t>
    </dgm:pt>
    <dgm:pt modelId="{8CA0E4AE-6B6F-48CE-87D0-20DFBCB77C2D}" type="sibTrans" cxnId="{89E84CB7-9A2F-4970-ADF8-4AF0FA86FD96}">
      <dgm:prSet/>
      <dgm:spPr/>
      <dgm:t>
        <a:bodyPr/>
        <a:lstStyle/>
        <a:p>
          <a:endParaRPr lang="tr-TR">
            <a:latin typeface="Segoe UI" panose="020B0502040204020203" pitchFamily="34" charset="0"/>
            <a:cs typeface="Segoe UI" panose="020B0502040204020203" pitchFamily="34" charset="0"/>
          </a:endParaRPr>
        </a:p>
      </dgm:t>
    </dgm:pt>
    <dgm:pt modelId="{120FFA3A-28ED-4F1D-B60C-523DF89372B0}">
      <dgm:prSet/>
      <dgm:spPr/>
      <dgm:t>
        <a:bodyPr/>
        <a:lstStyle/>
        <a:p>
          <a:r>
            <a:rPr lang="tr-TR" b="1" u="none" dirty="0">
              <a:latin typeface="Segoe UI" panose="020B0502040204020203" pitchFamily="34" charset="0"/>
              <a:cs typeface="Segoe UI" panose="020B0502040204020203" pitchFamily="34" charset="0"/>
            </a:rPr>
            <a:t>*</a:t>
          </a:r>
          <a:r>
            <a:rPr lang="en-US" b="1" u="none" dirty="0">
              <a:latin typeface="Segoe UI" panose="020B0502040204020203" pitchFamily="34" charset="0"/>
              <a:cs typeface="Segoe UI" panose="020B0502040204020203" pitchFamily="34" charset="0"/>
            </a:rPr>
            <a:t> </a:t>
          </a:r>
          <a:r>
            <a:rPr lang="tr-TR" b="1" u="sng" dirty="0">
              <a:solidFill>
                <a:srgbClr val="002060"/>
              </a:solidFill>
              <a:latin typeface="Segoe UI" panose="020B0502040204020203" pitchFamily="34" charset="0"/>
              <a:cs typeface="Segoe UI" panose="020B0502040204020203" pitchFamily="34" charset="0"/>
            </a:rPr>
            <a:t>Dil Bozukluğunda</a:t>
          </a:r>
          <a:r>
            <a:rPr lang="tr-TR" dirty="0">
              <a:solidFill>
                <a:srgbClr val="002060"/>
              </a:solidFill>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konuşmanın niceliksel boyutunda etkilenme vardır, alıcı dil de etkilenebilir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dgm:t>
    </dgm:pt>
    <dgm:pt modelId="{B9510CFD-A267-493F-B2D4-266C7E635D1A}" type="parTrans" cxnId="{A9930A8F-B014-413F-A418-9F0EB59B146E}">
      <dgm:prSet/>
      <dgm:spPr/>
      <dgm:t>
        <a:bodyPr/>
        <a:lstStyle/>
        <a:p>
          <a:endParaRPr lang="tr-TR">
            <a:latin typeface="Segoe UI" panose="020B0502040204020203" pitchFamily="34" charset="0"/>
            <a:cs typeface="Segoe UI" panose="020B0502040204020203" pitchFamily="34" charset="0"/>
          </a:endParaRPr>
        </a:p>
      </dgm:t>
    </dgm:pt>
    <dgm:pt modelId="{3BA3A7E1-0D86-4A88-8579-FF48F187395B}" type="sibTrans" cxnId="{A9930A8F-B014-413F-A418-9F0EB59B146E}">
      <dgm:prSet/>
      <dgm:spPr/>
      <dgm:t>
        <a:bodyPr/>
        <a:lstStyle/>
        <a:p>
          <a:endParaRPr lang="tr-TR">
            <a:latin typeface="Segoe UI" panose="020B0502040204020203" pitchFamily="34" charset="0"/>
            <a:cs typeface="Segoe UI" panose="020B0502040204020203" pitchFamily="34" charset="0"/>
          </a:endParaRPr>
        </a:p>
      </dgm:t>
    </dgm:pt>
    <dgm:pt modelId="{4FEBD04A-49FA-48E8-8DB6-3455618D4C41}">
      <dgm:prSet/>
      <dgm:spPr/>
      <dgm:t>
        <a:bodyPr/>
        <a:lstStyle/>
        <a:p>
          <a:r>
            <a:rPr lang="tr-TR" b="1" u="none" dirty="0">
              <a:latin typeface="Segoe UI" panose="020B0502040204020203" pitchFamily="34" charset="0"/>
              <a:cs typeface="Segoe UI" panose="020B0502040204020203" pitchFamily="34" charset="0"/>
            </a:rPr>
            <a:t>*</a:t>
          </a:r>
          <a:r>
            <a:rPr lang="en-US" b="1" u="none" dirty="0">
              <a:latin typeface="Segoe UI" panose="020B0502040204020203" pitchFamily="34" charset="0"/>
              <a:cs typeface="Segoe UI" panose="020B0502040204020203" pitchFamily="34" charset="0"/>
            </a:rPr>
            <a:t> </a:t>
          </a:r>
          <a:r>
            <a:rPr lang="tr-TR" b="1" u="sng" dirty="0">
              <a:solidFill>
                <a:srgbClr val="002060"/>
              </a:solidFill>
              <a:latin typeface="Segoe UI" panose="020B0502040204020203" pitchFamily="34" charset="0"/>
              <a:cs typeface="Segoe UI" panose="020B0502040204020203" pitchFamily="34" charset="0"/>
            </a:rPr>
            <a:t>Konuşma Sesi Bozukluğunda </a:t>
          </a:r>
          <a:r>
            <a:rPr lang="tr-TR" dirty="0">
              <a:latin typeface="Segoe UI" panose="020B0502040204020203" pitchFamily="34" charset="0"/>
              <a:cs typeface="Segoe UI" panose="020B0502040204020203" pitchFamily="34" charset="0"/>
            </a:rPr>
            <a:t>bazı seslerin çıkarılması etkilenirken</a:t>
          </a:r>
        </a:p>
      </dgm:t>
    </dgm:pt>
    <dgm:pt modelId="{BA3C32B1-6A87-42AB-BABC-A724382EE637}" type="parTrans" cxnId="{CDB62648-D628-4D2B-850D-5FF98F4E4AD0}">
      <dgm:prSet/>
      <dgm:spPr/>
      <dgm:t>
        <a:bodyPr/>
        <a:lstStyle/>
        <a:p>
          <a:endParaRPr lang="tr-TR">
            <a:latin typeface="Segoe UI" panose="020B0502040204020203" pitchFamily="34" charset="0"/>
            <a:cs typeface="Segoe UI" panose="020B0502040204020203" pitchFamily="34" charset="0"/>
          </a:endParaRPr>
        </a:p>
      </dgm:t>
    </dgm:pt>
    <dgm:pt modelId="{F0650314-9065-4639-BA42-F2A2C6FFAA06}" type="sibTrans" cxnId="{CDB62648-D628-4D2B-850D-5FF98F4E4AD0}">
      <dgm:prSet/>
      <dgm:spPr/>
      <dgm:t>
        <a:bodyPr/>
        <a:lstStyle/>
        <a:p>
          <a:endParaRPr lang="tr-TR">
            <a:latin typeface="Segoe UI" panose="020B0502040204020203" pitchFamily="34" charset="0"/>
            <a:cs typeface="Segoe UI" panose="020B0502040204020203" pitchFamily="34" charset="0"/>
          </a:endParaRPr>
        </a:p>
      </dgm:t>
    </dgm:pt>
    <dgm:pt modelId="{CB66603B-1890-4D1D-BF62-6A70D0AE1A21}">
      <dgm:prSet/>
      <dgm:spPr/>
      <dgm:t>
        <a:bodyPr/>
        <a:lstStyle/>
        <a:p>
          <a:r>
            <a:rPr lang="tr-TR" b="1" u="none" dirty="0">
              <a:latin typeface="Segoe UI" panose="020B0502040204020203" pitchFamily="34" charset="0"/>
              <a:cs typeface="Segoe UI" panose="020B0502040204020203" pitchFamily="34" charset="0"/>
            </a:rPr>
            <a:t>*</a:t>
          </a:r>
          <a:r>
            <a:rPr lang="en-US" b="1" u="none" dirty="0">
              <a:latin typeface="Segoe UI" panose="020B0502040204020203" pitchFamily="34" charset="0"/>
              <a:cs typeface="Segoe UI" panose="020B0502040204020203" pitchFamily="34" charset="0"/>
            </a:rPr>
            <a:t> </a:t>
          </a:r>
          <a:r>
            <a:rPr lang="tr-TR" b="1" u="sng" dirty="0">
              <a:solidFill>
                <a:srgbClr val="002060"/>
              </a:solidFill>
              <a:latin typeface="Segoe UI" panose="020B0502040204020203" pitchFamily="34" charset="0"/>
              <a:cs typeface="Segoe UI" panose="020B0502040204020203" pitchFamily="34" charset="0"/>
            </a:rPr>
            <a:t>Akıcılık bozukluğunda </a:t>
          </a:r>
          <a:r>
            <a:rPr lang="tr-TR" dirty="0">
              <a:latin typeface="Segoe UI" panose="020B0502040204020203" pitchFamily="34" charset="0"/>
              <a:cs typeface="Segoe UI" panose="020B0502040204020203" pitchFamily="34" charset="0"/>
            </a:rPr>
            <a:t>konuşmada takılma vardır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E7F7CA61-CDEB-44E9-92C5-DE2F793B09CB}" type="parTrans" cxnId="{F1AECC2C-5AB1-4F5A-8F44-D3319788BDF2}">
      <dgm:prSet/>
      <dgm:spPr/>
      <dgm:t>
        <a:bodyPr/>
        <a:lstStyle/>
        <a:p>
          <a:endParaRPr lang="tr-TR">
            <a:latin typeface="Segoe UI" panose="020B0502040204020203" pitchFamily="34" charset="0"/>
            <a:cs typeface="Segoe UI" panose="020B0502040204020203" pitchFamily="34" charset="0"/>
          </a:endParaRPr>
        </a:p>
      </dgm:t>
    </dgm:pt>
    <dgm:pt modelId="{75F4651F-4688-4BF8-96C0-4814A48AA3F4}" type="sibTrans" cxnId="{F1AECC2C-5AB1-4F5A-8F44-D3319788BDF2}">
      <dgm:prSet/>
      <dgm:spPr/>
      <dgm:t>
        <a:bodyPr/>
        <a:lstStyle/>
        <a:p>
          <a:endParaRPr lang="tr-TR">
            <a:latin typeface="Segoe UI" panose="020B0502040204020203" pitchFamily="34" charset="0"/>
            <a:cs typeface="Segoe UI" panose="020B0502040204020203" pitchFamily="34" charset="0"/>
          </a:endParaRPr>
        </a:p>
      </dgm:t>
    </dgm:pt>
    <dgm:pt modelId="{F5CEE6AB-0F70-4EDE-AC8E-7522165B3C73}">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Hepsi </a:t>
          </a:r>
          <a:r>
            <a:rPr lang="tr-TR" b="1" dirty="0">
              <a:solidFill>
                <a:srgbClr val="002060"/>
              </a:solidFill>
              <a:latin typeface="Segoe UI" panose="020B0502040204020203" pitchFamily="34" charset="0"/>
              <a:cs typeface="Segoe UI" panose="020B0502040204020203" pitchFamily="34" charset="0"/>
            </a:rPr>
            <a:t>eğitime</a:t>
          </a:r>
          <a:r>
            <a:rPr lang="tr-TR" dirty="0">
              <a:latin typeface="Segoe UI" panose="020B0502040204020203" pitchFamily="34" charset="0"/>
              <a:cs typeface="Segoe UI" panose="020B0502040204020203" pitchFamily="34" charset="0"/>
            </a:rPr>
            <a:t> hızlı yanıt verir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dgm:t>
    </dgm:pt>
    <dgm:pt modelId="{1F4565C9-B54D-490F-9AD2-51D4D7721A4B}" type="parTrans" cxnId="{E308AABC-E131-4834-B46C-105C1C202B97}">
      <dgm:prSet/>
      <dgm:spPr/>
      <dgm:t>
        <a:bodyPr/>
        <a:lstStyle/>
        <a:p>
          <a:endParaRPr lang="tr-TR">
            <a:latin typeface="Segoe UI" panose="020B0502040204020203" pitchFamily="34" charset="0"/>
            <a:cs typeface="Segoe UI" panose="020B0502040204020203" pitchFamily="34" charset="0"/>
          </a:endParaRPr>
        </a:p>
      </dgm:t>
    </dgm:pt>
    <dgm:pt modelId="{A19373F2-7636-45A6-B463-76996B24625F}" type="sibTrans" cxnId="{E308AABC-E131-4834-B46C-105C1C202B97}">
      <dgm:prSet/>
      <dgm:spPr/>
      <dgm:t>
        <a:bodyPr/>
        <a:lstStyle/>
        <a:p>
          <a:endParaRPr lang="tr-TR">
            <a:latin typeface="Segoe UI" panose="020B0502040204020203" pitchFamily="34" charset="0"/>
            <a:cs typeface="Segoe UI" panose="020B0502040204020203" pitchFamily="34" charset="0"/>
          </a:endParaRPr>
        </a:p>
      </dgm:t>
    </dgm:pt>
    <dgm:pt modelId="{24FEEBD6-9221-4E96-A8A2-3F75DF8E89A3}">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b="0" dirty="0">
              <a:latin typeface="Segoe UI" panose="020B0502040204020203" pitchFamily="34" charset="0"/>
              <a:cs typeface="Segoe UI" panose="020B0502040204020203" pitchFamily="34" charset="0"/>
            </a:rPr>
            <a:t>Başlangıçta</a:t>
          </a:r>
          <a:r>
            <a:rPr lang="tr-TR" b="1" dirty="0">
              <a:latin typeface="Segoe UI" panose="020B0502040204020203" pitchFamily="34" charset="0"/>
              <a:cs typeface="Segoe UI" panose="020B0502040204020203" pitchFamily="34" charset="0"/>
            </a:rPr>
            <a:t> </a:t>
          </a:r>
          <a:r>
            <a:rPr lang="tr-TR" b="1" dirty="0">
              <a:solidFill>
                <a:srgbClr val="002060"/>
              </a:solidFill>
              <a:latin typeface="Segoe UI" panose="020B0502040204020203" pitchFamily="34" charset="0"/>
              <a:cs typeface="Segoe UI" panose="020B0502040204020203" pitchFamily="34" charset="0"/>
            </a:rPr>
            <a:t>işitme değerlendirmesi</a:t>
          </a:r>
          <a:r>
            <a:rPr lang="tr-TR" dirty="0">
              <a:solidFill>
                <a:srgbClr val="002060"/>
              </a:solidFill>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yapılması önemlidir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t>
          </a:r>
        </a:p>
      </dgm:t>
    </dgm:pt>
    <dgm:pt modelId="{7A981863-9B22-4054-8537-9E0F55D6FC4C}" type="parTrans" cxnId="{B1172131-339A-4BC6-9538-D6BD1BD257E0}">
      <dgm:prSet/>
      <dgm:spPr/>
      <dgm:t>
        <a:bodyPr/>
        <a:lstStyle/>
        <a:p>
          <a:endParaRPr lang="tr-TR">
            <a:latin typeface="Segoe UI" panose="020B0502040204020203" pitchFamily="34" charset="0"/>
            <a:cs typeface="Segoe UI" panose="020B0502040204020203" pitchFamily="34" charset="0"/>
          </a:endParaRPr>
        </a:p>
      </dgm:t>
    </dgm:pt>
    <dgm:pt modelId="{39856858-BDA5-40EA-86ED-C9C61490D9F0}" type="sibTrans" cxnId="{B1172131-339A-4BC6-9538-D6BD1BD257E0}">
      <dgm:prSet/>
      <dgm:spPr/>
      <dgm:t>
        <a:bodyPr/>
        <a:lstStyle/>
        <a:p>
          <a:endParaRPr lang="tr-TR">
            <a:latin typeface="Segoe UI" panose="020B0502040204020203" pitchFamily="34" charset="0"/>
            <a:cs typeface="Segoe UI" panose="020B0502040204020203" pitchFamily="34" charset="0"/>
          </a:endParaRPr>
        </a:p>
      </dgm:t>
    </dgm:pt>
    <dgm:pt modelId="{BDCA260E-279E-4A70-B18A-C4AEB8F6A8E7}" type="pres">
      <dgm:prSet presAssocID="{38694B5A-6535-4419-B052-FEAAE85344E8}" presName="vert0" presStyleCnt="0">
        <dgm:presLayoutVars>
          <dgm:dir/>
          <dgm:animOne val="branch"/>
          <dgm:animLvl val="lvl"/>
        </dgm:presLayoutVars>
      </dgm:prSet>
      <dgm:spPr/>
    </dgm:pt>
    <dgm:pt modelId="{F5B21B18-28C1-4EA1-8A13-DF70360C4E7D}" type="pres">
      <dgm:prSet presAssocID="{3E121D4C-8F7F-49CF-A5B8-8F479A68B4F7}" presName="thickLine" presStyleLbl="alignNode1" presStyleIdx="0" presStyleCnt="7"/>
      <dgm:spPr/>
    </dgm:pt>
    <dgm:pt modelId="{95E03264-9DA6-4185-89AD-B4FA3978965F}" type="pres">
      <dgm:prSet presAssocID="{3E121D4C-8F7F-49CF-A5B8-8F479A68B4F7}" presName="horz1" presStyleCnt="0"/>
      <dgm:spPr/>
    </dgm:pt>
    <dgm:pt modelId="{C75C03A2-FF5E-43A4-A76B-30491B2A6A61}" type="pres">
      <dgm:prSet presAssocID="{3E121D4C-8F7F-49CF-A5B8-8F479A68B4F7}" presName="tx1" presStyleLbl="revTx" presStyleIdx="0" presStyleCnt="7"/>
      <dgm:spPr/>
    </dgm:pt>
    <dgm:pt modelId="{C6963D91-1099-4AA0-BE5D-CF666B1E550A}" type="pres">
      <dgm:prSet presAssocID="{3E121D4C-8F7F-49CF-A5B8-8F479A68B4F7}" presName="vert1" presStyleCnt="0"/>
      <dgm:spPr/>
    </dgm:pt>
    <dgm:pt modelId="{2053DD2B-E8DE-406D-88FB-F2945DA26ADF}" type="pres">
      <dgm:prSet presAssocID="{6D9C268A-74B0-49E0-9FB9-A7F208C58390}" presName="thickLine" presStyleLbl="alignNode1" presStyleIdx="1" presStyleCnt="7"/>
      <dgm:spPr/>
    </dgm:pt>
    <dgm:pt modelId="{D33EF6EA-B3C8-4BF4-9E67-78AD0C2A1177}" type="pres">
      <dgm:prSet presAssocID="{6D9C268A-74B0-49E0-9FB9-A7F208C58390}" presName="horz1" presStyleCnt="0"/>
      <dgm:spPr/>
    </dgm:pt>
    <dgm:pt modelId="{71121169-A871-42C5-B1FE-E7FCD41B6FCA}" type="pres">
      <dgm:prSet presAssocID="{6D9C268A-74B0-49E0-9FB9-A7F208C58390}" presName="tx1" presStyleLbl="revTx" presStyleIdx="1" presStyleCnt="7"/>
      <dgm:spPr/>
    </dgm:pt>
    <dgm:pt modelId="{F463A752-9EEE-4869-B62A-369CD7E94ACE}" type="pres">
      <dgm:prSet presAssocID="{6D9C268A-74B0-49E0-9FB9-A7F208C58390}" presName="vert1" presStyleCnt="0"/>
      <dgm:spPr/>
    </dgm:pt>
    <dgm:pt modelId="{30ACF221-B913-4A21-B170-AE56D6C41F66}" type="pres">
      <dgm:prSet presAssocID="{120FFA3A-28ED-4F1D-B60C-523DF89372B0}" presName="thickLine" presStyleLbl="alignNode1" presStyleIdx="2" presStyleCnt="7"/>
      <dgm:spPr/>
    </dgm:pt>
    <dgm:pt modelId="{E2027940-FF40-4088-B5D9-1EBAEA804B6F}" type="pres">
      <dgm:prSet presAssocID="{120FFA3A-28ED-4F1D-B60C-523DF89372B0}" presName="horz1" presStyleCnt="0"/>
      <dgm:spPr/>
    </dgm:pt>
    <dgm:pt modelId="{B71173E5-80EB-4DF5-9894-87F38DC02EA9}" type="pres">
      <dgm:prSet presAssocID="{120FFA3A-28ED-4F1D-B60C-523DF89372B0}" presName="tx1" presStyleLbl="revTx" presStyleIdx="2" presStyleCnt="7"/>
      <dgm:spPr/>
    </dgm:pt>
    <dgm:pt modelId="{FE9B31D6-206C-416F-9BB6-992640C65823}" type="pres">
      <dgm:prSet presAssocID="{120FFA3A-28ED-4F1D-B60C-523DF89372B0}" presName="vert1" presStyleCnt="0"/>
      <dgm:spPr/>
    </dgm:pt>
    <dgm:pt modelId="{AB1EFD2C-BCFF-4112-8929-EF81D9F3C115}" type="pres">
      <dgm:prSet presAssocID="{4FEBD04A-49FA-48E8-8DB6-3455618D4C41}" presName="thickLine" presStyleLbl="alignNode1" presStyleIdx="3" presStyleCnt="7"/>
      <dgm:spPr/>
    </dgm:pt>
    <dgm:pt modelId="{9B50781C-DBA4-4204-ACB6-F5C09EB19E1B}" type="pres">
      <dgm:prSet presAssocID="{4FEBD04A-49FA-48E8-8DB6-3455618D4C41}" presName="horz1" presStyleCnt="0"/>
      <dgm:spPr/>
    </dgm:pt>
    <dgm:pt modelId="{422A2FAE-8E40-496F-8B9F-07D8E9921966}" type="pres">
      <dgm:prSet presAssocID="{4FEBD04A-49FA-48E8-8DB6-3455618D4C41}" presName="tx1" presStyleLbl="revTx" presStyleIdx="3" presStyleCnt="7"/>
      <dgm:spPr/>
    </dgm:pt>
    <dgm:pt modelId="{91F9501B-79F6-485D-8B3F-86DB273BCE36}" type="pres">
      <dgm:prSet presAssocID="{4FEBD04A-49FA-48E8-8DB6-3455618D4C41}" presName="vert1" presStyleCnt="0"/>
      <dgm:spPr/>
    </dgm:pt>
    <dgm:pt modelId="{EB958153-9349-413E-864F-190BB0692230}" type="pres">
      <dgm:prSet presAssocID="{CB66603B-1890-4D1D-BF62-6A70D0AE1A21}" presName="thickLine" presStyleLbl="alignNode1" presStyleIdx="4" presStyleCnt="7"/>
      <dgm:spPr/>
    </dgm:pt>
    <dgm:pt modelId="{86CD5DF6-EAB4-441F-B2BD-1A1B441F3B4C}" type="pres">
      <dgm:prSet presAssocID="{CB66603B-1890-4D1D-BF62-6A70D0AE1A21}" presName="horz1" presStyleCnt="0"/>
      <dgm:spPr/>
    </dgm:pt>
    <dgm:pt modelId="{B8F1B67A-3F0A-4068-BE54-D8ABB61AC1A1}" type="pres">
      <dgm:prSet presAssocID="{CB66603B-1890-4D1D-BF62-6A70D0AE1A21}" presName="tx1" presStyleLbl="revTx" presStyleIdx="4" presStyleCnt="7"/>
      <dgm:spPr/>
    </dgm:pt>
    <dgm:pt modelId="{CB4B0857-CC3A-4DDA-98E9-A08F2D170BE1}" type="pres">
      <dgm:prSet presAssocID="{CB66603B-1890-4D1D-BF62-6A70D0AE1A21}" presName="vert1" presStyleCnt="0"/>
      <dgm:spPr/>
    </dgm:pt>
    <dgm:pt modelId="{E0C93C81-A5DB-4F7A-88C1-9BCF7FE32F69}" type="pres">
      <dgm:prSet presAssocID="{F5CEE6AB-0F70-4EDE-AC8E-7522165B3C73}" presName="thickLine" presStyleLbl="alignNode1" presStyleIdx="5" presStyleCnt="7"/>
      <dgm:spPr/>
    </dgm:pt>
    <dgm:pt modelId="{90371728-EF1B-45EE-83BE-D7A2DE1BA04A}" type="pres">
      <dgm:prSet presAssocID="{F5CEE6AB-0F70-4EDE-AC8E-7522165B3C73}" presName="horz1" presStyleCnt="0"/>
      <dgm:spPr/>
    </dgm:pt>
    <dgm:pt modelId="{783A2B4F-3FFA-4B15-9CB5-3D97D642FB89}" type="pres">
      <dgm:prSet presAssocID="{F5CEE6AB-0F70-4EDE-AC8E-7522165B3C73}" presName="tx1" presStyleLbl="revTx" presStyleIdx="5" presStyleCnt="7"/>
      <dgm:spPr/>
    </dgm:pt>
    <dgm:pt modelId="{17CE2271-872F-4B72-890F-2A4A1C71020D}" type="pres">
      <dgm:prSet presAssocID="{F5CEE6AB-0F70-4EDE-AC8E-7522165B3C73}" presName="vert1" presStyleCnt="0"/>
      <dgm:spPr/>
    </dgm:pt>
    <dgm:pt modelId="{D7A2DCA8-22DE-469E-955E-59ABDA2C11B7}" type="pres">
      <dgm:prSet presAssocID="{24FEEBD6-9221-4E96-A8A2-3F75DF8E89A3}" presName="thickLine" presStyleLbl="alignNode1" presStyleIdx="6" presStyleCnt="7"/>
      <dgm:spPr/>
    </dgm:pt>
    <dgm:pt modelId="{A2C28491-F149-4ED5-BC19-5B0B16662316}" type="pres">
      <dgm:prSet presAssocID="{24FEEBD6-9221-4E96-A8A2-3F75DF8E89A3}" presName="horz1" presStyleCnt="0"/>
      <dgm:spPr/>
    </dgm:pt>
    <dgm:pt modelId="{0E9FDBCC-35AF-4553-9161-601918D1B89C}" type="pres">
      <dgm:prSet presAssocID="{24FEEBD6-9221-4E96-A8A2-3F75DF8E89A3}" presName="tx1" presStyleLbl="revTx" presStyleIdx="6" presStyleCnt="7"/>
      <dgm:spPr/>
    </dgm:pt>
    <dgm:pt modelId="{B11FDEC2-12EB-40FE-8C8E-94D45D40B236}" type="pres">
      <dgm:prSet presAssocID="{24FEEBD6-9221-4E96-A8A2-3F75DF8E89A3}" presName="vert1" presStyleCnt="0"/>
      <dgm:spPr/>
    </dgm:pt>
  </dgm:ptLst>
  <dgm:cxnLst>
    <dgm:cxn modelId="{1AFF3A1A-2B61-4AB5-99FE-A03666450128}" type="presOf" srcId="{24FEEBD6-9221-4E96-A8A2-3F75DF8E89A3}" destId="{0E9FDBCC-35AF-4553-9161-601918D1B89C}" srcOrd="0" destOrd="0" presId="urn:microsoft.com/office/officeart/2008/layout/LinedList"/>
    <dgm:cxn modelId="{31E28324-1EC5-47FF-8869-2F8473871A69}" type="presOf" srcId="{F5CEE6AB-0F70-4EDE-AC8E-7522165B3C73}" destId="{783A2B4F-3FFA-4B15-9CB5-3D97D642FB89}" srcOrd="0" destOrd="0" presId="urn:microsoft.com/office/officeart/2008/layout/LinedList"/>
    <dgm:cxn modelId="{F1AECC2C-5AB1-4F5A-8F44-D3319788BDF2}" srcId="{38694B5A-6535-4419-B052-FEAAE85344E8}" destId="{CB66603B-1890-4D1D-BF62-6A70D0AE1A21}" srcOrd="4" destOrd="0" parTransId="{E7F7CA61-CDEB-44E9-92C5-DE2F793B09CB}" sibTransId="{75F4651F-4688-4BF8-96C0-4814A48AA3F4}"/>
    <dgm:cxn modelId="{B1172131-339A-4BC6-9538-D6BD1BD257E0}" srcId="{38694B5A-6535-4419-B052-FEAAE85344E8}" destId="{24FEEBD6-9221-4E96-A8A2-3F75DF8E89A3}" srcOrd="6" destOrd="0" parTransId="{7A981863-9B22-4054-8537-9E0F55D6FC4C}" sibTransId="{39856858-BDA5-40EA-86ED-C9C61490D9F0}"/>
    <dgm:cxn modelId="{79D64537-B264-4167-BD84-FD5BF804B678}" type="presOf" srcId="{120FFA3A-28ED-4F1D-B60C-523DF89372B0}" destId="{B71173E5-80EB-4DF5-9894-87F38DC02EA9}" srcOrd="0" destOrd="0" presId="urn:microsoft.com/office/officeart/2008/layout/LinedList"/>
    <dgm:cxn modelId="{7E1F7237-BEA7-499A-8C9F-FCFDF95D6878}" type="presOf" srcId="{38694B5A-6535-4419-B052-FEAAE85344E8}" destId="{BDCA260E-279E-4A70-B18A-C4AEB8F6A8E7}" srcOrd="0" destOrd="0" presId="urn:microsoft.com/office/officeart/2008/layout/LinedList"/>
    <dgm:cxn modelId="{BEDBC43F-024F-4290-829A-AC5E23036E69}" type="presOf" srcId="{4FEBD04A-49FA-48E8-8DB6-3455618D4C41}" destId="{422A2FAE-8E40-496F-8B9F-07D8E9921966}" srcOrd="0" destOrd="0" presId="urn:microsoft.com/office/officeart/2008/layout/LinedList"/>
    <dgm:cxn modelId="{CDB62648-D628-4D2B-850D-5FF98F4E4AD0}" srcId="{38694B5A-6535-4419-B052-FEAAE85344E8}" destId="{4FEBD04A-49FA-48E8-8DB6-3455618D4C41}" srcOrd="3" destOrd="0" parTransId="{BA3C32B1-6A87-42AB-BABC-A724382EE637}" sibTransId="{F0650314-9065-4639-BA42-F2A2C6FFAA06}"/>
    <dgm:cxn modelId="{D79B1975-D2F6-4FAC-ACB0-A2870BDB5B33}" type="presOf" srcId="{3E121D4C-8F7F-49CF-A5B8-8F479A68B4F7}" destId="{C75C03A2-FF5E-43A4-A76B-30491B2A6A61}" srcOrd="0" destOrd="0" presId="urn:microsoft.com/office/officeart/2008/layout/LinedList"/>
    <dgm:cxn modelId="{F9796481-9449-458C-AF6A-C43FA89BF7BB}" type="presOf" srcId="{6D9C268A-74B0-49E0-9FB9-A7F208C58390}" destId="{71121169-A871-42C5-B1FE-E7FCD41B6FCA}" srcOrd="0" destOrd="0" presId="urn:microsoft.com/office/officeart/2008/layout/LinedList"/>
    <dgm:cxn modelId="{FCF52183-BDD9-4657-9CC8-492E6EBC77B5}" type="presOf" srcId="{CB66603B-1890-4D1D-BF62-6A70D0AE1A21}" destId="{B8F1B67A-3F0A-4068-BE54-D8ABB61AC1A1}" srcOrd="0" destOrd="0" presId="urn:microsoft.com/office/officeart/2008/layout/LinedList"/>
    <dgm:cxn modelId="{A9930A8F-B014-413F-A418-9F0EB59B146E}" srcId="{38694B5A-6535-4419-B052-FEAAE85344E8}" destId="{120FFA3A-28ED-4F1D-B60C-523DF89372B0}" srcOrd="2" destOrd="0" parTransId="{B9510CFD-A267-493F-B2D4-266C7E635D1A}" sibTransId="{3BA3A7E1-0D86-4A88-8579-FF48F187395B}"/>
    <dgm:cxn modelId="{89E84CB7-9A2F-4970-ADF8-4AF0FA86FD96}" srcId="{38694B5A-6535-4419-B052-FEAAE85344E8}" destId="{6D9C268A-74B0-49E0-9FB9-A7F208C58390}" srcOrd="1" destOrd="0" parTransId="{8F17CA3C-8F38-4431-9A61-6EF26D389277}" sibTransId="{8CA0E4AE-6B6F-48CE-87D0-20DFBCB77C2D}"/>
    <dgm:cxn modelId="{E308AABC-E131-4834-B46C-105C1C202B97}" srcId="{38694B5A-6535-4419-B052-FEAAE85344E8}" destId="{F5CEE6AB-0F70-4EDE-AC8E-7522165B3C73}" srcOrd="5" destOrd="0" parTransId="{1F4565C9-B54D-490F-9AD2-51D4D7721A4B}" sibTransId="{A19373F2-7636-45A6-B463-76996B24625F}"/>
    <dgm:cxn modelId="{270AE1EA-E700-4A4A-B656-99B0D37EDD43}" srcId="{38694B5A-6535-4419-B052-FEAAE85344E8}" destId="{3E121D4C-8F7F-49CF-A5B8-8F479A68B4F7}" srcOrd="0" destOrd="0" parTransId="{A4C95E74-F006-4133-AD23-5B6A6F98487D}" sibTransId="{847ACC42-281D-4CD6-9E6A-0BB27CDDD09B}"/>
    <dgm:cxn modelId="{D8562F39-320E-45D5-B498-B61FFBA45F06}" type="presParOf" srcId="{BDCA260E-279E-4A70-B18A-C4AEB8F6A8E7}" destId="{F5B21B18-28C1-4EA1-8A13-DF70360C4E7D}" srcOrd="0" destOrd="0" presId="urn:microsoft.com/office/officeart/2008/layout/LinedList"/>
    <dgm:cxn modelId="{E1BABAC2-1DF3-46AC-A044-6F809B38606D}" type="presParOf" srcId="{BDCA260E-279E-4A70-B18A-C4AEB8F6A8E7}" destId="{95E03264-9DA6-4185-89AD-B4FA3978965F}" srcOrd="1" destOrd="0" presId="urn:microsoft.com/office/officeart/2008/layout/LinedList"/>
    <dgm:cxn modelId="{61D2B604-8B4E-405F-A812-6C8541B5BC2B}" type="presParOf" srcId="{95E03264-9DA6-4185-89AD-B4FA3978965F}" destId="{C75C03A2-FF5E-43A4-A76B-30491B2A6A61}" srcOrd="0" destOrd="0" presId="urn:microsoft.com/office/officeart/2008/layout/LinedList"/>
    <dgm:cxn modelId="{AEA342D4-83FB-489E-BA83-378C4281F1E6}" type="presParOf" srcId="{95E03264-9DA6-4185-89AD-B4FA3978965F}" destId="{C6963D91-1099-4AA0-BE5D-CF666B1E550A}" srcOrd="1" destOrd="0" presId="urn:microsoft.com/office/officeart/2008/layout/LinedList"/>
    <dgm:cxn modelId="{ABC61860-FD47-4AB0-827F-2F4CB133D565}" type="presParOf" srcId="{BDCA260E-279E-4A70-B18A-C4AEB8F6A8E7}" destId="{2053DD2B-E8DE-406D-88FB-F2945DA26ADF}" srcOrd="2" destOrd="0" presId="urn:microsoft.com/office/officeart/2008/layout/LinedList"/>
    <dgm:cxn modelId="{CEFFE05A-19FC-4D79-9F24-E2E3BF55253A}" type="presParOf" srcId="{BDCA260E-279E-4A70-B18A-C4AEB8F6A8E7}" destId="{D33EF6EA-B3C8-4BF4-9E67-78AD0C2A1177}" srcOrd="3" destOrd="0" presId="urn:microsoft.com/office/officeart/2008/layout/LinedList"/>
    <dgm:cxn modelId="{489A71DD-A445-4A14-A8C4-B39CA15D0C3E}" type="presParOf" srcId="{D33EF6EA-B3C8-4BF4-9E67-78AD0C2A1177}" destId="{71121169-A871-42C5-B1FE-E7FCD41B6FCA}" srcOrd="0" destOrd="0" presId="urn:microsoft.com/office/officeart/2008/layout/LinedList"/>
    <dgm:cxn modelId="{D775B88A-8033-405E-B5BD-A499601A3F54}" type="presParOf" srcId="{D33EF6EA-B3C8-4BF4-9E67-78AD0C2A1177}" destId="{F463A752-9EEE-4869-B62A-369CD7E94ACE}" srcOrd="1" destOrd="0" presId="urn:microsoft.com/office/officeart/2008/layout/LinedList"/>
    <dgm:cxn modelId="{50C0D5FA-E83F-4BC8-8B73-249BC8688FD3}" type="presParOf" srcId="{BDCA260E-279E-4A70-B18A-C4AEB8F6A8E7}" destId="{30ACF221-B913-4A21-B170-AE56D6C41F66}" srcOrd="4" destOrd="0" presId="urn:microsoft.com/office/officeart/2008/layout/LinedList"/>
    <dgm:cxn modelId="{94022490-841C-4F7F-968A-84E543CD34D6}" type="presParOf" srcId="{BDCA260E-279E-4A70-B18A-C4AEB8F6A8E7}" destId="{E2027940-FF40-4088-B5D9-1EBAEA804B6F}" srcOrd="5" destOrd="0" presId="urn:microsoft.com/office/officeart/2008/layout/LinedList"/>
    <dgm:cxn modelId="{BB22A88A-EF98-40DD-909F-8AC0535DB256}" type="presParOf" srcId="{E2027940-FF40-4088-B5D9-1EBAEA804B6F}" destId="{B71173E5-80EB-4DF5-9894-87F38DC02EA9}" srcOrd="0" destOrd="0" presId="urn:microsoft.com/office/officeart/2008/layout/LinedList"/>
    <dgm:cxn modelId="{19D6A457-0E7A-44D3-BA7D-6A0039583621}" type="presParOf" srcId="{E2027940-FF40-4088-B5D9-1EBAEA804B6F}" destId="{FE9B31D6-206C-416F-9BB6-992640C65823}" srcOrd="1" destOrd="0" presId="urn:microsoft.com/office/officeart/2008/layout/LinedList"/>
    <dgm:cxn modelId="{9BBEA6D2-8DF2-436D-9AC1-2CC666CE14F9}" type="presParOf" srcId="{BDCA260E-279E-4A70-B18A-C4AEB8F6A8E7}" destId="{AB1EFD2C-BCFF-4112-8929-EF81D9F3C115}" srcOrd="6" destOrd="0" presId="urn:microsoft.com/office/officeart/2008/layout/LinedList"/>
    <dgm:cxn modelId="{735D4E3E-0BAD-4B8C-82BE-4844DED668A3}" type="presParOf" srcId="{BDCA260E-279E-4A70-B18A-C4AEB8F6A8E7}" destId="{9B50781C-DBA4-4204-ACB6-F5C09EB19E1B}" srcOrd="7" destOrd="0" presId="urn:microsoft.com/office/officeart/2008/layout/LinedList"/>
    <dgm:cxn modelId="{4662C31C-0068-4FC7-8651-9F125E8B6236}" type="presParOf" srcId="{9B50781C-DBA4-4204-ACB6-F5C09EB19E1B}" destId="{422A2FAE-8E40-496F-8B9F-07D8E9921966}" srcOrd="0" destOrd="0" presId="urn:microsoft.com/office/officeart/2008/layout/LinedList"/>
    <dgm:cxn modelId="{2F5E0F57-0E51-457F-AC97-34F4E5E127A8}" type="presParOf" srcId="{9B50781C-DBA4-4204-ACB6-F5C09EB19E1B}" destId="{91F9501B-79F6-485D-8B3F-86DB273BCE36}" srcOrd="1" destOrd="0" presId="urn:microsoft.com/office/officeart/2008/layout/LinedList"/>
    <dgm:cxn modelId="{CF97C879-37DC-43EF-AA81-A97C51A06091}" type="presParOf" srcId="{BDCA260E-279E-4A70-B18A-C4AEB8F6A8E7}" destId="{EB958153-9349-413E-864F-190BB0692230}" srcOrd="8" destOrd="0" presId="urn:microsoft.com/office/officeart/2008/layout/LinedList"/>
    <dgm:cxn modelId="{B8452D0D-4B54-4A6F-A445-1D3787127832}" type="presParOf" srcId="{BDCA260E-279E-4A70-B18A-C4AEB8F6A8E7}" destId="{86CD5DF6-EAB4-441F-B2BD-1A1B441F3B4C}" srcOrd="9" destOrd="0" presId="urn:microsoft.com/office/officeart/2008/layout/LinedList"/>
    <dgm:cxn modelId="{05083DF4-2D83-4D68-A08E-AC66F2989AB4}" type="presParOf" srcId="{86CD5DF6-EAB4-441F-B2BD-1A1B441F3B4C}" destId="{B8F1B67A-3F0A-4068-BE54-D8ABB61AC1A1}" srcOrd="0" destOrd="0" presId="urn:microsoft.com/office/officeart/2008/layout/LinedList"/>
    <dgm:cxn modelId="{7B552976-0672-4B6D-B8D6-F107C3B30BE5}" type="presParOf" srcId="{86CD5DF6-EAB4-441F-B2BD-1A1B441F3B4C}" destId="{CB4B0857-CC3A-4DDA-98E9-A08F2D170BE1}" srcOrd="1" destOrd="0" presId="urn:microsoft.com/office/officeart/2008/layout/LinedList"/>
    <dgm:cxn modelId="{D126942B-A446-441C-9877-0FA36D1EA0E6}" type="presParOf" srcId="{BDCA260E-279E-4A70-B18A-C4AEB8F6A8E7}" destId="{E0C93C81-A5DB-4F7A-88C1-9BCF7FE32F69}" srcOrd="10" destOrd="0" presId="urn:microsoft.com/office/officeart/2008/layout/LinedList"/>
    <dgm:cxn modelId="{E3C6B1C2-A758-4C54-8AB2-FED4EA18FF76}" type="presParOf" srcId="{BDCA260E-279E-4A70-B18A-C4AEB8F6A8E7}" destId="{90371728-EF1B-45EE-83BE-D7A2DE1BA04A}" srcOrd="11" destOrd="0" presId="urn:microsoft.com/office/officeart/2008/layout/LinedList"/>
    <dgm:cxn modelId="{97DBC571-1B70-491B-BF7A-C444B1B2C2C9}" type="presParOf" srcId="{90371728-EF1B-45EE-83BE-D7A2DE1BA04A}" destId="{783A2B4F-3FFA-4B15-9CB5-3D97D642FB89}" srcOrd="0" destOrd="0" presId="urn:microsoft.com/office/officeart/2008/layout/LinedList"/>
    <dgm:cxn modelId="{F6B49FED-FF73-4912-A514-19E217678487}" type="presParOf" srcId="{90371728-EF1B-45EE-83BE-D7A2DE1BA04A}" destId="{17CE2271-872F-4B72-890F-2A4A1C71020D}" srcOrd="1" destOrd="0" presId="urn:microsoft.com/office/officeart/2008/layout/LinedList"/>
    <dgm:cxn modelId="{CAF34D89-0672-4062-919B-8316228CAD70}" type="presParOf" srcId="{BDCA260E-279E-4A70-B18A-C4AEB8F6A8E7}" destId="{D7A2DCA8-22DE-469E-955E-59ABDA2C11B7}" srcOrd="12" destOrd="0" presId="urn:microsoft.com/office/officeart/2008/layout/LinedList"/>
    <dgm:cxn modelId="{338DB599-2919-4575-893D-6366EFCC0891}" type="presParOf" srcId="{BDCA260E-279E-4A70-B18A-C4AEB8F6A8E7}" destId="{A2C28491-F149-4ED5-BC19-5B0B16662316}" srcOrd="13" destOrd="0" presId="urn:microsoft.com/office/officeart/2008/layout/LinedList"/>
    <dgm:cxn modelId="{DFD6D6B5-E00F-45B3-A0A4-312FEA4B77F5}" type="presParOf" srcId="{A2C28491-F149-4ED5-BC19-5B0B16662316}" destId="{0E9FDBCC-35AF-4553-9161-601918D1B89C}" srcOrd="0" destOrd="0" presId="urn:microsoft.com/office/officeart/2008/layout/LinedList"/>
    <dgm:cxn modelId="{5B5E7353-8ABE-469B-8CCA-9EF2D2C39426}" type="presParOf" srcId="{A2C28491-F149-4ED5-BC19-5B0B16662316}" destId="{B11FDEC2-12EB-40FE-8C8E-94D45D40B2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1DFC8-04DF-4C56-A2E4-53A48CF8A1D6}"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8F24D611-850D-4133-ABCC-838CFF03E7F8}">
      <dgm:prSet custT="1"/>
      <dgm:spPr/>
      <dgm:t>
        <a:bodyPr/>
        <a:lstStyle/>
        <a:p>
          <a:r>
            <a:rPr lang="tr-TR" sz="2000" b="1" dirty="0">
              <a:latin typeface="Segoe UI" panose="020B0502040204020203" pitchFamily="34" charset="0"/>
              <a:cs typeface="Segoe UI" panose="020B0502040204020203" pitchFamily="34" charset="0"/>
            </a:rPr>
            <a:t>*</a:t>
          </a:r>
          <a:r>
            <a:rPr lang="en-US" sz="2000" dirty="0">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Anne karnından itibaren beyinde meydana gelen bazı değişiklikler sebebiyle ortaya çıkan bir bozukluktur.</a:t>
          </a:r>
        </a:p>
      </dgm:t>
    </dgm:pt>
    <dgm:pt modelId="{0C92D666-8D46-4B4C-BD68-A6D6958603E3}" type="parTrans" cxnId="{98515657-FC67-4C6C-86C9-631B29A5C35F}">
      <dgm:prSet/>
      <dgm:spPr/>
      <dgm:t>
        <a:bodyPr/>
        <a:lstStyle/>
        <a:p>
          <a:endParaRPr lang="tr-TR" sz="2000">
            <a:latin typeface="Segoe UI" panose="020B0502040204020203" pitchFamily="34" charset="0"/>
            <a:cs typeface="Segoe UI" panose="020B0502040204020203" pitchFamily="34" charset="0"/>
          </a:endParaRPr>
        </a:p>
      </dgm:t>
    </dgm:pt>
    <dgm:pt modelId="{CF55D5FA-09B7-4CE9-ADAF-5A03AA2B0DE1}" type="sibTrans" cxnId="{98515657-FC67-4C6C-86C9-631B29A5C35F}">
      <dgm:prSet/>
      <dgm:spPr/>
      <dgm:t>
        <a:bodyPr/>
        <a:lstStyle/>
        <a:p>
          <a:endParaRPr lang="tr-TR" sz="2000">
            <a:latin typeface="Segoe UI" panose="020B0502040204020203" pitchFamily="34" charset="0"/>
            <a:cs typeface="Segoe UI" panose="020B0502040204020203" pitchFamily="34" charset="0"/>
          </a:endParaRPr>
        </a:p>
      </dgm:t>
    </dgm:pt>
    <dgm:pt modelId="{9AAADA35-6130-4957-9125-068C8F9C10D9}">
      <dgm:prSet custT="1"/>
      <dgm:spPr/>
      <dgm:t>
        <a:bodyPr/>
        <a:lstStyle/>
        <a:p>
          <a:r>
            <a:rPr lang="tr-TR" sz="2000" b="1" dirty="0">
              <a:latin typeface="Segoe UI" panose="020B0502040204020203" pitchFamily="34" charset="0"/>
              <a:cs typeface="Segoe UI" panose="020B0502040204020203" pitchFamily="34" charset="0"/>
            </a:rPr>
            <a:t>*</a:t>
          </a:r>
          <a:r>
            <a:rPr lang="en-US" sz="2000" b="1" dirty="0">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Genetik ve çevresel faktörlerin birleşimi ile ortaya çıkar.</a:t>
          </a:r>
        </a:p>
      </dgm:t>
    </dgm:pt>
    <dgm:pt modelId="{13EA08FA-A499-427E-8B40-83C5166272B4}" type="parTrans" cxnId="{9AC6C6FF-8807-4802-B7E1-3EBCB4D2B85F}">
      <dgm:prSet/>
      <dgm:spPr/>
      <dgm:t>
        <a:bodyPr/>
        <a:lstStyle/>
        <a:p>
          <a:endParaRPr lang="tr-TR" sz="2000">
            <a:latin typeface="Segoe UI" panose="020B0502040204020203" pitchFamily="34" charset="0"/>
            <a:cs typeface="Segoe UI" panose="020B0502040204020203" pitchFamily="34" charset="0"/>
          </a:endParaRPr>
        </a:p>
      </dgm:t>
    </dgm:pt>
    <dgm:pt modelId="{03D6A1C1-904C-4D09-B925-2F2EB51C827C}" type="sibTrans" cxnId="{9AC6C6FF-8807-4802-B7E1-3EBCB4D2B85F}">
      <dgm:prSet/>
      <dgm:spPr/>
      <dgm:t>
        <a:bodyPr/>
        <a:lstStyle/>
        <a:p>
          <a:endParaRPr lang="tr-TR" sz="2000">
            <a:latin typeface="Segoe UI" panose="020B0502040204020203" pitchFamily="34" charset="0"/>
            <a:cs typeface="Segoe UI" panose="020B0502040204020203" pitchFamily="34" charset="0"/>
          </a:endParaRPr>
        </a:p>
      </dgm:t>
    </dgm:pt>
    <dgm:pt modelId="{C95F57D2-E9CA-4AA1-B295-9FD8CFF4A5EF}">
      <dgm:prSet custT="1"/>
      <dgm:spPr/>
      <dgm:t>
        <a:bodyPr/>
        <a:lstStyle/>
        <a:p>
          <a:r>
            <a:rPr lang="tr-TR" sz="2000" b="1" dirty="0">
              <a:latin typeface="Segoe UI" panose="020B0502040204020203" pitchFamily="34" charset="0"/>
              <a:cs typeface="Segoe UI" panose="020B0502040204020203" pitchFamily="34" charset="0"/>
            </a:rPr>
            <a:t>*</a:t>
          </a:r>
          <a:r>
            <a:rPr lang="en-US" sz="2000" b="1" dirty="0">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İspatlanmış en etkili tedavi, erken dönemde başlayan </a:t>
          </a:r>
          <a:r>
            <a:rPr lang="tr-TR" sz="2000" b="1" dirty="0">
              <a:solidFill>
                <a:srgbClr val="002060"/>
              </a:solidFill>
              <a:latin typeface="Segoe UI" panose="020B0502040204020203" pitchFamily="34" charset="0"/>
              <a:cs typeface="Segoe UI" panose="020B0502040204020203" pitchFamily="34" charset="0"/>
            </a:rPr>
            <a:t>yoğun eğitimdir</a:t>
          </a:r>
          <a:r>
            <a:rPr lang="tr-TR" sz="2000" b="0" dirty="0">
              <a:latin typeface="Segoe UI" panose="020B0502040204020203" pitchFamily="34" charset="0"/>
              <a:cs typeface="Segoe UI" panose="020B0502040204020203" pitchFamily="34" charset="0"/>
            </a:rPr>
            <a:t>.</a:t>
          </a:r>
          <a:r>
            <a:rPr lang="tr-TR" sz="2000" b="1"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dgm:t>
    </dgm:pt>
    <dgm:pt modelId="{DA0D52B6-100D-4C34-A96B-E04AB79B9456}" type="parTrans" cxnId="{8BDB4F61-235C-48E9-9C69-1E2CE5FDADD7}">
      <dgm:prSet/>
      <dgm:spPr/>
      <dgm:t>
        <a:bodyPr/>
        <a:lstStyle/>
        <a:p>
          <a:endParaRPr lang="tr-TR" sz="2000">
            <a:latin typeface="Segoe UI" panose="020B0502040204020203" pitchFamily="34" charset="0"/>
            <a:cs typeface="Segoe UI" panose="020B0502040204020203" pitchFamily="34" charset="0"/>
          </a:endParaRPr>
        </a:p>
      </dgm:t>
    </dgm:pt>
    <dgm:pt modelId="{9B9E60CD-BF0F-4536-BD4E-96FB7D700295}" type="sibTrans" cxnId="{8BDB4F61-235C-48E9-9C69-1E2CE5FDADD7}">
      <dgm:prSet/>
      <dgm:spPr/>
      <dgm:t>
        <a:bodyPr/>
        <a:lstStyle/>
        <a:p>
          <a:endParaRPr lang="tr-TR" sz="2000">
            <a:latin typeface="Segoe UI" panose="020B0502040204020203" pitchFamily="34" charset="0"/>
            <a:cs typeface="Segoe UI" panose="020B0502040204020203" pitchFamily="34" charset="0"/>
          </a:endParaRPr>
        </a:p>
      </dgm:t>
    </dgm:pt>
    <dgm:pt modelId="{6B35B658-87B0-48CE-88F4-9711E32FF110}" type="pres">
      <dgm:prSet presAssocID="{4FE1DFC8-04DF-4C56-A2E4-53A48CF8A1D6}" presName="vert0" presStyleCnt="0">
        <dgm:presLayoutVars>
          <dgm:dir/>
          <dgm:animOne val="branch"/>
          <dgm:animLvl val="lvl"/>
        </dgm:presLayoutVars>
      </dgm:prSet>
      <dgm:spPr/>
    </dgm:pt>
    <dgm:pt modelId="{0B2A3860-32A3-4B8F-A580-DAEC3A3FD5F1}" type="pres">
      <dgm:prSet presAssocID="{8F24D611-850D-4133-ABCC-838CFF03E7F8}" presName="thickLine" presStyleLbl="alignNode1" presStyleIdx="0" presStyleCnt="3"/>
      <dgm:spPr/>
    </dgm:pt>
    <dgm:pt modelId="{7752C3D3-0FB3-45D0-BCD6-11130A779161}" type="pres">
      <dgm:prSet presAssocID="{8F24D611-850D-4133-ABCC-838CFF03E7F8}" presName="horz1" presStyleCnt="0"/>
      <dgm:spPr/>
    </dgm:pt>
    <dgm:pt modelId="{7C1AC52D-8422-479F-944F-CE960CB1D361}" type="pres">
      <dgm:prSet presAssocID="{8F24D611-850D-4133-ABCC-838CFF03E7F8}" presName="tx1" presStyleLbl="revTx" presStyleIdx="0" presStyleCnt="3"/>
      <dgm:spPr/>
    </dgm:pt>
    <dgm:pt modelId="{A6E44240-2B70-45F5-9500-E0E71F93414A}" type="pres">
      <dgm:prSet presAssocID="{8F24D611-850D-4133-ABCC-838CFF03E7F8}" presName="vert1" presStyleCnt="0"/>
      <dgm:spPr/>
    </dgm:pt>
    <dgm:pt modelId="{3E4E1B19-0550-423C-A5DF-105596CE90B0}" type="pres">
      <dgm:prSet presAssocID="{9AAADA35-6130-4957-9125-068C8F9C10D9}" presName="thickLine" presStyleLbl="alignNode1" presStyleIdx="1" presStyleCnt="3"/>
      <dgm:spPr/>
    </dgm:pt>
    <dgm:pt modelId="{BBB9B78F-5D0E-48B4-A07C-16A276DF87B1}" type="pres">
      <dgm:prSet presAssocID="{9AAADA35-6130-4957-9125-068C8F9C10D9}" presName="horz1" presStyleCnt="0"/>
      <dgm:spPr/>
    </dgm:pt>
    <dgm:pt modelId="{F524922E-A446-40CC-A1B3-651461DAA9BC}" type="pres">
      <dgm:prSet presAssocID="{9AAADA35-6130-4957-9125-068C8F9C10D9}" presName="tx1" presStyleLbl="revTx" presStyleIdx="1" presStyleCnt="3"/>
      <dgm:spPr/>
    </dgm:pt>
    <dgm:pt modelId="{D02824E8-15B3-466E-A1F4-B4E681B53231}" type="pres">
      <dgm:prSet presAssocID="{9AAADA35-6130-4957-9125-068C8F9C10D9}" presName="vert1" presStyleCnt="0"/>
      <dgm:spPr/>
    </dgm:pt>
    <dgm:pt modelId="{B56DA919-2499-403D-BA49-7246EC48D756}" type="pres">
      <dgm:prSet presAssocID="{C95F57D2-E9CA-4AA1-B295-9FD8CFF4A5EF}" presName="thickLine" presStyleLbl="alignNode1" presStyleIdx="2" presStyleCnt="3"/>
      <dgm:spPr/>
    </dgm:pt>
    <dgm:pt modelId="{58CB9A76-48CF-4306-A567-FF6459F27BD2}" type="pres">
      <dgm:prSet presAssocID="{C95F57D2-E9CA-4AA1-B295-9FD8CFF4A5EF}" presName="horz1" presStyleCnt="0"/>
      <dgm:spPr/>
    </dgm:pt>
    <dgm:pt modelId="{244738D0-B4C8-4B10-A033-4C77F963679F}" type="pres">
      <dgm:prSet presAssocID="{C95F57D2-E9CA-4AA1-B295-9FD8CFF4A5EF}" presName="tx1" presStyleLbl="revTx" presStyleIdx="2" presStyleCnt="3"/>
      <dgm:spPr/>
    </dgm:pt>
    <dgm:pt modelId="{49A30D18-7520-4579-BB15-B53B63588170}" type="pres">
      <dgm:prSet presAssocID="{C95F57D2-E9CA-4AA1-B295-9FD8CFF4A5EF}" presName="vert1" presStyleCnt="0"/>
      <dgm:spPr/>
    </dgm:pt>
  </dgm:ptLst>
  <dgm:cxnLst>
    <dgm:cxn modelId="{8BDB4F61-235C-48E9-9C69-1E2CE5FDADD7}" srcId="{4FE1DFC8-04DF-4C56-A2E4-53A48CF8A1D6}" destId="{C95F57D2-E9CA-4AA1-B295-9FD8CFF4A5EF}" srcOrd="2" destOrd="0" parTransId="{DA0D52B6-100D-4C34-A96B-E04AB79B9456}" sibTransId="{9B9E60CD-BF0F-4536-BD4E-96FB7D700295}"/>
    <dgm:cxn modelId="{98515657-FC67-4C6C-86C9-631B29A5C35F}" srcId="{4FE1DFC8-04DF-4C56-A2E4-53A48CF8A1D6}" destId="{8F24D611-850D-4133-ABCC-838CFF03E7F8}" srcOrd="0" destOrd="0" parTransId="{0C92D666-8D46-4B4C-BD68-A6D6958603E3}" sibTransId="{CF55D5FA-09B7-4CE9-ADAF-5A03AA2B0DE1}"/>
    <dgm:cxn modelId="{A0D47D7D-CCD6-4B93-999A-9747D9C3C5E7}" type="presOf" srcId="{4FE1DFC8-04DF-4C56-A2E4-53A48CF8A1D6}" destId="{6B35B658-87B0-48CE-88F4-9711E32FF110}" srcOrd="0" destOrd="0" presId="urn:microsoft.com/office/officeart/2008/layout/LinedList"/>
    <dgm:cxn modelId="{F3462580-2406-453F-B9D3-AFC66F6FDDCC}" type="presOf" srcId="{9AAADA35-6130-4957-9125-068C8F9C10D9}" destId="{F524922E-A446-40CC-A1B3-651461DAA9BC}" srcOrd="0" destOrd="0" presId="urn:microsoft.com/office/officeart/2008/layout/LinedList"/>
    <dgm:cxn modelId="{244C52E5-868B-4020-AEBC-417B81D766FD}" type="presOf" srcId="{C95F57D2-E9CA-4AA1-B295-9FD8CFF4A5EF}" destId="{244738D0-B4C8-4B10-A033-4C77F963679F}" srcOrd="0" destOrd="0" presId="urn:microsoft.com/office/officeart/2008/layout/LinedList"/>
    <dgm:cxn modelId="{E213A1F1-45A9-45D7-A05D-0BB118E45A15}" type="presOf" srcId="{8F24D611-850D-4133-ABCC-838CFF03E7F8}" destId="{7C1AC52D-8422-479F-944F-CE960CB1D361}" srcOrd="0" destOrd="0" presId="urn:microsoft.com/office/officeart/2008/layout/LinedList"/>
    <dgm:cxn modelId="{9AC6C6FF-8807-4802-B7E1-3EBCB4D2B85F}" srcId="{4FE1DFC8-04DF-4C56-A2E4-53A48CF8A1D6}" destId="{9AAADA35-6130-4957-9125-068C8F9C10D9}" srcOrd="1" destOrd="0" parTransId="{13EA08FA-A499-427E-8B40-83C5166272B4}" sibTransId="{03D6A1C1-904C-4D09-B925-2F2EB51C827C}"/>
    <dgm:cxn modelId="{7C98DF75-D481-4329-9B47-3BE39D88A63B}" type="presParOf" srcId="{6B35B658-87B0-48CE-88F4-9711E32FF110}" destId="{0B2A3860-32A3-4B8F-A580-DAEC3A3FD5F1}" srcOrd="0" destOrd="0" presId="urn:microsoft.com/office/officeart/2008/layout/LinedList"/>
    <dgm:cxn modelId="{30AF0396-DC9F-4323-8D26-582382CB3068}" type="presParOf" srcId="{6B35B658-87B0-48CE-88F4-9711E32FF110}" destId="{7752C3D3-0FB3-45D0-BCD6-11130A779161}" srcOrd="1" destOrd="0" presId="urn:microsoft.com/office/officeart/2008/layout/LinedList"/>
    <dgm:cxn modelId="{D1A65011-500E-4008-8D57-AAF4202C5077}" type="presParOf" srcId="{7752C3D3-0FB3-45D0-BCD6-11130A779161}" destId="{7C1AC52D-8422-479F-944F-CE960CB1D361}" srcOrd="0" destOrd="0" presId="urn:microsoft.com/office/officeart/2008/layout/LinedList"/>
    <dgm:cxn modelId="{1D6679C6-C166-4EA0-A602-3016DFB39FCE}" type="presParOf" srcId="{7752C3D3-0FB3-45D0-BCD6-11130A779161}" destId="{A6E44240-2B70-45F5-9500-E0E71F93414A}" srcOrd="1" destOrd="0" presId="urn:microsoft.com/office/officeart/2008/layout/LinedList"/>
    <dgm:cxn modelId="{B1046AD2-5347-4F6E-AC6B-9AD4544F44AC}" type="presParOf" srcId="{6B35B658-87B0-48CE-88F4-9711E32FF110}" destId="{3E4E1B19-0550-423C-A5DF-105596CE90B0}" srcOrd="2" destOrd="0" presId="urn:microsoft.com/office/officeart/2008/layout/LinedList"/>
    <dgm:cxn modelId="{664462CC-1C88-4596-97D6-1519EF651E1A}" type="presParOf" srcId="{6B35B658-87B0-48CE-88F4-9711E32FF110}" destId="{BBB9B78F-5D0E-48B4-A07C-16A276DF87B1}" srcOrd="3" destOrd="0" presId="urn:microsoft.com/office/officeart/2008/layout/LinedList"/>
    <dgm:cxn modelId="{2D96F4DD-BC00-4374-A60E-2FAE8FAE154C}" type="presParOf" srcId="{BBB9B78F-5D0E-48B4-A07C-16A276DF87B1}" destId="{F524922E-A446-40CC-A1B3-651461DAA9BC}" srcOrd="0" destOrd="0" presId="urn:microsoft.com/office/officeart/2008/layout/LinedList"/>
    <dgm:cxn modelId="{5B0DC392-7113-4C2B-A880-22A3223FA400}" type="presParOf" srcId="{BBB9B78F-5D0E-48B4-A07C-16A276DF87B1}" destId="{D02824E8-15B3-466E-A1F4-B4E681B53231}" srcOrd="1" destOrd="0" presId="urn:microsoft.com/office/officeart/2008/layout/LinedList"/>
    <dgm:cxn modelId="{51219D6C-8025-4678-871D-0362ACD4D2B9}" type="presParOf" srcId="{6B35B658-87B0-48CE-88F4-9711E32FF110}" destId="{B56DA919-2499-403D-BA49-7246EC48D756}" srcOrd="4" destOrd="0" presId="urn:microsoft.com/office/officeart/2008/layout/LinedList"/>
    <dgm:cxn modelId="{05979DAE-ACBD-4149-BF0A-D588A9B162E9}" type="presParOf" srcId="{6B35B658-87B0-48CE-88F4-9711E32FF110}" destId="{58CB9A76-48CF-4306-A567-FF6459F27BD2}" srcOrd="5" destOrd="0" presId="urn:microsoft.com/office/officeart/2008/layout/LinedList"/>
    <dgm:cxn modelId="{1B28D266-BAF5-42E7-A506-76F9F92D02AC}" type="presParOf" srcId="{58CB9A76-48CF-4306-A567-FF6459F27BD2}" destId="{244738D0-B4C8-4B10-A033-4C77F963679F}" srcOrd="0" destOrd="0" presId="urn:microsoft.com/office/officeart/2008/layout/LinedList"/>
    <dgm:cxn modelId="{20A1C1A1-699C-4DF8-9971-2053AD8618F7}" type="presParOf" srcId="{58CB9A76-48CF-4306-A567-FF6459F27BD2}" destId="{49A30D18-7520-4579-BB15-B53B635881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A03F79-A946-489C-8F16-3C9B536CECEC}"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06815C6B-C310-491D-9ED7-BD21E7085627}">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DEHB, çocukluk çağında en sık görülen psikiyatrik bozukluklarından birisidir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388E988C-31A0-429C-B55B-43C8BA49889E}" type="parTrans" cxnId="{FA1D8C45-5D8D-4D42-A684-C53A0697426C}">
      <dgm:prSet/>
      <dgm:spPr/>
      <dgm:t>
        <a:bodyPr/>
        <a:lstStyle/>
        <a:p>
          <a:endParaRPr lang="tr-TR">
            <a:latin typeface="Segoe UI" panose="020B0502040204020203" pitchFamily="34" charset="0"/>
            <a:cs typeface="Segoe UI" panose="020B0502040204020203" pitchFamily="34" charset="0"/>
          </a:endParaRPr>
        </a:p>
      </dgm:t>
    </dgm:pt>
    <dgm:pt modelId="{DADCC704-3624-4F64-9903-43E6AE427238}" type="sibTrans" cxnId="{FA1D8C45-5D8D-4D42-A684-C53A0697426C}">
      <dgm:prSet/>
      <dgm:spPr/>
      <dgm:t>
        <a:bodyPr/>
        <a:lstStyle/>
        <a:p>
          <a:endParaRPr lang="tr-TR">
            <a:latin typeface="Segoe UI" panose="020B0502040204020203" pitchFamily="34" charset="0"/>
            <a:cs typeface="Segoe UI" panose="020B0502040204020203" pitchFamily="34" charset="0"/>
          </a:endParaRPr>
        </a:p>
      </dgm:t>
    </dgm:pt>
    <dgm:pt modelId="{B42BF83A-E01A-422E-A85A-C4A1C85A6233}">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Çocukların hayatını akademik ve sosyal açıdan etkiler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15007EBB-C914-4AEA-BEA9-EAE92281A615}" type="parTrans" cxnId="{B9DE543B-FBD2-44E2-9C7A-0BEAD0831D81}">
      <dgm:prSet/>
      <dgm:spPr/>
      <dgm:t>
        <a:bodyPr/>
        <a:lstStyle/>
        <a:p>
          <a:endParaRPr lang="tr-TR">
            <a:latin typeface="Segoe UI" panose="020B0502040204020203" pitchFamily="34" charset="0"/>
            <a:cs typeface="Segoe UI" panose="020B0502040204020203" pitchFamily="34" charset="0"/>
          </a:endParaRPr>
        </a:p>
      </dgm:t>
    </dgm:pt>
    <dgm:pt modelId="{4A9D9AD8-E261-412C-BBD5-AD58CFACF018}" type="sibTrans" cxnId="{B9DE543B-FBD2-44E2-9C7A-0BEAD0831D81}">
      <dgm:prSet/>
      <dgm:spPr/>
      <dgm:t>
        <a:bodyPr/>
        <a:lstStyle/>
        <a:p>
          <a:endParaRPr lang="tr-TR">
            <a:latin typeface="Segoe UI" panose="020B0502040204020203" pitchFamily="34" charset="0"/>
            <a:cs typeface="Segoe UI" panose="020B0502040204020203" pitchFamily="34" charset="0"/>
          </a:endParaRPr>
        </a:p>
      </dgm:t>
    </dgm:pt>
    <dgm:pt modelId="{A3726A71-977A-4C44-A1EE-FB3073378290}">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Erken dönemde tanınması </a:t>
          </a:r>
        </a:p>
      </dgm:t>
    </dgm:pt>
    <dgm:pt modelId="{BD1F46B4-12D8-4C1C-8CD0-0F7F9BD20114}" type="parTrans" cxnId="{3AFA8C6E-49C0-4D74-A7D2-F779AF5BF2B7}">
      <dgm:prSet/>
      <dgm:spPr/>
      <dgm:t>
        <a:bodyPr/>
        <a:lstStyle/>
        <a:p>
          <a:endParaRPr lang="tr-TR">
            <a:latin typeface="Segoe UI" panose="020B0502040204020203" pitchFamily="34" charset="0"/>
            <a:cs typeface="Segoe UI" panose="020B0502040204020203" pitchFamily="34" charset="0"/>
          </a:endParaRPr>
        </a:p>
      </dgm:t>
    </dgm:pt>
    <dgm:pt modelId="{9FAAB297-55D5-4569-B091-9F3F1813A502}" type="sibTrans" cxnId="{3AFA8C6E-49C0-4D74-A7D2-F779AF5BF2B7}">
      <dgm:prSet/>
      <dgm:spPr/>
      <dgm:t>
        <a:bodyPr/>
        <a:lstStyle/>
        <a:p>
          <a:endParaRPr lang="tr-TR">
            <a:latin typeface="Segoe UI" panose="020B0502040204020203" pitchFamily="34" charset="0"/>
            <a:cs typeface="Segoe UI" panose="020B0502040204020203" pitchFamily="34" charset="0"/>
          </a:endParaRPr>
        </a:p>
      </dgm:t>
    </dgm:pt>
    <dgm:pt modelId="{4C41204B-1CD3-4905-84F5-35CFB25EF05D}">
      <dgm:prSet/>
      <dgm:spPr/>
      <dgm:t>
        <a:bodyPr/>
        <a:lstStyle/>
        <a:p>
          <a:r>
            <a:rPr lang="tr-TR"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Belirtilerin “yaramazlık” gibi sebeplerle gözden kaçırılmaması ve </a:t>
          </a:r>
        </a:p>
      </dgm:t>
    </dgm:pt>
    <dgm:pt modelId="{788224A6-C5A4-42D3-894A-95964D541729}" type="parTrans" cxnId="{97802593-C942-410B-AB74-0BDD6B71BE2A}">
      <dgm:prSet/>
      <dgm:spPr/>
      <dgm:t>
        <a:bodyPr/>
        <a:lstStyle/>
        <a:p>
          <a:endParaRPr lang="tr-TR">
            <a:latin typeface="Segoe UI" panose="020B0502040204020203" pitchFamily="34" charset="0"/>
            <a:cs typeface="Segoe UI" panose="020B0502040204020203" pitchFamily="34" charset="0"/>
          </a:endParaRPr>
        </a:p>
      </dgm:t>
    </dgm:pt>
    <dgm:pt modelId="{64456883-3401-426C-8AAC-8875D7536F5A}" type="sibTrans" cxnId="{97802593-C942-410B-AB74-0BDD6B71BE2A}">
      <dgm:prSet/>
      <dgm:spPr/>
      <dgm:t>
        <a:bodyPr/>
        <a:lstStyle/>
        <a:p>
          <a:endParaRPr lang="tr-TR">
            <a:latin typeface="Segoe UI" panose="020B0502040204020203" pitchFamily="34" charset="0"/>
            <a:cs typeface="Segoe UI" panose="020B0502040204020203" pitchFamily="34" charset="0"/>
          </a:endParaRPr>
        </a:p>
      </dgm:t>
    </dgm:pt>
    <dgm:pt modelId="{CF43E50D-5FDE-438E-B34B-1FB34FDA8BBD}">
      <dgm:prSet/>
      <dgm:spPr/>
      <dgm:t>
        <a:bodyPr/>
        <a:lstStyle/>
        <a:p>
          <a:r>
            <a:rPr lang="tr-TR" b="1" dirty="0">
              <a:latin typeface="Segoe UI" panose="020B0502040204020203" pitchFamily="34" charset="0"/>
              <a:cs typeface="Segoe UI" panose="020B0502040204020203" pitchFamily="34" charset="0"/>
            </a:rPr>
            <a:t>*</a:t>
          </a:r>
          <a:r>
            <a:rPr lang="en-US"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Gerekiyorsa ilaç tedavisine erken dönemde başlanması önemlidir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dgm:t>
    </dgm:pt>
    <dgm:pt modelId="{216FDC21-452F-45D0-8821-1537D8FA9CD8}" type="parTrans" cxnId="{E031C664-F9B7-4991-A11A-C69BC0AE1F66}">
      <dgm:prSet/>
      <dgm:spPr/>
      <dgm:t>
        <a:bodyPr/>
        <a:lstStyle/>
        <a:p>
          <a:endParaRPr lang="tr-TR">
            <a:latin typeface="Segoe UI" panose="020B0502040204020203" pitchFamily="34" charset="0"/>
            <a:cs typeface="Segoe UI" panose="020B0502040204020203" pitchFamily="34" charset="0"/>
          </a:endParaRPr>
        </a:p>
      </dgm:t>
    </dgm:pt>
    <dgm:pt modelId="{DFD289D3-4A4C-4270-92A4-DF4CC59DB6A0}" type="sibTrans" cxnId="{E031C664-F9B7-4991-A11A-C69BC0AE1F66}">
      <dgm:prSet/>
      <dgm:spPr/>
      <dgm:t>
        <a:bodyPr/>
        <a:lstStyle/>
        <a:p>
          <a:endParaRPr lang="tr-TR">
            <a:latin typeface="Segoe UI" panose="020B0502040204020203" pitchFamily="34" charset="0"/>
            <a:cs typeface="Segoe UI" panose="020B0502040204020203" pitchFamily="34" charset="0"/>
          </a:endParaRPr>
        </a:p>
      </dgm:t>
    </dgm:pt>
    <dgm:pt modelId="{37F22656-A06A-4FEF-A4B4-00171195751E}" type="pres">
      <dgm:prSet presAssocID="{7DA03F79-A946-489C-8F16-3C9B536CECEC}" presName="vert0" presStyleCnt="0">
        <dgm:presLayoutVars>
          <dgm:dir/>
          <dgm:animOne val="branch"/>
          <dgm:animLvl val="lvl"/>
        </dgm:presLayoutVars>
      </dgm:prSet>
      <dgm:spPr/>
    </dgm:pt>
    <dgm:pt modelId="{94FD138D-8611-40E8-8DF5-CD11690348BC}" type="pres">
      <dgm:prSet presAssocID="{06815C6B-C310-491D-9ED7-BD21E7085627}" presName="thickLine" presStyleLbl="alignNode1" presStyleIdx="0" presStyleCnt="5"/>
      <dgm:spPr/>
    </dgm:pt>
    <dgm:pt modelId="{9D83A0C1-081C-4AE9-899F-DE55DA9B2227}" type="pres">
      <dgm:prSet presAssocID="{06815C6B-C310-491D-9ED7-BD21E7085627}" presName="horz1" presStyleCnt="0"/>
      <dgm:spPr/>
    </dgm:pt>
    <dgm:pt modelId="{F3464B3F-A6D6-40C8-889F-E57BA1A28020}" type="pres">
      <dgm:prSet presAssocID="{06815C6B-C310-491D-9ED7-BD21E7085627}" presName="tx1" presStyleLbl="revTx" presStyleIdx="0" presStyleCnt="5" custLinFactNeighborX="242" custLinFactNeighborY="-4454"/>
      <dgm:spPr/>
    </dgm:pt>
    <dgm:pt modelId="{A883B868-4D67-4892-9028-7E1C8BD7EBF8}" type="pres">
      <dgm:prSet presAssocID="{06815C6B-C310-491D-9ED7-BD21E7085627}" presName="vert1" presStyleCnt="0"/>
      <dgm:spPr/>
    </dgm:pt>
    <dgm:pt modelId="{05AAD954-3F55-4AC7-B581-B885855192F8}" type="pres">
      <dgm:prSet presAssocID="{B42BF83A-E01A-422E-A85A-C4A1C85A6233}" presName="thickLine" presStyleLbl="alignNode1" presStyleIdx="1" presStyleCnt="5"/>
      <dgm:spPr/>
    </dgm:pt>
    <dgm:pt modelId="{84BC40D2-098E-4EC6-9DF7-DE76D605FCE9}" type="pres">
      <dgm:prSet presAssocID="{B42BF83A-E01A-422E-A85A-C4A1C85A6233}" presName="horz1" presStyleCnt="0"/>
      <dgm:spPr/>
    </dgm:pt>
    <dgm:pt modelId="{56E21AA7-4915-4A2E-908A-0254A1418CE2}" type="pres">
      <dgm:prSet presAssocID="{B42BF83A-E01A-422E-A85A-C4A1C85A6233}" presName="tx1" presStyleLbl="revTx" presStyleIdx="1" presStyleCnt="5"/>
      <dgm:spPr/>
    </dgm:pt>
    <dgm:pt modelId="{15125775-B58D-4080-B1BB-531E13EC0AC3}" type="pres">
      <dgm:prSet presAssocID="{B42BF83A-E01A-422E-A85A-C4A1C85A6233}" presName="vert1" presStyleCnt="0"/>
      <dgm:spPr/>
    </dgm:pt>
    <dgm:pt modelId="{7E13F7A4-930D-4866-A15D-AE065A980F8B}" type="pres">
      <dgm:prSet presAssocID="{A3726A71-977A-4C44-A1EE-FB3073378290}" presName="thickLine" presStyleLbl="alignNode1" presStyleIdx="2" presStyleCnt="5"/>
      <dgm:spPr/>
    </dgm:pt>
    <dgm:pt modelId="{E4BC4558-9801-4A4E-B20B-881E1026031E}" type="pres">
      <dgm:prSet presAssocID="{A3726A71-977A-4C44-A1EE-FB3073378290}" presName="horz1" presStyleCnt="0"/>
      <dgm:spPr/>
    </dgm:pt>
    <dgm:pt modelId="{B2F3D684-4274-4D8A-AA11-D633714CE47B}" type="pres">
      <dgm:prSet presAssocID="{A3726A71-977A-4C44-A1EE-FB3073378290}" presName="tx1" presStyleLbl="revTx" presStyleIdx="2" presStyleCnt="5"/>
      <dgm:spPr/>
    </dgm:pt>
    <dgm:pt modelId="{3E5683ED-D104-4814-BAAF-D59F5BB0E786}" type="pres">
      <dgm:prSet presAssocID="{A3726A71-977A-4C44-A1EE-FB3073378290}" presName="vert1" presStyleCnt="0"/>
      <dgm:spPr/>
    </dgm:pt>
    <dgm:pt modelId="{A32AA6B9-A247-44F4-B06F-31F1E4D76E09}" type="pres">
      <dgm:prSet presAssocID="{4C41204B-1CD3-4905-84F5-35CFB25EF05D}" presName="thickLine" presStyleLbl="alignNode1" presStyleIdx="3" presStyleCnt="5"/>
      <dgm:spPr/>
    </dgm:pt>
    <dgm:pt modelId="{AE7F43D5-D5CC-47F7-9A52-DC7C79EDC2A8}" type="pres">
      <dgm:prSet presAssocID="{4C41204B-1CD3-4905-84F5-35CFB25EF05D}" presName="horz1" presStyleCnt="0"/>
      <dgm:spPr/>
    </dgm:pt>
    <dgm:pt modelId="{5986CA6F-EE7A-4A3A-8E07-0BE3B94255FB}" type="pres">
      <dgm:prSet presAssocID="{4C41204B-1CD3-4905-84F5-35CFB25EF05D}" presName="tx1" presStyleLbl="revTx" presStyleIdx="3" presStyleCnt="5"/>
      <dgm:spPr/>
    </dgm:pt>
    <dgm:pt modelId="{1B51F0DA-62CF-4857-9462-EAC7E0AA2FC4}" type="pres">
      <dgm:prSet presAssocID="{4C41204B-1CD3-4905-84F5-35CFB25EF05D}" presName="vert1" presStyleCnt="0"/>
      <dgm:spPr/>
    </dgm:pt>
    <dgm:pt modelId="{320943C6-3C34-47B5-9254-E1E9B2FDAC28}" type="pres">
      <dgm:prSet presAssocID="{CF43E50D-5FDE-438E-B34B-1FB34FDA8BBD}" presName="thickLine" presStyleLbl="alignNode1" presStyleIdx="4" presStyleCnt="5"/>
      <dgm:spPr/>
    </dgm:pt>
    <dgm:pt modelId="{04FAF7BF-DBA8-42F5-AEDA-9B99605D16A3}" type="pres">
      <dgm:prSet presAssocID="{CF43E50D-5FDE-438E-B34B-1FB34FDA8BBD}" presName="horz1" presStyleCnt="0"/>
      <dgm:spPr/>
    </dgm:pt>
    <dgm:pt modelId="{51013AF2-4D58-4431-8521-99AFF38A7045}" type="pres">
      <dgm:prSet presAssocID="{CF43E50D-5FDE-438E-B34B-1FB34FDA8BBD}" presName="tx1" presStyleLbl="revTx" presStyleIdx="4" presStyleCnt="5"/>
      <dgm:spPr/>
    </dgm:pt>
    <dgm:pt modelId="{E1994C4B-5715-4194-A8C8-839AA10B6FCE}" type="pres">
      <dgm:prSet presAssocID="{CF43E50D-5FDE-438E-B34B-1FB34FDA8BBD}" presName="vert1" presStyleCnt="0"/>
      <dgm:spPr/>
    </dgm:pt>
  </dgm:ptLst>
  <dgm:cxnLst>
    <dgm:cxn modelId="{54521239-B4A9-496C-A4AF-C13B10E1F1F7}" type="presOf" srcId="{7DA03F79-A946-489C-8F16-3C9B536CECEC}" destId="{37F22656-A06A-4FEF-A4B4-00171195751E}" srcOrd="0" destOrd="0" presId="urn:microsoft.com/office/officeart/2008/layout/LinedList"/>
    <dgm:cxn modelId="{B9DE543B-FBD2-44E2-9C7A-0BEAD0831D81}" srcId="{7DA03F79-A946-489C-8F16-3C9B536CECEC}" destId="{B42BF83A-E01A-422E-A85A-C4A1C85A6233}" srcOrd="1" destOrd="0" parTransId="{15007EBB-C914-4AEA-BEA9-EAE92281A615}" sibTransId="{4A9D9AD8-E261-412C-BBD5-AD58CFACF018}"/>
    <dgm:cxn modelId="{41006B43-50C2-49D7-836C-F7B503814784}" type="presOf" srcId="{CF43E50D-5FDE-438E-B34B-1FB34FDA8BBD}" destId="{51013AF2-4D58-4431-8521-99AFF38A7045}" srcOrd="0" destOrd="0" presId="urn:microsoft.com/office/officeart/2008/layout/LinedList"/>
    <dgm:cxn modelId="{E031C664-F9B7-4991-A11A-C69BC0AE1F66}" srcId="{7DA03F79-A946-489C-8F16-3C9B536CECEC}" destId="{CF43E50D-5FDE-438E-B34B-1FB34FDA8BBD}" srcOrd="4" destOrd="0" parTransId="{216FDC21-452F-45D0-8821-1537D8FA9CD8}" sibTransId="{DFD289D3-4A4C-4270-92A4-DF4CC59DB6A0}"/>
    <dgm:cxn modelId="{FA1D8C45-5D8D-4D42-A684-C53A0697426C}" srcId="{7DA03F79-A946-489C-8F16-3C9B536CECEC}" destId="{06815C6B-C310-491D-9ED7-BD21E7085627}" srcOrd="0" destOrd="0" parTransId="{388E988C-31A0-429C-B55B-43C8BA49889E}" sibTransId="{DADCC704-3624-4F64-9903-43E6AE427238}"/>
    <dgm:cxn modelId="{3865B065-F7C0-4A56-8ACD-171FA1B0DD2F}" type="presOf" srcId="{06815C6B-C310-491D-9ED7-BD21E7085627}" destId="{F3464B3F-A6D6-40C8-889F-E57BA1A28020}" srcOrd="0" destOrd="0" presId="urn:microsoft.com/office/officeart/2008/layout/LinedList"/>
    <dgm:cxn modelId="{1645046D-6614-423A-AA3E-2B89D3CD8CA7}" type="presOf" srcId="{B42BF83A-E01A-422E-A85A-C4A1C85A6233}" destId="{56E21AA7-4915-4A2E-908A-0254A1418CE2}" srcOrd="0" destOrd="0" presId="urn:microsoft.com/office/officeart/2008/layout/LinedList"/>
    <dgm:cxn modelId="{3AFA8C6E-49C0-4D74-A7D2-F779AF5BF2B7}" srcId="{7DA03F79-A946-489C-8F16-3C9B536CECEC}" destId="{A3726A71-977A-4C44-A1EE-FB3073378290}" srcOrd="2" destOrd="0" parTransId="{BD1F46B4-12D8-4C1C-8CD0-0F7F9BD20114}" sibTransId="{9FAAB297-55D5-4569-B091-9F3F1813A502}"/>
    <dgm:cxn modelId="{97802593-C942-410B-AB74-0BDD6B71BE2A}" srcId="{7DA03F79-A946-489C-8F16-3C9B536CECEC}" destId="{4C41204B-1CD3-4905-84F5-35CFB25EF05D}" srcOrd="3" destOrd="0" parTransId="{788224A6-C5A4-42D3-894A-95964D541729}" sibTransId="{64456883-3401-426C-8AAC-8875D7536F5A}"/>
    <dgm:cxn modelId="{000E3AB2-7E58-4FB1-AE0A-E8251C1C6467}" type="presOf" srcId="{4C41204B-1CD3-4905-84F5-35CFB25EF05D}" destId="{5986CA6F-EE7A-4A3A-8E07-0BE3B94255FB}" srcOrd="0" destOrd="0" presId="urn:microsoft.com/office/officeart/2008/layout/LinedList"/>
    <dgm:cxn modelId="{053EABC8-02BE-4A5B-8F29-BA81D5A4EA9F}" type="presOf" srcId="{A3726A71-977A-4C44-A1EE-FB3073378290}" destId="{B2F3D684-4274-4D8A-AA11-D633714CE47B}" srcOrd="0" destOrd="0" presId="urn:microsoft.com/office/officeart/2008/layout/LinedList"/>
    <dgm:cxn modelId="{1D1CB5C6-9828-40E0-9DA0-8AB5BCF32D0B}" type="presParOf" srcId="{37F22656-A06A-4FEF-A4B4-00171195751E}" destId="{94FD138D-8611-40E8-8DF5-CD11690348BC}" srcOrd="0" destOrd="0" presId="urn:microsoft.com/office/officeart/2008/layout/LinedList"/>
    <dgm:cxn modelId="{9F660435-7B0B-4B3E-924B-4BE95FA20724}" type="presParOf" srcId="{37F22656-A06A-4FEF-A4B4-00171195751E}" destId="{9D83A0C1-081C-4AE9-899F-DE55DA9B2227}" srcOrd="1" destOrd="0" presId="urn:microsoft.com/office/officeart/2008/layout/LinedList"/>
    <dgm:cxn modelId="{8412EC34-073A-4998-A70D-7E9B9C15F3FD}" type="presParOf" srcId="{9D83A0C1-081C-4AE9-899F-DE55DA9B2227}" destId="{F3464B3F-A6D6-40C8-889F-E57BA1A28020}" srcOrd="0" destOrd="0" presId="urn:microsoft.com/office/officeart/2008/layout/LinedList"/>
    <dgm:cxn modelId="{B3221BDA-E55A-416A-A2C5-72D122D5D5A6}" type="presParOf" srcId="{9D83A0C1-081C-4AE9-899F-DE55DA9B2227}" destId="{A883B868-4D67-4892-9028-7E1C8BD7EBF8}" srcOrd="1" destOrd="0" presId="urn:microsoft.com/office/officeart/2008/layout/LinedList"/>
    <dgm:cxn modelId="{46BA3739-4C00-449D-8294-BA96068EED7B}" type="presParOf" srcId="{37F22656-A06A-4FEF-A4B4-00171195751E}" destId="{05AAD954-3F55-4AC7-B581-B885855192F8}" srcOrd="2" destOrd="0" presId="urn:microsoft.com/office/officeart/2008/layout/LinedList"/>
    <dgm:cxn modelId="{1F3FB1CD-53E0-4F4B-9FFD-4C84E8DD9EF2}" type="presParOf" srcId="{37F22656-A06A-4FEF-A4B4-00171195751E}" destId="{84BC40D2-098E-4EC6-9DF7-DE76D605FCE9}" srcOrd="3" destOrd="0" presId="urn:microsoft.com/office/officeart/2008/layout/LinedList"/>
    <dgm:cxn modelId="{A366A836-7BF9-4690-8843-8FDAB43D21FB}" type="presParOf" srcId="{84BC40D2-098E-4EC6-9DF7-DE76D605FCE9}" destId="{56E21AA7-4915-4A2E-908A-0254A1418CE2}" srcOrd="0" destOrd="0" presId="urn:microsoft.com/office/officeart/2008/layout/LinedList"/>
    <dgm:cxn modelId="{D54A0885-0123-427E-826B-57DD23D66649}" type="presParOf" srcId="{84BC40D2-098E-4EC6-9DF7-DE76D605FCE9}" destId="{15125775-B58D-4080-B1BB-531E13EC0AC3}" srcOrd="1" destOrd="0" presId="urn:microsoft.com/office/officeart/2008/layout/LinedList"/>
    <dgm:cxn modelId="{DED08BC2-6A72-4FC6-B6A3-B19D6A0D96D0}" type="presParOf" srcId="{37F22656-A06A-4FEF-A4B4-00171195751E}" destId="{7E13F7A4-930D-4866-A15D-AE065A980F8B}" srcOrd="4" destOrd="0" presId="urn:microsoft.com/office/officeart/2008/layout/LinedList"/>
    <dgm:cxn modelId="{C44AE868-12DE-4DC2-AA49-DEABFA0935CA}" type="presParOf" srcId="{37F22656-A06A-4FEF-A4B4-00171195751E}" destId="{E4BC4558-9801-4A4E-B20B-881E1026031E}" srcOrd="5" destOrd="0" presId="urn:microsoft.com/office/officeart/2008/layout/LinedList"/>
    <dgm:cxn modelId="{6DF5FFA3-0592-41A4-A58C-D684E1F7040E}" type="presParOf" srcId="{E4BC4558-9801-4A4E-B20B-881E1026031E}" destId="{B2F3D684-4274-4D8A-AA11-D633714CE47B}" srcOrd="0" destOrd="0" presId="urn:microsoft.com/office/officeart/2008/layout/LinedList"/>
    <dgm:cxn modelId="{70CF17B1-12EF-4F74-B32E-9A42D1D7EAE1}" type="presParOf" srcId="{E4BC4558-9801-4A4E-B20B-881E1026031E}" destId="{3E5683ED-D104-4814-BAAF-D59F5BB0E786}" srcOrd="1" destOrd="0" presId="urn:microsoft.com/office/officeart/2008/layout/LinedList"/>
    <dgm:cxn modelId="{90771E8C-9756-45FB-9D27-1E16B90CCC52}" type="presParOf" srcId="{37F22656-A06A-4FEF-A4B4-00171195751E}" destId="{A32AA6B9-A247-44F4-B06F-31F1E4D76E09}" srcOrd="6" destOrd="0" presId="urn:microsoft.com/office/officeart/2008/layout/LinedList"/>
    <dgm:cxn modelId="{8F6C1318-5B84-441B-88A4-197F6214B150}" type="presParOf" srcId="{37F22656-A06A-4FEF-A4B4-00171195751E}" destId="{AE7F43D5-D5CC-47F7-9A52-DC7C79EDC2A8}" srcOrd="7" destOrd="0" presId="urn:microsoft.com/office/officeart/2008/layout/LinedList"/>
    <dgm:cxn modelId="{72EB122F-E2F0-4BB7-96C4-9D8ABE04BDB0}" type="presParOf" srcId="{AE7F43D5-D5CC-47F7-9A52-DC7C79EDC2A8}" destId="{5986CA6F-EE7A-4A3A-8E07-0BE3B94255FB}" srcOrd="0" destOrd="0" presId="urn:microsoft.com/office/officeart/2008/layout/LinedList"/>
    <dgm:cxn modelId="{DD1B1668-B261-4AD4-8A6D-FD47E92988CC}" type="presParOf" srcId="{AE7F43D5-D5CC-47F7-9A52-DC7C79EDC2A8}" destId="{1B51F0DA-62CF-4857-9462-EAC7E0AA2FC4}" srcOrd="1" destOrd="0" presId="urn:microsoft.com/office/officeart/2008/layout/LinedList"/>
    <dgm:cxn modelId="{E4860F38-328A-4C59-98F3-62CDCA2CFA55}" type="presParOf" srcId="{37F22656-A06A-4FEF-A4B4-00171195751E}" destId="{320943C6-3C34-47B5-9254-E1E9B2FDAC28}" srcOrd="8" destOrd="0" presId="urn:microsoft.com/office/officeart/2008/layout/LinedList"/>
    <dgm:cxn modelId="{1DB12869-81D2-4833-ADC2-7DD8CBF2190A}" type="presParOf" srcId="{37F22656-A06A-4FEF-A4B4-00171195751E}" destId="{04FAF7BF-DBA8-42F5-AEDA-9B99605D16A3}" srcOrd="9" destOrd="0" presId="urn:microsoft.com/office/officeart/2008/layout/LinedList"/>
    <dgm:cxn modelId="{3E08A6AF-8FFB-4CC9-BC85-0E6C5D768591}" type="presParOf" srcId="{04FAF7BF-DBA8-42F5-AEDA-9B99605D16A3}" destId="{51013AF2-4D58-4431-8521-99AFF38A7045}" srcOrd="0" destOrd="0" presId="urn:microsoft.com/office/officeart/2008/layout/LinedList"/>
    <dgm:cxn modelId="{2F2B1D25-3532-47D7-A807-D8F0DDE58D34}" type="presParOf" srcId="{04FAF7BF-DBA8-42F5-AEDA-9B99605D16A3}" destId="{E1994C4B-5715-4194-A8C8-839AA10B6F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34926D-A79E-4AB9-A7D6-D57C4BCE583C}"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D0E373BC-93D4-49A3-A505-D06810461D91}">
      <dgm:prSet custT="1"/>
      <dgm:spPr/>
      <dgm:t>
        <a:bodyPr/>
        <a:lstStyle/>
        <a:p>
          <a:r>
            <a:rPr lang="tr-TR"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Anksiyete bozukluklarının çok sayıda alt tipi vardır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dgm:t>
    </dgm:pt>
    <dgm:pt modelId="{AEA1D25B-7B73-4E0B-B0A2-2C2EF785764D}" type="parTrans" cxnId="{851943DA-8120-42CB-A64A-65BAE0A774E4}">
      <dgm:prSet/>
      <dgm:spPr/>
      <dgm:t>
        <a:bodyPr/>
        <a:lstStyle/>
        <a:p>
          <a:endParaRPr lang="tr-TR" sz="2400">
            <a:latin typeface="Segoe UI" panose="020B0502040204020203" pitchFamily="34" charset="0"/>
            <a:cs typeface="Segoe UI" panose="020B0502040204020203" pitchFamily="34" charset="0"/>
          </a:endParaRPr>
        </a:p>
      </dgm:t>
    </dgm:pt>
    <dgm:pt modelId="{77A2B875-A2A4-4824-B954-5A2AE2158D32}" type="sibTrans" cxnId="{851943DA-8120-42CB-A64A-65BAE0A774E4}">
      <dgm:prSet/>
      <dgm:spPr/>
      <dgm:t>
        <a:bodyPr/>
        <a:lstStyle/>
        <a:p>
          <a:endParaRPr lang="tr-TR" sz="2400">
            <a:latin typeface="Segoe UI" panose="020B0502040204020203" pitchFamily="34" charset="0"/>
            <a:cs typeface="Segoe UI" panose="020B0502040204020203" pitchFamily="34" charset="0"/>
          </a:endParaRPr>
        </a:p>
      </dgm:t>
    </dgm:pt>
    <dgm:pt modelId="{335B69E8-948D-4A04-AF69-D0EB3F483BF9}">
      <dgm:prSet custT="1"/>
      <dgm:spPr/>
      <dgm:t>
        <a:bodyPr/>
        <a:lstStyle/>
        <a:p>
          <a:r>
            <a:rPr lang="tr-TR"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Bunlar çocukluk çağında net olarak ayırt edilemeyebilir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dgm:t>
    </dgm:pt>
    <dgm:pt modelId="{4B0939C1-1A1F-4C3F-A9E2-D96F232EC015}" type="parTrans" cxnId="{219F780B-BA02-4435-9619-AE58D225833F}">
      <dgm:prSet/>
      <dgm:spPr/>
      <dgm:t>
        <a:bodyPr/>
        <a:lstStyle/>
        <a:p>
          <a:endParaRPr lang="tr-TR" sz="2400">
            <a:latin typeface="Segoe UI" panose="020B0502040204020203" pitchFamily="34" charset="0"/>
            <a:cs typeface="Segoe UI" panose="020B0502040204020203" pitchFamily="34" charset="0"/>
          </a:endParaRPr>
        </a:p>
      </dgm:t>
    </dgm:pt>
    <dgm:pt modelId="{EC2F35F3-97BF-45C3-B52A-5FDB9CCE1229}" type="sibTrans" cxnId="{219F780B-BA02-4435-9619-AE58D225833F}">
      <dgm:prSet/>
      <dgm:spPr/>
      <dgm:t>
        <a:bodyPr/>
        <a:lstStyle/>
        <a:p>
          <a:endParaRPr lang="tr-TR" sz="2400">
            <a:latin typeface="Segoe UI" panose="020B0502040204020203" pitchFamily="34" charset="0"/>
            <a:cs typeface="Segoe UI" panose="020B0502040204020203" pitchFamily="34" charset="0"/>
          </a:endParaRPr>
        </a:p>
      </dgm:t>
    </dgm:pt>
    <dgm:pt modelId="{A1E3FE8B-E777-4980-8434-BE81D7ADEA4D}">
      <dgm:prSet custT="1"/>
      <dgm:spPr/>
      <dgm:t>
        <a:bodyPr/>
        <a:lstStyle/>
        <a:p>
          <a:r>
            <a:rPr lang="tr-TR"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Tedavisinde hem terapi yöntemleri hem de ilaçlar kullanılabilir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dgm:t>
    </dgm:pt>
    <dgm:pt modelId="{7297C2F6-E304-4EF9-AE52-DBCACA96D242}" type="parTrans" cxnId="{B4A44185-EC3B-406A-AA6C-B12884634428}">
      <dgm:prSet/>
      <dgm:spPr/>
      <dgm:t>
        <a:bodyPr/>
        <a:lstStyle/>
        <a:p>
          <a:endParaRPr lang="tr-TR" sz="2400">
            <a:latin typeface="Segoe UI" panose="020B0502040204020203" pitchFamily="34" charset="0"/>
            <a:cs typeface="Segoe UI" panose="020B0502040204020203" pitchFamily="34" charset="0"/>
          </a:endParaRPr>
        </a:p>
      </dgm:t>
    </dgm:pt>
    <dgm:pt modelId="{EE314EA3-DCDE-4D1E-8064-7E42CDFAB72A}" type="sibTrans" cxnId="{B4A44185-EC3B-406A-AA6C-B12884634428}">
      <dgm:prSet/>
      <dgm:spPr/>
      <dgm:t>
        <a:bodyPr/>
        <a:lstStyle/>
        <a:p>
          <a:endParaRPr lang="tr-TR" sz="2400">
            <a:latin typeface="Segoe UI" panose="020B0502040204020203" pitchFamily="34" charset="0"/>
            <a:cs typeface="Segoe UI" panose="020B0502040204020203" pitchFamily="34" charset="0"/>
          </a:endParaRPr>
        </a:p>
      </dgm:t>
    </dgm:pt>
    <dgm:pt modelId="{AC1CBD1E-459B-41DF-9EED-3DAF3D8B4672}">
      <dgm:prSet custT="1"/>
      <dgm:spPr/>
      <dgm:t>
        <a:bodyPr/>
        <a:lstStyle/>
        <a:p>
          <a:r>
            <a:rPr lang="tr-TR" sz="2400" b="1" dirty="0">
              <a:latin typeface="Segoe UI" panose="020B0502040204020203" pitchFamily="34" charset="0"/>
              <a:cs typeface="Segoe UI" panose="020B0502040204020203" pitchFamily="34" charset="0"/>
            </a:rPr>
            <a:t>*</a:t>
          </a:r>
          <a:r>
            <a:rPr lang="en-US" sz="2400" b="1"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Tedavi edilmedikçe kronikleşir; </a:t>
          </a:r>
          <a:r>
            <a:rPr lang="tr-TR" sz="2400" b="1" dirty="0">
              <a:solidFill>
                <a:srgbClr val="002060"/>
              </a:solidFill>
              <a:latin typeface="Segoe UI" panose="020B0502040204020203" pitchFamily="34" charset="0"/>
              <a:cs typeface="Segoe UI" panose="020B0502040204020203" pitchFamily="34" charset="0"/>
            </a:rPr>
            <a:t>erken dönemde </a:t>
          </a:r>
          <a:r>
            <a:rPr lang="tr-TR" sz="2400" dirty="0">
              <a:latin typeface="Segoe UI" panose="020B0502040204020203" pitchFamily="34" charset="0"/>
              <a:cs typeface="Segoe UI" panose="020B0502040204020203" pitchFamily="34" charset="0"/>
            </a:rPr>
            <a:t>tanımak önemlidir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dgm:t>
    </dgm:pt>
    <dgm:pt modelId="{CF2E68F2-B9F2-46C0-8478-5E4D5614D01F}" type="parTrans" cxnId="{B2BC0165-16DD-4A57-BAF9-7B236350A1B3}">
      <dgm:prSet/>
      <dgm:spPr/>
      <dgm:t>
        <a:bodyPr/>
        <a:lstStyle/>
        <a:p>
          <a:endParaRPr lang="tr-TR" sz="2400">
            <a:latin typeface="Segoe UI" panose="020B0502040204020203" pitchFamily="34" charset="0"/>
            <a:cs typeface="Segoe UI" panose="020B0502040204020203" pitchFamily="34" charset="0"/>
          </a:endParaRPr>
        </a:p>
      </dgm:t>
    </dgm:pt>
    <dgm:pt modelId="{47F84F68-3EC6-4F97-B908-E96FE3C926B1}" type="sibTrans" cxnId="{B2BC0165-16DD-4A57-BAF9-7B236350A1B3}">
      <dgm:prSet/>
      <dgm:spPr/>
      <dgm:t>
        <a:bodyPr/>
        <a:lstStyle/>
        <a:p>
          <a:endParaRPr lang="tr-TR" sz="2400">
            <a:latin typeface="Segoe UI" panose="020B0502040204020203" pitchFamily="34" charset="0"/>
            <a:cs typeface="Segoe UI" panose="020B0502040204020203" pitchFamily="34" charset="0"/>
          </a:endParaRPr>
        </a:p>
      </dgm:t>
    </dgm:pt>
    <dgm:pt modelId="{F6013FDB-8C44-477B-8B96-2AEFDBC0BF09}" type="pres">
      <dgm:prSet presAssocID="{6234926D-A79E-4AB9-A7D6-D57C4BCE583C}" presName="vert0" presStyleCnt="0">
        <dgm:presLayoutVars>
          <dgm:dir/>
          <dgm:animOne val="branch"/>
          <dgm:animLvl val="lvl"/>
        </dgm:presLayoutVars>
      </dgm:prSet>
      <dgm:spPr/>
    </dgm:pt>
    <dgm:pt modelId="{CC0F2589-1B2D-447D-BE46-074147A50282}" type="pres">
      <dgm:prSet presAssocID="{D0E373BC-93D4-49A3-A505-D06810461D91}" presName="thickLine" presStyleLbl="alignNode1" presStyleIdx="0" presStyleCnt="4"/>
      <dgm:spPr/>
    </dgm:pt>
    <dgm:pt modelId="{DD1CB7C1-C411-4A1B-83F1-D6737F2C51C4}" type="pres">
      <dgm:prSet presAssocID="{D0E373BC-93D4-49A3-A505-D06810461D91}" presName="horz1" presStyleCnt="0"/>
      <dgm:spPr/>
    </dgm:pt>
    <dgm:pt modelId="{488FADAA-0524-4029-B772-774C0CC540A2}" type="pres">
      <dgm:prSet presAssocID="{D0E373BC-93D4-49A3-A505-D06810461D91}" presName="tx1" presStyleLbl="revTx" presStyleIdx="0" presStyleCnt="4"/>
      <dgm:spPr/>
    </dgm:pt>
    <dgm:pt modelId="{F9855119-136E-4AA2-BF9F-D0CC51509F7A}" type="pres">
      <dgm:prSet presAssocID="{D0E373BC-93D4-49A3-A505-D06810461D91}" presName="vert1" presStyleCnt="0"/>
      <dgm:spPr/>
    </dgm:pt>
    <dgm:pt modelId="{22AE7AF0-0DC9-4837-B1B8-2E62F6361396}" type="pres">
      <dgm:prSet presAssocID="{335B69E8-948D-4A04-AF69-D0EB3F483BF9}" presName="thickLine" presStyleLbl="alignNode1" presStyleIdx="1" presStyleCnt="4"/>
      <dgm:spPr/>
    </dgm:pt>
    <dgm:pt modelId="{E2A3212E-58D7-47A8-8ED1-8484F6BF57E0}" type="pres">
      <dgm:prSet presAssocID="{335B69E8-948D-4A04-AF69-D0EB3F483BF9}" presName="horz1" presStyleCnt="0"/>
      <dgm:spPr/>
    </dgm:pt>
    <dgm:pt modelId="{899C58A6-D590-4959-B8D0-0E45A5BA05E9}" type="pres">
      <dgm:prSet presAssocID="{335B69E8-948D-4A04-AF69-D0EB3F483BF9}" presName="tx1" presStyleLbl="revTx" presStyleIdx="1" presStyleCnt="4"/>
      <dgm:spPr/>
    </dgm:pt>
    <dgm:pt modelId="{D519CA35-8EB5-44B9-8C42-1789C7507A0C}" type="pres">
      <dgm:prSet presAssocID="{335B69E8-948D-4A04-AF69-D0EB3F483BF9}" presName="vert1" presStyleCnt="0"/>
      <dgm:spPr/>
    </dgm:pt>
    <dgm:pt modelId="{9774DC21-C68D-4A34-87A5-A30BB77FA55F}" type="pres">
      <dgm:prSet presAssocID="{A1E3FE8B-E777-4980-8434-BE81D7ADEA4D}" presName="thickLine" presStyleLbl="alignNode1" presStyleIdx="2" presStyleCnt="4"/>
      <dgm:spPr/>
    </dgm:pt>
    <dgm:pt modelId="{0A031060-C2B9-4607-9D56-B9A0DA9EDA99}" type="pres">
      <dgm:prSet presAssocID="{A1E3FE8B-E777-4980-8434-BE81D7ADEA4D}" presName="horz1" presStyleCnt="0"/>
      <dgm:spPr/>
    </dgm:pt>
    <dgm:pt modelId="{CD0B58BC-A111-48F0-9E81-F7122E74B0AA}" type="pres">
      <dgm:prSet presAssocID="{A1E3FE8B-E777-4980-8434-BE81D7ADEA4D}" presName="tx1" presStyleLbl="revTx" presStyleIdx="2" presStyleCnt="4"/>
      <dgm:spPr/>
    </dgm:pt>
    <dgm:pt modelId="{16051D16-C671-4066-BF27-80D814786A7E}" type="pres">
      <dgm:prSet presAssocID="{A1E3FE8B-E777-4980-8434-BE81D7ADEA4D}" presName="vert1" presStyleCnt="0"/>
      <dgm:spPr/>
    </dgm:pt>
    <dgm:pt modelId="{755A7585-3325-41E4-A8DF-6892A2B92113}" type="pres">
      <dgm:prSet presAssocID="{AC1CBD1E-459B-41DF-9EED-3DAF3D8B4672}" presName="thickLine" presStyleLbl="alignNode1" presStyleIdx="3" presStyleCnt="4"/>
      <dgm:spPr/>
    </dgm:pt>
    <dgm:pt modelId="{9B614AD3-D23E-42B5-98B3-6B0000254B00}" type="pres">
      <dgm:prSet presAssocID="{AC1CBD1E-459B-41DF-9EED-3DAF3D8B4672}" presName="horz1" presStyleCnt="0"/>
      <dgm:spPr/>
    </dgm:pt>
    <dgm:pt modelId="{903B244E-FAC4-4E67-8DCC-9CBE76AF27E2}" type="pres">
      <dgm:prSet presAssocID="{AC1CBD1E-459B-41DF-9EED-3DAF3D8B4672}" presName="tx1" presStyleLbl="revTx" presStyleIdx="3" presStyleCnt="4"/>
      <dgm:spPr/>
    </dgm:pt>
    <dgm:pt modelId="{99E03F13-0EFC-45C1-89CF-B72FB7B7C6EE}" type="pres">
      <dgm:prSet presAssocID="{AC1CBD1E-459B-41DF-9EED-3DAF3D8B4672}" presName="vert1" presStyleCnt="0"/>
      <dgm:spPr/>
    </dgm:pt>
  </dgm:ptLst>
  <dgm:cxnLst>
    <dgm:cxn modelId="{219F780B-BA02-4435-9619-AE58D225833F}" srcId="{6234926D-A79E-4AB9-A7D6-D57C4BCE583C}" destId="{335B69E8-948D-4A04-AF69-D0EB3F483BF9}" srcOrd="1" destOrd="0" parTransId="{4B0939C1-1A1F-4C3F-A9E2-D96F232EC015}" sibTransId="{EC2F35F3-97BF-45C3-B52A-5FDB9CCE1229}"/>
    <dgm:cxn modelId="{F9BDE012-BFD8-4347-8480-21E62938CE34}" type="presOf" srcId="{D0E373BC-93D4-49A3-A505-D06810461D91}" destId="{488FADAA-0524-4029-B772-774C0CC540A2}" srcOrd="0" destOrd="0" presId="urn:microsoft.com/office/officeart/2008/layout/LinedList"/>
    <dgm:cxn modelId="{6BF8AA29-7E1E-4E01-B3D4-8CDBB41B55D5}" type="presOf" srcId="{AC1CBD1E-459B-41DF-9EED-3DAF3D8B4672}" destId="{903B244E-FAC4-4E67-8DCC-9CBE76AF27E2}" srcOrd="0" destOrd="0" presId="urn:microsoft.com/office/officeart/2008/layout/LinedList"/>
    <dgm:cxn modelId="{B9B2D633-080C-4802-84DE-A9CD82355F7E}" type="presOf" srcId="{6234926D-A79E-4AB9-A7D6-D57C4BCE583C}" destId="{F6013FDB-8C44-477B-8B96-2AEFDBC0BF09}" srcOrd="0" destOrd="0" presId="urn:microsoft.com/office/officeart/2008/layout/LinedList"/>
    <dgm:cxn modelId="{B2BC0165-16DD-4A57-BAF9-7B236350A1B3}" srcId="{6234926D-A79E-4AB9-A7D6-D57C4BCE583C}" destId="{AC1CBD1E-459B-41DF-9EED-3DAF3D8B4672}" srcOrd="3" destOrd="0" parTransId="{CF2E68F2-B9F2-46C0-8478-5E4D5614D01F}" sibTransId="{47F84F68-3EC6-4F97-B908-E96FE3C926B1}"/>
    <dgm:cxn modelId="{B4A44185-EC3B-406A-AA6C-B12884634428}" srcId="{6234926D-A79E-4AB9-A7D6-D57C4BCE583C}" destId="{A1E3FE8B-E777-4980-8434-BE81D7ADEA4D}" srcOrd="2" destOrd="0" parTransId="{7297C2F6-E304-4EF9-AE52-DBCACA96D242}" sibTransId="{EE314EA3-DCDE-4D1E-8064-7E42CDFAB72A}"/>
    <dgm:cxn modelId="{4CD2B09D-E025-45B8-B50A-6537BA691E2A}" type="presOf" srcId="{335B69E8-948D-4A04-AF69-D0EB3F483BF9}" destId="{899C58A6-D590-4959-B8D0-0E45A5BA05E9}" srcOrd="0" destOrd="0" presId="urn:microsoft.com/office/officeart/2008/layout/LinedList"/>
    <dgm:cxn modelId="{1350B5C5-9C42-4C97-8061-941594506DFC}" type="presOf" srcId="{A1E3FE8B-E777-4980-8434-BE81D7ADEA4D}" destId="{CD0B58BC-A111-48F0-9E81-F7122E74B0AA}" srcOrd="0" destOrd="0" presId="urn:microsoft.com/office/officeart/2008/layout/LinedList"/>
    <dgm:cxn modelId="{851943DA-8120-42CB-A64A-65BAE0A774E4}" srcId="{6234926D-A79E-4AB9-A7D6-D57C4BCE583C}" destId="{D0E373BC-93D4-49A3-A505-D06810461D91}" srcOrd="0" destOrd="0" parTransId="{AEA1D25B-7B73-4E0B-B0A2-2C2EF785764D}" sibTransId="{77A2B875-A2A4-4824-B954-5A2AE2158D32}"/>
    <dgm:cxn modelId="{8ECBB0DE-4C64-4B8F-8B55-011AA5E3C4DA}" type="presParOf" srcId="{F6013FDB-8C44-477B-8B96-2AEFDBC0BF09}" destId="{CC0F2589-1B2D-447D-BE46-074147A50282}" srcOrd="0" destOrd="0" presId="urn:microsoft.com/office/officeart/2008/layout/LinedList"/>
    <dgm:cxn modelId="{D1E90DE6-8943-46F5-B442-1E7061839565}" type="presParOf" srcId="{F6013FDB-8C44-477B-8B96-2AEFDBC0BF09}" destId="{DD1CB7C1-C411-4A1B-83F1-D6737F2C51C4}" srcOrd="1" destOrd="0" presId="urn:microsoft.com/office/officeart/2008/layout/LinedList"/>
    <dgm:cxn modelId="{055D6626-EC86-4E32-87D1-A4D113BE609E}" type="presParOf" srcId="{DD1CB7C1-C411-4A1B-83F1-D6737F2C51C4}" destId="{488FADAA-0524-4029-B772-774C0CC540A2}" srcOrd="0" destOrd="0" presId="urn:microsoft.com/office/officeart/2008/layout/LinedList"/>
    <dgm:cxn modelId="{AD6BD9E8-D93B-43B0-8E04-A371AAC60D67}" type="presParOf" srcId="{DD1CB7C1-C411-4A1B-83F1-D6737F2C51C4}" destId="{F9855119-136E-4AA2-BF9F-D0CC51509F7A}" srcOrd="1" destOrd="0" presId="urn:microsoft.com/office/officeart/2008/layout/LinedList"/>
    <dgm:cxn modelId="{B8351D24-CF68-4F7C-A2DC-A62BF1D00531}" type="presParOf" srcId="{F6013FDB-8C44-477B-8B96-2AEFDBC0BF09}" destId="{22AE7AF0-0DC9-4837-B1B8-2E62F6361396}" srcOrd="2" destOrd="0" presId="urn:microsoft.com/office/officeart/2008/layout/LinedList"/>
    <dgm:cxn modelId="{98E7D793-ABE4-40F0-B9D0-3B6E33948A51}" type="presParOf" srcId="{F6013FDB-8C44-477B-8B96-2AEFDBC0BF09}" destId="{E2A3212E-58D7-47A8-8ED1-8484F6BF57E0}" srcOrd="3" destOrd="0" presId="urn:microsoft.com/office/officeart/2008/layout/LinedList"/>
    <dgm:cxn modelId="{5EBA03A1-9467-4CFE-B059-ADBD571A2C23}" type="presParOf" srcId="{E2A3212E-58D7-47A8-8ED1-8484F6BF57E0}" destId="{899C58A6-D590-4959-B8D0-0E45A5BA05E9}" srcOrd="0" destOrd="0" presId="urn:microsoft.com/office/officeart/2008/layout/LinedList"/>
    <dgm:cxn modelId="{E8790E50-68DF-4809-BF95-A8AC16FEC93D}" type="presParOf" srcId="{E2A3212E-58D7-47A8-8ED1-8484F6BF57E0}" destId="{D519CA35-8EB5-44B9-8C42-1789C7507A0C}" srcOrd="1" destOrd="0" presId="urn:microsoft.com/office/officeart/2008/layout/LinedList"/>
    <dgm:cxn modelId="{DEB401D9-78E5-443D-A4CC-ABB1D9184706}" type="presParOf" srcId="{F6013FDB-8C44-477B-8B96-2AEFDBC0BF09}" destId="{9774DC21-C68D-4A34-87A5-A30BB77FA55F}" srcOrd="4" destOrd="0" presId="urn:microsoft.com/office/officeart/2008/layout/LinedList"/>
    <dgm:cxn modelId="{27DEF7B6-6573-4BE7-9C5F-F4B2CAEFFE30}" type="presParOf" srcId="{F6013FDB-8C44-477B-8B96-2AEFDBC0BF09}" destId="{0A031060-C2B9-4607-9D56-B9A0DA9EDA99}" srcOrd="5" destOrd="0" presId="urn:microsoft.com/office/officeart/2008/layout/LinedList"/>
    <dgm:cxn modelId="{D1C6B097-224C-499B-873B-57D21078CE31}" type="presParOf" srcId="{0A031060-C2B9-4607-9D56-B9A0DA9EDA99}" destId="{CD0B58BC-A111-48F0-9E81-F7122E74B0AA}" srcOrd="0" destOrd="0" presId="urn:microsoft.com/office/officeart/2008/layout/LinedList"/>
    <dgm:cxn modelId="{DD48F5ED-5E1E-403A-84EA-AB7CE8928F61}" type="presParOf" srcId="{0A031060-C2B9-4607-9D56-B9A0DA9EDA99}" destId="{16051D16-C671-4066-BF27-80D814786A7E}" srcOrd="1" destOrd="0" presId="urn:microsoft.com/office/officeart/2008/layout/LinedList"/>
    <dgm:cxn modelId="{246EDCB7-CE64-4F44-A792-2F00866F8DC8}" type="presParOf" srcId="{F6013FDB-8C44-477B-8B96-2AEFDBC0BF09}" destId="{755A7585-3325-41E4-A8DF-6892A2B92113}" srcOrd="6" destOrd="0" presId="urn:microsoft.com/office/officeart/2008/layout/LinedList"/>
    <dgm:cxn modelId="{C26973FF-9045-487E-96E6-AA44E3CB5031}" type="presParOf" srcId="{F6013FDB-8C44-477B-8B96-2AEFDBC0BF09}" destId="{9B614AD3-D23E-42B5-98B3-6B0000254B00}" srcOrd="7" destOrd="0" presId="urn:microsoft.com/office/officeart/2008/layout/LinedList"/>
    <dgm:cxn modelId="{A9271F24-32A7-41E6-B64D-FE2598CC6EB1}" type="presParOf" srcId="{9B614AD3-D23E-42B5-98B3-6B0000254B00}" destId="{903B244E-FAC4-4E67-8DCC-9CBE76AF27E2}" srcOrd="0" destOrd="0" presId="urn:microsoft.com/office/officeart/2008/layout/LinedList"/>
    <dgm:cxn modelId="{EEF82077-D232-4CD3-82DF-9AB656B476A0}" type="presParOf" srcId="{9B614AD3-D23E-42B5-98B3-6B0000254B00}" destId="{99E03F13-0EFC-45C1-89CF-B72FB7B7C6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67C45-C4F7-4ADA-BD84-87792F3984F9}"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C3ABBC68-3007-4598-A873-6692D48B95D4}">
      <dgm:prSet/>
      <dgm:spPr/>
      <dgm:t>
        <a:bodyPr/>
        <a:lstStyle/>
        <a:p>
          <a:r>
            <a:rPr lang="tr-TR" b="1" dirty="0"/>
            <a:t>*</a:t>
          </a:r>
          <a:r>
            <a:rPr lang="en-US" b="1" dirty="0"/>
            <a:t> </a:t>
          </a:r>
          <a:r>
            <a:rPr lang="tr-TR" dirty="0"/>
            <a:t>Dışa Atım Bozuklukları çocukluk çağında sık görülür. </a:t>
          </a:r>
        </a:p>
      </dgm:t>
    </dgm:pt>
    <dgm:pt modelId="{6AE09E30-8D71-40F6-AE1B-C1AAFDBA915B}" type="parTrans" cxnId="{E42F9F90-61BD-42FE-905E-27D9BDA9F964}">
      <dgm:prSet/>
      <dgm:spPr/>
      <dgm:t>
        <a:bodyPr/>
        <a:lstStyle/>
        <a:p>
          <a:endParaRPr lang="tr-TR"/>
        </a:p>
      </dgm:t>
    </dgm:pt>
    <dgm:pt modelId="{8F0ED301-4DA2-438D-B7D0-A0E294A2C1C7}" type="sibTrans" cxnId="{E42F9F90-61BD-42FE-905E-27D9BDA9F964}">
      <dgm:prSet/>
      <dgm:spPr/>
      <dgm:t>
        <a:bodyPr/>
        <a:lstStyle/>
        <a:p>
          <a:endParaRPr lang="tr-TR"/>
        </a:p>
      </dgm:t>
    </dgm:pt>
    <dgm:pt modelId="{E5A49C61-26E3-4BEE-B1C4-AF0260897EC1}">
      <dgm:prSet/>
      <dgm:spPr/>
      <dgm:t>
        <a:bodyPr/>
        <a:lstStyle/>
        <a:p>
          <a:r>
            <a:rPr lang="tr-TR" b="1" dirty="0"/>
            <a:t>*</a:t>
          </a:r>
          <a:r>
            <a:rPr lang="en-US" dirty="0"/>
            <a:t> </a:t>
          </a:r>
          <a:r>
            <a:rPr lang="tr-TR" dirty="0"/>
            <a:t>Genellikle iyi seyirlidir. </a:t>
          </a:r>
        </a:p>
      </dgm:t>
    </dgm:pt>
    <dgm:pt modelId="{9DFED865-51FB-4B76-B3D8-B329AE4B7A2A}" type="parTrans" cxnId="{4659B342-0CE0-4F79-B96D-E167D3F0C28D}">
      <dgm:prSet/>
      <dgm:spPr/>
      <dgm:t>
        <a:bodyPr/>
        <a:lstStyle/>
        <a:p>
          <a:endParaRPr lang="tr-TR"/>
        </a:p>
      </dgm:t>
    </dgm:pt>
    <dgm:pt modelId="{B4030AB0-591A-4079-BF1D-C4FA70640F26}" type="sibTrans" cxnId="{4659B342-0CE0-4F79-B96D-E167D3F0C28D}">
      <dgm:prSet/>
      <dgm:spPr/>
      <dgm:t>
        <a:bodyPr/>
        <a:lstStyle/>
        <a:p>
          <a:endParaRPr lang="tr-TR"/>
        </a:p>
      </dgm:t>
    </dgm:pt>
    <dgm:pt modelId="{5A07C262-B0AE-4429-A940-D070FBBA474C}">
      <dgm:prSet/>
      <dgm:spPr/>
      <dgm:t>
        <a:bodyPr/>
        <a:lstStyle/>
        <a:p>
          <a:r>
            <a:rPr lang="tr-TR" b="1" dirty="0"/>
            <a:t>*</a:t>
          </a:r>
          <a:r>
            <a:rPr lang="en-US" dirty="0"/>
            <a:t> </a:t>
          </a:r>
          <a:r>
            <a:rPr lang="tr-TR" dirty="0"/>
            <a:t>Altta yatan tuvalet tutmayı engelleyecek bir sebep olup olmadığı ayırt edilmelidir.</a:t>
          </a:r>
        </a:p>
      </dgm:t>
    </dgm:pt>
    <dgm:pt modelId="{004ED7A1-DA3B-4E57-869E-D068E9639EFC}" type="parTrans" cxnId="{3E1F47D6-5F00-4BC1-8AEC-7DF2D283822D}">
      <dgm:prSet/>
      <dgm:spPr/>
      <dgm:t>
        <a:bodyPr/>
        <a:lstStyle/>
        <a:p>
          <a:endParaRPr lang="tr-TR"/>
        </a:p>
      </dgm:t>
    </dgm:pt>
    <dgm:pt modelId="{555022C8-63E2-4C79-A6D7-C1F70CB4E805}" type="sibTrans" cxnId="{3E1F47D6-5F00-4BC1-8AEC-7DF2D283822D}">
      <dgm:prSet/>
      <dgm:spPr/>
      <dgm:t>
        <a:bodyPr/>
        <a:lstStyle/>
        <a:p>
          <a:endParaRPr lang="tr-TR"/>
        </a:p>
      </dgm:t>
    </dgm:pt>
    <dgm:pt modelId="{E760F1D4-4476-4314-95DC-1B7B7B602F80}">
      <dgm:prSet/>
      <dgm:spPr/>
      <dgm:t>
        <a:bodyPr/>
        <a:lstStyle/>
        <a:p>
          <a:r>
            <a:rPr lang="tr-TR" b="1" dirty="0"/>
            <a:t>*</a:t>
          </a:r>
          <a:r>
            <a:rPr lang="en-US" b="1" dirty="0"/>
            <a:t> </a:t>
          </a:r>
          <a:r>
            <a:rPr lang="tr-TR" b="1" dirty="0">
              <a:solidFill>
                <a:srgbClr val="002060"/>
              </a:solidFill>
            </a:rPr>
            <a:t>Davranışçı yöntemler </a:t>
          </a:r>
          <a:r>
            <a:rPr lang="tr-TR" dirty="0"/>
            <a:t>ile çoğunda ilerleme sağlanabilir.</a:t>
          </a:r>
        </a:p>
      </dgm:t>
    </dgm:pt>
    <dgm:pt modelId="{C56D1073-2266-404E-8869-CFA853440669}" type="parTrans" cxnId="{AD30470B-D1DC-4205-AC3E-33D1C54C3480}">
      <dgm:prSet/>
      <dgm:spPr/>
      <dgm:t>
        <a:bodyPr/>
        <a:lstStyle/>
        <a:p>
          <a:endParaRPr lang="tr-TR"/>
        </a:p>
      </dgm:t>
    </dgm:pt>
    <dgm:pt modelId="{74943BBD-6E0A-4199-8347-8D520B67FBB1}" type="sibTrans" cxnId="{AD30470B-D1DC-4205-AC3E-33D1C54C3480}">
      <dgm:prSet/>
      <dgm:spPr/>
      <dgm:t>
        <a:bodyPr/>
        <a:lstStyle/>
        <a:p>
          <a:endParaRPr lang="tr-TR"/>
        </a:p>
      </dgm:t>
    </dgm:pt>
    <dgm:pt modelId="{AC3BB02E-539D-4076-BA1B-2F51C321A2CC}" type="pres">
      <dgm:prSet presAssocID="{B9F67C45-C4F7-4ADA-BD84-87792F3984F9}" presName="vert0" presStyleCnt="0">
        <dgm:presLayoutVars>
          <dgm:dir/>
          <dgm:animOne val="branch"/>
          <dgm:animLvl val="lvl"/>
        </dgm:presLayoutVars>
      </dgm:prSet>
      <dgm:spPr/>
    </dgm:pt>
    <dgm:pt modelId="{12C30AAA-FE7A-4117-BB1D-9BEF9A941FF0}" type="pres">
      <dgm:prSet presAssocID="{C3ABBC68-3007-4598-A873-6692D48B95D4}" presName="thickLine" presStyleLbl="alignNode1" presStyleIdx="0" presStyleCnt="4"/>
      <dgm:spPr/>
    </dgm:pt>
    <dgm:pt modelId="{4868828E-C74F-446E-B61B-BDCD434ABA3D}" type="pres">
      <dgm:prSet presAssocID="{C3ABBC68-3007-4598-A873-6692D48B95D4}" presName="horz1" presStyleCnt="0"/>
      <dgm:spPr/>
    </dgm:pt>
    <dgm:pt modelId="{E1F1A2F5-06D5-4188-B139-FC813FA0E6EB}" type="pres">
      <dgm:prSet presAssocID="{C3ABBC68-3007-4598-A873-6692D48B95D4}" presName="tx1" presStyleLbl="revTx" presStyleIdx="0" presStyleCnt="4"/>
      <dgm:spPr/>
    </dgm:pt>
    <dgm:pt modelId="{E0F0F54A-B074-4B20-8F37-8C81B7C24B53}" type="pres">
      <dgm:prSet presAssocID="{C3ABBC68-3007-4598-A873-6692D48B95D4}" presName="vert1" presStyleCnt="0"/>
      <dgm:spPr/>
    </dgm:pt>
    <dgm:pt modelId="{420B190A-6BB4-438A-9834-3D7324F54588}" type="pres">
      <dgm:prSet presAssocID="{E5A49C61-26E3-4BEE-B1C4-AF0260897EC1}" presName="thickLine" presStyleLbl="alignNode1" presStyleIdx="1" presStyleCnt="4"/>
      <dgm:spPr/>
    </dgm:pt>
    <dgm:pt modelId="{AEBDBAA5-9975-4F09-9A18-79DB73E21EC6}" type="pres">
      <dgm:prSet presAssocID="{E5A49C61-26E3-4BEE-B1C4-AF0260897EC1}" presName="horz1" presStyleCnt="0"/>
      <dgm:spPr/>
    </dgm:pt>
    <dgm:pt modelId="{2BBCA6EE-6D25-4880-9006-47015B6B90FD}" type="pres">
      <dgm:prSet presAssocID="{E5A49C61-26E3-4BEE-B1C4-AF0260897EC1}" presName="tx1" presStyleLbl="revTx" presStyleIdx="1" presStyleCnt="4"/>
      <dgm:spPr/>
    </dgm:pt>
    <dgm:pt modelId="{EC0C5C2F-FF15-44D1-B5BA-1C7B12A0BD31}" type="pres">
      <dgm:prSet presAssocID="{E5A49C61-26E3-4BEE-B1C4-AF0260897EC1}" presName="vert1" presStyleCnt="0"/>
      <dgm:spPr/>
    </dgm:pt>
    <dgm:pt modelId="{574EC864-5CD6-45F7-9F43-C1D015C31F7E}" type="pres">
      <dgm:prSet presAssocID="{5A07C262-B0AE-4429-A940-D070FBBA474C}" presName="thickLine" presStyleLbl="alignNode1" presStyleIdx="2" presStyleCnt="4"/>
      <dgm:spPr/>
    </dgm:pt>
    <dgm:pt modelId="{09042180-E497-4F3A-BA73-07A92E076C92}" type="pres">
      <dgm:prSet presAssocID="{5A07C262-B0AE-4429-A940-D070FBBA474C}" presName="horz1" presStyleCnt="0"/>
      <dgm:spPr/>
    </dgm:pt>
    <dgm:pt modelId="{AD9168D0-7D50-4F5A-AFC1-3018690DF6F0}" type="pres">
      <dgm:prSet presAssocID="{5A07C262-B0AE-4429-A940-D070FBBA474C}" presName="tx1" presStyleLbl="revTx" presStyleIdx="2" presStyleCnt="4"/>
      <dgm:spPr/>
    </dgm:pt>
    <dgm:pt modelId="{246651FD-A53D-4881-BF8D-A3F26F02CFF1}" type="pres">
      <dgm:prSet presAssocID="{5A07C262-B0AE-4429-A940-D070FBBA474C}" presName="vert1" presStyleCnt="0"/>
      <dgm:spPr/>
    </dgm:pt>
    <dgm:pt modelId="{458C1118-06BC-4DFD-ADA3-0AE080B6B1FF}" type="pres">
      <dgm:prSet presAssocID="{E760F1D4-4476-4314-95DC-1B7B7B602F80}" presName="thickLine" presStyleLbl="alignNode1" presStyleIdx="3" presStyleCnt="4"/>
      <dgm:spPr/>
    </dgm:pt>
    <dgm:pt modelId="{377751B9-9F75-4B91-89EE-78B10AB9366E}" type="pres">
      <dgm:prSet presAssocID="{E760F1D4-4476-4314-95DC-1B7B7B602F80}" presName="horz1" presStyleCnt="0"/>
      <dgm:spPr/>
    </dgm:pt>
    <dgm:pt modelId="{B8606D07-BF14-4B21-8AEF-18721B12209B}" type="pres">
      <dgm:prSet presAssocID="{E760F1D4-4476-4314-95DC-1B7B7B602F80}" presName="tx1" presStyleLbl="revTx" presStyleIdx="3" presStyleCnt="4"/>
      <dgm:spPr/>
    </dgm:pt>
    <dgm:pt modelId="{AC90E12D-6F96-4824-877A-3860FA19B80E}" type="pres">
      <dgm:prSet presAssocID="{E760F1D4-4476-4314-95DC-1B7B7B602F80}" presName="vert1" presStyleCnt="0"/>
      <dgm:spPr/>
    </dgm:pt>
  </dgm:ptLst>
  <dgm:cxnLst>
    <dgm:cxn modelId="{AD30470B-D1DC-4205-AC3E-33D1C54C3480}" srcId="{B9F67C45-C4F7-4ADA-BD84-87792F3984F9}" destId="{E760F1D4-4476-4314-95DC-1B7B7B602F80}" srcOrd="3" destOrd="0" parTransId="{C56D1073-2266-404E-8869-CFA853440669}" sibTransId="{74943BBD-6E0A-4199-8347-8D520B67FBB1}"/>
    <dgm:cxn modelId="{4659B342-0CE0-4F79-B96D-E167D3F0C28D}" srcId="{B9F67C45-C4F7-4ADA-BD84-87792F3984F9}" destId="{E5A49C61-26E3-4BEE-B1C4-AF0260897EC1}" srcOrd="1" destOrd="0" parTransId="{9DFED865-51FB-4B76-B3D8-B329AE4B7A2A}" sibTransId="{B4030AB0-591A-4079-BF1D-C4FA70640F26}"/>
    <dgm:cxn modelId="{86E3184A-277B-48CA-9F2E-533F3455D25A}" type="presOf" srcId="{C3ABBC68-3007-4598-A873-6692D48B95D4}" destId="{E1F1A2F5-06D5-4188-B139-FC813FA0E6EB}" srcOrd="0" destOrd="0" presId="urn:microsoft.com/office/officeart/2008/layout/LinedList"/>
    <dgm:cxn modelId="{6C7A867C-615F-43AA-A379-A1E213065B40}" type="presOf" srcId="{5A07C262-B0AE-4429-A940-D070FBBA474C}" destId="{AD9168D0-7D50-4F5A-AFC1-3018690DF6F0}" srcOrd="0" destOrd="0" presId="urn:microsoft.com/office/officeart/2008/layout/LinedList"/>
    <dgm:cxn modelId="{2B2FBE80-6125-4932-8D54-E25A3F7772FF}" type="presOf" srcId="{E5A49C61-26E3-4BEE-B1C4-AF0260897EC1}" destId="{2BBCA6EE-6D25-4880-9006-47015B6B90FD}" srcOrd="0" destOrd="0" presId="urn:microsoft.com/office/officeart/2008/layout/LinedList"/>
    <dgm:cxn modelId="{E42F9F90-61BD-42FE-905E-27D9BDA9F964}" srcId="{B9F67C45-C4F7-4ADA-BD84-87792F3984F9}" destId="{C3ABBC68-3007-4598-A873-6692D48B95D4}" srcOrd="0" destOrd="0" parTransId="{6AE09E30-8D71-40F6-AE1B-C1AAFDBA915B}" sibTransId="{8F0ED301-4DA2-438D-B7D0-A0E294A2C1C7}"/>
    <dgm:cxn modelId="{BA415F9D-4CEB-4E33-8769-BA719C62C186}" type="presOf" srcId="{E760F1D4-4476-4314-95DC-1B7B7B602F80}" destId="{B8606D07-BF14-4B21-8AEF-18721B12209B}" srcOrd="0" destOrd="0" presId="urn:microsoft.com/office/officeart/2008/layout/LinedList"/>
    <dgm:cxn modelId="{C7F9E6A9-6983-424C-A749-64049D6E0CD4}" type="presOf" srcId="{B9F67C45-C4F7-4ADA-BD84-87792F3984F9}" destId="{AC3BB02E-539D-4076-BA1B-2F51C321A2CC}" srcOrd="0" destOrd="0" presId="urn:microsoft.com/office/officeart/2008/layout/LinedList"/>
    <dgm:cxn modelId="{3E1F47D6-5F00-4BC1-8AEC-7DF2D283822D}" srcId="{B9F67C45-C4F7-4ADA-BD84-87792F3984F9}" destId="{5A07C262-B0AE-4429-A940-D070FBBA474C}" srcOrd="2" destOrd="0" parTransId="{004ED7A1-DA3B-4E57-869E-D068E9639EFC}" sibTransId="{555022C8-63E2-4C79-A6D7-C1F70CB4E805}"/>
    <dgm:cxn modelId="{FA7A9734-6414-4721-8139-AD27E6F2ABA6}" type="presParOf" srcId="{AC3BB02E-539D-4076-BA1B-2F51C321A2CC}" destId="{12C30AAA-FE7A-4117-BB1D-9BEF9A941FF0}" srcOrd="0" destOrd="0" presId="urn:microsoft.com/office/officeart/2008/layout/LinedList"/>
    <dgm:cxn modelId="{F15D36A7-8FF5-4614-B798-03E11E648A42}" type="presParOf" srcId="{AC3BB02E-539D-4076-BA1B-2F51C321A2CC}" destId="{4868828E-C74F-446E-B61B-BDCD434ABA3D}" srcOrd="1" destOrd="0" presId="urn:microsoft.com/office/officeart/2008/layout/LinedList"/>
    <dgm:cxn modelId="{38989DD4-48C4-4635-985C-D74F153FFCDE}" type="presParOf" srcId="{4868828E-C74F-446E-B61B-BDCD434ABA3D}" destId="{E1F1A2F5-06D5-4188-B139-FC813FA0E6EB}" srcOrd="0" destOrd="0" presId="urn:microsoft.com/office/officeart/2008/layout/LinedList"/>
    <dgm:cxn modelId="{D3323F41-1D5B-46BC-95C0-EF888E0EA00A}" type="presParOf" srcId="{4868828E-C74F-446E-B61B-BDCD434ABA3D}" destId="{E0F0F54A-B074-4B20-8F37-8C81B7C24B53}" srcOrd="1" destOrd="0" presId="urn:microsoft.com/office/officeart/2008/layout/LinedList"/>
    <dgm:cxn modelId="{5CE323D8-F154-4DD9-879F-1EFE8771FDBA}" type="presParOf" srcId="{AC3BB02E-539D-4076-BA1B-2F51C321A2CC}" destId="{420B190A-6BB4-438A-9834-3D7324F54588}" srcOrd="2" destOrd="0" presId="urn:microsoft.com/office/officeart/2008/layout/LinedList"/>
    <dgm:cxn modelId="{AEB3931E-AA4C-4EED-A00F-2BEA5251E647}" type="presParOf" srcId="{AC3BB02E-539D-4076-BA1B-2F51C321A2CC}" destId="{AEBDBAA5-9975-4F09-9A18-79DB73E21EC6}" srcOrd="3" destOrd="0" presId="urn:microsoft.com/office/officeart/2008/layout/LinedList"/>
    <dgm:cxn modelId="{49615CA3-C38E-4E94-8C74-B4078D2752AC}" type="presParOf" srcId="{AEBDBAA5-9975-4F09-9A18-79DB73E21EC6}" destId="{2BBCA6EE-6D25-4880-9006-47015B6B90FD}" srcOrd="0" destOrd="0" presId="urn:microsoft.com/office/officeart/2008/layout/LinedList"/>
    <dgm:cxn modelId="{DCC0EB62-8A5B-4AF0-BDC5-DB89718FFE8C}" type="presParOf" srcId="{AEBDBAA5-9975-4F09-9A18-79DB73E21EC6}" destId="{EC0C5C2F-FF15-44D1-B5BA-1C7B12A0BD31}" srcOrd="1" destOrd="0" presId="urn:microsoft.com/office/officeart/2008/layout/LinedList"/>
    <dgm:cxn modelId="{54C8E7A4-31A1-4216-87DF-B260C7945666}" type="presParOf" srcId="{AC3BB02E-539D-4076-BA1B-2F51C321A2CC}" destId="{574EC864-5CD6-45F7-9F43-C1D015C31F7E}" srcOrd="4" destOrd="0" presId="urn:microsoft.com/office/officeart/2008/layout/LinedList"/>
    <dgm:cxn modelId="{9771486F-2BAF-4315-AEA8-B67458C976D6}" type="presParOf" srcId="{AC3BB02E-539D-4076-BA1B-2F51C321A2CC}" destId="{09042180-E497-4F3A-BA73-07A92E076C92}" srcOrd="5" destOrd="0" presId="urn:microsoft.com/office/officeart/2008/layout/LinedList"/>
    <dgm:cxn modelId="{31E4ABF9-45C8-48F4-A140-B3B993294126}" type="presParOf" srcId="{09042180-E497-4F3A-BA73-07A92E076C92}" destId="{AD9168D0-7D50-4F5A-AFC1-3018690DF6F0}" srcOrd="0" destOrd="0" presId="urn:microsoft.com/office/officeart/2008/layout/LinedList"/>
    <dgm:cxn modelId="{F7C2B6DF-B662-4EAB-9FC9-CD2E6FC7255A}" type="presParOf" srcId="{09042180-E497-4F3A-BA73-07A92E076C92}" destId="{246651FD-A53D-4881-BF8D-A3F26F02CFF1}" srcOrd="1" destOrd="0" presId="urn:microsoft.com/office/officeart/2008/layout/LinedList"/>
    <dgm:cxn modelId="{F0461428-F132-4368-A799-07D4FAF4D529}" type="presParOf" srcId="{AC3BB02E-539D-4076-BA1B-2F51C321A2CC}" destId="{458C1118-06BC-4DFD-ADA3-0AE080B6B1FF}" srcOrd="6" destOrd="0" presId="urn:microsoft.com/office/officeart/2008/layout/LinedList"/>
    <dgm:cxn modelId="{F66766FB-A65B-46D3-A4B9-A30B76BF85CF}" type="presParOf" srcId="{AC3BB02E-539D-4076-BA1B-2F51C321A2CC}" destId="{377751B9-9F75-4B91-89EE-78B10AB9366E}" srcOrd="7" destOrd="0" presId="urn:microsoft.com/office/officeart/2008/layout/LinedList"/>
    <dgm:cxn modelId="{2BB4C2F5-4259-47BB-B4A3-A1CE1D4C10D1}" type="presParOf" srcId="{377751B9-9F75-4B91-89EE-78B10AB9366E}" destId="{B8606D07-BF14-4B21-8AEF-18721B12209B}" srcOrd="0" destOrd="0" presId="urn:microsoft.com/office/officeart/2008/layout/LinedList"/>
    <dgm:cxn modelId="{61F6951F-5652-447A-B2D1-288A8DF6BA61}" type="presParOf" srcId="{377751B9-9F75-4B91-89EE-78B10AB9366E}" destId="{AC90E12D-6F96-4824-877A-3860FA19B8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A85CC-084B-49DF-B70E-04DA5C025667}">
      <dsp:nvSpPr>
        <dsp:cNvPr id="0" name=""/>
        <dsp:cNvSpPr/>
      </dsp:nvSpPr>
      <dsp:spPr>
        <a:xfrm>
          <a:off x="0" y="0"/>
          <a:ext cx="1051560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C80D71-BFCD-4D3A-980C-C606A22FAF68}">
      <dsp:nvSpPr>
        <dsp:cNvPr id="0" name=""/>
        <dsp:cNvSpPr/>
      </dsp:nvSpPr>
      <dsp:spPr>
        <a:xfrm>
          <a:off x="0" y="0"/>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Değerlendirme esnasındaki bilgi kaynakları çeşitlendirilmeli</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0"/>
        <a:ext cx="10515600" cy="712973"/>
      </dsp:txXfrm>
    </dsp:sp>
    <dsp:sp modelId="{0DFEEA28-6988-489B-8D52-63949637900E}">
      <dsp:nvSpPr>
        <dsp:cNvPr id="0" name=""/>
        <dsp:cNvSpPr/>
      </dsp:nvSpPr>
      <dsp:spPr>
        <a:xfrm>
          <a:off x="0" y="712973"/>
          <a:ext cx="10515600" cy="0"/>
        </a:xfrm>
        <a:prstGeom prst="line">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CDC68B-5CDA-4569-9363-55455473E6AC}">
      <dsp:nvSpPr>
        <dsp:cNvPr id="0" name=""/>
        <dsp:cNvSpPr/>
      </dsp:nvSpPr>
      <dsp:spPr>
        <a:xfrm>
          <a:off x="0" y="712973"/>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Öncelikle çocuğu bilgilendirmek ve güven tesis etmek önemli</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712973"/>
        <a:ext cx="10515600" cy="712973"/>
      </dsp:txXfrm>
    </dsp:sp>
    <dsp:sp modelId="{678553AA-716A-4D8A-B517-912D5944FA56}">
      <dsp:nvSpPr>
        <dsp:cNvPr id="0" name=""/>
        <dsp:cNvSpPr/>
      </dsp:nvSpPr>
      <dsp:spPr>
        <a:xfrm>
          <a:off x="0" y="1425946"/>
          <a:ext cx="10515600" cy="0"/>
        </a:xfrm>
        <a:prstGeom prst="line">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2719A8B-BDD5-4339-9D0C-DDE184353AD0}">
      <dsp:nvSpPr>
        <dsp:cNvPr id="0" name=""/>
        <dsp:cNvSpPr/>
      </dsp:nvSpPr>
      <dsp:spPr>
        <a:xfrm>
          <a:off x="0" y="1425946"/>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Standardize ölçekler veya tanı sistemleri değerlendirmede faydalı</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1425946"/>
        <a:ext cx="10515600" cy="712973"/>
      </dsp:txXfrm>
    </dsp:sp>
    <dsp:sp modelId="{B2A46B19-F6BA-464B-9772-9523E485D189}">
      <dsp:nvSpPr>
        <dsp:cNvPr id="0" name=""/>
        <dsp:cNvSpPr/>
      </dsp:nvSpPr>
      <dsp:spPr>
        <a:xfrm>
          <a:off x="0" y="2138918"/>
          <a:ext cx="10515600" cy="0"/>
        </a:xfrm>
        <a:prstGeom prst="line">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9B017F-F16E-40F0-9C2D-F7BA1F9AB290}">
      <dsp:nvSpPr>
        <dsp:cNvPr id="0" name=""/>
        <dsp:cNvSpPr/>
      </dsp:nvSpPr>
      <dsp:spPr>
        <a:xfrm>
          <a:off x="0" y="2138919"/>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Açık uçlu görüşme ve değerlendirme sistemleri gerektiğinde kullanılabilir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2138919"/>
        <a:ext cx="10515600" cy="712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D667-68F8-4292-B272-8644F3A9C079}">
      <dsp:nvSpPr>
        <dsp:cNvPr id="0" name=""/>
        <dsp:cNvSpPr/>
      </dsp:nvSpPr>
      <dsp:spPr>
        <a:xfrm>
          <a:off x="0" y="0"/>
          <a:ext cx="1097866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E98165E-C8F4-4C44-81E9-14BEE5E3779E}">
      <dsp:nvSpPr>
        <dsp:cNvPr id="0" name=""/>
        <dsp:cNvSpPr/>
      </dsp:nvSpPr>
      <dsp:spPr>
        <a:xfrm>
          <a:off x="0" y="0"/>
          <a:ext cx="10978662" cy="166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a:t>
          </a:r>
          <a:r>
            <a:rPr lang="en-US" sz="1800" kern="1200" dirty="0">
              <a:latin typeface="Segoe UI" panose="020B0502040204020203" pitchFamily="34" charset="0"/>
              <a:cs typeface="Segoe UI" panose="020B0502040204020203" pitchFamily="34" charset="0"/>
            </a:rPr>
            <a:t> </a:t>
          </a:r>
          <a:r>
            <a:rPr lang="tr-TR" sz="1800" kern="1200" dirty="0">
              <a:latin typeface="Segoe UI" panose="020B0502040204020203" pitchFamily="34" charset="0"/>
              <a:cs typeface="Segoe UI" panose="020B0502040204020203" pitchFamily="34" charset="0"/>
            </a:rPr>
            <a:t>BY tanımada en önemli husus normal gelişimi değerlendirebilmek</a:t>
          </a:r>
        </a:p>
      </dsp:txBody>
      <dsp:txXfrm>
        <a:off x="0" y="0"/>
        <a:ext cx="10978662" cy="1662869"/>
      </dsp:txXfrm>
    </dsp:sp>
    <dsp:sp modelId="{0FDE5D69-31FE-4D27-AEB6-9DB7FB42E8F2}">
      <dsp:nvSpPr>
        <dsp:cNvPr id="0" name=""/>
        <dsp:cNvSpPr/>
      </dsp:nvSpPr>
      <dsp:spPr>
        <a:xfrm>
          <a:off x="0" y="1662869"/>
          <a:ext cx="1097866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98C32FE-01CC-4855-8327-0563CBB0039D}">
      <dsp:nvSpPr>
        <dsp:cNvPr id="0" name=""/>
        <dsp:cNvSpPr/>
      </dsp:nvSpPr>
      <dsp:spPr>
        <a:xfrm>
          <a:off x="0" y="1662869"/>
          <a:ext cx="3957853" cy="166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a:t>
          </a:r>
          <a:r>
            <a:rPr lang="en-US" sz="1800" kern="1200" dirty="0">
              <a:latin typeface="Segoe UI" panose="020B0502040204020203" pitchFamily="34" charset="0"/>
              <a:cs typeface="Segoe UI" panose="020B0502040204020203" pitchFamily="34" charset="0"/>
            </a:rPr>
            <a:t> </a:t>
          </a:r>
          <a:r>
            <a:rPr lang="tr-TR" sz="1800" kern="1200" dirty="0">
              <a:latin typeface="Segoe UI" panose="020B0502040204020203" pitchFamily="34" charset="0"/>
              <a:cs typeface="Segoe UI" panose="020B0502040204020203" pitchFamily="34" charset="0"/>
            </a:rPr>
            <a:t>Erken dönemde tanıma</a:t>
          </a:r>
        </a:p>
      </dsp:txBody>
      <dsp:txXfrm>
        <a:off x="0" y="1662869"/>
        <a:ext cx="3957853" cy="1662869"/>
      </dsp:txXfrm>
    </dsp:sp>
    <dsp:sp modelId="{5B1954BE-AE42-4FB7-AEEF-1D990986DA73}">
      <dsp:nvSpPr>
        <dsp:cNvPr id="0" name=""/>
        <dsp:cNvSpPr/>
      </dsp:nvSpPr>
      <dsp:spPr>
        <a:xfrm>
          <a:off x="4018643" y="1688852"/>
          <a:ext cx="6957762" cy="51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b="1" kern="1200" dirty="0">
              <a:solidFill>
                <a:srgbClr val="002060"/>
              </a:solidFill>
              <a:latin typeface="Segoe UI" panose="020B0502040204020203" pitchFamily="34" charset="0"/>
              <a:cs typeface="Segoe UI" panose="020B0502040204020203" pitchFamily="34" charset="0"/>
            </a:rPr>
            <a:t>Bireysel destek eğitim planlama</a:t>
          </a:r>
          <a:endParaRPr lang="tr-TR" sz="1600" kern="1200" dirty="0">
            <a:solidFill>
              <a:srgbClr val="002060"/>
            </a:solidFill>
            <a:latin typeface="Segoe UI" panose="020B0502040204020203" pitchFamily="34" charset="0"/>
            <a:cs typeface="Segoe UI" panose="020B0502040204020203" pitchFamily="34" charset="0"/>
          </a:endParaRPr>
        </a:p>
      </dsp:txBody>
      <dsp:txXfrm>
        <a:off x="4018643" y="1688852"/>
        <a:ext cx="6957762" cy="519646"/>
      </dsp:txXfrm>
    </dsp:sp>
    <dsp:sp modelId="{F721061A-8156-4F83-9B5C-C4883210DDAF}">
      <dsp:nvSpPr>
        <dsp:cNvPr id="0" name=""/>
        <dsp:cNvSpPr/>
      </dsp:nvSpPr>
      <dsp:spPr>
        <a:xfrm>
          <a:off x="3957853" y="2208499"/>
          <a:ext cx="3242136"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C3AF2BCE-7EB5-42E8-9923-8D447BF0C073}">
      <dsp:nvSpPr>
        <dsp:cNvPr id="0" name=""/>
        <dsp:cNvSpPr/>
      </dsp:nvSpPr>
      <dsp:spPr>
        <a:xfrm>
          <a:off x="4018643" y="2234481"/>
          <a:ext cx="6494686" cy="51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err="1">
              <a:latin typeface="Segoe UI" panose="020B0502040204020203" pitchFamily="34" charset="0"/>
              <a:cs typeface="Segoe UI" panose="020B0502040204020203" pitchFamily="34" charset="0"/>
            </a:rPr>
            <a:t>BY’nin</a:t>
          </a:r>
          <a:r>
            <a:rPr lang="tr-TR" sz="1600" kern="1200" dirty="0">
              <a:latin typeface="Segoe UI" panose="020B0502040204020203" pitchFamily="34" charset="0"/>
              <a:cs typeface="Segoe UI" panose="020B0502040204020203" pitchFamily="34" charset="0"/>
            </a:rPr>
            <a:t> </a:t>
          </a:r>
          <a:r>
            <a:rPr lang="tr-TR" sz="1600" b="1" kern="1200" dirty="0">
              <a:solidFill>
                <a:srgbClr val="002060"/>
              </a:solidFill>
              <a:latin typeface="Segoe UI" panose="020B0502040204020203" pitchFamily="34" charset="0"/>
              <a:cs typeface="Segoe UI" panose="020B0502040204020203" pitchFamily="34" charset="0"/>
            </a:rPr>
            <a:t>koruma altındaki </a:t>
          </a:r>
          <a:r>
            <a:rPr lang="tr-TR" sz="1600" kern="1200" dirty="0">
              <a:latin typeface="Segoe UI" panose="020B0502040204020203" pitchFamily="34" charset="0"/>
              <a:cs typeface="Segoe UI" panose="020B0502040204020203" pitchFamily="34" charset="0"/>
            </a:rPr>
            <a:t>çocuklarda daha sık görülmesi</a:t>
          </a:r>
        </a:p>
      </dsp:txBody>
      <dsp:txXfrm>
        <a:off x="4018643" y="2234481"/>
        <a:ext cx="6494686" cy="519646"/>
      </dsp:txXfrm>
    </dsp:sp>
    <dsp:sp modelId="{F2739320-0333-4335-AAF1-7A832E84D0FD}">
      <dsp:nvSpPr>
        <dsp:cNvPr id="0" name=""/>
        <dsp:cNvSpPr/>
      </dsp:nvSpPr>
      <dsp:spPr>
        <a:xfrm>
          <a:off x="3957853" y="2754128"/>
          <a:ext cx="3242136"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528DFFEA-9D96-4027-8AA9-590987D5E868}">
      <dsp:nvSpPr>
        <dsp:cNvPr id="0" name=""/>
        <dsp:cNvSpPr/>
      </dsp:nvSpPr>
      <dsp:spPr>
        <a:xfrm>
          <a:off x="4018643" y="2780110"/>
          <a:ext cx="6784156" cy="51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BY olan çocukların duygusal ve davranışsal bozukluklar açısından risk altında olması nedeniyle önemli</a:t>
          </a:r>
        </a:p>
      </dsp:txBody>
      <dsp:txXfrm>
        <a:off x="4018643" y="2780110"/>
        <a:ext cx="6784156" cy="519646"/>
      </dsp:txXfrm>
    </dsp:sp>
    <dsp:sp modelId="{9C606E76-AF6C-43DC-830A-BEBF90F05F17}">
      <dsp:nvSpPr>
        <dsp:cNvPr id="0" name=""/>
        <dsp:cNvSpPr/>
      </dsp:nvSpPr>
      <dsp:spPr>
        <a:xfrm>
          <a:off x="3957853" y="3299757"/>
          <a:ext cx="3242136"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502B0-6918-492B-B341-52ABF963658C}">
      <dsp:nvSpPr>
        <dsp:cNvPr id="0" name=""/>
        <dsp:cNvSpPr/>
      </dsp:nvSpPr>
      <dsp:spPr>
        <a:xfrm>
          <a:off x="0" y="0"/>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9D669AB-7043-4F2D-815A-265D0455B6EE}">
      <dsp:nvSpPr>
        <dsp:cNvPr id="0" name=""/>
        <dsp:cNvSpPr/>
      </dsp:nvSpPr>
      <dsp:spPr>
        <a:xfrm>
          <a:off x="0" y="0"/>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ÖÖB olan çocukların bilişsel gelişimleri normaldir</a:t>
          </a:r>
          <a:r>
            <a:rPr lang="en-US" sz="2000" kern="1200" dirty="0">
              <a:latin typeface="Segoe UI" panose="020B0502040204020203" pitchFamily="34" charset="0"/>
              <a:cs typeface="Segoe UI" panose="020B0502040204020203" pitchFamily="34" charset="0"/>
            </a:rPr>
            <a:t>.</a:t>
          </a:r>
          <a:endParaRPr lang="tr-TR" sz="2000" kern="1200" dirty="0">
            <a:latin typeface="Segoe UI" panose="020B0502040204020203" pitchFamily="34" charset="0"/>
            <a:cs typeface="Segoe UI" panose="020B0502040204020203" pitchFamily="34" charset="0"/>
          </a:endParaRPr>
        </a:p>
      </dsp:txBody>
      <dsp:txXfrm>
        <a:off x="0" y="0"/>
        <a:ext cx="10515600" cy="712973"/>
      </dsp:txXfrm>
    </dsp:sp>
    <dsp:sp modelId="{DB64D9E0-C018-4E18-AED1-5304480ED507}">
      <dsp:nvSpPr>
        <dsp:cNvPr id="0" name=""/>
        <dsp:cNvSpPr/>
      </dsp:nvSpPr>
      <dsp:spPr>
        <a:xfrm>
          <a:off x="0" y="712973"/>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3FF8AAA-EF10-4F6B-AF3E-79BD1D444964}">
      <dsp:nvSpPr>
        <dsp:cNvPr id="0" name=""/>
        <dsp:cNvSpPr/>
      </dsp:nvSpPr>
      <dsp:spPr>
        <a:xfrm>
          <a:off x="0" y="712973"/>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Gelişimle açıklanamayan bir öğrenme sorunu vardır</a:t>
          </a:r>
          <a:r>
            <a:rPr lang="en-US" sz="2000" kern="1200" dirty="0">
              <a:latin typeface="Segoe UI" panose="020B0502040204020203" pitchFamily="34" charset="0"/>
              <a:cs typeface="Segoe UI" panose="020B0502040204020203" pitchFamily="34" charset="0"/>
            </a:rPr>
            <a:t>.</a:t>
          </a:r>
          <a:endParaRPr lang="tr-TR" sz="2000" kern="1200" dirty="0">
            <a:latin typeface="Segoe UI" panose="020B0502040204020203" pitchFamily="34" charset="0"/>
            <a:cs typeface="Segoe UI" panose="020B0502040204020203" pitchFamily="34" charset="0"/>
          </a:endParaRPr>
        </a:p>
      </dsp:txBody>
      <dsp:txXfrm>
        <a:off x="0" y="712973"/>
        <a:ext cx="10515600" cy="712973"/>
      </dsp:txXfrm>
    </dsp:sp>
    <dsp:sp modelId="{1F7DA3B8-F5A3-4FB1-BBBD-E00741348D21}">
      <dsp:nvSpPr>
        <dsp:cNvPr id="0" name=""/>
        <dsp:cNvSpPr/>
      </dsp:nvSpPr>
      <dsp:spPr>
        <a:xfrm>
          <a:off x="0" y="1425946"/>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3AC3810-2D50-406E-A7E2-C9F81C31709B}">
      <dsp:nvSpPr>
        <dsp:cNvPr id="0" name=""/>
        <dsp:cNvSpPr/>
      </dsp:nvSpPr>
      <dsp:spPr>
        <a:xfrm>
          <a:off x="0" y="1425946"/>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Öğrenme sorunları; okuma, yazma ve matematik alanlarının birinde veya birkaçında olabilir</a:t>
          </a:r>
          <a:r>
            <a:rPr lang="en-US" sz="2000" kern="1200" dirty="0">
              <a:latin typeface="Segoe UI" panose="020B0502040204020203" pitchFamily="34" charset="0"/>
              <a:cs typeface="Segoe UI" panose="020B0502040204020203" pitchFamily="34" charset="0"/>
            </a:rPr>
            <a:t>.</a:t>
          </a:r>
          <a:endParaRPr lang="tr-TR" sz="2000" kern="1200" dirty="0">
            <a:latin typeface="Segoe UI" panose="020B0502040204020203" pitchFamily="34" charset="0"/>
            <a:cs typeface="Segoe UI" panose="020B0502040204020203" pitchFamily="34" charset="0"/>
          </a:endParaRPr>
        </a:p>
      </dsp:txBody>
      <dsp:txXfrm>
        <a:off x="0" y="1425946"/>
        <a:ext cx="10515600" cy="712973"/>
      </dsp:txXfrm>
    </dsp:sp>
    <dsp:sp modelId="{3EDBD55B-9760-46F8-AC35-734F0AFBE28F}">
      <dsp:nvSpPr>
        <dsp:cNvPr id="0" name=""/>
        <dsp:cNvSpPr/>
      </dsp:nvSpPr>
      <dsp:spPr>
        <a:xfrm>
          <a:off x="0" y="2138918"/>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9F3CD8A-8D3C-427E-8206-BEBD864DFC33}">
      <dsp:nvSpPr>
        <dsp:cNvPr id="0" name=""/>
        <dsp:cNvSpPr/>
      </dsp:nvSpPr>
      <dsp:spPr>
        <a:xfrm>
          <a:off x="0" y="2138919"/>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Eşlik eden durumların tanınması, eğitimde mesafe kat etme hızı açısından önemlidir</a:t>
          </a:r>
          <a:r>
            <a:rPr lang="en-US" sz="2000" kern="1200" dirty="0">
              <a:latin typeface="Segoe UI" panose="020B0502040204020203" pitchFamily="34" charset="0"/>
              <a:cs typeface="Segoe UI" panose="020B0502040204020203" pitchFamily="34" charset="0"/>
            </a:rPr>
            <a:t>.</a:t>
          </a:r>
          <a:endParaRPr lang="tr-TR" sz="2000" kern="1200" dirty="0">
            <a:latin typeface="Segoe UI" panose="020B0502040204020203" pitchFamily="34" charset="0"/>
            <a:cs typeface="Segoe UI" panose="020B0502040204020203" pitchFamily="34" charset="0"/>
          </a:endParaRPr>
        </a:p>
      </dsp:txBody>
      <dsp:txXfrm>
        <a:off x="0" y="2138919"/>
        <a:ext cx="10515600" cy="712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21B18-28C1-4EA1-8A13-DF70360C4E7D}">
      <dsp:nvSpPr>
        <dsp:cNvPr id="0" name=""/>
        <dsp:cNvSpPr/>
      </dsp:nvSpPr>
      <dsp:spPr>
        <a:xfrm>
          <a:off x="0" y="34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C03A2-FF5E-43A4-A76B-30491B2A6A61}">
      <dsp:nvSpPr>
        <dsp:cNvPr id="0" name=""/>
        <dsp:cNvSpPr/>
      </dsp:nvSpPr>
      <dsp:spPr>
        <a:xfrm>
          <a:off x="0" y="348"/>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latin typeface="Segoe UI" panose="020B0502040204020203" pitchFamily="34" charset="0"/>
              <a:cs typeface="Segoe UI" panose="020B0502040204020203" pitchFamily="34" charset="0"/>
            </a:rPr>
            <a:t>*</a:t>
          </a:r>
          <a:r>
            <a:rPr lang="en-US" sz="1700" kern="1200" dirty="0">
              <a:latin typeface="Segoe UI" panose="020B0502040204020203" pitchFamily="34" charset="0"/>
              <a:cs typeface="Segoe UI" panose="020B0502040204020203" pitchFamily="34" charset="0"/>
            </a:rPr>
            <a:t> </a:t>
          </a:r>
          <a:r>
            <a:rPr lang="tr-TR" sz="1700" kern="1200" dirty="0">
              <a:latin typeface="Segoe UI" panose="020B0502040204020203" pitchFamily="34" charset="0"/>
              <a:cs typeface="Segoe UI" panose="020B0502040204020203" pitchFamily="34" charset="0"/>
            </a:rPr>
            <a:t>İletişimin konuşma ve anlama ile ilgili alanlarında etkilenmelerle gider</a:t>
          </a:r>
          <a:r>
            <a:rPr lang="en-US" sz="1700" kern="1200" dirty="0">
              <a:latin typeface="Segoe UI" panose="020B0502040204020203" pitchFamily="34" charset="0"/>
              <a:cs typeface="Segoe UI" panose="020B0502040204020203" pitchFamily="34" charset="0"/>
            </a:rPr>
            <a:t>.</a:t>
          </a:r>
          <a:endParaRPr lang="tr-TR" sz="1700" kern="1200" dirty="0">
            <a:latin typeface="Segoe UI" panose="020B0502040204020203" pitchFamily="34" charset="0"/>
            <a:cs typeface="Segoe UI" panose="020B0502040204020203" pitchFamily="34" charset="0"/>
          </a:endParaRPr>
        </a:p>
      </dsp:txBody>
      <dsp:txXfrm>
        <a:off x="0" y="348"/>
        <a:ext cx="10515600" cy="407313"/>
      </dsp:txXfrm>
    </dsp:sp>
    <dsp:sp modelId="{2053DD2B-E8DE-406D-88FB-F2945DA26ADF}">
      <dsp:nvSpPr>
        <dsp:cNvPr id="0" name=""/>
        <dsp:cNvSpPr/>
      </dsp:nvSpPr>
      <dsp:spPr>
        <a:xfrm>
          <a:off x="0" y="40766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21169-A871-42C5-B1FE-E7FCD41B6FCA}">
      <dsp:nvSpPr>
        <dsp:cNvPr id="0" name=""/>
        <dsp:cNvSpPr/>
      </dsp:nvSpPr>
      <dsp:spPr>
        <a:xfrm>
          <a:off x="0" y="407661"/>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latin typeface="Segoe UI" panose="020B0502040204020203" pitchFamily="34" charset="0"/>
              <a:cs typeface="Segoe UI" panose="020B0502040204020203" pitchFamily="34" charset="0"/>
            </a:rPr>
            <a:t>*</a:t>
          </a:r>
          <a:r>
            <a:rPr lang="en-US" sz="1700" kern="1200" dirty="0">
              <a:latin typeface="Segoe UI" panose="020B0502040204020203" pitchFamily="34" charset="0"/>
              <a:cs typeface="Segoe UI" panose="020B0502040204020203" pitchFamily="34" charset="0"/>
            </a:rPr>
            <a:t> </a:t>
          </a:r>
          <a:r>
            <a:rPr lang="tr-TR" sz="1700" kern="1200" dirty="0">
              <a:latin typeface="Segoe UI" panose="020B0502040204020203" pitchFamily="34" charset="0"/>
              <a:cs typeface="Segoe UI" panose="020B0502040204020203" pitchFamily="34" charset="0"/>
            </a:rPr>
            <a:t>Sözel olmayan iletişim genellikle etkilenmemiştir</a:t>
          </a:r>
          <a:r>
            <a:rPr lang="en-US" sz="1700" kern="1200" dirty="0">
              <a:latin typeface="Segoe UI" panose="020B0502040204020203" pitchFamily="34" charset="0"/>
              <a:cs typeface="Segoe UI" panose="020B0502040204020203" pitchFamily="34" charset="0"/>
            </a:rPr>
            <a:t>.</a:t>
          </a:r>
          <a:endParaRPr lang="tr-TR" sz="1700" kern="1200" dirty="0">
            <a:latin typeface="Segoe UI" panose="020B0502040204020203" pitchFamily="34" charset="0"/>
            <a:cs typeface="Segoe UI" panose="020B0502040204020203" pitchFamily="34" charset="0"/>
          </a:endParaRPr>
        </a:p>
      </dsp:txBody>
      <dsp:txXfrm>
        <a:off x="0" y="407661"/>
        <a:ext cx="10515600" cy="407313"/>
      </dsp:txXfrm>
    </dsp:sp>
    <dsp:sp modelId="{30ACF221-B913-4A21-B170-AE56D6C41F66}">
      <dsp:nvSpPr>
        <dsp:cNvPr id="0" name=""/>
        <dsp:cNvSpPr/>
      </dsp:nvSpPr>
      <dsp:spPr>
        <a:xfrm>
          <a:off x="0" y="8149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173E5-80EB-4DF5-9894-87F38DC02EA9}">
      <dsp:nvSpPr>
        <dsp:cNvPr id="0" name=""/>
        <dsp:cNvSpPr/>
      </dsp:nvSpPr>
      <dsp:spPr>
        <a:xfrm>
          <a:off x="0" y="814975"/>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u="none" kern="1200" dirty="0">
              <a:latin typeface="Segoe UI" panose="020B0502040204020203" pitchFamily="34" charset="0"/>
              <a:cs typeface="Segoe UI" panose="020B0502040204020203" pitchFamily="34" charset="0"/>
            </a:rPr>
            <a:t>*</a:t>
          </a:r>
          <a:r>
            <a:rPr lang="en-US" sz="1700" b="1" u="none" kern="1200" dirty="0">
              <a:latin typeface="Segoe UI" panose="020B0502040204020203" pitchFamily="34" charset="0"/>
              <a:cs typeface="Segoe UI" panose="020B0502040204020203" pitchFamily="34" charset="0"/>
            </a:rPr>
            <a:t> </a:t>
          </a:r>
          <a:r>
            <a:rPr lang="tr-TR" sz="1700" b="1" u="sng" kern="1200" dirty="0">
              <a:solidFill>
                <a:srgbClr val="002060"/>
              </a:solidFill>
              <a:latin typeface="Segoe UI" panose="020B0502040204020203" pitchFamily="34" charset="0"/>
              <a:cs typeface="Segoe UI" panose="020B0502040204020203" pitchFamily="34" charset="0"/>
            </a:rPr>
            <a:t>Dil Bozukluğunda</a:t>
          </a:r>
          <a:r>
            <a:rPr lang="tr-TR" sz="1700" kern="1200" dirty="0">
              <a:solidFill>
                <a:srgbClr val="002060"/>
              </a:solidFill>
              <a:latin typeface="Segoe UI" panose="020B0502040204020203" pitchFamily="34" charset="0"/>
              <a:cs typeface="Segoe UI" panose="020B0502040204020203" pitchFamily="34" charset="0"/>
            </a:rPr>
            <a:t>, </a:t>
          </a:r>
          <a:r>
            <a:rPr lang="tr-TR" sz="1700" kern="1200" dirty="0">
              <a:latin typeface="Segoe UI" panose="020B0502040204020203" pitchFamily="34" charset="0"/>
              <a:cs typeface="Segoe UI" panose="020B0502040204020203" pitchFamily="34" charset="0"/>
            </a:rPr>
            <a:t>konuşmanın niceliksel boyutunda etkilenme vardır, alıcı dil de etkilenebilir</a:t>
          </a:r>
          <a:r>
            <a:rPr lang="en-US" sz="1700" kern="1200" dirty="0">
              <a:latin typeface="Segoe UI" panose="020B0502040204020203" pitchFamily="34" charset="0"/>
              <a:cs typeface="Segoe UI" panose="020B0502040204020203" pitchFamily="34" charset="0"/>
            </a:rPr>
            <a:t>.</a:t>
          </a:r>
          <a:r>
            <a:rPr lang="tr-TR" sz="1700" kern="1200" dirty="0">
              <a:latin typeface="Segoe UI" panose="020B0502040204020203" pitchFamily="34" charset="0"/>
              <a:cs typeface="Segoe UI" panose="020B0502040204020203" pitchFamily="34" charset="0"/>
            </a:rPr>
            <a:t> </a:t>
          </a:r>
        </a:p>
      </dsp:txBody>
      <dsp:txXfrm>
        <a:off x="0" y="814975"/>
        <a:ext cx="10515600" cy="407313"/>
      </dsp:txXfrm>
    </dsp:sp>
    <dsp:sp modelId="{AB1EFD2C-BCFF-4112-8929-EF81D9F3C115}">
      <dsp:nvSpPr>
        <dsp:cNvPr id="0" name=""/>
        <dsp:cNvSpPr/>
      </dsp:nvSpPr>
      <dsp:spPr>
        <a:xfrm>
          <a:off x="0" y="12222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A2FAE-8E40-496F-8B9F-07D8E9921966}">
      <dsp:nvSpPr>
        <dsp:cNvPr id="0" name=""/>
        <dsp:cNvSpPr/>
      </dsp:nvSpPr>
      <dsp:spPr>
        <a:xfrm>
          <a:off x="0" y="1222289"/>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u="none" kern="1200" dirty="0">
              <a:latin typeface="Segoe UI" panose="020B0502040204020203" pitchFamily="34" charset="0"/>
              <a:cs typeface="Segoe UI" panose="020B0502040204020203" pitchFamily="34" charset="0"/>
            </a:rPr>
            <a:t>*</a:t>
          </a:r>
          <a:r>
            <a:rPr lang="en-US" sz="1700" b="1" u="none" kern="1200" dirty="0">
              <a:latin typeface="Segoe UI" panose="020B0502040204020203" pitchFamily="34" charset="0"/>
              <a:cs typeface="Segoe UI" panose="020B0502040204020203" pitchFamily="34" charset="0"/>
            </a:rPr>
            <a:t> </a:t>
          </a:r>
          <a:r>
            <a:rPr lang="tr-TR" sz="1700" b="1" u="sng" kern="1200" dirty="0">
              <a:solidFill>
                <a:srgbClr val="002060"/>
              </a:solidFill>
              <a:latin typeface="Segoe UI" panose="020B0502040204020203" pitchFamily="34" charset="0"/>
              <a:cs typeface="Segoe UI" panose="020B0502040204020203" pitchFamily="34" charset="0"/>
            </a:rPr>
            <a:t>Konuşma Sesi Bozukluğunda </a:t>
          </a:r>
          <a:r>
            <a:rPr lang="tr-TR" sz="1700" kern="1200" dirty="0">
              <a:latin typeface="Segoe UI" panose="020B0502040204020203" pitchFamily="34" charset="0"/>
              <a:cs typeface="Segoe UI" panose="020B0502040204020203" pitchFamily="34" charset="0"/>
            </a:rPr>
            <a:t>bazı seslerin çıkarılması etkilenirken</a:t>
          </a:r>
        </a:p>
      </dsp:txBody>
      <dsp:txXfrm>
        <a:off x="0" y="1222289"/>
        <a:ext cx="10515600" cy="407313"/>
      </dsp:txXfrm>
    </dsp:sp>
    <dsp:sp modelId="{EB958153-9349-413E-864F-190BB0692230}">
      <dsp:nvSpPr>
        <dsp:cNvPr id="0" name=""/>
        <dsp:cNvSpPr/>
      </dsp:nvSpPr>
      <dsp:spPr>
        <a:xfrm>
          <a:off x="0" y="16296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1B67A-3F0A-4068-BE54-D8ABB61AC1A1}">
      <dsp:nvSpPr>
        <dsp:cNvPr id="0" name=""/>
        <dsp:cNvSpPr/>
      </dsp:nvSpPr>
      <dsp:spPr>
        <a:xfrm>
          <a:off x="0" y="1629602"/>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u="none" kern="1200" dirty="0">
              <a:latin typeface="Segoe UI" panose="020B0502040204020203" pitchFamily="34" charset="0"/>
              <a:cs typeface="Segoe UI" panose="020B0502040204020203" pitchFamily="34" charset="0"/>
            </a:rPr>
            <a:t>*</a:t>
          </a:r>
          <a:r>
            <a:rPr lang="en-US" sz="1700" b="1" u="none" kern="1200" dirty="0">
              <a:latin typeface="Segoe UI" panose="020B0502040204020203" pitchFamily="34" charset="0"/>
              <a:cs typeface="Segoe UI" panose="020B0502040204020203" pitchFamily="34" charset="0"/>
            </a:rPr>
            <a:t> </a:t>
          </a:r>
          <a:r>
            <a:rPr lang="tr-TR" sz="1700" b="1" u="sng" kern="1200" dirty="0">
              <a:solidFill>
                <a:srgbClr val="002060"/>
              </a:solidFill>
              <a:latin typeface="Segoe UI" panose="020B0502040204020203" pitchFamily="34" charset="0"/>
              <a:cs typeface="Segoe UI" panose="020B0502040204020203" pitchFamily="34" charset="0"/>
            </a:rPr>
            <a:t>Akıcılık bozukluğunda </a:t>
          </a:r>
          <a:r>
            <a:rPr lang="tr-TR" sz="1700" kern="1200" dirty="0">
              <a:latin typeface="Segoe UI" panose="020B0502040204020203" pitchFamily="34" charset="0"/>
              <a:cs typeface="Segoe UI" panose="020B0502040204020203" pitchFamily="34" charset="0"/>
            </a:rPr>
            <a:t>konuşmada takılma vardır</a:t>
          </a:r>
          <a:r>
            <a:rPr lang="en-US" sz="1700" kern="1200" dirty="0">
              <a:latin typeface="Segoe UI" panose="020B0502040204020203" pitchFamily="34" charset="0"/>
              <a:cs typeface="Segoe UI" panose="020B0502040204020203" pitchFamily="34" charset="0"/>
            </a:rPr>
            <a:t>.</a:t>
          </a:r>
          <a:endParaRPr lang="tr-TR" sz="1700" kern="1200" dirty="0">
            <a:latin typeface="Segoe UI" panose="020B0502040204020203" pitchFamily="34" charset="0"/>
            <a:cs typeface="Segoe UI" panose="020B0502040204020203" pitchFamily="34" charset="0"/>
          </a:endParaRPr>
        </a:p>
      </dsp:txBody>
      <dsp:txXfrm>
        <a:off x="0" y="1629602"/>
        <a:ext cx="10515600" cy="407313"/>
      </dsp:txXfrm>
    </dsp:sp>
    <dsp:sp modelId="{E0C93C81-A5DB-4F7A-88C1-9BCF7FE32F69}">
      <dsp:nvSpPr>
        <dsp:cNvPr id="0" name=""/>
        <dsp:cNvSpPr/>
      </dsp:nvSpPr>
      <dsp:spPr>
        <a:xfrm>
          <a:off x="0" y="20369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A2B4F-3FFA-4B15-9CB5-3D97D642FB89}">
      <dsp:nvSpPr>
        <dsp:cNvPr id="0" name=""/>
        <dsp:cNvSpPr/>
      </dsp:nvSpPr>
      <dsp:spPr>
        <a:xfrm>
          <a:off x="0" y="2036916"/>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latin typeface="Segoe UI" panose="020B0502040204020203" pitchFamily="34" charset="0"/>
              <a:cs typeface="Segoe UI" panose="020B0502040204020203" pitchFamily="34" charset="0"/>
            </a:rPr>
            <a:t>*</a:t>
          </a:r>
          <a:r>
            <a:rPr lang="en-US" sz="1700" kern="1200" dirty="0">
              <a:latin typeface="Segoe UI" panose="020B0502040204020203" pitchFamily="34" charset="0"/>
              <a:cs typeface="Segoe UI" panose="020B0502040204020203" pitchFamily="34" charset="0"/>
            </a:rPr>
            <a:t> </a:t>
          </a:r>
          <a:r>
            <a:rPr lang="tr-TR" sz="1700" kern="1200" dirty="0">
              <a:latin typeface="Segoe UI" panose="020B0502040204020203" pitchFamily="34" charset="0"/>
              <a:cs typeface="Segoe UI" panose="020B0502040204020203" pitchFamily="34" charset="0"/>
            </a:rPr>
            <a:t>Hepsi </a:t>
          </a:r>
          <a:r>
            <a:rPr lang="tr-TR" sz="1700" b="1" kern="1200" dirty="0">
              <a:solidFill>
                <a:srgbClr val="002060"/>
              </a:solidFill>
              <a:latin typeface="Segoe UI" panose="020B0502040204020203" pitchFamily="34" charset="0"/>
              <a:cs typeface="Segoe UI" panose="020B0502040204020203" pitchFamily="34" charset="0"/>
            </a:rPr>
            <a:t>eğitime</a:t>
          </a:r>
          <a:r>
            <a:rPr lang="tr-TR" sz="1700" kern="1200" dirty="0">
              <a:latin typeface="Segoe UI" panose="020B0502040204020203" pitchFamily="34" charset="0"/>
              <a:cs typeface="Segoe UI" panose="020B0502040204020203" pitchFamily="34" charset="0"/>
            </a:rPr>
            <a:t> hızlı yanıt verir</a:t>
          </a:r>
          <a:r>
            <a:rPr lang="en-US" sz="1700" kern="1200" dirty="0">
              <a:latin typeface="Segoe UI" panose="020B0502040204020203" pitchFamily="34" charset="0"/>
              <a:cs typeface="Segoe UI" panose="020B0502040204020203" pitchFamily="34" charset="0"/>
            </a:rPr>
            <a:t>.</a:t>
          </a:r>
          <a:r>
            <a:rPr lang="tr-TR" sz="1700" kern="1200" dirty="0">
              <a:latin typeface="Segoe UI" panose="020B0502040204020203" pitchFamily="34" charset="0"/>
              <a:cs typeface="Segoe UI" panose="020B0502040204020203" pitchFamily="34" charset="0"/>
            </a:rPr>
            <a:t> </a:t>
          </a:r>
        </a:p>
      </dsp:txBody>
      <dsp:txXfrm>
        <a:off x="0" y="2036916"/>
        <a:ext cx="10515600" cy="407313"/>
      </dsp:txXfrm>
    </dsp:sp>
    <dsp:sp modelId="{D7A2DCA8-22DE-469E-955E-59ABDA2C11B7}">
      <dsp:nvSpPr>
        <dsp:cNvPr id="0" name=""/>
        <dsp:cNvSpPr/>
      </dsp:nvSpPr>
      <dsp:spPr>
        <a:xfrm>
          <a:off x="0" y="244423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FDBCC-35AF-4553-9161-601918D1B89C}">
      <dsp:nvSpPr>
        <dsp:cNvPr id="0" name=""/>
        <dsp:cNvSpPr/>
      </dsp:nvSpPr>
      <dsp:spPr>
        <a:xfrm>
          <a:off x="0" y="2444230"/>
          <a:ext cx="10515600" cy="40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latin typeface="Segoe UI" panose="020B0502040204020203" pitchFamily="34" charset="0"/>
              <a:cs typeface="Segoe UI" panose="020B0502040204020203" pitchFamily="34" charset="0"/>
            </a:rPr>
            <a:t>*</a:t>
          </a:r>
          <a:r>
            <a:rPr lang="en-US" sz="1700" b="1" kern="1200" dirty="0">
              <a:latin typeface="Segoe UI" panose="020B0502040204020203" pitchFamily="34" charset="0"/>
              <a:cs typeface="Segoe UI" panose="020B0502040204020203" pitchFamily="34" charset="0"/>
            </a:rPr>
            <a:t> </a:t>
          </a:r>
          <a:r>
            <a:rPr lang="tr-TR" sz="1700" b="0" kern="1200" dirty="0">
              <a:latin typeface="Segoe UI" panose="020B0502040204020203" pitchFamily="34" charset="0"/>
              <a:cs typeface="Segoe UI" panose="020B0502040204020203" pitchFamily="34" charset="0"/>
            </a:rPr>
            <a:t>Başlangıçta</a:t>
          </a:r>
          <a:r>
            <a:rPr lang="tr-TR" sz="1700" b="1" kern="1200" dirty="0">
              <a:latin typeface="Segoe UI" panose="020B0502040204020203" pitchFamily="34" charset="0"/>
              <a:cs typeface="Segoe UI" panose="020B0502040204020203" pitchFamily="34" charset="0"/>
            </a:rPr>
            <a:t> </a:t>
          </a:r>
          <a:r>
            <a:rPr lang="tr-TR" sz="1700" b="1" kern="1200" dirty="0">
              <a:solidFill>
                <a:srgbClr val="002060"/>
              </a:solidFill>
              <a:latin typeface="Segoe UI" panose="020B0502040204020203" pitchFamily="34" charset="0"/>
              <a:cs typeface="Segoe UI" panose="020B0502040204020203" pitchFamily="34" charset="0"/>
            </a:rPr>
            <a:t>işitme değerlendirmesi</a:t>
          </a:r>
          <a:r>
            <a:rPr lang="tr-TR" sz="1700" kern="1200" dirty="0">
              <a:solidFill>
                <a:srgbClr val="002060"/>
              </a:solidFill>
              <a:latin typeface="Segoe UI" panose="020B0502040204020203" pitchFamily="34" charset="0"/>
              <a:cs typeface="Segoe UI" panose="020B0502040204020203" pitchFamily="34" charset="0"/>
            </a:rPr>
            <a:t> </a:t>
          </a:r>
          <a:r>
            <a:rPr lang="tr-TR" sz="1700" kern="1200" dirty="0">
              <a:latin typeface="Segoe UI" panose="020B0502040204020203" pitchFamily="34" charset="0"/>
              <a:cs typeface="Segoe UI" panose="020B0502040204020203" pitchFamily="34" charset="0"/>
            </a:rPr>
            <a:t>yapılması önemlidir</a:t>
          </a:r>
          <a:r>
            <a:rPr lang="en-US" sz="1700" kern="1200" dirty="0">
              <a:latin typeface="Segoe UI" panose="020B0502040204020203" pitchFamily="34" charset="0"/>
              <a:cs typeface="Segoe UI" panose="020B0502040204020203" pitchFamily="34" charset="0"/>
            </a:rPr>
            <a:t>.</a:t>
          </a:r>
          <a:r>
            <a:rPr lang="tr-TR" sz="1700" kern="1200" dirty="0">
              <a:latin typeface="Segoe UI" panose="020B0502040204020203" pitchFamily="34" charset="0"/>
              <a:cs typeface="Segoe UI" panose="020B0502040204020203" pitchFamily="34" charset="0"/>
            </a:rPr>
            <a:t> </a:t>
          </a:r>
        </a:p>
      </dsp:txBody>
      <dsp:txXfrm>
        <a:off x="0" y="2444230"/>
        <a:ext cx="10515600" cy="407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A3860-32A3-4B8F-A580-DAEC3A3FD5F1}">
      <dsp:nvSpPr>
        <dsp:cNvPr id="0" name=""/>
        <dsp:cNvSpPr/>
      </dsp:nvSpPr>
      <dsp:spPr>
        <a:xfrm>
          <a:off x="0" y="1392"/>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C1AC52D-8422-479F-944F-CE960CB1D361}">
      <dsp:nvSpPr>
        <dsp:cNvPr id="0" name=""/>
        <dsp:cNvSpPr/>
      </dsp:nvSpPr>
      <dsp:spPr>
        <a:xfrm>
          <a:off x="0" y="1392"/>
          <a:ext cx="10515600" cy="94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Anne karnından itibaren beyinde meydana gelen bazı değişiklikler sebebiyle ortaya çıkan bir bozukluktur.</a:t>
          </a:r>
        </a:p>
      </dsp:txBody>
      <dsp:txXfrm>
        <a:off x="0" y="1392"/>
        <a:ext cx="10515600" cy="949702"/>
      </dsp:txXfrm>
    </dsp:sp>
    <dsp:sp modelId="{3E4E1B19-0550-423C-A5DF-105596CE90B0}">
      <dsp:nvSpPr>
        <dsp:cNvPr id="0" name=""/>
        <dsp:cNvSpPr/>
      </dsp:nvSpPr>
      <dsp:spPr>
        <a:xfrm>
          <a:off x="0" y="951094"/>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524922E-A446-40CC-A1B3-651461DAA9BC}">
      <dsp:nvSpPr>
        <dsp:cNvPr id="0" name=""/>
        <dsp:cNvSpPr/>
      </dsp:nvSpPr>
      <dsp:spPr>
        <a:xfrm>
          <a:off x="0" y="951094"/>
          <a:ext cx="10515600" cy="94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b="1"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Genetik ve çevresel faktörlerin birleşimi ile ortaya çıkar.</a:t>
          </a:r>
        </a:p>
      </dsp:txBody>
      <dsp:txXfrm>
        <a:off x="0" y="951094"/>
        <a:ext cx="10515600" cy="949702"/>
      </dsp:txXfrm>
    </dsp:sp>
    <dsp:sp modelId="{B56DA919-2499-403D-BA49-7246EC48D756}">
      <dsp:nvSpPr>
        <dsp:cNvPr id="0" name=""/>
        <dsp:cNvSpPr/>
      </dsp:nvSpPr>
      <dsp:spPr>
        <a:xfrm>
          <a:off x="0" y="1900797"/>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44738D0-B4C8-4B10-A033-4C77F963679F}">
      <dsp:nvSpPr>
        <dsp:cNvPr id="0" name=""/>
        <dsp:cNvSpPr/>
      </dsp:nvSpPr>
      <dsp:spPr>
        <a:xfrm>
          <a:off x="0" y="1900797"/>
          <a:ext cx="10515600" cy="94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a:t>
          </a:r>
          <a:r>
            <a:rPr lang="en-US" sz="2000" b="1" kern="1200" dirty="0">
              <a:latin typeface="Segoe UI" panose="020B0502040204020203" pitchFamily="34" charset="0"/>
              <a:cs typeface="Segoe UI" panose="020B0502040204020203" pitchFamily="34" charset="0"/>
            </a:rPr>
            <a:t> </a:t>
          </a:r>
          <a:r>
            <a:rPr lang="tr-TR" sz="2000" kern="1200" dirty="0">
              <a:latin typeface="Segoe UI" panose="020B0502040204020203" pitchFamily="34" charset="0"/>
              <a:cs typeface="Segoe UI" panose="020B0502040204020203" pitchFamily="34" charset="0"/>
            </a:rPr>
            <a:t>İspatlanmış en etkili tedavi, erken dönemde başlayan </a:t>
          </a:r>
          <a:r>
            <a:rPr lang="tr-TR" sz="2000" b="1" kern="1200" dirty="0">
              <a:solidFill>
                <a:srgbClr val="002060"/>
              </a:solidFill>
              <a:latin typeface="Segoe UI" panose="020B0502040204020203" pitchFamily="34" charset="0"/>
              <a:cs typeface="Segoe UI" panose="020B0502040204020203" pitchFamily="34" charset="0"/>
            </a:rPr>
            <a:t>yoğun eğitimdir</a:t>
          </a:r>
          <a:r>
            <a:rPr lang="tr-TR" sz="2000" b="0" kern="1200" dirty="0">
              <a:latin typeface="Segoe UI" panose="020B0502040204020203" pitchFamily="34" charset="0"/>
              <a:cs typeface="Segoe UI" panose="020B0502040204020203" pitchFamily="34" charset="0"/>
            </a:rPr>
            <a:t>.</a:t>
          </a:r>
          <a:r>
            <a:rPr lang="tr-TR" sz="2000" b="1" kern="1200" dirty="0">
              <a:latin typeface="Segoe UI" panose="020B0502040204020203" pitchFamily="34" charset="0"/>
              <a:cs typeface="Segoe UI" panose="020B0502040204020203" pitchFamily="34" charset="0"/>
            </a:rPr>
            <a:t> </a:t>
          </a:r>
          <a:endParaRPr lang="tr-TR" sz="2000" kern="1200" dirty="0">
            <a:latin typeface="Segoe UI" panose="020B0502040204020203" pitchFamily="34" charset="0"/>
            <a:cs typeface="Segoe UI" panose="020B0502040204020203" pitchFamily="34" charset="0"/>
          </a:endParaRPr>
        </a:p>
      </dsp:txBody>
      <dsp:txXfrm>
        <a:off x="0" y="1900797"/>
        <a:ext cx="10515600" cy="949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D138D-8611-40E8-8DF5-CD11690348BC}">
      <dsp:nvSpPr>
        <dsp:cNvPr id="0" name=""/>
        <dsp:cNvSpPr/>
      </dsp:nvSpPr>
      <dsp:spPr>
        <a:xfrm>
          <a:off x="0" y="348"/>
          <a:ext cx="1085026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3464B3F-A6D6-40C8-889F-E57BA1A28020}">
      <dsp:nvSpPr>
        <dsp:cNvPr id="0" name=""/>
        <dsp:cNvSpPr/>
      </dsp:nvSpPr>
      <dsp:spPr>
        <a:xfrm>
          <a:off x="0" y="0"/>
          <a:ext cx="10850265" cy="57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DEHB, çocukluk çağında en sık görülen psikiyatrik bozukluklarından birisidir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0"/>
        <a:ext cx="10850265" cy="570239"/>
      </dsp:txXfrm>
    </dsp:sp>
    <dsp:sp modelId="{05AAD954-3F55-4AC7-B581-B885855192F8}">
      <dsp:nvSpPr>
        <dsp:cNvPr id="0" name=""/>
        <dsp:cNvSpPr/>
      </dsp:nvSpPr>
      <dsp:spPr>
        <a:xfrm>
          <a:off x="0" y="570587"/>
          <a:ext cx="1085026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6E21AA7-4915-4A2E-908A-0254A1418CE2}">
      <dsp:nvSpPr>
        <dsp:cNvPr id="0" name=""/>
        <dsp:cNvSpPr/>
      </dsp:nvSpPr>
      <dsp:spPr>
        <a:xfrm>
          <a:off x="0" y="570587"/>
          <a:ext cx="10850265" cy="57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Çocukların hayatını akademik ve sosyal açıdan etkiler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570587"/>
        <a:ext cx="10850265" cy="570239"/>
      </dsp:txXfrm>
    </dsp:sp>
    <dsp:sp modelId="{7E13F7A4-930D-4866-A15D-AE065A980F8B}">
      <dsp:nvSpPr>
        <dsp:cNvPr id="0" name=""/>
        <dsp:cNvSpPr/>
      </dsp:nvSpPr>
      <dsp:spPr>
        <a:xfrm>
          <a:off x="0" y="1140826"/>
          <a:ext cx="1085026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2F3D684-4274-4D8A-AA11-D633714CE47B}">
      <dsp:nvSpPr>
        <dsp:cNvPr id="0" name=""/>
        <dsp:cNvSpPr/>
      </dsp:nvSpPr>
      <dsp:spPr>
        <a:xfrm>
          <a:off x="0" y="1140826"/>
          <a:ext cx="10850265" cy="57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Erken dönemde tanınması </a:t>
          </a:r>
        </a:p>
      </dsp:txBody>
      <dsp:txXfrm>
        <a:off x="0" y="1140826"/>
        <a:ext cx="10850265" cy="570239"/>
      </dsp:txXfrm>
    </dsp:sp>
    <dsp:sp modelId="{A32AA6B9-A247-44F4-B06F-31F1E4D76E09}">
      <dsp:nvSpPr>
        <dsp:cNvPr id="0" name=""/>
        <dsp:cNvSpPr/>
      </dsp:nvSpPr>
      <dsp:spPr>
        <a:xfrm>
          <a:off x="0" y="1711065"/>
          <a:ext cx="1085026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86CA6F-EE7A-4A3A-8E07-0BE3B94255FB}">
      <dsp:nvSpPr>
        <dsp:cNvPr id="0" name=""/>
        <dsp:cNvSpPr/>
      </dsp:nvSpPr>
      <dsp:spPr>
        <a:xfrm>
          <a:off x="0" y="1711065"/>
          <a:ext cx="10850265" cy="57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Belirtilerin “yaramazlık” gibi sebeplerle gözden kaçırılmaması ve </a:t>
          </a:r>
        </a:p>
      </dsp:txBody>
      <dsp:txXfrm>
        <a:off x="0" y="1711065"/>
        <a:ext cx="10850265" cy="570239"/>
      </dsp:txXfrm>
    </dsp:sp>
    <dsp:sp modelId="{320943C6-3C34-47B5-9254-E1E9B2FDAC28}">
      <dsp:nvSpPr>
        <dsp:cNvPr id="0" name=""/>
        <dsp:cNvSpPr/>
      </dsp:nvSpPr>
      <dsp:spPr>
        <a:xfrm>
          <a:off x="0" y="2281304"/>
          <a:ext cx="10850265"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1013AF2-4D58-4431-8521-99AFF38A7045}">
      <dsp:nvSpPr>
        <dsp:cNvPr id="0" name=""/>
        <dsp:cNvSpPr/>
      </dsp:nvSpPr>
      <dsp:spPr>
        <a:xfrm>
          <a:off x="0" y="2281304"/>
          <a:ext cx="10850265" cy="57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Gerekiyorsa ilaç tedavisine erken dönemde başlanması önemlidir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2281304"/>
        <a:ext cx="10850265" cy="5702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F2589-1B2D-447D-BE46-074147A50282}">
      <dsp:nvSpPr>
        <dsp:cNvPr id="0" name=""/>
        <dsp:cNvSpPr/>
      </dsp:nvSpPr>
      <dsp:spPr>
        <a:xfrm>
          <a:off x="0" y="0"/>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88FADAA-0524-4029-B772-774C0CC540A2}">
      <dsp:nvSpPr>
        <dsp:cNvPr id="0" name=""/>
        <dsp:cNvSpPr/>
      </dsp:nvSpPr>
      <dsp:spPr>
        <a:xfrm>
          <a:off x="0" y="0"/>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Anksiyete bozukluklarının çok sayıda alt tipi vardır</a:t>
          </a:r>
          <a:r>
            <a:rPr lang="en-US" sz="2400" kern="1200" dirty="0">
              <a:latin typeface="Segoe UI" panose="020B0502040204020203" pitchFamily="34" charset="0"/>
              <a:cs typeface="Segoe UI" panose="020B0502040204020203" pitchFamily="34" charset="0"/>
            </a:rPr>
            <a:t>.</a:t>
          </a:r>
          <a:r>
            <a:rPr lang="tr-TR" sz="2400" kern="1200" dirty="0">
              <a:latin typeface="Segoe UI" panose="020B0502040204020203" pitchFamily="34" charset="0"/>
              <a:cs typeface="Segoe UI" panose="020B0502040204020203" pitchFamily="34" charset="0"/>
            </a:rPr>
            <a:t> </a:t>
          </a:r>
        </a:p>
      </dsp:txBody>
      <dsp:txXfrm>
        <a:off x="0" y="0"/>
        <a:ext cx="10515600" cy="712973"/>
      </dsp:txXfrm>
    </dsp:sp>
    <dsp:sp modelId="{22AE7AF0-0DC9-4837-B1B8-2E62F6361396}">
      <dsp:nvSpPr>
        <dsp:cNvPr id="0" name=""/>
        <dsp:cNvSpPr/>
      </dsp:nvSpPr>
      <dsp:spPr>
        <a:xfrm>
          <a:off x="0" y="712973"/>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99C58A6-D590-4959-B8D0-0E45A5BA05E9}">
      <dsp:nvSpPr>
        <dsp:cNvPr id="0" name=""/>
        <dsp:cNvSpPr/>
      </dsp:nvSpPr>
      <dsp:spPr>
        <a:xfrm>
          <a:off x="0" y="712973"/>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Bunlar çocukluk çağında net olarak ayırt edilemeyebilir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712973"/>
        <a:ext cx="10515600" cy="712973"/>
      </dsp:txXfrm>
    </dsp:sp>
    <dsp:sp modelId="{9774DC21-C68D-4A34-87A5-A30BB77FA55F}">
      <dsp:nvSpPr>
        <dsp:cNvPr id="0" name=""/>
        <dsp:cNvSpPr/>
      </dsp:nvSpPr>
      <dsp:spPr>
        <a:xfrm>
          <a:off x="0" y="1425946"/>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D0B58BC-A111-48F0-9E81-F7122E74B0AA}">
      <dsp:nvSpPr>
        <dsp:cNvPr id="0" name=""/>
        <dsp:cNvSpPr/>
      </dsp:nvSpPr>
      <dsp:spPr>
        <a:xfrm>
          <a:off x="0" y="1425946"/>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Tedavisinde hem terapi yöntemleri hem de ilaçlar kullanılabilir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1425946"/>
        <a:ext cx="10515600" cy="712973"/>
      </dsp:txXfrm>
    </dsp:sp>
    <dsp:sp modelId="{755A7585-3325-41E4-A8DF-6892A2B92113}">
      <dsp:nvSpPr>
        <dsp:cNvPr id="0" name=""/>
        <dsp:cNvSpPr/>
      </dsp:nvSpPr>
      <dsp:spPr>
        <a:xfrm>
          <a:off x="0" y="2138918"/>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03B244E-FAC4-4E67-8DCC-9CBE76AF27E2}">
      <dsp:nvSpPr>
        <dsp:cNvPr id="0" name=""/>
        <dsp:cNvSpPr/>
      </dsp:nvSpPr>
      <dsp:spPr>
        <a:xfrm>
          <a:off x="0" y="2138919"/>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latin typeface="Segoe UI" panose="020B0502040204020203" pitchFamily="34" charset="0"/>
              <a:cs typeface="Segoe UI" panose="020B0502040204020203" pitchFamily="34" charset="0"/>
            </a:rPr>
            <a:t>*</a:t>
          </a:r>
          <a:r>
            <a:rPr lang="en-US" sz="2400" b="1" kern="1200" dirty="0">
              <a:latin typeface="Segoe UI" panose="020B0502040204020203" pitchFamily="34" charset="0"/>
              <a:cs typeface="Segoe UI" panose="020B0502040204020203" pitchFamily="34" charset="0"/>
            </a:rPr>
            <a:t> </a:t>
          </a:r>
          <a:r>
            <a:rPr lang="tr-TR" sz="2400" kern="1200" dirty="0">
              <a:latin typeface="Segoe UI" panose="020B0502040204020203" pitchFamily="34" charset="0"/>
              <a:cs typeface="Segoe UI" panose="020B0502040204020203" pitchFamily="34" charset="0"/>
            </a:rPr>
            <a:t>Tedavi edilmedikçe kronikleşir; </a:t>
          </a:r>
          <a:r>
            <a:rPr lang="tr-TR" sz="2400" b="1" kern="1200" dirty="0">
              <a:solidFill>
                <a:srgbClr val="002060"/>
              </a:solidFill>
              <a:latin typeface="Segoe UI" panose="020B0502040204020203" pitchFamily="34" charset="0"/>
              <a:cs typeface="Segoe UI" panose="020B0502040204020203" pitchFamily="34" charset="0"/>
            </a:rPr>
            <a:t>erken dönemde </a:t>
          </a:r>
          <a:r>
            <a:rPr lang="tr-TR" sz="2400" kern="1200" dirty="0">
              <a:latin typeface="Segoe UI" panose="020B0502040204020203" pitchFamily="34" charset="0"/>
              <a:cs typeface="Segoe UI" panose="020B0502040204020203" pitchFamily="34" charset="0"/>
            </a:rPr>
            <a:t>tanımak önemlidir</a:t>
          </a:r>
          <a:r>
            <a:rPr lang="en-US" sz="2400" kern="1200" dirty="0">
              <a:latin typeface="Segoe UI" panose="020B0502040204020203" pitchFamily="34" charset="0"/>
              <a:cs typeface="Segoe UI" panose="020B0502040204020203" pitchFamily="34" charset="0"/>
            </a:rPr>
            <a:t>.</a:t>
          </a:r>
          <a:endParaRPr lang="tr-TR" sz="2400" kern="1200" dirty="0">
            <a:latin typeface="Segoe UI" panose="020B0502040204020203" pitchFamily="34" charset="0"/>
            <a:cs typeface="Segoe UI" panose="020B0502040204020203" pitchFamily="34" charset="0"/>
          </a:endParaRPr>
        </a:p>
      </dsp:txBody>
      <dsp:txXfrm>
        <a:off x="0" y="2138919"/>
        <a:ext cx="10515600" cy="712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30AAA-FE7A-4117-BB1D-9BEF9A941FF0}">
      <dsp:nvSpPr>
        <dsp:cNvPr id="0" name=""/>
        <dsp:cNvSpPr/>
      </dsp:nvSpPr>
      <dsp:spPr>
        <a:xfrm>
          <a:off x="0" y="0"/>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F1A2F5-06D5-4188-B139-FC813FA0E6EB}">
      <dsp:nvSpPr>
        <dsp:cNvPr id="0" name=""/>
        <dsp:cNvSpPr/>
      </dsp:nvSpPr>
      <dsp:spPr>
        <a:xfrm>
          <a:off x="0" y="0"/>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t>*</a:t>
          </a:r>
          <a:r>
            <a:rPr lang="en-US" sz="2400" b="1" kern="1200" dirty="0"/>
            <a:t> </a:t>
          </a:r>
          <a:r>
            <a:rPr lang="tr-TR" sz="2400" kern="1200" dirty="0"/>
            <a:t>Dışa Atım Bozuklukları çocukluk çağında sık görülür. </a:t>
          </a:r>
        </a:p>
      </dsp:txBody>
      <dsp:txXfrm>
        <a:off x="0" y="0"/>
        <a:ext cx="10515600" cy="712973"/>
      </dsp:txXfrm>
    </dsp:sp>
    <dsp:sp modelId="{420B190A-6BB4-438A-9834-3D7324F54588}">
      <dsp:nvSpPr>
        <dsp:cNvPr id="0" name=""/>
        <dsp:cNvSpPr/>
      </dsp:nvSpPr>
      <dsp:spPr>
        <a:xfrm>
          <a:off x="0" y="712973"/>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BBCA6EE-6D25-4880-9006-47015B6B90FD}">
      <dsp:nvSpPr>
        <dsp:cNvPr id="0" name=""/>
        <dsp:cNvSpPr/>
      </dsp:nvSpPr>
      <dsp:spPr>
        <a:xfrm>
          <a:off x="0" y="712973"/>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t>*</a:t>
          </a:r>
          <a:r>
            <a:rPr lang="en-US" sz="2400" kern="1200" dirty="0"/>
            <a:t> </a:t>
          </a:r>
          <a:r>
            <a:rPr lang="tr-TR" sz="2400" kern="1200" dirty="0"/>
            <a:t>Genellikle iyi seyirlidir. </a:t>
          </a:r>
        </a:p>
      </dsp:txBody>
      <dsp:txXfrm>
        <a:off x="0" y="712973"/>
        <a:ext cx="10515600" cy="712973"/>
      </dsp:txXfrm>
    </dsp:sp>
    <dsp:sp modelId="{574EC864-5CD6-45F7-9F43-C1D015C31F7E}">
      <dsp:nvSpPr>
        <dsp:cNvPr id="0" name=""/>
        <dsp:cNvSpPr/>
      </dsp:nvSpPr>
      <dsp:spPr>
        <a:xfrm>
          <a:off x="0" y="1425946"/>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D9168D0-7D50-4F5A-AFC1-3018690DF6F0}">
      <dsp:nvSpPr>
        <dsp:cNvPr id="0" name=""/>
        <dsp:cNvSpPr/>
      </dsp:nvSpPr>
      <dsp:spPr>
        <a:xfrm>
          <a:off x="0" y="1425946"/>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t>*</a:t>
          </a:r>
          <a:r>
            <a:rPr lang="en-US" sz="2400" kern="1200" dirty="0"/>
            <a:t> </a:t>
          </a:r>
          <a:r>
            <a:rPr lang="tr-TR" sz="2400" kern="1200" dirty="0"/>
            <a:t>Altta yatan tuvalet tutmayı engelleyecek bir sebep olup olmadığı ayırt edilmelidir.</a:t>
          </a:r>
        </a:p>
      </dsp:txBody>
      <dsp:txXfrm>
        <a:off x="0" y="1425946"/>
        <a:ext cx="10515600" cy="712973"/>
      </dsp:txXfrm>
    </dsp:sp>
    <dsp:sp modelId="{458C1118-06BC-4DFD-ADA3-0AE080B6B1FF}">
      <dsp:nvSpPr>
        <dsp:cNvPr id="0" name=""/>
        <dsp:cNvSpPr/>
      </dsp:nvSpPr>
      <dsp:spPr>
        <a:xfrm>
          <a:off x="0" y="2138918"/>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8606D07-BF14-4B21-8AEF-18721B12209B}">
      <dsp:nvSpPr>
        <dsp:cNvPr id="0" name=""/>
        <dsp:cNvSpPr/>
      </dsp:nvSpPr>
      <dsp:spPr>
        <a:xfrm>
          <a:off x="0" y="2138919"/>
          <a:ext cx="10515600" cy="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dirty="0"/>
            <a:t>*</a:t>
          </a:r>
          <a:r>
            <a:rPr lang="en-US" sz="2400" b="1" kern="1200" dirty="0"/>
            <a:t> </a:t>
          </a:r>
          <a:r>
            <a:rPr lang="tr-TR" sz="2400" b="1" kern="1200" dirty="0">
              <a:solidFill>
                <a:srgbClr val="002060"/>
              </a:solidFill>
            </a:rPr>
            <a:t>Davranışçı yöntemler </a:t>
          </a:r>
          <a:r>
            <a:rPr lang="tr-TR" sz="2400" kern="1200" dirty="0"/>
            <a:t>ile çoğunda ilerleme sağlanabilir.</a:t>
          </a:r>
        </a:p>
      </dsp:txBody>
      <dsp:txXfrm>
        <a:off x="0" y="2138919"/>
        <a:ext cx="10515600" cy="7129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a:t>
            </a:fld>
            <a:endParaRPr lang="en-US"/>
          </a:p>
        </p:txBody>
      </p:sp>
    </p:spTree>
    <p:extLst>
      <p:ext uri="{BB962C8B-B14F-4D97-AF65-F5344CB8AC3E}">
        <p14:creationId xmlns:p14="http://schemas.microsoft.com/office/powerpoint/2010/main" val="37225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buFont typeface="Wingdings" panose="05000000000000000000" pitchFamily="2" charset="2"/>
              <a:buChar char="§"/>
            </a:pPr>
            <a:r>
              <a:rPr lang="tr-TR" sz="1200" dirty="0"/>
              <a:t>Çocuk veya ergenin </a:t>
            </a:r>
            <a:r>
              <a:rPr lang="tr-TR" sz="1200" b="1" dirty="0"/>
              <a:t>okuma, yazma veya matematik </a:t>
            </a:r>
            <a:r>
              <a:rPr lang="tr-TR" sz="1200" dirty="0"/>
              <a:t>alanlarında </a:t>
            </a:r>
          </a:p>
          <a:p>
            <a:pPr algn="just">
              <a:buFont typeface="Wingdings" panose="05000000000000000000" pitchFamily="2" charset="2"/>
              <a:buChar char="§"/>
            </a:pPr>
            <a:r>
              <a:rPr lang="tr-TR" sz="1200" dirty="0"/>
              <a:t>Genel zekâ düzeyine oranla </a:t>
            </a:r>
            <a:r>
              <a:rPr lang="tr-TR" sz="1200" b="1" dirty="0"/>
              <a:t>daha düşük akademik başarı </a:t>
            </a:r>
            <a:r>
              <a:rPr lang="tr-TR" sz="1200" dirty="0"/>
              <a:t>göstermesi</a:t>
            </a:r>
          </a:p>
          <a:p>
            <a:pPr algn="just">
              <a:buFont typeface="Wingdings" panose="05000000000000000000" pitchFamily="2" charset="2"/>
              <a:buChar char="§"/>
            </a:pPr>
            <a:r>
              <a:rPr lang="tr-TR" sz="2400" dirty="0"/>
              <a:t>Tanı için okul başarısını ve günlük yaşantısını etkilemesi gerekir</a:t>
            </a:r>
          </a:p>
          <a:p>
            <a:pPr algn="just">
              <a:buFont typeface="Wingdings" panose="05000000000000000000" pitchFamily="2" charset="2"/>
              <a:buChar char="§"/>
            </a:pPr>
            <a:r>
              <a:rPr lang="tr-TR" sz="2400" dirty="0"/>
              <a:t>Başka bir faktörle açıklanamaz</a:t>
            </a:r>
          </a:p>
          <a:p>
            <a:pPr lvl="1" algn="just">
              <a:buFont typeface="Wingdings" panose="05000000000000000000" pitchFamily="2" charset="2"/>
              <a:buChar char="§"/>
            </a:pPr>
            <a:r>
              <a:rPr lang="tr-TR" sz="2000" dirty="0"/>
              <a:t>Bilişsel Yetersizlik, görme işitme problemi, okul devamsızlığı, dikkat problemleri gibi</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38055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227633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Eğer çocuğun zekâ düzeyi ileri ise bu durum okumadaki güçlüğü maskeleyip tanınmayı geciktirebilir. Böyle durumlarda, zekâ testleri kullanılarak çocuğun potansiyelini ne derecede yansıttığı değerlendirilir. Okuma güçlüğü olan çocuklar, sesli okumada birçok hata yapar. Hatalar genellikle kelimelerin atlanması, eklenmesi ve çarpıtılması şeklindedir. Çocuğun okuma hızı yavaştır ve çocuk, okuduğunun çok azını anlamaktadır. Okuma Bozukluğu olan çoğu çocuk, yazılı veya basılı bir metinden yaşına uygun olarak kopyalayabilmekte, fakat bu çocukların çoğu dikte ile yazmakta zorlanmaktadır. Matematik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diskalkülü</a:t>
            </a:r>
            <a:r>
              <a:rPr lang="tr-TR" sz="1800" dirty="0">
                <a:effectLst/>
                <a:latin typeface="Segoe UI" panose="020B0502040204020203" pitchFamily="34" charset="0"/>
                <a:ea typeface="Calibri" panose="020F0502020204030204" pitchFamily="34" charset="0"/>
                <a:cs typeface="Segoe UI" panose="020B0502040204020203" pitchFamily="34" charset="0"/>
              </a:rPr>
              <a:t>) ve Yazılı Anlatım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disgrafi</a:t>
            </a:r>
            <a:r>
              <a:rPr lang="tr-TR" sz="1800" dirty="0">
                <a:effectLst/>
                <a:latin typeface="Segoe UI" panose="020B0502040204020203" pitchFamily="34" charset="0"/>
                <a:ea typeface="Calibri" panose="020F0502020204030204" pitchFamily="34" charset="0"/>
                <a:cs typeface="Segoe UI" panose="020B0502040204020203" pitchFamily="34" charset="0"/>
              </a:rPr>
              <a:t>) tek başlarına nadir görülürler. Bu iki bozukluk sıklıkla Okuma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disleksi</a:t>
            </a:r>
            <a:r>
              <a:rPr lang="tr-TR" sz="1800" dirty="0">
                <a:effectLst/>
                <a:latin typeface="Segoe UI" panose="020B0502040204020203" pitchFamily="34" charset="0"/>
                <a:ea typeface="Calibri" panose="020F0502020204030204" pitchFamily="34" charset="0"/>
                <a:cs typeface="Segoe UI" panose="020B0502040204020203" pitchFamily="34" charset="0"/>
              </a:rPr>
              <a:t>) ile birlikte görülmektedir.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Okuma Bozukluğu, Matematik Bozukluğu ve Yazılı Anlatım Bozukluğu gibi öğrenme bozukluklarının tedavisinin temelinde çocuğun bireysel eğitim desteği alması vardır. Bu eğitim düzeni, özel eğitim veya okula destek eğitim şeklinde olabilir. Bununla birlikte bu çocuklarda, eşlik eden diğer psikiyatrik bozuklukların tedavisi, özellikle Dikkat Eksikliği ve </a:t>
            </a:r>
            <a:r>
              <a:rPr lang="tr-TR" sz="1800" dirty="0" err="1">
                <a:effectLst/>
                <a:latin typeface="Segoe UI" panose="020B0502040204020203" pitchFamily="34" charset="0"/>
                <a:ea typeface="Calibri" panose="020F0502020204030204" pitchFamily="34" charset="0"/>
                <a:cs typeface="Segoe UI" panose="020B0502040204020203" pitchFamily="34" charset="0"/>
              </a:rPr>
              <a:t>Hiperaktivite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Bozukluğunun tedavisi önemlidir. Okulla iş birliği içinde olmak ve süreci birlikte yönetmek en ideal seçenektir.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400039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
            </a:pPr>
            <a:r>
              <a:rPr lang="tr-TR" sz="2400" dirty="0"/>
              <a:t>Konuşma, beynin birçok bölgesinden veri işleyerek oluşur.</a:t>
            </a:r>
          </a:p>
          <a:p>
            <a:pPr>
              <a:buFont typeface="Wingdings" panose="05000000000000000000" pitchFamily="2" charset="2"/>
              <a:buChar char="§"/>
            </a:pPr>
            <a:r>
              <a:rPr lang="tr-TR" sz="2400" dirty="0"/>
              <a:t>&lt;3 çocukların </a:t>
            </a:r>
            <a:r>
              <a:rPr lang="tr-TR" sz="2400" dirty="0">
                <a:solidFill>
                  <a:srgbClr val="374151"/>
                </a:solidFill>
              </a:rPr>
              <a:t>≈</a:t>
            </a:r>
            <a:r>
              <a:rPr lang="tr-TR" sz="2400" dirty="0"/>
              <a:t> %10-15’i sözel anlatım geç başlar ve yavaş ilerler </a:t>
            </a:r>
          </a:p>
          <a:p>
            <a:pPr>
              <a:buFont typeface="Wingdings" panose="05000000000000000000" pitchFamily="2" charset="2"/>
              <a:buChar char="§"/>
            </a:pPr>
            <a:r>
              <a:rPr lang="tr-TR" sz="2400" dirty="0"/>
              <a:t>Okul çağında iletişim bozukluklarında tahmin edilen sıklık %5</a:t>
            </a:r>
          </a:p>
          <a:p>
            <a:pPr lvl="1">
              <a:buFont typeface="Wingdings" panose="05000000000000000000" pitchFamily="2" charset="2"/>
              <a:buChar char="§"/>
            </a:pPr>
            <a:r>
              <a:rPr lang="tr-TR" sz="2000" dirty="0"/>
              <a:t>%3 Ses Bozukluğu, %1 Kekemelik, %2-3 Gelişimsel Bozukluklara bağlı</a:t>
            </a:r>
          </a:p>
          <a:p>
            <a:pPr algn="just">
              <a:lnSpc>
                <a:spcPct val="115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Çocuklarda konuşma bozukluğu değerlendirilirken normal dil gelişiminin de bilinmesi gerekmektedir. 4 ile 6 ay arasında bebek, insan sesi başta olmak üzere tüm seslerin kaynağını görsel olarak aramaya, beşinci aydan itibaren ise yetişkinlerin görsel bakış çizgisini pasif olarak takip etmeye başlar. Bu süreç, bebeğin erişkinler ile çevrelerinde bulunan aynı obje ve olaylara ortak referans geliştirilmesiyle sonuçlanır. Bebeğin agulama sesleri, 4-6 hafta arasında belirmeye başlar. Yaşamın ilk aylarında bebekler genellikle anlamsız sesler çıkarır. 3 ayın sonunda ise bebeklerin çoğu bir yetişkin ile ilişkisini anlamsız sesler çıkararak sürdürebilir. 6-8 ay arasında </a:t>
            </a:r>
            <a:r>
              <a:rPr lang="tr-TR" sz="1800" dirty="0" err="1">
                <a:effectLst/>
                <a:latin typeface="Segoe UI" panose="020B0502040204020203" pitchFamily="34" charset="0"/>
                <a:ea typeface="Calibri" panose="020F0502020204030204" pitchFamily="34" charset="0"/>
                <a:cs typeface="Segoe UI" panose="020B0502040204020203" pitchFamily="34" charset="0"/>
              </a:rPr>
              <a:t>babıldamalar</a:t>
            </a:r>
            <a:r>
              <a:rPr lang="tr-TR" sz="1800" dirty="0">
                <a:effectLst/>
                <a:latin typeface="Segoe UI" panose="020B0502040204020203" pitchFamily="34" charset="0"/>
                <a:ea typeface="Calibri" panose="020F0502020204030204" pitchFamily="34" charset="0"/>
                <a:cs typeface="Segoe UI" panose="020B0502040204020203" pitchFamily="34" charset="0"/>
              </a:rPr>
              <a:t> başlar. (</a:t>
            </a:r>
            <a:r>
              <a:rPr lang="tr-TR" sz="1800" dirty="0" err="1">
                <a:effectLst/>
                <a:latin typeface="Segoe UI" panose="020B0502040204020203" pitchFamily="34" charset="0"/>
                <a:ea typeface="Calibri" panose="020F0502020204030204" pitchFamily="34" charset="0"/>
                <a:cs typeface="Segoe UI" panose="020B0502040204020203" pitchFamily="34" charset="0"/>
              </a:rPr>
              <a:t>Babıldama</a:t>
            </a:r>
            <a:r>
              <a:rPr lang="tr-TR" sz="1800" dirty="0">
                <a:effectLst/>
                <a:latin typeface="Segoe UI" panose="020B0502040204020203" pitchFamily="34" charset="0"/>
                <a:ea typeface="Calibri" panose="020F0502020204030204" pitchFamily="34" charset="0"/>
                <a:cs typeface="Segoe UI" panose="020B0502040204020203" pitchFamily="34" charset="0"/>
              </a:rPr>
              <a:t>, çoklu anlamsız heceler anlamına gelmektedir). 8-10 ay arasında ise bebekler, özellikle ana dillerinin seslerine karşı yatkınlık gösterir. 12 aylık bir bebek, “bana ver” gibi tek basamaklı komutları alabilir, tek kelimeler kullanabilir. 1-2 yaş arasında dil becerisi hızlı şekilde gelişir, 2 yaşına gelen bebek ilgisiz ve sıralı ikili komutları alabilir. 4 yaş itibarıyla erişkin konuşmasını algılayabilir.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122068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Dil Bozukluğu, çocukların gelişimsel döneminden beklenen alıcı ya da ifade edici dil becerilerini sergileyememesi olarak tanımlanabilir. Bu durum, toplumumuzda genelde geç konuşma olarak adlandırılmaktadır. Dil Bozukluğunun ortaya çıkmasında genetik ve çevresel faktörler rol almaktadır. Yapılan çalışmalarda, Dil Bozukluklarındaki kalıtsallık oranı (sebepleri arasında kalıtımın rolünün oranı) %25-45 arasında bildirilmiştir. Ailede Dil Bozukluğunun bulunması, çocukta Dil Bozukluğu bulunma riskini artırmaktadır. Dili öğrenmede çevresel faktörlerin rolü ise gün geçtikçe önemi daha iyi anlaşılan bir husustur. Çocukla kurulan sağlıklı etkileşim, çocuğun sözel becerilerinin geliştirilmesi, etkileşimin sürdürülmesi esasında çocuğun dil gelişimini kuvvetlendiren bir husustur. Örneğin, ebeveynlerin eğitim düzeyinin ve çalışma oranının düşük olmasının çocukta Dil Bozukluğu gelişimi açısından bir risk faktörü olduğu gösterilmiştir. Aynı zamanda eşlik eden bazı tıbbi durumlar; örneğin, işitme sorunları da Dil Bozukluğu için bir risk faktörüdür. Bunun yanında ağız bölgesindeki yapısal problemler de Dil Bozukluğu riskini arttırabilir. Dil Bozukluğunda sözel olmayan iletişim alanında belirgin bir problem genellikle bulunmaz, aynı zamanda mevcut Dil Bozukluğunu, Bilişsel Yetersizlik açıklayamaz.</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60739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Konuşma Sesi Bozukluğu, özellikle ifade edici dil alanında çocukların çıkardığı bazı seslerin zor anlaşılması veya anlaşılamamasıdır.</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Artikülasyon Bozukluğu veya Fonolojik Bozukluk olarak da isimlendirilmektedir. Bu bozuklukta, belirli bir yaşa kadar bazı seslerin çıkarılamaması gelişimsel çerçeve değerlendirildiğinde normal olabilir. Fakat son yıllarda artan bilimsel kanıtlar, Konuşma Sesi Bozukluğu olan çocuklara erken dönemde müdahale edildiğinde sonuçların daha olumlu olduğunu göstermektedir. </a:t>
            </a:r>
            <a:r>
              <a:rPr lang="pt-PT" sz="1800" dirty="0">
                <a:effectLst/>
                <a:latin typeface="Segoe UI" panose="020B0502040204020203" pitchFamily="34" charset="0"/>
                <a:ea typeface="Calibri" panose="020F0502020204030204" pitchFamily="34" charset="0"/>
                <a:cs typeface="Segoe UI" panose="020B0502040204020203" pitchFamily="34" charset="0"/>
              </a:rPr>
              <a:t>Konuşma Sesi Bozukluğu, sesli harflerde olduğu gibi sessiz harflerde de olabilir. Özellikle, dilimizde sert sessiz harf olarak isimlendirilen bazı harflerin söylenmesi bazı çocuklar için ilkokul çağlarına kadar zor olabilir. Bu çocuklarda erken dönemde tanıma ve hızlı müdahale, gidişat açısından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57575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Konuşmada Akıcılık Bozukluğu, istemsiz motor etkinlikler neticesinde normal konuşma akışının bozulmasıdır.</a:t>
            </a:r>
            <a:r>
              <a:rPr lang="pt-PT" sz="1800" b="1" dirty="0">
                <a:effectLst/>
                <a:latin typeface="Segoe UI" panose="020B0502040204020203" pitchFamily="34" charset="0"/>
                <a:ea typeface="Calibri" panose="020F0502020204030204" pitchFamily="34" charset="0"/>
                <a:cs typeface="Segoe UI" panose="020B0502040204020203" pitchFamily="34" charset="0"/>
              </a:rPr>
              <a:t> </a:t>
            </a:r>
            <a:r>
              <a:rPr lang="pt-PT" sz="1800" dirty="0">
                <a:effectLst/>
                <a:latin typeface="Segoe UI" panose="020B0502040204020203" pitchFamily="34" charset="0"/>
                <a:ea typeface="Calibri" panose="020F0502020204030204" pitchFamily="34" charset="0"/>
                <a:cs typeface="Segoe UI" panose="020B0502040204020203" pitchFamily="34" charset="0"/>
              </a:rPr>
              <a:t>Kekemelikte, konuşmanın akıcılığında çeşitli bozulmalar gözlenebilir. Bunlar; ses uzatmaları, konuşmanın ritminde bozukluklar, kelimelerin veya hecelerin arasında takılmalar veya duraksamalar, ses veya hece tekrarları olarak sıralanabilir. Şiddetli vakalarda kekemeliğe, solunum problemleri, anormal ses fonasyonları veya dil ve ekstremite hareketleri gibi telafi edici ek çabalar eşlik edebilir. Gözünü kırpma, yüz hareketleri, kafa hareketleri ve anormal vücut hareketleri gibi eşlik eden davranışlar konuşmanın bozulma öncesi veya süresince gözlemlenebilir. Bu bozukluk genellikle çocuklukta başlar. Kekemeliğin toplumdaki yaygınlığının %1 olduğu düşünülmektedir.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pPr algn="just">
              <a:buFont typeface="Wingdings" panose="05000000000000000000" pitchFamily="2" charset="2"/>
              <a:buChar char="§"/>
            </a:pPr>
            <a:r>
              <a:rPr lang="tr-TR" sz="2400" dirty="0"/>
              <a:t>Şiddetli vakalarda;</a:t>
            </a:r>
          </a:p>
          <a:p>
            <a:pPr lvl="1" algn="just">
              <a:buFont typeface="Wingdings" panose="05000000000000000000" pitchFamily="2" charset="2"/>
              <a:buChar char="§"/>
            </a:pPr>
            <a:r>
              <a:rPr lang="tr-TR" sz="2000" dirty="0"/>
              <a:t>Solunum problemleri, anormal ses </a:t>
            </a:r>
            <a:r>
              <a:rPr lang="tr-TR" sz="2000" dirty="0" err="1"/>
              <a:t>fonasyonları</a:t>
            </a:r>
            <a:r>
              <a:rPr lang="tr-TR" sz="2000" dirty="0"/>
              <a:t> </a:t>
            </a:r>
          </a:p>
          <a:p>
            <a:pPr lvl="1" algn="just">
              <a:buFont typeface="Wingdings" panose="05000000000000000000" pitchFamily="2" charset="2"/>
              <a:buChar char="§"/>
            </a:pPr>
            <a:r>
              <a:rPr lang="tr-TR" sz="2000" dirty="0"/>
              <a:t>Göz kırpma, anormal dil, yüz, </a:t>
            </a:r>
            <a:r>
              <a:rPr lang="tr-TR" sz="2000" dirty="0" err="1"/>
              <a:t>ekstremite</a:t>
            </a:r>
            <a:r>
              <a:rPr lang="tr-TR" sz="2000" dirty="0"/>
              <a:t> ve vücut hareketleri</a:t>
            </a:r>
          </a:p>
          <a:p>
            <a:endParaRPr lang="tr-TR" dirty="0"/>
          </a:p>
          <a:p>
            <a:pPr lvl="1" algn="just">
              <a:buFont typeface="Wingdings" panose="05000000000000000000" pitchFamily="2" charset="2"/>
              <a:buChar char="§"/>
            </a:pPr>
            <a:r>
              <a:rPr lang="tr-TR" sz="1200" dirty="0"/>
              <a:t>Ses uzatmaları </a:t>
            </a:r>
          </a:p>
          <a:p>
            <a:pPr lvl="1" algn="just">
              <a:buFont typeface="Wingdings" panose="05000000000000000000" pitchFamily="2" charset="2"/>
              <a:buChar char="§"/>
            </a:pPr>
            <a:r>
              <a:rPr lang="tr-TR" sz="1200" dirty="0"/>
              <a:t>Kelimelerin veya hecelerin arasında takılmalar veya duraksamalar</a:t>
            </a:r>
          </a:p>
          <a:p>
            <a:pPr lvl="1" algn="just">
              <a:buFont typeface="Wingdings" panose="05000000000000000000" pitchFamily="2" charset="2"/>
              <a:buChar char="§"/>
            </a:pPr>
            <a:r>
              <a:rPr lang="tr-TR" sz="1200" dirty="0"/>
              <a:t>Ses veya hece tekrarları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Tek başına stres yol açmasa da stres şiddetini artırabilir !!!</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52047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Erken tanınması </a:t>
            </a:r>
            <a:r>
              <a:rPr lang="tr-TR" dirty="0"/>
              <a:t>ve </a:t>
            </a:r>
            <a:r>
              <a:rPr lang="tr-TR" b="1" dirty="0"/>
              <a:t>uygun yönlendirme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Segoe UI" panose="020B0502040204020203" pitchFamily="34" charset="0"/>
                <a:ea typeface="Calibri" panose="020F0502020204030204" pitchFamily="34" charset="0"/>
                <a:cs typeface="Segoe UI" panose="020B0502040204020203" pitchFamily="34" charset="0"/>
              </a:rPr>
              <a:t>Yıllar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içinde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otizmli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bireylerin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toplum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içinde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kabulü</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artmış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henüz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yeterli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olmasa</a:t>
            </a:r>
            <a:r>
              <a:rPr lang="en-US" sz="1200" dirty="0">
                <a:effectLst/>
                <a:latin typeface="Segoe UI" panose="020B0502040204020203" pitchFamily="34" charset="0"/>
                <a:ea typeface="Calibri" panose="020F0502020204030204" pitchFamily="34" charset="0"/>
                <a:cs typeface="Segoe UI" panose="020B0502040204020203" pitchFamily="34" charset="0"/>
              </a:rPr>
              <a:t> da </a:t>
            </a:r>
            <a:r>
              <a:rPr lang="en-US" sz="1200" dirty="0" err="1">
                <a:effectLst/>
                <a:latin typeface="Segoe UI" panose="020B0502040204020203" pitchFamily="34" charset="0"/>
                <a:ea typeface="Calibri" panose="020F0502020204030204" pitchFamily="34" charset="0"/>
                <a:cs typeface="Segoe UI" panose="020B0502040204020203" pitchFamily="34" charset="0"/>
              </a:rPr>
              <a:t>kendilerine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hayat</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alanı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bulabilmeye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başlamışlardır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Bununla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OSB’li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çoğu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bireyin</a:t>
            </a:r>
            <a:r>
              <a:rPr lang="en-US" sz="1200" dirty="0">
                <a:effectLst/>
                <a:latin typeface="Segoe UI" panose="020B0502040204020203" pitchFamily="34" charset="0"/>
                <a:ea typeface="Calibri" panose="020F0502020204030204" pitchFamily="34" charset="0"/>
                <a:cs typeface="Segoe UI" panose="020B0502040204020203" pitchFamily="34" charset="0"/>
              </a:rPr>
              <a:t>, tam </a:t>
            </a:r>
            <a:r>
              <a:rPr lang="en-US" sz="1200" dirty="0" err="1">
                <a:effectLst/>
                <a:latin typeface="Segoe UI" panose="020B0502040204020203" pitchFamily="34" charset="0"/>
                <a:ea typeface="Calibri" panose="020F0502020204030204" pitchFamily="34" charset="0"/>
                <a:cs typeface="Segoe UI" panose="020B0502040204020203" pitchFamily="34" charset="0"/>
              </a:rPr>
              <a:t>zamanlı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çalışabilme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veya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bağımsız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yaşayabilme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konusunda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zorlandığı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bilinmektedir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Dolayısıyla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otizmin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tanınması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uygun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yönlendirme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sağlanması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kritik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öneme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sahiptir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228626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Otizmde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karnındaki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dönemde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aşırı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sinir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hücresi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uyumlu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işlevsiz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bağlantı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oluşumu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mevcut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belirtilmekte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sonrasında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normalden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farklı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sinir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hücresi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düzenlenmesi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budanma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vurgulanmaktadır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görünüm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beyinlerinin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yaşamın</a:t>
            </a:r>
            <a:r>
              <a:rPr lang="en-US" sz="1800" dirty="0">
                <a:effectLst/>
                <a:latin typeface="Segoe UI" panose="020B0502040204020203" pitchFamily="34" charset="0"/>
                <a:ea typeface="Calibri" panose="020F0502020204030204" pitchFamily="34" charset="0"/>
                <a:cs typeface="Segoe UI" panose="020B0502040204020203" pitchFamily="34" charset="0"/>
              </a:rPr>
              <a:t> ilk </a:t>
            </a:r>
            <a:r>
              <a:rPr lang="en-US" sz="1800" dirty="0" err="1">
                <a:effectLst/>
                <a:latin typeface="Segoe UI" panose="020B0502040204020203" pitchFamily="34" charset="0"/>
                <a:ea typeface="Calibri" panose="020F0502020204030204" pitchFamily="34" charset="0"/>
                <a:cs typeface="Segoe UI" panose="020B0502040204020203" pitchFamily="34" charset="0"/>
              </a:rPr>
              <a:t>üç</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yılında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büyüdüğü</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büyümenin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durduğu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oluşmasında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beynin</a:t>
            </a:r>
            <a:r>
              <a:rPr lang="en-US" sz="1800" dirty="0">
                <a:effectLst/>
                <a:latin typeface="Segoe UI" panose="020B0502040204020203" pitchFamily="34" charset="0"/>
                <a:ea typeface="Calibri" panose="020F0502020204030204" pitchFamily="34" charset="0"/>
                <a:cs typeface="Segoe UI" panose="020B0502040204020203" pitchFamily="34" charset="0"/>
              </a:rPr>
              <a:t> her </a:t>
            </a:r>
            <a:r>
              <a:rPr lang="en-US" sz="1800" dirty="0" err="1">
                <a:effectLst/>
                <a:latin typeface="Segoe UI" panose="020B0502040204020203" pitchFamily="34" charset="0"/>
                <a:ea typeface="Calibri" panose="020F0502020204030204" pitchFamily="34" charset="0"/>
                <a:cs typeface="Segoe UI" panose="020B0502040204020203" pitchFamily="34" charset="0"/>
              </a:rPr>
              <a:t>bölgesi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planda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olmakla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özellikle</a:t>
            </a:r>
            <a:r>
              <a:rPr lang="en-US" sz="1800" dirty="0">
                <a:effectLst/>
                <a:latin typeface="Segoe UI" panose="020B0502040204020203" pitchFamily="34" charset="0"/>
                <a:ea typeface="Calibri" panose="020F0502020204030204" pitchFamily="34" charset="0"/>
                <a:cs typeface="Segoe UI" panose="020B0502040204020203" pitchFamily="34" charset="0"/>
              </a:rPr>
              <a:t> frontal lob (</a:t>
            </a:r>
            <a:r>
              <a:rPr lang="en-US" sz="1800" dirty="0" err="1">
                <a:effectLst/>
                <a:latin typeface="Segoe UI" panose="020B0502040204020203" pitchFamily="34" charset="0"/>
                <a:ea typeface="Calibri" panose="020F0502020204030204" pitchFamily="34" charset="0"/>
                <a:cs typeface="Segoe UI" panose="020B0502040204020203" pitchFamily="34" charset="0"/>
              </a:rPr>
              <a:t>alın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bölgesine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denk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düşen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beyin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kısmı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önemli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rol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üstlenmektedir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beynin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kısmı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beynin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diğer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bölgelerinin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birbiriyle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ilişkilerinde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düzensizlikler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vurgulanmaktadır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(Courchesne </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2011)</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genetik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yönü</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kuvvetli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sebeplerini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sayıda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aday</a:t>
            </a:r>
            <a:r>
              <a:rPr lang="en-US" sz="1800" dirty="0">
                <a:effectLst/>
                <a:latin typeface="Segoe UI" panose="020B0502040204020203" pitchFamily="34" charset="0"/>
                <a:ea typeface="Calibri" panose="020F0502020204030204" pitchFamily="34" charset="0"/>
                <a:cs typeface="Segoe UI" panose="020B0502040204020203" pitchFamily="34" charset="0"/>
              </a:rPr>
              <a:t> gen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çalışılmış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olmasına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rağmen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sorumlu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gen </a:t>
            </a:r>
            <a:r>
              <a:rPr lang="en-US" sz="1800" dirty="0" err="1">
                <a:effectLst/>
                <a:latin typeface="Segoe UI" panose="020B0502040204020203" pitchFamily="34" charset="0"/>
                <a:ea typeface="Calibri" panose="020F0502020204030204" pitchFamily="34" charset="0"/>
                <a:cs typeface="Segoe UI" panose="020B0502040204020203" pitchFamily="34" charset="0"/>
              </a:rPr>
              <a:t>bölgesi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yoktur</a:t>
            </a:r>
            <a:r>
              <a:rPr lang="en-US" sz="1800" dirty="0">
                <a:effectLst/>
                <a:latin typeface="Segoe UI" panose="020B0502040204020203" pitchFamily="34" charset="0"/>
                <a:ea typeface="Calibri" panose="020F0502020204030204" pitchFamily="34" charset="0"/>
                <a:cs typeface="Segoe UI" panose="020B0502040204020203" pitchFamily="34" charset="0"/>
              </a:rPr>
              <a:t>. Tek </a:t>
            </a:r>
            <a:r>
              <a:rPr lang="en-US" sz="1800" dirty="0" err="1">
                <a:effectLst/>
                <a:latin typeface="Segoe UI" panose="020B0502040204020203" pitchFamily="34" charset="0"/>
                <a:ea typeface="Calibri" panose="020F0502020204030204" pitchFamily="34" charset="0"/>
                <a:cs typeface="Segoe UI" panose="020B0502040204020203" pitchFamily="34" charset="0"/>
              </a:rPr>
              <a:t>yumurta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ikizleri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hastalık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geliştirme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oranı</a:t>
            </a:r>
            <a:r>
              <a:rPr lang="en-US" sz="1800" dirty="0">
                <a:effectLst/>
                <a:latin typeface="Segoe UI" panose="020B0502040204020203" pitchFamily="34" charset="0"/>
                <a:ea typeface="Calibri" panose="020F0502020204030204" pitchFamily="34" charset="0"/>
                <a:cs typeface="Segoe UI" panose="020B0502040204020203" pitchFamily="34" charset="0"/>
              </a:rPr>
              <a:t> %36-91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belirtilmekte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çift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yumurta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ikizlerinde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a:t>
            </a:r>
            <a:r>
              <a:rPr lang="en-US" sz="1800" dirty="0">
                <a:effectLst/>
                <a:latin typeface="Segoe UI" panose="020B0502040204020203" pitchFamily="34" charset="0"/>
                <a:ea typeface="Calibri" panose="020F0502020204030204" pitchFamily="34" charset="0"/>
                <a:cs typeface="Segoe UI" panose="020B0502040204020203" pitchFamily="34" charset="0"/>
              </a:rPr>
              <a:t> %5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Her </a:t>
            </a:r>
            <a:r>
              <a:rPr lang="en-US" sz="1800" dirty="0" err="1">
                <a:effectLst/>
                <a:latin typeface="Segoe UI" panose="020B0502040204020203" pitchFamily="34" charset="0"/>
                <a:ea typeface="Calibri" panose="020F0502020204030204" pitchFamily="34" charset="0"/>
                <a:cs typeface="Segoe UI" panose="020B0502040204020203" pitchFamily="34" charset="0"/>
              </a:rPr>
              <a:t>iki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durumda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toplumun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genelinden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yüksek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söz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konusudur</a:t>
            </a:r>
            <a:r>
              <a:rPr lang="en-US" sz="1800" dirty="0">
                <a:effectLst/>
                <a:latin typeface="Segoe UI" panose="020B0502040204020203" pitchFamily="34" charset="0"/>
                <a:ea typeface="Calibri" panose="020F0502020204030204" pitchFamily="34" charset="0"/>
                <a:cs typeface="Segoe UI" panose="020B0502040204020203" pitchFamily="34" charset="0"/>
              </a:rPr>
              <a:t>. Bir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çalışmada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ailenin</a:t>
            </a:r>
            <a:r>
              <a:rPr lang="en-US" sz="1800" dirty="0">
                <a:effectLst/>
                <a:latin typeface="Segoe UI" panose="020B0502040204020203" pitchFamily="34" charset="0"/>
                <a:ea typeface="Calibri" panose="020F0502020204030204" pitchFamily="34" charset="0"/>
                <a:cs typeface="Segoe UI" panose="020B0502040204020203" pitchFamily="34" charset="0"/>
              </a:rPr>
              <a:t> ilk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çocuğunda</a:t>
            </a:r>
            <a:r>
              <a:rPr lang="en-US" sz="1800" dirty="0">
                <a:effectLst/>
                <a:latin typeface="Segoe UI" panose="020B0502040204020203" pitchFamily="34" charset="0"/>
                <a:ea typeface="Calibri" panose="020F0502020204030204" pitchFamily="34" charset="0"/>
                <a:cs typeface="Segoe UI" panose="020B0502040204020203" pitchFamily="34" charset="0"/>
              </a:rPr>
              <a:t> OSB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varsa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doğacak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çocukta</a:t>
            </a:r>
            <a:r>
              <a:rPr lang="en-US" sz="1800" dirty="0">
                <a:effectLst/>
                <a:latin typeface="Segoe UI" panose="020B0502040204020203" pitchFamily="34" charset="0"/>
                <a:ea typeface="Calibri" panose="020F0502020204030204" pitchFamily="34" charset="0"/>
                <a:cs typeface="Segoe UI" panose="020B0502040204020203" pitchFamily="34" charset="0"/>
              </a:rPr>
              <a:t> OSB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riski</a:t>
            </a:r>
            <a:r>
              <a:rPr lang="en-US" sz="1800" dirty="0">
                <a:effectLst/>
                <a:latin typeface="Segoe UI" panose="020B0502040204020203" pitchFamily="34" charset="0"/>
                <a:ea typeface="Calibri" panose="020F0502020204030204" pitchFamily="34" charset="0"/>
                <a:cs typeface="Segoe UI" panose="020B0502040204020203" pitchFamily="34" charset="0"/>
              </a:rPr>
              <a:t> %2-8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bulunmuştur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Genetik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çalışmalar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geniş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fenotip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kavramını</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çıkartmıştır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kardeşlerinde</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almasalar</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etkileşimi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etkileyen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eşik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(Young, 2001)</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163786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Segoe UI" panose="020B0502040204020203" pitchFamily="34" charset="0"/>
                <a:ea typeface="Calibri" panose="020F0502020204030204" pitchFamily="34" charset="0"/>
                <a:cs typeface="Segoe UI" panose="020B0502040204020203" pitchFamily="34" charset="0"/>
              </a:rPr>
              <a:t>Otizmin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etiyolojisinde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çevresel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faktörler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genel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beyin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gelişimini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gebelik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döneminde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gebelik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sonrası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dönemde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etkileyebilen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faktörler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kanama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annede</a:t>
            </a:r>
            <a:r>
              <a:rPr lang="en-US" sz="1200" dirty="0">
                <a:effectLst/>
                <a:latin typeface="Segoe UI" panose="020B0502040204020203" pitchFamily="34" charset="0"/>
                <a:ea typeface="Calibri" panose="020F0502020204030204" pitchFamily="34" charset="0"/>
                <a:cs typeface="Segoe UI" panose="020B0502040204020203" pitchFamily="34" charset="0"/>
              </a:rPr>
              <a:t> viral </a:t>
            </a:r>
            <a:r>
              <a:rPr lang="en-US" sz="1200" dirty="0" err="1">
                <a:effectLst/>
                <a:latin typeface="Segoe UI" panose="020B0502040204020203" pitchFamily="34" charset="0"/>
                <a:ea typeface="Calibri" panose="020F0502020204030204" pitchFamily="34" charset="0"/>
                <a:cs typeface="Segoe UI" panose="020B0502040204020203" pitchFamily="34" charset="0"/>
              </a:rPr>
              <a:t>enfeksiyonlar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çocukta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düşük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doğum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tartısı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doğumda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oksijensiz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kalma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mekonyum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aspirasyonu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solunum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zorluk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sendromu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belirtilmektedir</a:t>
            </a:r>
            <a:r>
              <a:rPr lang="en-US" sz="1200" dirty="0">
                <a:effectLst/>
                <a:latin typeface="Segoe UI" panose="020B0502040204020203" pitchFamily="34" charset="0"/>
                <a:ea typeface="Calibri" panose="020F0502020204030204" pitchFamily="34" charset="0"/>
                <a:cs typeface="Segoe UI" panose="020B0502040204020203" pitchFamily="34" charset="0"/>
              </a:rPr>
              <a:t>.</a:t>
            </a:r>
            <a:endParaRPr lang="tr-TR" sz="12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Annede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şeker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hastalığı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yüksek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tansiyon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obezite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tiroid</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bezinin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yavaş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hastalıklar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maternal valproate, </a:t>
            </a:r>
            <a:r>
              <a:rPr lang="en-US" sz="1800" dirty="0" err="1">
                <a:effectLst/>
                <a:latin typeface="Segoe UI" panose="020B0502040204020203" pitchFamily="34" charset="0"/>
                <a:ea typeface="Calibri" panose="020F0502020204030204" pitchFamily="34" charset="0"/>
                <a:cs typeface="Segoe UI" panose="020B0502040204020203" pitchFamily="34" charset="0"/>
              </a:rPr>
              <a:t>talidomid</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ilaçların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kullanımı</a:t>
            </a:r>
            <a:r>
              <a:rPr lang="en-US" sz="1800" dirty="0">
                <a:effectLst/>
                <a:latin typeface="Segoe UI" panose="020B0502040204020203" pitchFamily="34" charset="0"/>
                <a:ea typeface="Calibri" panose="020F0502020204030204" pitchFamily="34" charset="0"/>
                <a:cs typeface="Segoe UI" panose="020B0502040204020203" pitchFamily="34" charset="0"/>
              </a:rPr>
              <a:t> da OSB </a:t>
            </a:r>
            <a:r>
              <a:rPr lang="en-US" sz="1800" dirty="0" err="1">
                <a:effectLst/>
                <a:latin typeface="Segoe UI" panose="020B0502040204020203" pitchFamily="34" charset="0"/>
                <a:ea typeface="Calibri" panose="020F0502020204030204" pitchFamily="34" charset="0"/>
                <a:cs typeface="Segoe UI" panose="020B0502040204020203" pitchFamily="34" charset="0"/>
              </a:rPr>
              <a:t>riskini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artıran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faktörler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bulunmuştur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Diğer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gebeliğin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meydana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gelmesinden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önceki</a:t>
            </a:r>
            <a:r>
              <a:rPr lang="en-US" sz="1800" dirty="0">
                <a:effectLst/>
                <a:latin typeface="Segoe UI" panose="020B0502040204020203" pitchFamily="34" charset="0"/>
                <a:ea typeface="Calibri" panose="020F0502020204030204" pitchFamily="34" charset="0"/>
                <a:cs typeface="Segoe UI" panose="020B0502040204020203" pitchFamily="34" charset="0"/>
              </a:rPr>
              <a:t> 3 ay </a:t>
            </a:r>
            <a:r>
              <a:rPr lang="en-US" sz="1800" dirty="0" err="1">
                <a:effectLst/>
                <a:latin typeface="Segoe UI" panose="020B0502040204020203" pitchFamily="34" charset="0"/>
                <a:ea typeface="Calibri" panose="020F0502020204030204" pitchFamily="34" charset="0"/>
                <a:cs typeface="Segoe UI" panose="020B0502040204020203" pitchFamily="34" charset="0"/>
              </a:rPr>
              <a:t>boyunca</a:t>
            </a:r>
            <a:r>
              <a:rPr lang="en-US" sz="1800" dirty="0">
                <a:effectLst/>
                <a:latin typeface="Segoe UI" panose="020B0502040204020203" pitchFamily="34" charset="0"/>
                <a:ea typeface="Calibri" panose="020F0502020204030204" pitchFamily="34" charset="0"/>
                <a:cs typeface="Segoe UI" panose="020B0502040204020203" pitchFamily="34" charset="0"/>
              </a:rPr>
              <a:t> vitamin </a:t>
            </a:r>
            <a:r>
              <a:rPr lang="en-US" sz="1800" dirty="0" err="1">
                <a:effectLst/>
                <a:latin typeface="Segoe UI" panose="020B0502040204020203" pitchFamily="34" charset="0"/>
                <a:ea typeface="Calibri" panose="020F0502020204030204" pitchFamily="34" charset="0"/>
                <a:cs typeface="Segoe UI" panose="020B0502040204020203" pitchFamily="34" charset="0"/>
              </a:rPr>
              <a:t>takviyeleri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gebeliğin</a:t>
            </a:r>
            <a:r>
              <a:rPr lang="en-US" sz="1800" dirty="0">
                <a:effectLst/>
                <a:latin typeface="Segoe UI" panose="020B0502040204020203" pitchFamily="34" charset="0"/>
                <a:ea typeface="Calibri" panose="020F0502020204030204" pitchFamily="34" charset="0"/>
                <a:cs typeface="Segoe UI" panose="020B0502040204020203" pitchFamily="34" charset="0"/>
              </a:rPr>
              <a:t> 1. </a:t>
            </a:r>
            <a:r>
              <a:rPr lang="en-US" sz="1800" dirty="0" err="1">
                <a:effectLst/>
                <a:latin typeface="Segoe UI" panose="020B0502040204020203" pitchFamily="34" charset="0"/>
                <a:ea typeface="Calibri" panose="020F0502020204030204" pitchFamily="34" charset="0"/>
                <a:cs typeface="Segoe UI" panose="020B0502040204020203" pitchFamily="34" charset="0"/>
              </a:rPr>
              <a:t>ayında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folik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asit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OSB’den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koruyucu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faktörler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düşünülmektedir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Ayrıca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artmı</a:t>
            </a:r>
            <a:r>
              <a:rPr lang="en-US" sz="1800" dirty="0" err="1">
                <a:effectLst/>
                <a:latin typeface="Segoe UI" panose="020B0502040204020203" pitchFamily="34" charset="0"/>
                <a:ea typeface="TimesNewRoman"/>
                <a:cs typeface="Segoe UI" panose="020B0502040204020203" pitchFamily="34" charset="0"/>
              </a:rPr>
              <a:t>ş</a:t>
            </a:r>
            <a:r>
              <a:rPr lang="en-US" sz="1800" dirty="0">
                <a:effectLst/>
                <a:latin typeface="Segoe UI" panose="020B0502040204020203" pitchFamily="34" charset="0"/>
                <a:ea typeface="TimesNewRoman"/>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ebeveyn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a:t>
            </a:r>
            <a:r>
              <a:rPr lang="en-US" sz="1800" dirty="0" err="1">
                <a:effectLst/>
                <a:latin typeface="Segoe UI" panose="020B0502040204020203" pitchFamily="34" charset="0"/>
                <a:ea typeface="TimesNewRoman"/>
                <a:cs typeface="Segoe UI" panose="020B0502040204020203" pitchFamily="34" charset="0"/>
              </a:rPr>
              <a:t>ş</a:t>
            </a:r>
            <a:r>
              <a:rPr lang="en-US" sz="1800" dirty="0" err="1">
                <a:effectLst/>
                <a:latin typeface="Segoe UI" panose="020B0502040204020203" pitchFamily="34" charset="0"/>
                <a:ea typeface="Calibri" panose="020F0502020204030204" pitchFamily="34" charset="0"/>
                <a:cs typeface="Segoe UI" panose="020B0502040204020203" pitchFamily="34" charset="0"/>
              </a:rPr>
              <a:t>ı</a:t>
            </a:r>
            <a:r>
              <a:rPr lang="en-US" sz="1800" dirty="0">
                <a:effectLst/>
                <a:latin typeface="Segoe UI" panose="020B0502040204020203" pitchFamily="34" charset="0"/>
                <a:ea typeface="Calibri" panose="020F0502020204030204" pitchFamily="34" charset="0"/>
                <a:cs typeface="Segoe UI" panose="020B0502040204020203" pitchFamily="34" charset="0"/>
              </a:rPr>
              <a:t> (hem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annede</a:t>
            </a:r>
            <a:r>
              <a:rPr lang="en-US" sz="1800" dirty="0">
                <a:effectLst/>
                <a:latin typeface="Segoe UI" panose="020B0502040204020203" pitchFamily="34" charset="0"/>
                <a:ea typeface="Calibri" panose="020F0502020204030204" pitchFamily="34" charset="0"/>
                <a:cs typeface="Segoe UI" panose="020B0502040204020203" pitchFamily="34" charset="0"/>
              </a:rPr>
              <a:t> hem de </a:t>
            </a:r>
            <a:r>
              <a:rPr lang="en-US" sz="1800" dirty="0" err="1">
                <a:effectLst/>
                <a:latin typeface="Segoe UI" panose="020B0502040204020203" pitchFamily="34" charset="0"/>
                <a:ea typeface="Calibri" panose="020F0502020204030204" pitchFamily="34" charset="0"/>
                <a:cs typeface="Segoe UI" panose="020B0502040204020203" pitchFamily="34" charset="0"/>
              </a:rPr>
              <a:t>babada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(Durkin </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2008)</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a:t>
            </a:r>
            <a:r>
              <a:rPr lang="en-US" sz="1800" dirty="0" err="1">
                <a:effectLst/>
                <a:latin typeface="Segoe UI" panose="020B0502040204020203" pitchFamily="34" charset="0"/>
                <a:ea typeface="TimesNewRoman"/>
                <a:cs typeface="Segoe UI" panose="020B0502040204020203" pitchFamily="34" charset="0"/>
              </a:rPr>
              <a:t>ğ</a:t>
            </a:r>
            <a:r>
              <a:rPr lang="en-US" sz="1800" dirty="0" err="1">
                <a:effectLst/>
                <a:latin typeface="Segoe UI" panose="020B0502040204020203" pitchFamily="34" charset="0"/>
                <a:ea typeface="Calibri" panose="020F0502020204030204" pitchFamily="34" charset="0"/>
                <a:cs typeface="Segoe UI" panose="020B0502040204020203" pitchFamily="34" charset="0"/>
              </a:rPr>
              <a: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sahip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a:t>
            </a:r>
            <a:r>
              <a:rPr lang="en-US" sz="1800" dirty="0" err="1">
                <a:effectLst/>
                <a:latin typeface="Segoe UI" panose="020B0502040204020203" pitchFamily="34" charset="0"/>
                <a:ea typeface="TimesNewRoman"/>
                <a:cs typeface="Segoe UI" panose="020B0502040204020203" pitchFamily="34" charset="0"/>
              </a:rPr>
              <a:t>ş</a:t>
            </a:r>
            <a:r>
              <a:rPr lang="en-US" sz="1800" dirty="0" err="1">
                <a:effectLst/>
                <a:latin typeface="Segoe UI" panose="020B0502040204020203" pitchFamily="34" charset="0"/>
                <a:ea typeface="Calibri" panose="020F0502020204030204" pitchFamily="34" charset="0"/>
                <a:cs typeface="Segoe UI" panose="020B0502040204020203" pitchFamily="34" charset="0"/>
              </a:rPr>
              <a:t>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a:t>
            </a:r>
            <a:r>
              <a:rPr lang="en-US" sz="1800" dirty="0" err="1">
                <a:effectLst/>
                <a:latin typeface="Segoe UI" panose="020B0502040204020203" pitchFamily="34" charset="0"/>
                <a:ea typeface="TimesNewRoman"/>
                <a:cs typeface="Segoe UI" panose="020B0502040204020203" pitchFamily="34" charset="0"/>
              </a:rPr>
              <a:t>ğ</a:t>
            </a:r>
            <a:r>
              <a:rPr lang="en-US" sz="1800" dirty="0" err="1">
                <a:effectLst/>
                <a:latin typeface="Segoe UI" panose="020B0502040204020203" pitchFamily="34" charset="0"/>
                <a:ea typeface="Calibri" panose="020F0502020204030204" pitchFamily="34" charset="0"/>
                <a:cs typeface="Segoe UI" panose="020B0502040204020203" pitchFamily="34" charset="0"/>
              </a:rPr>
              <a:t>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sürülmü</a:t>
            </a:r>
            <a:r>
              <a:rPr lang="en-US" sz="1800" dirty="0" err="1">
                <a:effectLst/>
                <a:latin typeface="Segoe UI" panose="020B0502040204020203" pitchFamily="34" charset="0"/>
                <a:ea typeface="TimesNewRoman"/>
                <a:cs typeface="Segoe UI" panose="020B0502040204020203" pitchFamily="34" charset="0"/>
              </a:rPr>
              <a:t>ştür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a:t>
            </a:r>
            <a:r>
              <a:rPr lang="en-US" sz="1800" dirty="0" err="1">
                <a:effectLst/>
                <a:latin typeface="Segoe UI" panose="020B0502040204020203" pitchFamily="34" charset="0"/>
                <a:ea typeface="TimesNewRoman"/>
                <a:cs typeface="Segoe UI" panose="020B0502040204020203" pitchFamily="34" charset="0"/>
              </a:rPr>
              <a:t>ş</a:t>
            </a:r>
            <a:r>
              <a:rPr lang="en-US" sz="1800" dirty="0" err="1">
                <a:effectLst/>
                <a:latin typeface="Segoe UI" panose="020B0502040204020203" pitchFamily="34" charset="0"/>
                <a:ea typeface="Calibri" panose="020F0502020204030204" pitchFamily="34" charset="0"/>
                <a:cs typeface="Segoe UI" panose="020B0502040204020203" pitchFamily="34" charset="0"/>
              </a:rPr>
              <a:t>ka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birçok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çevresel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faktörün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Nikel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Kadmiyum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Vinil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klorid</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Cıva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sorumlu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olabilece</a:t>
            </a:r>
            <a:r>
              <a:rPr lang="en-US" sz="1800" dirty="0" err="1">
                <a:effectLst/>
                <a:latin typeface="Segoe UI" panose="020B0502040204020203" pitchFamily="34" charset="0"/>
                <a:ea typeface="TimesNewRoman"/>
                <a:cs typeface="Segoe UI" panose="020B0502040204020203" pitchFamily="34" charset="0"/>
              </a:rPr>
              <a:t>ğ</a:t>
            </a:r>
            <a:r>
              <a:rPr lang="en-US" sz="1800" dirty="0" err="1">
                <a:effectLst/>
                <a:latin typeface="Segoe UI" panose="020B0502040204020203" pitchFamily="34" charset="0"/>
                <a:ea typeface="Calibri" panose="020F0502020204030204" pitchFamily="34" charset="0"/>
                <a:cs typeface="Segoe UI" panose="020B0502040204020203" pitchFamily="34" charset="0"/>
              </a:rPr>
              <a: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iddia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edilmiştir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bunlar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yeterli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kanıt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bulunmamaktadır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D </a:t>
            </a:r>
            <a:r>
              <a:rPr lang="en-US" sz="1800" dirty="0" err="1">
                <a:effectLst/>
                <a:latin typeface="Segoe UI" panose="020B0502040204020203" pitchFamily="34" charset="0"/>
                <a:ea typeface="Calibri" panose="020F0502020204030204" pitchFamily="34" charset="0"/>
                <a:cs typeface="Segoe UI" panose="020B0502040204020203" pitchFamily="34" charset="0"/>
              </a:rPr>
              <a:t>vitamini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eksikli</a:t>
            </a:r>
            <a:r>
              <a:rPr lang="en-US" sz="1800" dirty="0" err="1">
                <a:effectLst/>
                <a:latin typeface="Segoe UI" panose="020B0502040204020203" pitchFamily="34" charset="0"/>
                <a:ea typeface="TimesNewRoman"/>
                <a:cs typeface="Segoe UI" panose="020B0502040204020203" pitchFamily="34" charset="0"/>
              </a:rPr>
              <a:t>ğ</a:t>
            </a:r>
            <a:r>
              <a:rPr lang="en-US" sz="1800" dirty="0" err="1">
                <a:effectLst/>
                <a:latin typeface="Segoe UI" panose="020B0502040204020203" pitchFamily="34" charset="0"/>
                <a:ea typeface="Calibri" panose="020F0502020204030204" pitchFamily="34" charset="0"/>
                <a:cs typeface="Segoe UI" panose="020B0502040204020203" pitchFamily="34" charset="0"/>
              </a:rPr>
              <a: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artmı</a:t>
            </a:r>
            <a:r>
              <a:rPr lang="en-US" sz="1800" dirty="0" err="1">
                <a:effectLst/>
                <a:latin typeface="Segoe UI" panose="020B0502040204020203" pitchFamily="34" charset="0"/>
                <a:ea typeface="TimesNewRoman"/>
                <a:cs typeface="Segoe UI" panose="020B0502040204020203" pitchFamily="34" charset="0"/>
              </a:rPr>
              <a:t>ş</a:t>
            </a:r>
            <a:r>
              <a:rPr lang="en-US" sz="1800" dirty="0">
                <a:effectLst/>
                <a:latin typeface="Segoe UI" panose="020B0502040204020203" pitchFamily="34" charset="0"/>
                <a:ea typeface="TimesNewRoman"/>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riski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a:t>
            </a:r>
            <a:r>
              <a:rPr lang="en-US" sz="1800" dirty="0" err="1">
                <a:effectLst/>
                <a:latin typeface="Segoe UI" panose="020B0502040204020203" pitchFamily="34" charset="0"/>
                <a:ea typeface="TimesNewRoman"/>
                <a:cs typeface="Segoe UI" panose="020B0502040204020203" pitchFamily="34" charset="0"/>
              </a:rPr>
              <a:t>ş</a:t>
            </a:r>
            <a:r>
              <a:rPr lang="en-US" sz="1800" dirty="0" err="1">
                <a:effectLst/>
                <a:latin typeface="Segoe UI" panose="020B0502040204020203" pitchFamily="34" charset="0"/>
                <a:ea typeface="Calibri" panose="020F0502020204030204" pitchFamily="34" charset="0"/>
                <a:cs typeface="Segoe UI" panose="020B0502040204020203" pitchFamily="34" charset="0"/>
              </a:rPr>
              <a:t>kisi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veriler</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Kočovská</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2012)</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aşılar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kesinlikle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(Krakowiak </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2012)</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lvl="1" algn="just">
              <a:buFont typeface="Wingdings" panose="05000000000000000000" pitchFamily="2" charset="2"/>
              <a:buChar char="§"/>
            </a:pPr>
            <a:r>
              <a:rPr lang="tr-TR" dirty="0"/>
              <a:t>Beyin gelişimini gebelik döneminde ve gebelik sonrası dönemde </a:t>
            </a:r>
          </a:p>
          <a:p>
            <a:pPr lvl="1" algn="just">
              <a:buFont typeface="Wingdings" panose="05000000000000000000" pitchFamily="2" charset="2"/>
              <a:buChar char="§"/>
            </a:pPr>
            <a:r>
              <a:rPr lang="tr-TR" dirty="0"/>
              <a:t>Kanama, annede </a:t>
            </a:r>
            <a:r>
              <a:rPr lang="tr-TR" dirty="0" err="1"/>
              <a:t>viral</a:t>
            </a:r>
            <a:r>
              <a:rPr lang="tr-TR" dirty="0"/>
              <a:t> enfeksiyonlar, çocukta düşük doğum ağırlığı, doğumda oksijensiz kalma, </a:t>
            </a:r>
            <a:r>
              <a:rPr lang="tr-TR" dirty="0" err="1"/>
              <a:t>mekonyum</a:t>
            </a:r>
            <a:r>
              <a:rPr lang="tr-TR" dirty="0"/>
              <a:t> </a:t>
            </a:r>
            <a:r>
              <a:rPr lang="tr-TR" dirty="0" err="1"/>
              <a:t>aspirasyonu</a:t>
            </a:r>
            <a:r>
              <a:rPr lang="tr-TR" dirty="0"/>
              <a:t> vb.</a:t>
            </a:r>
          </a:p>
          <a:p>
            <a:pPr lvl="1" algn="just">
              <a:buFont typeface="Wingdings" panose="05000000000000000000" pitchFamily="2" charset="2"/>
              <a:buChar char="§"/>
            </a:pPr>
            <a:r>
              <a:rPr lang="tr-TR" dirty="0"/>
              <a:t>Annede görülen şeker hastalığı, yüksek tansiyon, </a:t>
            </a:r>
            <a:r>
              <a:rPr lang="tr-TR" dirty="0" err="1"/>
              <a:t>obezite</a:t>
            </a:r>
            <a:r>
              <a:rPr lang="tr-TR" dirty="0"/>
              <a:t>, </a:t>
            </a:r>
            <a:r>
              <a:rPr lang="tr-TR" dirty="0" err="1"/>
              <a:t>tiroid</a:t>
            </a:r>
            <a:r>
              <a:rPr lang="tr-TR" dirty="0"/>
              <a:t> bezinin yavaş çalışması gibi hastalıklar </a:t>
            </a:r>
          </a:p>
          <a:p>
            <a:pPr lvl="1" algn="just">
              <a:buFont typeface="Wingdings" panose="05000000000000000000" pitchFamily="2" charset="2"/>
              <a:buChar char="§"/>
            </a:pPr>
            <a:r>
              <a:rPr lang="tr-TR" dirty="0" err="1"/>
              <a:t>Maternal</a:t>
            </a:r>
            <a:r>
              <a:rPr lang="tr-TR" dirty="0"/>
              <a:t> </a:t>
            </a:r>
            <a:r>
              <a:rPr lang="tr-TR" dirty="0" err="1"/>
              <a:t>valproat</a:t>
            </a:r>
            <a:r>
              <a:rPr lang="tr-TR" dirty="0"/>
              <a:t>, </a:t>
            </a:r>
            <a:r>
              <a:rPr lang="tr-TR" dirty="0" err="1"/>
              <a:t>talidomid</a:t>
            </a:r>
            <a:r>
              <a:rPr lang="tr-TR" dirty="0"/>
              <a:t> gibi ilaçların kullanımı </a:t>
            </a:r>
          </a:p>
          <a:p>
            <a:pPr lvl="1" algn="just">
              <a:buFont typeface="Wingdings" panose="05000000000000000000" pitchFamily="2" charset="2"/>
              <a:buChar char="§"/>
            </a:pPr>
            <a:r>
              <a:rPr lang="tr-TR" dirty="0"/>
              <a:t>Artmış ebeveyn yaşı (hem annede hem de babada) </a:t>
            </a:r>
          </a:p>
          <a:p>
            <a:pPr lvl="1" algn="just">
              <a:buFont typeface="Wingdings" panose="05000000000000000000" pitchFamily="2" charset="2"/>
              <a:buChar char="§"/>
            </a:pPr>
            <a:r>
              <a:rPr lang="tr-TR" dirty="0"/>
              <a:t>D vitamini eksikliği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Çocuklara yapılan aşılar kesinlikle otizme neden olmamaktadır!!!!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25</a:t>
            </a:fld>
            <a:endParaRPr lang="en-US"/>
          </a:p>
        </p:txBody>
      </p:sp>
    </p:spTree>
    <p:extLst>
      <p:ext uri="{BB962C8B-B14F-4D97-AF65-F5344CB8AC3E}">
        <p14:creationId xmlns:p14="http://schemas.microsoft.com/office/powerpoint/2010/main" val="327763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derste </a:t>
            </a:r>
          </a:p>
        </p:txBody>
      </p:sp>
      <p:sp>
        <p:nvSpPr>
          <p:cNvPr id="4" name="Slayt Numarası Yer Tutucusu 3"/>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429176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Ebeveynler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genellikle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özelliklerindeki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gecikmelere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duyarlıdır</a:t>
            </a:r>
            <a:r>
              <a:rPr lang="en-US" sz="1800" dirty="0">
                <a:effectLst/>
                <a:latin typeface="Segoe UI" panose="020B0502040204020203" pitchFamily="34" charset="0"/>
                <a:ea typeface="Calibri" panose="020F0502020204030204" pitchFamily="34" charset="0"/>
                <a:cs typeface="Segoe UI" panose="020B0502040204020203" pitchFamily="34" charset="0"/>
              </a:rPr>
              <a:t>. 15 </a:t>
            </a:r>
            <a:r>
              <a:rPr lang="en-US" sz="1800" dirty="0" err="1">
                <a:effectLst/>
                <a:latin typeface="Segoe UI" panose="020B0502040204020203" pitchFamily="34" charset="0"/>
                <a:ea typeface="Calibri" panose="020F0502020204030204" pitchFamily="34" charset="0"/>
                <a:cs typeface="Segoe UI" panose="020B0502040204020203" pitchFamily="34" charset="0"/>
              </a:rPr>
              <a:t>aylıkken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ayakta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duramayan</a:t>
            </a:r>
            <a:r>
              <a:rPr lang="en-US" sz="1800" dirty="0">
                <a:effectLst/>
                <a:latin typeface="Segoe UI" panose="020B0502040204020203" pitchFamily="34" charset="0"/>
                <a:ea typeface="Calibri" panose="020F0502020204030204" pitchFamily="34" charset="0"/>
                <a:cs typeface="Segoe UI" panose="020B0502040204020203" pitchFamily="34" charset="0"/>
              </a:rPr>
              <a:t>, 18-20 </a:t>
            </a:r>
            <a:r>
              <a:rPr lang="en-US" sz="1800" dirty="0" err="1">
                <a:effectLst/>
                <a:latin typeface="Segoe UI" panose="020B0502040204020203" pitchFamily="34" charset="0"/>
                <a:ea typeface="Calibri" panose="020F0502020204030204" pitchFamily="34" charset="0"/>
                <a:cs typeface="Segoe UI" panose="020B0502040204020203" pitchFamily="34" charset="0"/>
              </a:rPr>
              <a:t>aylıkken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yürüyemeyen</a:t>
            </a:r>
            <a:r>
              <a:rPr lang="en-US" sz="1800" dirty="0">
                <a:effectLst/>
                <a:latin typeface="Segoe UI" panose="020B0502040204020203" pitchFamily="34" charset="0"/>
                <a:ea typeface="Calibri" panose="020F0502020204030204" pitchFamily="34" charset="0"/>
                <a:cs typeface="Segoe UI" panose="020B0502040204020203" pitchFamily="34" charset="0"/>
              </a:rPr>
              <a:t>, 12-18 </a:t>
            </a:r>
            <a:r>
              <a:rPr lang="en-US" sz="1800" dirty="0" err="1">
                <a:effectLst/>
                <a:latin typeface="Segoe UI" panose="020B0502040204020203" pitchFamily="34" charset="0"/>
                <a:ea typeface="Calibri" panose="020F0502020204030204" pitchFamily="34" charset="0"/>
                <a:cs typeface="Segoe UI" panose="020B0502040204020203" pitchFamily="34" charset="0"/>
              </a:rPr>
              <a:t>aylıkken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kelimeleri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2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gelmesine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cümle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kuramayan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ebeveynleri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durum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çoğunlukla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başvurmaktadır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Dolayısı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olgularda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kliniğe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başvuru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genellikle</a:t>
            </a:r>
            <a:r>
              <a:rPr lang="en-US" sz="1800" dirty="0">
                <a:effectLst/>
                <a:latin typeface="Segoe UI" panose="020B0502040204020203" pitchFamily="34" charset="0"/>
                <a:ea typeface="Calibri" panose="020F0502020204030204" pitchFamily="34" charset="0"/>
                <a:cs typeface="Segoe UI" panose="020B0502040204020203" pitchFamily="34" charset="0"/>
              </a:rPr>
              <a:t> 18 ay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sonrasını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açıdan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bakıldığında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ay </a:t>
            </a:r>
            <a:r>
              <a:rPr lang="en-US" sz="1800" dirty="0" err="1">
                <a:effectLst/>
                <a:latin typeface="Segoe UI" panose="020B0502040204020203" pitchFamily="34" charset="0"/>
                <a:ea typeface="Calibri" panose="020F0502020204030204" pitchFamily="34" charset="0"/>
                <a:cs typeface="Segoe UI" panose="020B0502040204020203" pitchFamily="34" charset="0"/>
              </a:rPr>
              <a:t>öncesinde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koymak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zordur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272863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Segoe UI" panose="020B0502040204020203" pitchFamily="34" charset="0"/>
                <a:ea typeface="Calibri" panose="020F0502020204030204" pitchFamily="34" charset="0"/>
                <a:cs typeface="Segoe UI" panose="020B0502040204020203" pitchFamily="34" charset="0"/>
              </a:rPr>
              <a:t>Çünkü</a:t>
            </a:r>
            <a:r>
              <a:rPr lang="en-US" sz="1200" dirty="0">
                <a:effectLst/>
                <a:latin typeface="Segoe UI" panose="020B0502040204020203" pitchFamily="34" charset="0"/>
                <a:ea typeface="Calibri" panose="020F0502020204030204" pitchFamily="34" charset="0"/>
                <a:cs typeface="Segoe UI" panose="020B0502040204020203" pitchFamily="34" charset="0"/>
              </a:rPr>
              <a:t> 18 ay </a:t>
            </a:r>
            <a:r>
              <a:rPr lang="en-US" sz="1200" dirty="0" err="1">
                <a:effectLst/>
                <a:latin typeface="Segoe UI" panose="020B0502040204020203" pitchFamily="34" charset="0"/>
                <a:ea typeface="Calibri" panose="020F0502020204030204" pitchFamily="34" charset="0"/>
                <a:cs typeface="Segoe UI" panose="020B0502040204020203" pitchFamily="34" charset="0"/>
              </a:rPr>
              <a:t>öncesinde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görülen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etkileşim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becerilerindeki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sorunların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ayırıcı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tanısında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gerilik</a:t>
            </a:r>
            <a:r>
              <a:rPr lang="en-US" sz="1200" dirty="0">
                <a:effectLst/>
                <a:latin typeface="Segoe UI" panose="020B0502040204020203" pitchFamily="34" charset="0"/>
                <a:ea typeface="Calibri" panose="020F0502020204030204" pitchFamily="34" charset="0"/>
                <a:cs typeface="Segoe UI" panose="020B0502040204020203" pitchFamily="34" charset="0"/>
              </a:rPr>
              <a:t> de </a:t>
            </a:r>
            <a:r>
              <a:rPr lang="en-US" sz="1200" dirty="0" err="1">
                <a:effectLst/>
                <a:latin typeface="Segoe UI" panose="020B0502040204020203" pitchFamily="34" charset="0"/>
                <a:ea typeface="Calibri" panose="020F0502020204030204" pitchFamily="34" charset="0"/>
                <a:cs typeface="Segoe UI" panose="020B0502040204020203" pitchFamily="34" charset="0"/>
              </a:rPr>
              <a:t>düşünülür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Hekime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başvuru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çeşitli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şikayetlerle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olabiliyor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olsa</a:t>
            </a:r>
            <a:r>
              <a:rPr lang="en-US" sz="1200" dirty="0">
                <a:effectLst/>
                <a:latin typeface="Segoe UI" panose="020B0502040204020203" pitchFamily="34" charset="0"/>
                <a:ea typeface="Calibri" panose="020F0502020204030204" pitchFamily="34" charset="0"/>
                <a:cs typeface="Segoe UI" panose="020B0502040204020203" pitchFamily="34" charset="0"/>
              </a:rPr>
              <a:t> da </a:t>
            </a:r>
            <a:r>
              <a:rPr lang="en-US" sz="1200" dirty="0" err="1">
                <a:effectLst/>
                <a:latin typeface="Segoe UI" panose="020B0502040204020203" pitchFamily="34" charset="0"/>
                <a:ea typeface="Calibri" panose="020F0502020204030204" pitchFamily="34" charset="0"/>
                <a:cs typeface="Segoe UI" panose="020B0502040204020203" pitchFamily="34" charset="0"/>
              </a:rPr>
              <a:t>genellikle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gecikmesi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anlamsız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sesler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çıkarma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temasının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a:t>
            </a:r>
            <a:r>
              <a:rPr lang="en-US" sz="1200" dirty="0">
                <a:effectLst/>
                <a:latin typeface="Segoe UI" panose="020B0502040204020203" pitchFamily="34" charset="0"/>
                <a:ea typeface="Calibri" panose="020F0502020204030204" pitchFamily="34" charset="0"/>
                <a:cs typeface="Segoe UI" panose="020B0502040204020203" pitchFamily="34" charset="0"/>
              </a:rPr>
              <a:t> da </a:t>
            </a:r>
            <a:r>
              <a:rPr lang="en-US" sz="1200" dirty="0" err="1">
                <a:effectLst/>
                <a:latin typeface="Segoe UI" panose="020B0502040204020203" pitchFamily="34" charset="0"/>
                <a:ea typeface="Calibri" panose="020F0502020204030204" pitchFamily="34" charset="0"/>
                <a:cs typeface="Segoe UI" panose="020B0502040204020203" pitchFamily="34" charset="0"/>
              </a:rPr>
              <a:t>hiç</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olmaması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sallanma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kendi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etrafında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dönme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parmak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ucunda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yürüme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çırpma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seslenince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bakmama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gülümsemenin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olmayışı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mimikleri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kısıtlı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kullanma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yaşına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uygun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akran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kuramama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istediği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şeyi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işaret</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ederek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gösterememe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aynılık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konusundaki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ısrar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oyuncaklarla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amaca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yönelik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oyun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kuramama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sık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görülen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başvuru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sebepleridir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27</a:t>
            </a:fld>
            <a:endParaRPr lang="en-US"/>
          </a:p>
        </p:txBody>
      </p:sp>
    </p:spTree>
    <p:extLst>
      <p:ext uri="{BB962C8B-B14F-4D97-AF65-F5344CB8AC3E}">
        <p14:creationId xmlns:p14="http://schemas.microsoft.com/office/powerpoint/2010/main" val="261660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b="1" dirty="0" err="1">
                <a:solidFill>
                  <a:srgbClr val="2F5496"/>
                </a:solidFill>
                <a:effectLst/>
                <a:latin typeface="Segoe UI" panose="020B0502040204020203" pitchFamily="34" charset="0"/>
                <a:ea typeface="Calibri" panose="020F0502020204030204" pitchFamily="34" charset="0"/>
              </a:rPr>
              <a:t>Günlük</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pratikte</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Otizm</a:t>
            </a:r>
            <a:r>
              <a:rPr lang="en-US" sz="1800" b="1" dirty="0">
                <a:solidFill>
                  <a:srgbClr val="2F5496"/>
                </a:solidFill>
                <a:effectLst/>
                <a:latin typeface="Segoe UI" panose="020B0502040204020203" pitchFamily="34" charset="0"/>
                <a:ea typeface="Calibri" panose="020F0502020204030204" pitchFamily="34" charset="0"/>
              </a:rPr>
              <a:t> Spektrum </a:t>
            </a:r>
            <a:r>
              <a:rPr lang="en-US" sz="1800" b="1" dirty="0" err="1">
                <a:solidFill>
                  <a:srgbClr val="2F5496"/>
                </a:solidFill>
                <a:effectLst/>
                <a:latin typeface="Segoe UI" panose="020B0502040204020203" pitchFamily="34" charset="0"/>
                <a:ea typeface="Calibri" panose="020F0502020204030204" pitchFamily="34" charset="0"/>
              </a:rPr>
              <a:t>Bozukluğu</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için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değerlendirmeye</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başlarken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en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önemli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sorular</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Çocuğunuz</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sizinle</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sosyal</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ilişki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kurar</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mı</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Siz</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onunla</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iletişim</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kurduğunuz</a:t>
            </a:r>
            <a:r>
              <a:rPr lang="en-US" sz="1800" b="1" dirty="0">
                <a:solidFill>
                  <a:srgbClr val="2F5496"/>
                </a:solidFill>
                <a:effectLst/>
                <a:latin typeface="Segoe UI" panose="020B0502040204020203" pitchFamily="34" charset="0"/>
                <a:ea typeface="Calibri" panose="020F0502020204030204" pitchFamily="34" charset="0"/>
              </a:rPr>
              <a:t> zaman size </a:t>
            </a:r>
            <a:r>
              <a:rPr lang="en-US" sz="1800" b="1" dirty="0" err="1">
                <a:solidFill>
                  <a:srgbClr val="2F5496"/>
                </a:solidFill>
                <a:effectLst/>
                <a:latin typeface="Segoe UI" panose="020B0502040204020203" pitchFamily="34" charset="0"/>
                <a:ea typeface="Calibri" panose="020F0502020204030204" pitchFamily="34" charset="0"/>
              </a:rPr>
              <a:t>yanıt</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verir</a:t>
            </a:r>
            <a:r>
              <a:rPr lang="en-US" sz="1800" b="1" dirty="0">
                <a:solidFill>
                  <a:srgbClr val="2F5496"/>
                </a:solidFill>
                <a:effectLst/>
                <a:latin typeface="Segoe UI" panose="020B0502040204020203" pitchFamily="34" charset="0"/>
                <a:ea typeface="Calibri" panose="020F0502020204030204" pitchFamily="34" charset="0"/>
              </a:rPr>
              <a:t> mi? </a:t>
            </a:r>
            <a:r>
              <a:rPr lang="en-US" sz="1800" b="1" dirty="0" err="1">
                <a:solidFill>
                  <a:srgbClr val="2F5496"/>
                </a:solidFill>
                <a:effectLst/>
                <a:latin typeface="Segoe UI" panose="020B0502040204020203" pitchFamily="34" charset="0"/>
                <a:ea typeface="Calibri" panose="020F0502020204030204" pitchFamily="34" charset="0"/>
              </a:rPr>
              <a:t>Sizinle</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konuşabilir</a:t>
            </a:r>
            <a:r>
              <a:rPr lang="en-US" sz="1800" b="1" dirty="0">
                <a:solidFill>
                  <a:srgbClr val="2F5496"/>
                </a:solidFill>
                <a:effectLst/>
                <a:latin typeface="Segoe UI" panose="020B0502040204020203" pitchFamily="34" charset="0"/>
                <a:ea typeface="Calibri" panose="020F0502020204030204" pitchFamily="34" charset="0"/>
              </a:rPr>
              <a:t> mi? </a:t>
            </a:r>
            <a:r>
              <a:rPr lang="en-US" sz="1800" b="1" dirty="0" err="1">
                <a:solidFill>
                  <a:srgbClr val="2F5496"/>
                </a:solidFill>
                <a:effectLst/>
                <a:latin typeface="Segoe UI" panose="020B0502040204020203" pitchFamily="34" charset="0"/>
                <a:ea typeface="Calibri" panose="020F0502020204030204" pitchFamily="34" charset="0"/>
              </a:rPr>
              <a:t>İstediği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bir</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nesneyi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işaret</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edebilir</a:t>
            </a:r>
            <a:r>
              <a:rPr lang="en-US" sz="1800" b="1" dirty="0">
                <a:solidFill>
                  <a:srgbClr val="2F5496"/>
                </a:solidFill>
                <a:effectLst/>
                <a:latin typeface="Segoe UI" panose="020B0502040204020203" pitchFamily="34" charset="0"/>
                <a:ea typeface="Calibri" panose="020F0502020204030204" pitchFamily="34" charset="0"/>
              </a:rPr>
              <a:t> mi? </a:t>
            </a:r>
            <a:r>
              <a:rPr lang="en-US" sz="1800" b="1" dirty="0" err="1">
                <a:solidFill>
                  <a:srgbClr val="2F5496"/>
                </a:solidFill>
                <a:effectLst/>
                <a:latin typeface="Segoe UI" panose="020B0502040204020203" pitchFamily="34" charset="0"/>
                <a:ea typeface="Calibri" panose="020F0502020204030204" pitchFamily="34" charset="0"/>
              </a:rPr>
              <a:t>İsmini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seslendiğiniz</a:t>
            </a:r>
            <a:r>
              <a:rPr lang="en-US" sz="1800" b="1" dirty="0">
                <a:solidFill>
                  <a:srgbClr val="2F5496"/>
                </a:solidFill>
                <a:effectLst/>
                <a:latin typeface="Segoe UI" panose="020B0502040204020203" pitchFamily="34" charset="0"/>
                <a:ea typeface="Calibri" panose="020F0502020204030204" pitchFamily="34" charset="0"/>
              </a:rPr>
              <a:t> zaman </a:t>
            </a:r>
            <a:r>
              <a:rPr lang="en-US" sz="1800" b="1" dirty="0" err="1">
                <a:solidFill>
                  <a:srgbClr val="2F5496"/>
                </a:solidFill>
                <a:effectLst/>
                <a:latin typeface="Segoe UI" panose="020B0502040204020203" pitchFamily="34" charset="0"/>
                <a:ea typeface="Calibri" panose="020F0502020204030204" pitchFamily="34" charset="0"/>
              </a:rPr>
              <a:t>dönüp</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bakar</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mı</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İlgisini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çeken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oyuncaklarla</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oynarken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ara</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davet</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eder</a:t>
            </a:r>
            <a:r>
              <a:rPr lang="en-US" sz="1800" b="1" dirty="0">
                <a:solidFill>
                  <a:srgbClr val="2F5496"/>
                </a:solidFill>
                <a:effectLst/>
                <a:latin typeface="Segoe UI" panose="020B0502040204020203" pitchFamily="34" charset="0"/>
                <a:ea typeface="Calibri" panose="020F0502020204030204" pitchFamily="34" charset="0"/>
              </a:rPr>
              <a:t> mi? </a:t>
            </a:r>
            <a:r>
              <a:rPr lang="en-US" sz="1800" b="1" dirty="0" err="1">
                <a:solidFill>
                  <a:srgbClr val="2F5496"/>
                </a:solidFill>
                <a:effectLst/>
                <a:latin typeface="Segoe UI" panose="020B0502040204020203" pitchFamily="34" charset="0"/>
                <a:ea typeface="Calibri" panose="020F0502020204030204" pitchFamily="34" charset="0"/>
              </a:rPr>
              <a:t>Heyecanlandığı</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bir</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durumda</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kendisini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heyecanlandıran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nesneyi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veya</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olayı</a:t>
            </a:r>
            <a:r>
              <a:rPr lang="en-US" sz="1800" b="1" dirty="0">
                <a:solidFill>
                  <a:srgbClr val="2F5496"/>
                </a:solidFill>
                <a:effectLst/>
                <a:latin typeface="Segoe UI" panose="020B0502040204020203" pitchFamily="34" charset="0"/>
                <a:ea typeface="Calibri" panose="020F0502020204030204" pitchFamily="34" charset="0"/>
              </a:rPr>
              <a:t> size </a:t>
            </a:r>
            <a:r>
              <a:rPr lang="en-US" sz="1800" b="1" dirty="0" err="1">
                <a:solidFill>
                  <a:srgbClr val="2F5496"/>
                </a:solidFill>
                <a:effectLst/>
                <a:latin typeface="Segoe UI" panose="020B0502040204020203" pitchFamily="34" charset="0"/>
                <a:ea typeface="Calibri" panose="020F0502020204030204" pitchFamily="34" charset="0"/>
              </a:rPr>
              <a:t>gösterip</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sizin</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tepkinizi</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takip</a:t>
            </a:r>
            <a:r>
              <a:rPr lang="en-US" sz="1800" b="1" dirty="0">
                <a:solidFill>
                  <a:srgbClr val="2F5496"/>
                </a:solidFill>
                <a:effectLst/>
                <a:latin typeface="Segoe UI" panose="020B0502040204020203" pitchFamily="34" charset="0"/>
                <a:ea typeface="Calibri" panose="020F0502020204030204" pitchFamily="34" charset="0"/>
              </a:rPr>
              <a:t> </a:t>
            </a:r>
            <a:r>
              <a:rPr lang="en-US" sz="1800" b="1" dirty="0" err="1">
                <a:solidFill>
                  <a:srgbClr val="2F5496"/>
                </a:solidFill>
                <a:effectLst/>
                <a:latin typeface="Segoe UI" panose="020B0502040204020203" pitchFamily="34" charset="0"/>
                <a:ea typeface="Calibri" panose="020F0502020204030204" pitchFamily="34" charset="0"/>
              </a:rPr>
              <a:t>eder</a:t>
            </a:r>
            <a:r>
              <a:rPr lang="en-US" sz="1800" b="1" dirty="0">
                <a:solidFill>
                  <a:srgbClr val="2F5496"/>
                </a:solidFill>
                <a:effectLst/>
                <a:latin typeface="Segoe UI" panose="020B0502040204020203" pitchFamily="34" charset="0"/>
                <a:ea typeface="Calibri" panose="020F0502020204030204" pitchFamily="34" charset="0"/>
              </a:rPr>
              <a:t> mi?” </a:t>
            </a:r>
            <a:r>
              <a:rPr lang="en-US" sz="1800" b="1" dirty="0" err="1">
                <a:solidFill>
                  <a:srgbClr val="2F5496"/>
                </a:solidFill>
                <a:effectLst/>
                <a:latin typeface="Segoe UI" panose="020B0502040204020203" pitchFamily="34" charset="0"/>
                <a:ea typeface="Calibri" panose="020F0502020204030204" pitchFamily="34" charset="0"/>
              </a:rPr>
              <a:t>olabilir</a:t>
            </a:r>
            <a:r>
              <a:rPr lang="en-US" sz="1800" b="1" dirty="0">
                <a:solidFill>
                  <a:srgbClr val="2F5496"/>
                </a:solidFill>
                <a:effectLst/>
                <a:latin typeface="Segoe UI" panose="020B0502040204020203" pitchFamily="34" charset="0"/>
                <a:ea typeface="Calibri" panose="020F0502020204030204" pitchFamily="34" charset="0"/>
              </a:rPr>
              <a:t>.</a:t>
            </a:r>
            <a:r>
              <a:rPr lang="en-US" sz="1800" dirty="0">
                <a:solidFill>
                  <a:srgbClr val="2F5496"/>
                </a:solidFill>
                <a:effectLst/>
                <a:latin typeface="Segoe UI" panose="020B0502040204020203" pitchFamily="34" charset="0"/>
                <a:ea typeface="Calibri" panose="020F0502020204030204" pitchFamily="34"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28</a:t>
            </a:fld>
            <a:endParaRPr lang="en-US"/>
          </a:p>
        </p:txBody>
      </p:sp>
    </p:spTree>
    <p:extLst>
      <p:ext uri="{BB962C8B-B14F-4D97-AF65-F5344CB8AC3E}">
        <p14:creationId xmlns:p14="http://schemas.microsoft.com/office/powerpoint/2010/main" val="3240921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Segoe UI" panose="020B0502040204020203" pitchFamily="34" charset="0"/>
              </a:rPr>
              <a:t>Normal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genellikle</a:t>
            </a:r>
            <a:r>
              <a:rPr lang="en-US" sz="1800" dirty="0">
                <a:effectLst/>
                <a:latin typeface="Segoe UI" panose="020B0502040204020203" pitchFamily="34" charset="0"/>
                <a:ea typeface="Calibri" panose="020F0502020204030204" pitchFamily="34" charset="0"/>
                <a:cs typeface="Segoe UI" panose="020B0502040204020203" pitchFamily="34" charset="0"/>
              </a:rPr>
              <a:t> 2 ay </a:t>
            </a:r>
            <a:r>
              <a:rPr lang="en-US" sz="1800" dirty="0" err="1">
                <a:effectLst/>
                <a:latin typeface="Segoe UI" panose="020B0502040204020203" pitchFamily="34" charset="0"/>
                <a:ea typeface="Calibri" panose="020F0502020204030204" pitchFamily="34" charset="0"/>
                <a:cs typeface="Segoe UI" panose="020B0502040204020203" pitchFamily="34" charset="0"/>
              </a:rPr>
              <a:t>civarında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etmeye</a:t>
            </a:r>
            <a:r>
              <a:rPr lang="en-US" sz="1800" dirty="0">
                <a:effectLst/>
                <a:latin typeface="Segoe UI" panose="020B0502040204020203" pitchFamily="34" charset="0"/>
                <a:ea typeface="Calibri" panose="020F0502020204030204" pitchFamily="34" charset="0"/>
                <a:cs typeface="Segoe UI" panose="020B0502040204020203" pitchFamily="34" charset="0"/>
              </a:rPr>
              <a:t>, 8-10 ay </a:t>
            </a:r>
            <a:r>
              <a:rPr lang="en-US" sz="1800" dirty="0" err="1">
                <a:effectLst/>
                <a:latin typeface="Segoe UI" panose="020B0502040204020203" pitchFamily="34" charset="0"/>
                <a:ea typeface="Calibri" panose="020F0502020204030204" pitchFamily="34" charset="0"/>
                <a:cs typeface="Segoe UI" panose="020B0502040204020203" pitchFamily="34" charset="0"/>
              </a:rPr>
              <a:t>civarında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seslenildiği</a:t>
            </a:r>
            <a:r>
              <a:rPr lang="en-US" sz="1800" dirty="0">
                <a:effectLst/>
                <a:latin typeface="Segoe UI" panose="020B0502040204020203" pitchFamily="34" charset="0"/>
                <a:ea typeface="Calibri" panose="020F0502020204030204" pitchFamily="34" charset="0"/>
                <a:cs typeface="Segoe UI" panose="020B0502040204020203" pitchFamily="34" charset="0"/>
              </a:rPr>
              <a:t> zaman </a:t>
            </a:r>
            <a:r>
              <a:rPr lang="en-US" sz="1800" dirty="0" err="1">
                <a:effectLst/>
                <a:latin typeface="Segoe UI" panose="020B0502040204020203" pitchFamily="34" charset="0"/>
                <a:ea typeface="Calibri" panose="020F0502020204030204" pitchFamily="34" charset="0"/>
                <a:cs typeface="Segoe UI" panose="020B0502040204020203" pitchFamily="34" charset="0"/>
              </a:rPr>
              <a:t>seslenen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kişiye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bakmaya</a:t>
            </a:r>
            <a:r>
              <a:rPr lang="en-US" sz="1800" dirty="0">
                <a:effectLst/>
                <a:latin typeface="Segoe UI" panose="020B0502040204020203" pitchFamily="34" charset="0"/>
                <a:ea typeface="Calibri" panose="020F0502020204030204" pitchFamily="34" charset="0"/>
                <a:cs typeface="Segoe UI" panose="020B0502040204020203" pitchFamily="34" charset="0"/>
              </a:rPr>
              <a:t>, 10-12 ay </a:t>
            </a:r>
            <a:r>
              <a:rPr lang="en-US" sz="1800" dirty="0" err="1">
                <a:effectLst/>
                <a:latin typeface="Segoe UI" panose="020B0502040204020203" pitchFamily="34" charset="0"/>
                <a:ea typeface="Calibri" panose="020F0502020204030204" pitchFamily="34" charset="0"/>
                <a:cs typeface="Segoe UI" panose="020B0502040204020203" pitchFamily="34" charset="0"/>
              </a:rPr>
              <a:t>civarında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nesneyi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şeyi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isteme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amaçlı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işaret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etmeye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12-18 ay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kelimeleri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anlamlı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şekilde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Bununla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800" dirty="0">
                <a:effectLst/>
                <a:latin typeface="Segoe UI" panose="020B0502040204020203" pitchFamily="34" charset="0"/>
                <a:ea typeface="Calibri" panose="020F0502020204030204" pitchFamily="34" charset="0"/>
                <a:cs typeface="Segoe UI" panose="020B0502040204020203" pitchFamily="34" charset="0"/>
              </a:rPr>
              <a:t>, 12 </a:t>
            </a:r>
            <a:r>
              <a:rPr lang="en-US" sz="1800" dirty="0" err="1">
                <a:effectLst/>
                <a:latin typeface="Segoe UI" panose="020B0502040204020203" pitchFamily="34" charset="0"/>
                <a:ea typeface="Calibri" panose="020F0502020204030204" pitchFamily="34" charset="0"/>
                <a:cs typeface="Segoe UI" panose="020B0502040204020203" pitchFamily="34" charset="0"/>
              </a:rPr>
              <a:t>aylık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yavaş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yavaş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başladığı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18 ay </a:t>
            </a:r>
            <a:r>
              <a:rPr lang="en-US" sz="1800" dirty="0" err="1">
                <a:effectLst/>
                <a:latin typeface="Segoe UI" panose="020B0502040204020203" pitchFamily="34" charset="0"/>
                <a:ea typeface="Calibri" panose="020F0502020204030204" pitchFamily="34" charset="0"/>
                <a:cs typeface="Segoe UI" panose="020B0502040204020203" pitchFamily="34" charset="0"/>
              </a:rPr>
              <a:t>civarında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taklit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temelli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arallel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geliştiği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görülür</a:t>
            </a:r>
            <a:r>
              <a:rPr lang="en-US" sz="1800" dirty="0">
                <a:effectLst/>
                <a:latin typeface="Segoe UI" panose="020B0502040204020203" pitchFamily="34" charset="0"/>
                <a:ea typeface="Calibri" panose="020F0502020204030204" pitchFamily="34" charset="0"/>
                <a:cs typeface="Segoe UI" panose="020B0502040204020203" pitchFamily="34" charset="0"/>
              </a:rPr>
              <a:t>. 18-24 </a:t>
            </a:r>
            <a:r>
              <a:rPr lang="en-US" sz="1800" dirty="0" err="1">
                <a:effectLst/>
                <a:latin typeface="Segoe UI" panose="020B0502040204020203" pitchFamily="34" charset="0"/>
                <a:ea typeface="Calibri" panose="020F0502020204030204" pitchFamily="34" charset="0"/>
                <a:cs typeface="Segoe UI" panose="020B0502040204020203" pitchFamily="34" charset="0"/>
              </a:rPr>
              <a:t>aylıkken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dikkatin</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karşılıklı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artık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b="1" i="1" dirty="0">
                <a:solidFill>
                  <a:srgbClr val="2F5496"/>
                </a:solidFill>
                <a:effectLst/>
                <a:latin typeface="Segoe UI Semibold" panose="020B0702040204020203" pitchFamily="34" charset="0"/>
                <a:ea typeface="Calibri" panose="020F0502020204030204" pitchFamily="34" charset="0"/>
                <a:cs typeface="Times New Roman" panose="02020603050405020304" pitchFamily="18" charset="0"/>
              </a:rPr>
              <a:t>“</a:t>
            </a:r>
            <a:r>
              <a:rPr lang="en-US" sz="1800" b="1" i="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b="1" i="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mı</a:t>
            </a:r>
            <a:r>
              <a:rPr lang="en-US" sz="1800" b="1" i="1" dirty="0" err="1">
                <a:solidFill>
                  <a:srgbClr val="2F5496"/>
                </a:solidFill>
                <a:effectLst/>
                <a:latin typeface="Segoe UI Semibold" panose="020B0702040204020203" pitchFamily="34" charset="0"/>
                <a:ea typeface="Calibri" panose="020F0502020204030204" pitchFamily="34" charset="0"/>
                <a:cs typeface="Times New Roman" panose="02020603050405020304" pitchFamily="18" charset="0"/>
              </a:rPr>
              <a:t>ş</a:t>
            </a:r>
            <a:r>
              <a:rPr lang="en-US" sz="1800" b="1" i="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i="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gibi</a:t>
            </a:r>
            <a:r>
              <a:rPr lang="en-US" sz="1800" b="1" i="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i="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oyun</a:t>
            </a:r>
            <a:r>
              <a:rPr lang="en-US" sz="1800" b="1" i="1" dirty="0">
                <a:solidFill>
                  <a:srgbClr val="2F5496"/>
                </a:solidFill>
                <a:effectLst/>
                <a:latin typeface="Segoe UI Semibold" panose="020B0702040204020203" pitchFamily="34" charset="0"/>
                <a:ea typeface="Calibri" panose="020F0502020204030204" pitchFamily="34" charset="0"/>
                <a:cs typeface="Times New Roman" panose="02020603050405020304" pitchFamily="18" charset="0"/>
              </a:rPr>
              <a:t>”</a:t>
            </a:r>
            <a:r>
              <a:rPr lang="en-US" sz="1800" i="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denilen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senaryolu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oyunları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bebeği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sallayıp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uyutma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mutfak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eşyaları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yemek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tamir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aletleri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tamircilik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oynama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oynayabilmesi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beklenmektedir</a:t>
            </a:r>
            <a:r>
              <a:rPr lang="en-US" sz="1800" dirty="0">
                <a:effectLst/>
                <a:latin typeface="Segoe UI" panose="020B0502040204020203" pitchFamily="34" charset="0"/>
                <a:ea typeface="Calibri" panose="020F0502020204030204" pitchFamily="34" charset="0"/>
                <a:cs typeface="Segoe UI" panose="020B0502040204020203" pitchFamily="34" charset="0"/>
              </a:rPr>
              <a:t>. Bunun </a:t>
            </a:r>
            <a:r>
              <a:rPr lang="en-US" sz="1800" dirty="0" err="1">
                <a:effectLst/>
                <a:latin typeface="Segoe UI" panose="020B0502040204020203" pitchFamily="34" charset="0"/>
                <a:ea typeface="Calibri" panose="020F0502020204030204" pitchFamily="34" charset="0"/>
                <a:cs typeface="Segoe UI" panose="020B0502040204020203" pitchFamily="34" charset="0"/>
              </a:rPr>
              <a:t>yanında</a:t>
            </a:r>
            <a:r>
              <a:rPr lang="en-US" sz="1800" dirty="0">
                <a:effectLst/>
                <a:latin typeface="Segoe UI" panose="020B0502040204020203" pitchFamily="34" charset="0"/>
                <a:ea typeface="Calibri" panose="020F0502020204030204" pitchFamily="34" charset="0"/>
                <a:cs typeface="Segoe UI" panose="020B0502040204020203" pitchFamily="34" charset="0"/>
              </a:rPr>
              <a:t> 24 </a:t>
            </a:r>
            <a:r>
              <a:rPr lang="en-US" sz="1800" dirty="0" err="1">
                <a:effectLst/>
                <a:latin typeface="Segoe UI" panose="020B0502040204020203" pitchFamily="34" charset="0"/>
                <a:ea typeface="Calibri" panose="020F0502020204030204" pitchFamily="34" charset="0"/>
                <a:cs typeface="Segoe UI" panose="020B0502040204020203" pitchFamily="34" charset="0"/>
              </a:rPr>
              <a:t>aydan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itibaren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birbirinin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yerine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eline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aldığı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muzu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telefon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televizyon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kumandasından</a:t>
            </a:r>
            <a:r>
              <a:rPr lang="en-US" sz="1800" dirty="0">
                <a:effectLst/>
                <a:latin typeface="Segoe UI" panose="020B0502040204020203" pitchFamily="34" charset="0"/>
                <a:ea typeface="Calibri" panose="020F0502020204030204" pitchFamily="34" charset="0"/>
                <a:cs typeface="Segoe UI" panose="020B0502040204020203" pitchFamily="34" charset="0"/>
              </a:rPr>
              <a:t> araba </a:t>
            </a:r>
            <a:r>
              <a:rPr lang="en-US" sz="1800" dirty="0" err="1">
                <a:effectLst/>
                <a:latin typeface="Segoe UI" panose="020B0502040204020203" pitchFamily="34" charset="0"/>
                <a:ea typeface="Calibri" panose="020F0502020204030204" pitchFamily="34" charset="0"/>
                <a:cs typeface="Segoe UI" panose="020B0502040204020203" pitchFamily="34" charset="0"/>
              </a:rPr>
              <a:t>yapma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aslında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alanındaki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tüm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becerilerin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değişen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derecelerde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etkilenmesi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bunun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başka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durum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açıklanamaması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kendini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gösterir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29</a:t>
            </a:fld>
            <a:endParaRPr lang="en-US"/>
          </a:p>
        </p:txBody>
      </p:sp>
    </p:spTree>
    <p:extLst>
      <p:ext uri="{BB962C8B-B14F-4D97-AF65-F5344CB8AC3E}">
        <p14:creationId xmlns:p14="http://schemas.microsoft.com/office/powerpoint/2010/main" val="382646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Otizm</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Spektrum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Bozukluğunun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klinik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belirtilerini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anlamak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için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ortak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dikkat</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kavramını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öğrenmek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önemlidir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Ortak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dikkat</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ebeveyn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çocuğun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aynı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nesneyi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veya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olayı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beraber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referans</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alabilmesidir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b="1"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kurabilme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aslında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öğrenmenin</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temelidir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nesneyi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olayı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ebeveynine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olay</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duygusunu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ifade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ebeveyn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a:t>
            </a:r>
            <a:r>
              <a:rPr lang="en-US" sz="1800" dirty="0">
                <a:effectLst/>
                <a:latin typeface="Segoe UI" panose="020B0502040204020203" pitchFamily="34" charset="0"/>
                <a:ea typeface="Calibri" panose="020F0502020204030204" pitchFamily="34" charset="0"/>
                <a:cs typeface="Segoe UI" panose="020B0502040204020203" pitchFamily="34" charset="0"/>
              </a:rPr>
              <a:t>/</a:t>
            </a:r>
            <a:r>
              <a:rPr lang="en-US" sz="1800" dirty="0" err="1">
                <a:effectLst/>
                <a:latin typeface="Segoe UI" panose="020B0502040204020203" pitchFamily="34" charset="0"/>
                <a:ea typeface="Calibri" panose="020F0502020204030204" pitchFamily="34" charset="0"/>
                <a:cs typeface="Segoe UI" panose="020B0502040204020203" pitchFamily="34" charset="0"/>
              </a:rPr>
              <a:t>olay</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üçgenin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kurulması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tanımlanabilir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sokakta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kedi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gördüğü</a:t>
            </a:r>
            <a:r>
              <a:rPr lang="en-US" sz="1800" dirty="0">
                <a:effectLst/>
                <a:latin typeface="Segoe UI" panose="020B0502040204020203" pitchFamily="34" charset="0"/>
                <a:ea typeface="Calibri" panose="020F0502020204030204" pitchFamily="34" charset="0"/>
                <a:cs typeface="Segoe UI" panose="020B0502040204020203" pitchFamily="34" charset="0"/>
              </a:rPr>
              <a:t> zaman </a:t>
            </a:r>
            <a:r>
              <a:rPr lang="en-US" sz="1800" dirty="0" err="1">
                <a:effectLst/>
                <a:latin typeface="Segoe UI" panose="020B0502040204020203" pitchFamily="34" charset="0"/>
                <a:ea typeface="Calibri" panose="020F0502020204030204" pitchFamily="34" charset="0"/>
                <a:cs typeface="Segoe UI" panose="020B0502040204020203" pitchFamily="34" charset="0"/>
              </a:rPr>
              <a:t>heyecanlanabilir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korkabilir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kediyi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göstererek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annesine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bakar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tekrar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kediye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bakar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Burada</a:t>
            </a:r>
            <a:r>
              <a:rPr lang="en-US" sz="1800" dirty="0">
                <a:effectLst/>
                <a:latin typeface="Segoe UI" panose="020B0502040204020203" pitchFamily="34" charset="0"/>
                <a:ea typeface="Calibri" panose="020F0502020204030204" pitchFamily="34" charset="0"/>
                <a:cs typeface="Segoe UI" panose="020B0502040204020203" pitchFamily="34" charset="0"/>
              </a:rPr>
              <a:t> hem </a:t>
            </a:r>
            <a:r>
              <a:rPr lang="en-US" sz="1800" dirty="0" err="1">
                <a:effectLst/>
                <a:latin typeface="Segoe UI" panose="020B0502040204020203" pitchFamily="34" charset="0"/>
                <a:ea typeface="Calibri" panose="020F0502020204030204" pitchFamily="34" charset="0"/>
                <a:cs typeface="Segoe UI" panose="020B0502040204020203" pitchFamily="34" charset="0"/>
              </a:rPr>
              <a:t>kedi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duygusunu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paylaşır</a:t>
            </a:r>
            <a:r>
              <a:rPr lang="en-US" sz="1800" dirty="0">
                <a:effectLst/>
                <a:latin typeface="Segoe UI" panose="020B0502040204020203" pitchFamily="34" charset="0"/>
                <a:ea typeface="Calibri" panose="020F0502020204030204" pitchFamily="34" charset="0"/>
                <a:cs typeface="Segoe UI" panose="020B0502040204020203" pitchFamily="34" charset="0"/>
              </a:rPr>
              <a:t> hem de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tepkisini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ölçer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kedi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kurulan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üçgene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denir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yaşamın</a:t>
            </a:r>
            <a:r>
              <a:rPr lang="en-US" sz="1800" dirty="0">
                <a:effectLst/>
                <a:latin typeface="Segoe UI" panose="020B0502040204020203" pitchFamily="34" charset="0"/>
                <a:ea typeface="Calibri" panose="020F0502020204030204" pitchFamily="34" charset="0"/>
                <a:cs typeface="Segoe UI" panose="020B0502040204020203" pitchFamily="34" charset="0"/>
              </a:rPr>
              <a:t> 3. </a:t>
            </a:r>
            <a:r>
              <a:rPr lang="en-US" sz="1800" dirty="0" err="1">
                <a:effectLst/>
                <a:latin typeface="Segoe UI" panose="020B0502040204020203" pitchFamily="34" charset="0"/>
                <a:ea typeface="Calibri" panose="020F0502020204030204" pitchFamily="34" charset="0"/>
                <a:cs typeface="Segoe UI" panose="020B0502040204020203" pitchFamily="34" charset="0"/>
              </a:rPr>
              <a:t>ayından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itibaren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başlar</a:t>
            </a:r>
            <a:r>
              <a:rPr lang="en-US" sz="1800" dirty="0">
                <a:effectLst/>
                <a:latin typeface="Segoe UI" panose="020B0502040204020203" pitchFamily="34" charset="0"/>
                <a:ea typeface="Calibri" panose="020F0502020204030204" pitchFamily="34" charset="0"/>
                <a:cs typeface="Segoe UI" panose="020B0502040204020203" pitchFamily="34" charset="0"/>
              </a:rPr>
              <a:t>, 9.-10. </a:t>
            </a:r>
            <a:r>
              <a:rPr lang="en-US" sz="1800" dirty="0" err="1">
                <a:effectLst/>
                <a:latin typeface="Segoe UI" panose="020B0502040204020203" pitchFamily="34" charset="0"/>
                <a:ea typeface="Calibri" panose="020F0502020204030204" pitchFamily="34" charset="0"/>
                <a:cs typeface="Segoe UI" panose="020B0502040204020203" pitchFamily="34" charset="0"/>
              </a:rPr>
              <a:t>aydan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itibaren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şeyi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göstererek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başlatabilme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devam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eder</a:t>
            </a:r>
            <a:r>
              <a:rPr lang="en-US" sz="1800" dirty="0">
                <a:effectLst/>
                <a:latin typeface="Segoe UI" panose="020B0502040204020203" pitchFamily="34" charset="0"/>
                <a:ea typeface="Calibri" panose="020F0502020204030204" pitchFamily="34" charset="0"/>
                <a:cs typeface="Segoe UI" panose="020B0502040204020203" pitchFamily="34" charset="0"/>
              </a:rPr>
              <a:t>. 18. </a:t>
            </a:r>
            <a:r>
              <a:rPr lang="en-US" sz="1800" dirty="0" err="1">
                <a:effectLst/>
                <a:latin typeface="Segoe UI" panose="020B0502040204020203" pitchFamily="34" charset="0"/>
                <a:ea typeface="Calibri" panose="020F0502020204030204" pitchFamily="34" charset="0"/>
                <a:cs typeface="Segoe UI" panose="020B0502040204020203" pitchFamily="34" charset="0"/>
              </a:rPr>
              <a:t>aydan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itibaren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paylaşıma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duygu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bileşeninin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katılması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tamamen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gelişmeye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30</a:t>
            </a:fld>
            <a:endParaRPr lang="en-US"/>
          </a:p>
        </p:txBody>
      </p:sp>
    </p:spTree>
    <p:extLst>
      <p:ext uri="{BB962C8B-B14F-4D97-AF65-F5344CB8AC3E}">
        <p14:creationId xmlns:p14="http://schemas.microsoft.com/office/powerpoint/2010/main" val="6210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1-2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aşikâr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hâle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aralığında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yetersizliği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takipte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zorluk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insan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yüzünden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ziyade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nesnelere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yönelik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fazla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a:t>
            </a:r>
            <a:r>
              <a:rPr lang="en-US" sz="1800" dirty="0">
                <a:effectLst/>
                <a:latin typeface="Segoe UI" panose="020B0502040204020203" pitchFamily="34" charset="0"/>
                <a:ea typeface="Calibri" panose="020F0502020204030204" pitchFamily="34" charset="0"/>
                <a:cs typeface="Segoe UI" panose="020B0502040204020203" pitchFamily="34" charset="0"/>
              </a:rPr>
              <a:t>, motor </a:t>
            </a:r>
            <a:r>
              <a:rPr lang="en-US" sz="1800" dirty="0" err="1">
                <a:effectLst/>
                <a:latin typeface="Segoe UI" panose="020B0502040204020203" pitchFamily="34" charset="0"/>
                <a:ea typeface="Calibri" panose="020F0502020204030204" pitchFamily="34" charset="0"/>
                <a:cs typeface="Segoe UI" panose="020B0502040204020203" pitchFamily="34" charset="0"/>
              </a:rPr>
              <a:t>aktivite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koordinasyonda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zorluk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ince-kaba</a:t>
            </a:r>
            <a:r>
              <a:rPr lang="en-US" sz="1800" dirty="0">
                <a:effectLst/>
                <a:latin typeface="Segoe UI" panose="020B0502040204020203" pitchFamily="34" charset="0"/>
                <a:ea typeface="Calibri" panose="020F0502020204030204" pitchFamily="34" charset="0"/>
                <a:cs typeface="Segoe UI" panose="020B0502040204020203" pitchFamily="34" charset="0"/>
              </a:rPr>
              <a:t> motor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eksikliği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parmak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ucunda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yürüme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garip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hareketleri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olabilir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fazlasının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varlığında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şüphe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bakım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verene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bildirilmelidir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durumlarda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aralığına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kadar</a:t>
            </a:r>
            <a:r>
              <a:rPr lang="en-US" sz="1800" dirty="0">
                <a:effectLst/>
                <a:latin typeface="Segoe UI" panose="020B0502040204020203" pitchFamily="34" charset="0"/>
                <a:ea typeface="Calibri" panose="020F0502020204030204" pitchFamily="34" charset="0"/>
                <a:cs typeface="Segoe UI" panose="020B0502040204020203" pitchFamily="34" charset="0"/>
              </a:rPr>
              <a:t> normal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becerilerini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kaybedebilir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durum </a:t>
            </a:r>
            <a:r>
              <a:rPr lang="en-US" sz="1800" dirty="0" err="1">
                <a:effectLst/>
                <a:latin typeface="Segoe UI" panose="020B0502040204020203" pitchFamily="34" charset="0"/>
                <a:ea typeface="Calibri" panose="020F0502020204030204" pitchFamily="34" charset="0"/>
                <a:cs typeface="Segoe UI" panose="020B0502040204020203" pitchFamily="34" charset="0"/>
              </a:rPr>
              <a:t>regresyon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adlandırılır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Bu </a:t>
            </a:r>
            <a:r>
              <a:rPr lang="en-US" sz="1800" dirty="0" err="1">
                <a:effectLst/>
                <a:latin typeface="Segoe UI" panose="020B0502040204020203" pitchFamily="34" charset="0"/>
                <a:ea typeface="Calibri" panose="020F0502020204030204" pitchFamily="34" charset="0"/>
                <a:cs typeface="Segoe UI" panose="020B0502040204020203" pitchFamily="34" charset="0"/>
              </a:rPr>
              <a:t>durumun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gerçekleşme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oranı</a:t>
            </a:r>
            <a:r>
              <a:rPr lang="en-US" sz="1800" dirty="0">
                <a:effectLst/>
                <a:latin typeface="Segoe UI" panose="020B0502040204020203" pitchFamily="34" charset="0"/>
                <a:ea typeface="Calibri" panose="020F0502020204030204" pitchFamily="34" charset="0"/>
                <a:cs typeface="Segoe UI" panose="020B0502040204020203" pitchFamily="34" charset="0"/>
              </a:rPr>
              <a:t> %20-47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bildirilmektedir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grubunda</a:t>
            </a:r>
            <a:r>
              <a:rPr lang="en-US" sz="1800" dirty="0">
                <a:effectLst/>
                <a:latin typeface="Segoe UI" panose="020B0502040204020203" pitchFamily="34" charset="0"/>
                <a:ea typeface="Calibri" panose="020F0502020204030204" pitchFamily="34" charset="0"/>
                <a:cs typeface="Segoe UI" panose="020B0502040204020203" pitchFamily="34" charset="0"/>
              </a:rPr>
              <a:t>, CHAT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M-CHAT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ölçekleri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tarama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amaçlı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kullanılabilir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Mukaddes</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2013)</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31</a:t>
            </a:fld>
            <a:endParaRPr lang="en-US"/>
          </a:p>
        </p:txBody>
      </p:sp>
    </p:spTree>
    <p:extLst>
      <p:ext uri="{BB962C8B-B14F-4D97-AF65-F5344CB8AC3E}">
        <p14:creationId xmlns:p14="http://schemas.microsoft.com/office/powerpoint/2010/main" val="57425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2-3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aralığı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başvurdukları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aralıktır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ebeveynler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sıklıkla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gecikmesi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şikâyeti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hastalıkları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uzmanına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başvurabilir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r>
              <a:rPr lang="en-US" sz="1800" dirty="0" err="1">
                <a:effectLst/>
                <a:latin typeface="Segoe UI" panose="020B0502040204020203" pitchFamily="34" charset="0"/>
                <a:ea typeface="Calibri" panose="020F0502020204030204" pitchFamily="34" charset="0"/>
              </a:rPr>
              <a:t>Otizm</a:t>
            </a:r>
            <a:r>
              <a:rPr lang="en-US" sz="1800" dirty="0">
                <a:effectLst/>
                <a:latin typeface="Segoe UI" panose="020B0502040204020203" pitchFamily="34" charset="0"/>
                <a:ea typeface="Calibri" panose="020F0502020204030204" pitchFamily="34" charset="0"/>
              </a:rPr>
              <a:t> Spektrum </a:t>
            </a:r>
            <a:r>
              <a:rPr lang="en-US" sz="1800" dirty="0" err="1">
                <a:effectLst/>
                <a:latin typeface="Segoe UI" panose="020B0502040204020203" pitchFamily="34" charset="0"/>
                <a:ea typeface="Calibri" panose="020F0502020204030204" pitchFamily="34" charset="0"/>
              </a:rPr>
              <a:t>Bozukluğu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tanılı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olan</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yaştaki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çocuklarda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sosyal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ilişkide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zorluk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ikili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ilişkilerde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kısıtlılık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göz</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teması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işaret</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etme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becerilerinde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zayıflık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ortak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dikkat</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zayıflığı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görülür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Çevreden</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izole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görünme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ikili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ilişki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kuramama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oyuna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davet</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etmeme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başkalarının</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ilgisini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çekmede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güçlük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yaşıtlarına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olan</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ilgide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azalma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veya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kontrolsüz</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anlamsız</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ilgi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temas</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hiç</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tanımadığı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birisine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sarılma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kucağına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oturma</a:t>
            </a:r>
            <a:r>
              <a:rPr lang="en-US" sz="1800" dirty="0">
                <a:effectLst/>
                <a:latin typeface="Segoe UI" panose="020B0502040204020203" pitchFamily="34" charset="0"/>
                <a:ea typeface="Calibri" panose="020F0502020204030204" pitchFamily="34" charset="0"/>
              </a:rPr>
              <a:t> vs.) </a:t>
            </a:r>
            <a:r>
              <a:rPr lang="en-US" sz="1800" dirty="0" err="1">
                <a:effectLst/>
                <a:latin typeface="Segoe UI" panose="020B0502040204020203" pitchFamily="34" charset="0"/>
                <a:ea typeface="Calibri" panose="020F0502020204030204" pitchFamily="34" charset="0"/>
              </a:rPr>
              <a:t>görülür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Kurallı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oyunlar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senaryolu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oyunlar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henüz</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başlamamıştır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Dil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gelişimi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çoğu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çocukta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geridir</a:t>
            </a:r>
            <a:r>
              <a:rPr lang="en-US" sz="1800" dirty="0">
                <a:effectLst/>
                <a:latin typeface="Segoe UI" panose="020B0502040204020203" pitchFamily="34" charset="0"/>
                <a:ea typeface="Calibri" panose="020F0502020204030204" pitchFamily="34"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110418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dirty="0">
                <a:effectLst/>
                <a:latin typeface="Segoe UI" panose="020B0502040204020203" pitchFamily="34" charset="0"/>
                <a:ea typeface="Calibri" panose="020F0502020204030204" pitchFamily="34" charset="0"/>
              </a:rPr>
              <a:t>4-5 </a:t>
            </a:r>
            <a:r>
              <a:rPr lang="en-US" sz="1800" dirty="0" err="1">
                <a:effectLst/>
                <a:latin typeface="Segoe UI" panose="020B0502040204020203" pitchFamily="34" charset="0"/>
                <a:ea typeface="Calibri" panose="020F0502020204030204" pitchFamily="34" charset="0"/>
              </a:rPr>
              <a:t>yaş</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aralığında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ise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klinik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belirtiler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artık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nettir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Yaşıtlarından</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farklılık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sosyal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ilişkide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güçlük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kısıtlı</a:t>
            </a:r>
            <a:r>
              <a:rPr lang="en-US" sz="1800" dirty="0">
                <a:effectLst/>
                <a:latin typeface="Segoe UI" panose="020B0502040204020203" pitchFamily="34" charset="0"/>
                <a:ea typeface="Calibri" panose="020F0502020204030204" pitchFamily="34" charset="0"/>
              </a:rPr>
              <a:t> jest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mimikler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sosyal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ilişkiyi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sürdürememe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senaryolu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oyunları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oynamada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güçlük</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kısa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ve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tekrarlayıcı</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konuşmalar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söyleneni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tekrar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etme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ekolali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dikkat</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çeker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Dil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gelişimi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önceki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yaşlara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göre</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daha</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iyi</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olabilir</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fakat</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bu</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dil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işlevsel</a:t>
            </a:r>
            <a:r>
              <a:rPr lang="en-US" sz="1800" dirty="0">
                <a:effectLst/>
                <a:latin typeface="Segoe UI" panose="020B0502040204020203" pitchFamily="34" charset="0"/>
                <a:ea typeface="Calibri" panose="020F0502020204030204" pitchFamily="34" charset="0"/>
              </a:rPr>
              <a:t> </a:t>
            </a:r>
            <a:r>
              <a:rPr lang="en-US" sz="1800" dirty="0" err="1">
                <a:effectLst/>
                <a:latin typeface="Segoe UI" panose="020B0502040204020203" pitchFamily="34" charset="0"/>
                <a:ea typeface="Calibri" panose="020F0502020204030204" pitchFamily="34" charset="0"/>
              </a:rPr>
              <a:t>olmayabilir</a:t>
            </a:r>
            <a:r>
              <a:rPr lang="en-US" sz="1800" dirty="0">
                <a:effectLst/>
                <a:latin typeface="Segoe UI" panose="020B0502040204020203" pitchFamily="34" charset="0"/>
                <a:ea typeface="Calibri" panose="020F0502020204030204" pitchFamily="34"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1799196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buFont typeface="Wingdings" panose="05000000000000000000" pitchFamily="2" charset="2"/>
              <a:buChar char="§"/>
            </a:pPr>
            <a:r>
              <a:rPr lang="tr-TR" dirty="0"/>
              <a:t>Küçük yaşlardan itibaren uygulanan </a:t>
            </a:r>
            <a:r>
              <a:rPr lang="tr-TR" b="1" dirty="0"/>
              <a:t>bireysel eğitim programlarının </a:t>
            </a:r>
            <a:r>
              <a:rPr lang="tr-TR" dirty="0"/>
              <a:t>esas amacı </a:t>
            </a:r>
          </a:p>
          <a:p>
            <a:pPr lvl="1" algn="just">
              <a:buFont typeface="Wingdings" panose="05000000000000000000" pitchFamily="2" charset="2"/>
              <a:buChar char="§"/>
            </a:pPr>
            <a:r>
              <a:rPr lang="tr-TR" dirty="0"/>
              <a:t>Ortak dikkati desteklemek ve </a:t>
            </a:r>
          </a:p>
          <a:p>
            <a:pPr lvl="1" algn="just">
              <a:buFont typeface="Wingdings" panose="05000000000000000000" pitchFamily="2" charset="2"/>
              <a:buChar char="§"/>
            </a:pPr>
            <a:r>
              <a:rPr lang="tr-TR" dirty="0"/>
              <a:t>Çocuğun sosyal ilişki kurabilmesini kolaylaştırabilmektir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ea typeface="Calibri" panose="020F0502020204030204" pitchFamily="34" charset="0"/>
                <a:cs typeface="Segoe UI" panose="020B0502040204020203" pitchFamily="34" charset="0"/>
              </a:rPr>
              <a:t>Okul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çağı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geldiğinde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temel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sürmekle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hafifleme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kısmi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iyileşmeler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Okul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döneminde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gerekmekte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akademik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gereklilikler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artmaktadır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Dolayısı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dönemde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bilişsel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olmamasına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rağmen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öğrenme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esnasında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gelişmişse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yaşıtları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karşılıklı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oynama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Küçük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yaşlardan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itibaren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uygulanan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bireysel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eğitim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programlarının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esas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amacı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desteklemek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kurabilmesini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kolaylaştırabilmektir</a:t>
            </a:r>
            <a:r>
              <a:rPr lang="en-US" sz="1800" dirty="0">
                <a:effectLst/>
                <a:latin typeface="Segoe UI" panose="020B0502040204020203" pitchFamily="34" charset="0"/>
                <a:ea typeface="Calibri" panose="020F0502020204030204" pitchFamily="34" charset="0"/>
                <a:cs typeface="Segoe UI" panose="020B0502040204020203" pitchFamily="34" charset="0"/>
              </a:rPr>
              <a:t>. Motor </a:t>
            </a:r>
            <a:r>
              <a:rPr lang="en-US" sz="1800" dirty="0" err="1">
                <a:effectLst/>
                <a:latin typeface="Segoe UI" panose="020B0502040204020203" pitchFamily="34" charset="0"/>
                <a:ea typeface="Calibri" panose="020F0502020204030204" pitchFamily="34" charset="0"/>
                <a:cs typeface="Segoe UI" panose="020B0502040204020203" pitchFamily="34" charset="0"/>
              </a:rPr>
              <a:t>stereotipiler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devam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bunun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yanında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törensel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takıntılı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davranışlar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aynılıkta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ısrar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sınırlı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ilgi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görülebilir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34</a:t>
            </a:fld>
            <a:endParaRPr lang="en-US"/>
          </a:p>
        </p:txBody>
      </p:sp>
    </p:spTree>
    <p:extLst>
      <p:ext uri="{BB962C8B-B14F-4D97-AF65-F5344CB8AC3E}">
        <p14:creationId xmlns:p14="http://schemas.microsoft.com/office/powerpoint/2010/main" val="168153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ea typeface="Calibri" panose="020F0502020204030204" pitchFamily="34" charset="0"/>
                <a:cs typeface="Segoe UI" panose="020B0502040204020203" pitchFamily="34" charset="0"/>
              </a:rPr>
              <a:t>Sonuç</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düzeyine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değerlendirmede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grubuna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davranış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alanlarındaki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etkisinin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değerlendirmesi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ailesini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değerlendirmesi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geçmiş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kayıtlarını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videoları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incelemesi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tam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fizik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muayenesi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rutin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tıbbi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incelemelerinin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ulaşılır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tanısını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koyduran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spesifik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ölçek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görüntüleme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laboratuar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testi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yoktur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koyulan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olguların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şiddetinin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değerlendirilmesinde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izleminde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ölçekler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yapılandırılmış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yapılandırılmış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görüşme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vardır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ölçekler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ergen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psikiyatrisi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tarafından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uygulanır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tanısını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koyarken</a:t>
            </a:r>
            <a:r>
              <a:rPr lang="en-US" sz="1800" dirty="0">
                <a:effectLst/>
                <a:latin typeface="Segoe UI" panose="020B0502040204020203" pitchFamily="34" charset="0"/>
                <a:ea typeface="Calibri" panose="020F0502020204030204" pitchFamily="34" charset="0"/>
                <a:cs typeface="Segoe UI" panose="020B0502040204020203" pitchFamily="34" charset="0"/>
              </a:rPr>
              <a:t> DSM-5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kriterleri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kullanılır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11770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Özellikle depresyon, </a:t>
            </a:r>
            <a:r>
              <a:rPr lang="tr-TR" sz="1800" dirty="0" err="1">
                <a:effectLst/>
                <a:latin typeface="Segoe UI" panose="020B0502040204020203" pitchFamily="34" charset="0"/>
                <a:ea typeface="Calibri" panose="020F0502020204030204" pitchFamily="34" charset="0"/>
              </a:rPr>
              <a:t>anksiyete</a:t>
            </a:r>
            <a:r>
              <a:rPr lang="tr-TR" sz="1800" dirty="0">
                <a:effectLst/>
                <a:latin typeface="Segoe UI" panose="020B0502040204020203" pitchFamily="34" charset="0"/>
                <a:ea typeface="Calibri" panose="020F0502020204030204" pitchFamily="34" charset="0"/>
              </a:rPr>
              <a:t> bozukluğu gibi durumlarda temel bilgi kaynağı çocuğun kendisi olabilirken; dışa vurum bozuklukları denilen davranış problemleri, Dikkat Eksikliği ve </a:t>
            </a:r>
            <a:r>
              <a:rPr lang="tr-TR" sz="1800" dirty="0" err="1">
                <a:effectLst/>
                <a:latin typeface="Segoe UI" panose="020B0502040204020203" pitchFamily="34" charset="0"/>
                <a:ea typeface="Calibri" panose="020F0502020204030204" pitchFamily="34" charset="0"/>
              </a:rPr>
              <a:t>Hiperaktivite</a:t>
            </a:r>
            <a:r>
              <a:rPr lang="tr-TR" sz="1800" dirty="0">
                <a:effectLst/>
                <a:latin typeface="Segoe UI" panose="020B0502040204020203" pitchFamily="34" charset="0"/>
                <a:ea typeface="Calibri" panose="020F0502020204030204" pitchFamily="34" charset="0"/>
              </a:rPr>
              <a:t> Bozukluğu gibi durumlarda ise güvenilir bilgi dış çevreden alınabilir, gözlemle doğrulanabilir. Çok küçük yaştaki çocuklar, yaşadıklarını sıklıkla sözel olarak ifade edemezler. Bu çocukların yaşadığı zorluklar ve duygular, oyun ortamında daha iyi gözlemlenebilir. Oyun, bu tür durumlarda açık uçlu bir değerlendirme yöntemidir. Bazen resim çizmek de </a:t>
            </a:r>
            <a:r>
              <a:rPr lang="tr-TR" sz="1800" dirty="0" err="1">
                <a:effectLst/>
                <a:latin typeface="Segoe UI" panose="020B0502040204020203" pitchFamily="34" charset="0"/>
                <a:ea typeface="Calibri" panose="020F0502020204030204" pitchFamily="34" charset="0"/>
              </a:rPr>
              <a:t>projektif</a:t>
            </a:r>
            <a:r>
              <a:rPr lang="tr-TR" sz="1800" dirty="0">
                <a:effectLst/>
                <a:latin typeface="Segoe UI" panose="020B0502040204020203" pitchFamily="34" charset="0"/>
                <a:ea typeface="Calibri" panose="020F0502020204030204" pitchFamily="34" charset="0"/>
              </a:rPr>
              <a:t> bir değerlendirme yöntemi olarak kullanılabilir.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3179537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boyutludur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bireyselleştirilmelidir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Çünkü</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a:t>
            </a:r>
            <a:r>
              <a:rPr lang="en-US" sz="1800" dirty="0">
                <a:effectLst/>
                <a:latin typeface="Segoe UI" panose="020B0502040204020203" pitchFamily="34" charset="0"/>
                <a:ea typeface="Calibri" panose="020F0502020204030204" pitchFamily="34" charset="0"/>
                <a:cs typeface="Segoe UI" panose="020B0502040204020203" pitchFamily="34" charset="0"/>
              </a:rPr>
              <a:t>, her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farklı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seyredebilir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her </a:t>
            </a:r>
            <a:r>
              <a:rPr lang="en-US" sz="1800" dirty="0" err="1">
                <a:effectLst/>
                <a:latin typeface="Segoe UI" panose="020B0502040204020203" pitchFamily="34" charset="0"/>
                <a:ea typeface="Calibri" panose="020F0502020204030204" pitchFamily="34" charset="0"/>
                <a:cs typeface="Segoe UI" panose="020B0502040204020203" pitchFamily="34" charset="0"/>
              </a:rPr>
              <a:t>bireyin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özelliklerine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bağlı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eğitsel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tıbbi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ihtiyaçları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birbirinden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farklı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Otizm</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Spektrum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Bozukluğunda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ana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belirtilere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etkisi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görülmüş</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etkili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tedavi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yöntemi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eğitsel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yaklaşımlardır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Eğitsel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tedaviye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başlarken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çocuğun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bilişsel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seviyesi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erken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yaşta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tedaviye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başlanması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(3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yaş</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öncesi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tedavinin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yoğunluğu</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miktarı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ailenin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özellikleri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çocuğun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genetik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biyolojik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özellikleri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belirti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şiddeti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sosyal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hayata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katılım</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derecesi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eğitimin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başarısını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belirleyen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önemli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faktörlerdendir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1187421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ea typeface="Calibri" panose="020F0502020204030204" pitchFamily="34" charset="0"/>
                <a:cs typeface="Segoe UI" panose="020B0502040204020203" pitchFamily="34" charset="0"/>
              </a:rPr>
              <a:t>Tanının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belirlenmesi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gereksinimlerinin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tespit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edilip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eğitsel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müdahaleye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hemen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başlanması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bunun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yanında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evde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eğitim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programları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okul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ailenin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gereksinimlerinin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tespiti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desteklenmesi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gidişatında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önemli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rol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oynar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Uygulamalı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Davranış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Analizi</a:t>
            </a:r>
            <a:r>
              <a:rPr lang="en-US" sz="1800" dirty="0">
                <a:effectLst/>
                <a:latin typeface="Segoe UI" panose="020B0502040204020203" pitchFamily="34" charset="0"/>
                <a:ea typeface="Calibri" panose="020F0502020204030204" pitchFamily="34" charset="0"/>
                <a:cs typeface="Segoe UI" panose="020B0502040204020203" pitchFamily="34" charset="0"/>
              </a:rPr>
              <a:t> (Applied Behavior Analysis), Erken </a:t>
            </a:r>
            <a:r>
              <a:rPr lang="en-US" sz="1800" dirty="0" err="1">
                <a:effectLst/>
                <a:latin typeface="Segoe UI" panose="020B0502040204020203" pitchFamily="34" charset="0"/>
                <a:ea typeface="Calibri" panose="020F0502020204030204" pitchFamily="34" charset="0"/>
                <a:cs typeface="Segoe UI" panose="020B0502040204020203" pitchFamily="34" charset="0"/>
              </a:rPr>
              <a:t>Yoğun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Davranış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Analizi</a:t>
            </a:r>
            <a:r>
              <a:rPr lang="en-US" sz="1800" dirty="0">
                <a:effectLst/>
                <a:latin typeface="Segoe UI" panose="020B0502040204020203" pitchFamily="34" charset="0"/>
                <a:ea typeface="Calibri" panose="020F0502020204030204" pitchFamily="34" charset="0"/>
                <a:cs typeface="Segoe UI" panose="020B0502040204020203" pitchFamily="34" charset="0"/>
              </a:rPr>
              <a:t> (Early Intensive Behavioral Analysis), Erken </a:t>
            </a:r>
            <a:r>
              <a:rPr lang="en-US" sz="1800" dirty="0" err="1">
                <a:effectLst/>
                <a:latin typeface="Segoe UI" panose="020B0502040204020203" pitchFamily="34" charset="0"/>
                <a:ea typeface="Calibri" panose="020F0502020204030204" pitchFamily="34" charset="0"/>
                <a:cs typeface="Segoe UI" panose="020B0502040204020203" pitchFamily="34" charset="0"/>
              </a:rPr>
              <a:t>Başlangıçlı</a:t>
            </a:r>
            <a:r>
              <a:rPr lang="en-US" sz="1800" dirty="0">
                <a:effectLst/>
                <a:latin typeface="Segoe UI" panose="020B0502040204020203" pitchFamily="34" charset="0"/>
                <a:ea typeface="Calibri" panose="020F0502020204030204" pitchFamily="34" charset="0"/>
                <a:cs typeface="Segoe UI" panose="020B0502040204020203" pitchFamily="34" charset="0"/>
              </a:rPr>
              <a:t> Denver </a:t>
            </a:r>
            <a:r>
              <a:rPr lang="en-US" sz="1800" dirty="0" err="1">
                <a:effectLst/>
                <a:latin typeface="Segoe UI" panose="020B0502040204020203" pitchFamily="34" charset="0"/>
                <a:ea typeface="Calibri" panose="020F0502020204030204" pitchFamily="34" charset="0"/>
                <a:cs typeface="Segoe UI" panose="020B0502040204020203" pitchFamily="34" charset="0"/>
              </a:rPr>
              <a:t>Modeli</a:t>
            </a:r>
            <a:r>
              <a:rPr lang="en-US" sz="1800" dirty="0">
                <a:effectLst/>
                <a:latin typeface="Segoe UI" panose="020B0502040204020203" pitchFamily="34" charset="0"/>
                <a:ea typeface="Calibri" panose="020F0502020204030204" pitchFamily="34" charset="0"/>
                <a:cs typeface="Segoe UI" panose="020B0502040204020203" pitchFamily="34" charset="0"/>
              </a:rPr>
              <a:t> (The Early Start Denver Model)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etkinliği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ispatlanmış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eğitsel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geliştikten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gündeme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Çünkü</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salt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ziyade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bütüncül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etkileşimin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etkilendiği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nörogelişimsel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Dolayısı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çekirdek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belirtilere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yönelik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müdahaleler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dolaylı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yoldan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becerisini</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geliştirir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Ortak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geliştikten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sonra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ergen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psikiyatrisi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kulak </a:t>
            </a:r>
            <a:r>
              <a:rPr lang="en-US" sz="1800" dirty="0" err="1">
                <a:effectLst/>
                <a:latin typeface="Segoe UI" panose="020B0502040204020203" pitchFamily="34" charset="0"/>
                <a:ea typeface="Calibri" panose="020F0502020204030204" pitchFamily="34" charset="0"/>
                <a:cs typeface="Segoe UI" panose="020B0502040204020203" pitchFamily="34" charset="0"/>
              </a:rPr>
              <a:t>burun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boğaz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hastalıkları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uzmanı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tarafından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değerlendirmelerle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planlanabilir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Mukaddes</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2013)</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192648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kronik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uğraş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gerektiren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süreçte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aileler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hekimler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tarafından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alternatif</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arayışları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gündeme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Ülkemizde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araştırmaya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alternatif</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kullanma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oranı</a:t>
            </a:r>
            <a:r>
              <a:rPr lang="en-US" sz="1800" dirty="0">
                <a:effectLst/>
                <a:latin typeface="Segoe UI" panose="020B0502040204020203" pitchFamily="34" charset="0"/>
                <a:ea typeface="Calibri" panose="020F0502020204030204" pitchFamily="34" charset="0"/>
                <a:cs typeface="Segoe UI" panose="020B0502040204020203" pitchFamily="34" charset="0"/>
              </a:rPr>
              <a:t> %56’dır. Melatonin, </a:t>
            </a:r>
            <a:r>
              <a:rPr lang="en-US" sz="1800" dirty="0" err="1">
                <a:effectLst/>
                <a:latin typeface="Segoe UI" panose="020B0502040204020203" pitchFamily="34" charset="0"/>
                <a:ea typeface="Calibri" panose="020F0502020204030204" pitchFamily="34" charset="0"/>
                <a:cs typeface="Segoe UI" panose="020B0502040204020203" pitchFamily="34" charset="0"/>
              </a:rPr>
              <a:t>spor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masaj</a:t>
            </a:r>
            <a:r>
              <a:rPr lang="en-US" sz="1800" dirty="0">
                <a:effectLst/>
                <a:latin typeface="Segoe UI" panose="020B0502040204020203" pitchFamily="34" charset="0"/>
                <a:ea typeface="Calibri" panose="020F0502020204030204" pitchFamily="34" charset="0"/>
                <a:cs typeface="Segoe UI" panose="020B0502040204020203" pitchFamily="34" charset="0"/>
              </a:rPr>
              <a:t>, vitamin </a:t>
            </a:r>
            <a:r>
              <a:rPr lang="en-US" sz="1800" dirty="0" err="1">
                <a:effectLst/>
                <a:latin typeface="Segoe UI" panose="020B0502040204020203" pitchFamily="34" charset="0"/>
                <a:ea typeface="Calibri" panose="020F0502020204030204" pitchFamily="34" charset="0"/>
                <a:cs typeface="Segoe UI" panose="020B0502040204020203" pitchFamily="34" charset="0"/>
              </a:rPr>
              <a:t>takviyeleri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spesifik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diyet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uygulamaları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hiperbarik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oksijen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nörofeedback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ağır</a:t>
            </a:r>
            <a:r>
              <a:rPr lang="en-US" sz="1800" dirty="0">
                <a:effectLst/>
                <a:latin typeface="Segoe UI" panose="020B0502040204020203" pitchFamily="34" charset="0"/>
                <a:ea typeface="Calibri" panose="020F0502020204030204" pitchFamily="34" charset="0"/>
                <a:cs typeface="Segoe UI" panose="020B0502040204020203" pitchFamily="34" charset="0"/>
              </a:rPr>
              <a:t> metal </a:t>
            </a:r>
            <a:r>
              <a:rPr lang="en-US" sz="1800" dirty="0" err="1">
                <a:effectLst/>
                <a:latin typeface="Segoe UI" panose="020B0502040204020203" pitchFamily="34" charset="0"/>
                <a:ea typeface="Calibri" panose="020F0502020204030204" pitchFamily="34" charset="0"/>
                <a:cs typeface="Segoe UI" panose="020B0502040204020203" pitchFamily="34" charset="0"/>
              </a:rPr>
              <a:t>şelasyonu</a:t>
            </a:r>
            <a:r>
              <a:rPr lang="en-US" sz="1800" dirty="0">
                <a:effectLst/>
                <a:latin typeface="Segoe UI" panose="020B0502040204020203" pitchFamily="34" charset="0"/>
                <a:ea typeface="Calibri" panose="020F0502020204030204" pitchFamily="34" charset="0"/>
                <a:cs typeface="Segoe UI" panose="020B0502040204020203" pitchFamily="34" charset="0"/>
              </a:rPr>
              <a:t>, IVIG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hayvanlarla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uygulanan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alternatif</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sayılabilir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bilgiye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uyku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melatonin, </a:t>
            </a:r>
            <a:r>
              <a:rPr lang="en-US" sz="1800" dirty="0" err="1">
                <a:effectLst/>
                <a:latin typeface="Segoe UI" panose="020B0502040204020203" pitchFamily="34" charset="0"/>
                <a:ea typeface="Calibri" panose="020F0502020204030204" pitchFamily="34" charset="0"/>
                <a:cs typeface="Segoe UI" panose="020B0502040204020203" pitchFamily="34" charset="0"/>
              </a:rPr>
              <a:t>spesifik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masaj</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beslenmesi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kötü</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800" dirty="0">
                <a:effectLst/>
                <a:latin typeface="Segoe UI" panose="020B0502040204020203" pitchFamily="34" charset="0"/>
                <a:ea typeface="Calibri" panose="020F0502020204030204" pitchFamily="34" charset="0"/>
                <a:cs typeface="Segoe UI" panose="020B0502040204020203" pitchFamily="34" charset="0"/>
              </a:rPr>
              <a:t> multivitamin </a:t>
            </a:r>
            <a:r>
              <a:rPr lang="en-US" sz="1800" dirty="0" err="1">
                <a:effectLst/>
                <a:latin typeface="Segoe UI" panose="020B0502040204020203" pitchFamily="34" charset="0"/>
                <a:ea typeface="Calibri" panose="020F0502020204030204" pitchFamily="34" charset="0"/>
                <a:cs typeface="Segoe UI" panose="020B0502040204020203" pitchFamily="34" charset="0"/>
              </a:rPr>
              <a:t>takviyesi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gösterilmiş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Spor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hayvanlarla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uygulanan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düşük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doz</a:t>
            </a:r>
            <a:r>
              <a:rPr lang="en-US" sz="1800" dirty="0">
                <a:effectLst/>
                <a:latin typeface="Segoe UI" panose="020B0502040204020203" pitchFamily="34" charset="0"/>
                <a:ea typeface="Calibri" panose="020F0502020204030204" pitchFamily="34" charset="0"/>
                <a:cs typeface="Segoe UI" panose="020B0502040204020203" pitchFamily="34" charset="0"/>
              </a:rPr>
              <a:t> B6/MG, </a:t>
            </a:r>
            <a:r>
              <a:rPr lang="en-US" sz="1800" dirty="0" err="1">
                <a:effectLst/>
                <a:latin typeface="Segoe UI" panose="020B0502040204020203" pitchFamily="34" charset="0"/>
                <a:ea typeface="Calibri" panose="020F0502020204030204" pitchFamily="34" charset="0"/>
                <a:cs typeface="Segoe UI" panose="020B0502040204020203" pitchFamily="34" charset="0"/>
              </a:rPr>
              <a:t>folik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asit</a:t>
            </a:r>
            <a:r>
              <a:rPr lang="en-US" sz="1800" dirty="0">
                <a:effectLst/>
                <a:latin typeface="Segoe UI" panose="020B0502040204020203" pitchFamily="34" charset="0"/>
                <a:ea typeface="Calibri" panose="020F0502020204030204" pitchFamily="34" charset="0"/>
                <a:cs typeface="Segoe UI" panose="020B0502040204020203" pitchFamily="34" charset="0"/>
              </a:rPr>
              <a:t>, omega-3 </a:t>
            </a:r>
            <a:r>
              <a:rPr lang="en-US" sz="1800" dirty="0" err="1">
                <a:effectLst/>
                <a:latin typeface="Segoe UI" panose="020B0502040204020203" pitchFamily="34" charset="0"/>
                <a:ea typeface="Calibri" panose="020F0502020204030204" pitchFamily="34" charset="0"/>
                <a:cs typeface="Segoe UI" panose="020B0502040204020203" pitchFamily="34" charset="0"/>
              </a:rPr>
              <a:t>desteği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akupunktur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müzik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kısmen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kabul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edilebilir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Fakat</a:t>
            </a:r>
            <a:r>
              <a:rPr lang="en-US" sz="1800" dirty="0">
                <a:effectLst/>
                <a:latin typeface="Segoe UI" panose="020B0502040204020203" pitchFamily="34" charset="0"/>
                <a:ea typeface="Calibri" panose="020F0502020204030204" pitchFamily="34" charset="0"/>
                <a:cs typeface="Segoe UI" panose="020B0502040204020203" pitchFamily="34" charset="0"/>
              </a:rPr>
              <a:t> B12, C </a:t>
            </a:r>
            <a:r>
              <a:rPr lang="en-US" sz="1800" dirty="0" err="1">
                <a:effectLst/>
                <a:latin typeface="Segoe UI" panose="020B0502040204020203" pitchFamily="34" charset="0"/>
                <a:ea typeface="Calibri" panose="020F0502020204030204" pitchFamily="34" charset="0"/>
                <a:cs typeface="Segoe UI" panose="020B0502040204020203" pitchFamily="34" charset="0"/>
              </a:rPr>
              <a:t>vitamini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takviyesi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immun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terapiler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spesifik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diyet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hiperbarik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oksijen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ağır</a:t>
            </a:r>
            <a:r>
              <a:rPr lang="en-US" sz="1800" dirty="0">
                <a:effectLst/>
                <a:latin typeface="Segoe UI" panose="020B0502040204020203" pitchFamily="34" charset="0"/>
                <a:ea typeface="Calibri" panose="020F0502020204030204" pitchFamily="34" charset="0"/>
                <a:cs typeface="Segoe UI" panose="020B0502040204020203" pitchFamily="34" charset="0"/>
              </a:rPr>
              <a:t> metal </a:t>
            </a:r>
            <a:r>
              <a:rPr lang="en-US" sz="1800" dirty="0" err="1">
                <a:effectLst/>
                <a:latin typeface="Segoe UI" panose="020B0502040204020203" pitchFamily="34" charset="0"/>
                <a:ea typeface="Calibri" panose="020F0502020204030204" pitchFamily="34" charset="0"/>
                <a:cs typeface="Segoe UI" panose="020B0502040204020203" pitchFamily="34" charset="0"/>
              </a:rPr>
              <a:t>şelasyonu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Otizm</a:t>
            </a:r>
            <a:r>
              <a:rPr lang="en-US" sz="1800" dirty="0">
                <a:effectLst/>
                <a:latin typeface="Segoe UI" panose="020B0502040204020203" pitchFamily="34" charset="0"/>
                <a:ea typeface="Calibri" panose="020F0502020204030204" pitchFamily="34" charset="0"/>
                <a:cs typeface="Segoe UI" panose="020B0502040204020203" pitchFamily="34" charset="0"/>
              </a:rPr>
              <a:t> Spektrum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tedavisinde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etkisizdir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yöntemlerin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faydası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olmadığı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gidişata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olumsuz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etkileri</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olabilmektedir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38</a:t>
            </a:fld>
            <a:endParaRPr lang="en-US"/>
          </a:p>
        </p:txBody>
      </p:sp>
    </p:spTree>
    <p:extLst>
      <p:ext uri="{BB962C8B-B14F-4D97-AF65-F5344CB8AC3E}">
        <p14:creationId xmlns:p14="http://schemas.microsoft.com/office/powerpoint/2010/main" val="2469367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200" dirty="0" err="1">
                <a:effectLst/>
                <a:latin typeface="Segoe UI" panose="020B0502040204020203" pitchFamily="34" charset="0"/>
                <a:ea typeface="Calibri" panose="020F0502020204030204" pitchFamily="34" charset="0"/>
                <a:cs typeface="Segoe UI" panose="020B0502040204020203" pitchFamily="34" charset="0"/>
              </a:rPr>
              <a:t>Ayrıca</a:t>
            </a:r>
            <a:r>
              <a:rPr lang="en-US" sz="1200" dirty="0">
                <a:effectLst/>
                <a:latin typeface="Segoe UI" panose="020B0502040204020203" pitchFamily="34" charset="0"/>
                <a:ea typeface="Calibri" panose="020F0502020204030204" pitchFamily="34" charset="0"/>
                <a:cs typeface="Segoe UI" panose="020B0502040204020203" pitchFamily="34" charset="0"/>
              </a:rPr>
              <a:t> ana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belirtiler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üzerine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etkisi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gösterilmiş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medikal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tedavide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bulunmamaktadır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err="1">
                <a:effectLst/>
                <a:latin typeface="Segoe UI" panose="020B0502040204020203" pitchFamily="34" charset="0"/>
                <a:ea typeface="Calibri" panose="020F0502020204030204" pitchFamily="34" charset="0"/>
                <a:cs typeface="Segoe UI" panose="020B0502040204020203" pitchFamily="34" charset="0"/>
              </a:rPr>
              <a:t>Medikal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sadece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otizme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eşlik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eden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diğer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psikiyatrik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durumlara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irritabilite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depresyon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Dikkat</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Eksikliği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Hiperaktivite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bozuklukları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uyku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sorunları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gibi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yönelik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kullanılabilir</a:t>
            </a:r>
            <a:r>
              <a:rPr lang="en-US" sz="1200" dirty="0">
                <a:effectLst/>
                <a:latin typeface="Segoe UI" panose="020B0502040204020203" pitchFamily="34" charset="0"/>
                <a:ea typeface="Calibri" panose="020F0502020204030204" pitchFamily="34" charset="0"/>
                <a:cs typeface="Segoe UI" panose="020B0502040204020203" pitchFamily="34" charset="0"/>
              </a:rPr>
              <a:t>.</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tr-TR" dirty="0"/>
              <a:t>Bazı çocuklar ana belirtilerde iyileşmeye rağmen tanıyı korur</a:t>
            </a:r>
          </a:p>
          <a:p>
            <a:pPr algn="just">
              <a:buFont typeface="Wingdings" panose="05000000000000000000" pitchFamily="2" charset="2"/>
              <a:buChar char="§"/>
            </a:pPr>
            <a:r>
              <a:rPr lang="tr-TR" dirty="0"/>
              <a:t>Daha hafif belirtileri olanlar, yaşları ilerledikçe OSB tanı ölçütlerini karşılamasalar bile </a:t>
            </a:r>
            <a:r>
              <a:rPr lang="tr-TR" b="1" dirty="0"/>
              <a:t>silik belirtiler </a:t>
            </a:r>
            <a:r>
              <a:rPr lang="tr-TR" dirty="0"/>
              <a:t>gösterebilmektedir</a:t>
            </a:r>
          </a:p>
          <a:p>
            <a:pPr algn="just">
              <a:buFont typeface="Wingdings" panose="05000000000000000000" pitchFamily="2" charset="2"/>
              <a:buChar char="§"/>
            </a:pPr>
            <a:r>
              <a:rPr lang="tr-TR" dirty="0"/>
              <a:t>Bu bireylerin çoğunluğu, yaşam boyu aile ve çevre desteğine muhtaç olurken </a:t>
            </a:r>
          </a:p>
          <a:p>
            <a:pPr algn="just">
              <a:buFont typeface="Wingdings" panose="05000000000000000000" pitchFamily="2" charset="2"/>
              <a:buChar char="§"/>
            </a:pPr>
            <a:r>
              <a:rPr lang="tr-TR" dirty="0"/>
              <a:t>Az bir kısmı yalnız başına yaşamını sürdürebilmektedir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Segoe UI" panose="020B0502040204020203" pitchFamily="34" charset="0"/>
                <a:ea typeface="Calibri" panose="020F0502020204030204" pitchFamily="34" charset="0"/>
                <a:cs typeface="Segoe UI" panose="020B0502040204020203" pitchFamily="34" charset="0"/>
              </a:rPr>
              <a:t>Gidişte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üzerinde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durulan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özellik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zekâ</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düzeyidir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OSB’de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bazı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çocuklar</a:t>
            </a:r>
            <a:r>
              <a:rPr lang="en-US" sz="1200" dirty="0">
                <a:effectLst/>
                <a:latin typeface="Segoe UI" panose="020B0502040204020203" pitchFamily="34" charset="0"/>
                <a:ea typeface="Calibri" panose="020F0502020204030204" pitchFamily="34" charset="0"/>
                <a:cs typeface="Segoe UI" panose="020B0502040204020203" pitchFamily="34" charset="0"/>
              </a:rPr>
              <a:t> ana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belirtilerde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iyileşmeye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rağmen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tanıyı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korumaktadır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Diğer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yandan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daha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hafif</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belirtileri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olanlar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yaşları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ilerledikçe</a:t>
            </a:r>
            <a:r>
              <a:rPr lang="en-US" sz="1200" dirty="0">
                <a:effectLst/>
                <a:latin typeface="Segoe UI" panose="020B0502040204020203" pitchFamily="34" charset="0"/>
                <a:ea typeface="Calibri" panose="020F0502020204030204" pitchFamily="34" charset="0"/>
                <a:cs typeface="Segoe UI" panose="020B0502040204020203" pitchFamily="34" charset="0"/>
              </a:rPr>
              <a:t> OSB </a:t>
            </a:r>
            <a:r>
              <a:rPr lang="en-US" sz="1200" dirty="0" err="1">
                <a:effectLst/>
                <a:latin typeface="Segoe UI" panose="020B0502040204020203" pitchFamily="34" charset="0"/>
                <a:ea typeface="Calibri" panose="020F0502020204030204" pitchFamily="34" charset="0"/>
                <a:cs typeface="Segoe UI" panose="020B0502040204020203" pitchFamily="34" charset="0"/>
              </a:rPr>
              <a:t>tanı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ölçütlerini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karşılamasalar</a:t>
            </a:r>
            <a:r>
              <a:rPr lang="en-US" sz="1200" dirty="0">
                <a:effectLst/>
                <a:latin typeface="Segoe UI" panose="020B0502040204020203" pitchFamily="34" charset="0"/>
                <a:ea typeface="Calibri" panose="020F0502020204030204" pitchFamily="34" charset="0"/>
                <a:cs typeface="Segoe UI" panose="020B0502040204020203" pitchFamily="34" charset="0"/>
              </a:rPr>
              <a:t> bile </a:t>
            </a:r>
            <a:r>
              <a:rPr lang="en-US" sz="1200" dirty="0" err="1">
                <a:effectLst/>
                <a:latin typeface="Segoe UI" panose="020B0502040204020203" pitchFamily="34" charset="0"/>
                <a:ea typeface="Calibri" panose="020F0502020204030204" pitchFamily="34" charset="0"/>
                <a:cs typeface="Segoe UI" panose="020B0502040204020203" pitchFamily="34" charset="0"/>
              </a:rPr>
              <a:t>toplumsal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iletişim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dil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becerileri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davranış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açısından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silik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belirtiler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gösterebilmektedir</a:t>
            </a:r>
            <a:r>
              <a:rPr lang="en-US" sz="1200" dirty="0">
                <a:effectLst/>
                <a:latin typeface="Segoe UI" panose="020B0502040204020203" pitchFamily="34" charset="0"/>
                <a:ea typeface="Calibri" panose="020F0502020204030204" pitchFamily="34" charset="0"/>
                <a:cs typeface="Segoe UI" panose="020B0502040204020203" pitchFamily="34" charset="0"/>
              </a:rPr>
              <a:t>. Bu </a:t>
            </a:r>
            <a:r>
              <a:rPr lang="en-US" sz="1200" dirty="0" err="1">
                <a:effectLst/>
                <a:latin typeface="Segoe UI" panose="020B0502040204020203" pitchFamily="34" charset="0"/>
                <a:ea typeface="Calibri" panose="020F0502020204030204" pitchFamily="34" charset="0"/>
                <a:cs typeface="Segoe UI" panose="020B0502040204020203" pitchFamily="34" charset="0"/>
              </a:rPr>
              <a:t>bireylerin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çoğunluğu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yaşam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boyu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aile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çevre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desteğine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muhtaç</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olurken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kısmı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yalnız</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başına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yaşamını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sürdürebilmektedir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Literatürde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alan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otizm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gidişatı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otizm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şiddeti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tanılarına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göre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değişiklik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göstermektedir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39</a:t>
            </a:fld>
            <a:endParaRPr lang="en-US"/>
          </a:p>
        </p:txBody>
      </p:sp>
    </p:spTree>
    <p:extLst>
      <p:ext uri="{BB962C8B-B14F-4D97-AF65-F5344CB8AC3E}">
        <p14:creationId xmlns:p14="http://schemas.microsoft.com/office/powerpoint/2010/main" val="115577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Dikkat Eksikliği ve </a:t>
            </a:r>
            <a:r>
              <a:rPr lang="tr-TR" sz="1800" dirty="0" err="1">
                <a:effectLst/>
                <a:latin typeface="Segoe UI" panose="020B0502040204020203" pitchFamily="34" charset="0"/>
                <a:ea typeface="Calibri" panose="020F0502020204030204" pitchFamily="34" charset="0"/>
                <a:cs typeface="Segoe UI" panose="020B0502040204020203" pitchFamily="34" charset="0"/>
              </a:rPr>
              <a:t>Hiperaktivite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 (DEHB), çocuğun genel gelişimi ile uyumsuz; aile, sosyal yaşam ve okul ortamlarındaki yaşamını etkileyen dikkatsizlik, aşırı hareketlilik ve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dürtüsellikle</a:t>
            </a:r>
            <a:r>
              <a:rPr lang="tr-TR" sz="1800" dirty="0">
                <a:effectLst/>
                <a:latin typeface="Segoe UI" panose="020B0502040204020203" pitchFamily="34" charset="0"/>
                <a:ea typeface="Calibri" panose="020F0502020204030204" pitchFamily="34" charset="0"/>
                <a:cs typeface="Segoe UI" panose="020B0502040204020203" pitchFamily="34" charset="0"/>
              </a:rPr>
              <a:t> karakterize bir bozukluktur. Dikkat eksikliği; çocuğun yaşına ve gelişim düzeyine göre değerlendirildiğinde, dikkat süresinin kısa olması, unutkan ve dağınık olması, günlük yaşamı organize etmekte zorlanması, bir işe konsantre olmuşken basit bir uyaranla dikkatinin çabuk dağılması ve uzun süreli dikkat gerektiren işlerden kaçınması olarak tanımlanabilir. </a:t>
            </a:r>
            <a:r>
              <a:rPr lang="tr-TR" sz="1800" dirty="0" err="1">
                <a:effectLst/>
                <a:latin typeface="Segoe UI" panose="020B0502040204020203" pitchFamily="34" charset="0"/>
                <a:ea typeface="Calibri" panose="020F0502020204030204" pitchFamily="34" charset="0"/>
                <a:cs typeface="Segoe UI" panose="020B0502040204020203" pitchFamily="34" charset="0"/>
              </a:rPr>
              <a:t>Hiperativite-dürtüsellik</a:t>
            </a:r>
            <a:r>
              <a:rPr lang="tr-TR" sz="1800" dirty="0">
                <a:effectLst/>
                <a:latin typeface="Segoe UI" panose="020B0502040204020203" pitchFamily="34" charset="0"/>
                <a:ea typeface="Calibri" panose="020F0502020204030204" pitchFamily="34" charset="0"/>
                <a:cs typeface="Segoe UI" panose="020B0502040204020203" pitchFamily="34" charset="0"/>
              </a:rPr>
              <a:t> ise gelişim düzeyine uymayan aşırı hareketlilik, yerinde duramama, çok konuşma ve konuşma sırasını bekleyememe, acelecilik gibi belirtilerle karakterizedir.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DEHB, okul çağı çocuklarının %3-7’sinde görülen bir bozukluktur. Son yıllarda yapılmış olan bir çalışmada, dünya genelinde DEHB sıklığı %5,9-7,1 olarak saptanmıştır. Ayrıca bu çalışmada,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DEHB’ye</a:t>
            </a:r>
            <a:r>
              <a:rPr lang="tr-TR" sz="1800" dirty="0">
                <a:effectLst/>
                <a:latin typeface="Segoe UI" panose="020B0502040204020203" pitchFamily="34" charset="0"/>
                <a:ea typeface="Calibri" panose="020F0502020204030204" pitchFamily="34" charset="0"/>
                <a:cs typeface="Segoe UI" panose="020B0502040204020203" pitchFamily="34" charset="0"/>
              </a:rPr>
              <a:t> erkeklerde daha sık rastlandığı, DEHB alt tipleri açısından dikkat eksikliği baskın tipinin daha çok toplum bazlı çalışmalarda, birleşik tipin ise klinik başvurularda ve klinik temelli çalışmalarda daha sık olduğu belirtilmiştir. Ülkemizde DEHB sıklığını dört yıl boyunca değerlendiren bir çalışmada, sıklığın yıllara göre %12,22-13,38 arasında değiştiği gözlenmiştir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 Ercan ve ark., 2013)</a:t>
            </a:r>
            <a:r>
              <a:rPr lang="tr-TR" sz="1800" dirty="0">
                <a:effectLst/>
                <a:latin typeface="Segoe UI" panose="020B0502040204020203" pitchFamily="34" charset="0"/>
                <a:ea typeface="Calibri" panose="020F0502020204030204" pitchFamily="34" charset="0"/>
                <a:cs typeface="Segoe UI" panose="020B0502040204020203" pitchFamily="34" charset="0"/>
              </a:rPr>
              <a:t>. Bu çalışma, ülkemizde DEHB sıklığının dünya ortalamasına göre daha yüksek olduğunu göstermektedir. Bu konuda ülkemizde yapılan güncel bir sıklık çalışmasında da ülkemizde DEHB sıklığının %12,39 olduğu bildirilmiştir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 S. Ercan ve ark., 2019)</a:t>
            </a: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tr-TR" b="1" dirty="0"/>
              <a:t>Dikkat eksikliği</a:t>
            </a:r>
          </a:p>
          <a:p>
            <a:pPr lvl="1">
              <a:buFont typeface="Wingdings" panose="05000000000000000000" pitchFamily="2" charset="2"/>
              <a:buChar char="§"/>
            </a:pPr>
            <a:r>
              <a:rPr lang="tr-TR" dirty="0"/>
              <a:t>Dikkat süresinin kısa olma</a:t>
            </a:r>
          </a:p>
          <a:p>
            <a:pPr lvl="1">
              <a:buFont typeface="Wingdings" panose="05000000000000000000" pitchFamily="2" charset="2"/>
              <a:buChar char="§"/>
            </a:pPr>
            <a:r>
              <a:rPr lang="tr-TR" dirty="0"/>
              <a:t>Unutkanlık ve dağınıklık</a:t>
            </a:r>
          </a:p>
          <a:p>
            <a:pPr lvl="1">
              <a:buFont typeface="Wingdings" panose="05000000000000000000" pitchFamily="2" charset="2"/>
              <a:buChar char="§"/>
            </a:pPr>
            <a:r>
              <a:rPr lang="tr-TR" dirty="0"/>
              <a:t>Günlük yaşamı organize etmekte zorlanma</a:t>
            </a:r>
          </a:p>
          <a:p>
            <a:pPr lvl="1">
              <a:buFont typeface="Wingdings" panose="05000000000000000000" pitchFamily="2" charset="2"/>
              <a:buChar char="§"/>
            </a:pPr>
            <a:r>
              <a:rPr lang="tr-TR" dirty="0"/>
              <a:t>Konsantre olmuşken basit bir uyaranla dikkatte dağılma</a:t>
            </a:r>
          </a:p>
          <a:p>
            <a:pPr lvl="1">
              <a:buFont typeface="Wingdings" panose="05000000000000000000" pitchFamily="2" charset="2"/>
              <a:buChar char="§"/>
            </a:pPr>
            <a:r>
              <a:rPr lang="tr-TR" dirty="0"/>
              <a:t>Uzun süreli dikkat gerektiren işlerden kaçınma</a:t>
            </a:r>
          </a:p>
          <a:p>
            <a:pPr>
              <a:buFont typeface="Wingdings" panose="05000000000000000000" pitchFamily="2" charset="2"/>
              <a:buChar char="§"/>
            </a:pPr>
            <a:r>
              <a:rPr lang="tr-TR" b="1" dirty="0" err="1"/>
              <a:t>Hiperaktivite</a:t>
            </a:r>
            <a:endParaRPr lang="tr-TR" b="1" dirty="0"/>
          </a:p>
          <a:p>
            <a:pPr lvl="1">
              <a:buFont typeface="Wingdings" panose="05000000000000000000" pitchFamily="2" charset="2"/>
              <a:buChar char="§"/>
            </a:pPr>
            <a:r>
              <a:rPr lang="tr-TR" dirty="0"/>
              <a:t>aşırı hareketlilik, yerinde duramama, çok konuşma</a:t>
            </a:r>
          </a:p>
          <a:p>
            <a:pPr>
              <a:buFont typeface="Wingdings" panose="05000000000000000000" pitchFamily="2" charset="2"/>
              <a:buChar char="§"/>
            </a:pPr>
            <a:r>
              <a:rPr lang="tr-TR" b="1" dirty="0" err="1"/>
              <a:t>Dürtüsellik</a:t>
            </a:r>
            <a:endParaRPr lang="tr-TR" b="1" dirty="0"/>
          </a:p>
          <a:p>
            <a:pPr lvl="1">
              <a:buFont typeface="Wingdings" panose="05000000000000000000" pitchFamily="2" charset="2"/>
              <a:buChar char="§"/>
            </a:pPr>
            <a:r>
              <a:rPr lang="tr-TR" dirty="0"/>
              <a:t>konuşma sırasını bekleyememe, acelecilik </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41</a:t>
            </a:fld>
            <a:endParaRPr lang="en-US"/>
          </a:p>
        </p:txBody>
      </p:sp>
    </p:spTree>
    <p:extLst>
      <p:ext uri="{BB962C8B-B14F-4D97-AF65-F5344CB8AC3E}">
        <p14:creationId xmlns:p14="http://schemas.microsoft.com/office/powerpoint/2010/main" val="167533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DEHB,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nörobiyolojik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bir bozukluktur. Bunun anlamı, anne karnından itibaren beyin gelişimindeki bazı farklılıkların bu bozukluğa yol açtığıdır.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sebepleri arasında çeşitli faktörler sayılabilmektedir.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ortaya çıkışında genetik faktörlerin önemli rolü olduğu bilinmektedir. Yapılan ikiz çalışmalarında, genetik geçişin %74 oranında etkili olduğu görülmüştür. Aile çalışmalarında ise aile bireyleri, özellikle de kardeşler arasında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topluma göre daha sık olduğu gösterilmiştir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Faraone</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2018)</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sebepleri arasındaki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nörokimyasal</a:t>
            </a:r>
            <a:r>
              <a:rPr lang="tr-TR" sz="1800" dirty="0">
                <a:effectLst/>
                <a:latin typeface="Segoe UI" panose="020B0502040204020203" pitchFamily="34" charset="0"/>
                <a:ea typeface="Calibri" panose="020F0502020204030204" pitchFamily="34" charset="0"/>
                <a:cs typeface="Segoe UI" panose="020B0502040204020203" pitchFamily="34" charset="0"/>
              </a:rPr>
              <a:t> faktörlere bakıldığında beyinde bazı sinyal moleküllerinde (örneğin </a:t>
            </a:r>
            <a:r>
              <a:rPr lang="tr-TR" sz="1800" dirty="0" err="1">
                <a:effectLst/>
                <a:latin typeface="Segoe UI" panose="020B0502040204020203" pitchFamily="34" charset="0"/>
                <a:ea typeface="Calibri" panose="020F0502020204030204" pitchFamily="34" charset="0"/>
                <a:cs typeface="Segoe UI" panose="020B0502040204020203" pitchFamily="34" charset="0"/>
              </a:rPr>
              <a:t>dopamin</a:t>
            </a:r>
            <a:r>
              <a:rPr lang="tr-TR" sz="1800" dirty="0">
                <a:effectLst/>
                <a:latin typeface="Segoe UI" panose="020B0502040204020203" pitchFamily="34" charset="0"/>
                <a:ea typeface="Calibri" panose="020F0502020204030204" pitchFamily="34" charset="0"/>
                <a:cs typeface="Segoe UI" panose="020B0502040204020203" pitchFamily="34" charset="0"/>
              </a:rPr>
              <a:t>) düzensizlikler olabileceği düşünülmektedir. Yapılan çalışmalarda, </a:t>
            </a:r>
            <a:r>
              <a:rPr lang="tr-TR" sz="1800" dirty="0" err="1">
                <a:effectLst/>
                <a:latin typeface="Segoe UI" panose="020B0502040204020203" pitchFamily="34" charset="0"/>
                <a:ea typeface="Calibri" panose="020F0502020204030204" pitchFamily="34" charset="0"/>
                <a:cs typeface="Segoe UI" panose="020B0502040204020203" pitchFamily="34" charset="0"/>
              </a:rPr>
              <a:t>dopaminerjik</a:t>
            </a:r>
            <a:r>
              <a:rPr lang="tr-TR" sz="1800" dirty="0">
                <a:effectLst/>
                <a:latin typeface="Segoe UI" panose="020B0502040204020203" pitchFamily="34" charset="0"/>
                <a:ea typeface="Calibri" panose="020F0502020204030204" pitchFamily="34" charset="0"/>
                <a:cs typeface="Segoe UI" panose="020B0502040204020203" pitchFamily="34" charset="0"/>
              </a:rPr>
              <a:t> sistem (DA) ve </a:t>
            </a:r>
            <a:r>
              <a:rPr lang="tr-TR" sz="1800" dirty="0" err="1">
                <a:effectLst/>
                <a:latin typeface="Segoe UI" panose="020B0502040204020203" pitchFamily="34" charset="0"/>
                <a:ea typeface="Calibri" panose="020F0502020204030204" pitchFamily="34" charset="0"/>
                <a:cs typeface="Segoe UI" panose="020B0502040204020203" pitchFamily="34" charset="0"/>
              </a:rPr>
              <a:t>indirekt</a:t>
            </a:r>
            <a:r>
              <a:rPr lang="tr-TR" sz="1800" dirty="0">
                <a:effectLst/>
                <a:latin typeface="Segoe UI" panose="020B0502040204020203" pitchFamily="34" charset="0"/>
                <a:ea typeface="Calibri" panose="020F0502020204030204" pitchFamily="34" charset="0"/>
                <a:cs typeface="Segoe UI" panose="020B0502040204020203" pitchFamily="34" charset="0"/>
              </a:rPr>
              <a:t> olarak </a:t>
            </a:r>
            <a:r>
              <a:rPr lang="tr-TR" sz="1800" dirty="0" err="1">
                <a:effectLst/>
                <a:latin typeface="Segoe UI" panose="020B0502040204020203" pitchFamily="34" charset="0"/>
                <a:ea typeface="Calibri" panose="020F0502020204030204" pitchFamily="34" charset="0"/>
                <a:cs typeface="Segoe UI" panose="020B0502040204020203" pitchFamily="34" charset="0"/>
              </a:rPr>
              <a:t>noradrenerjik</a:t>
            </a:r>
            <a:r>
              <a:rPr lang="tr-TR" sz="1800" dirty="0">
                <a:effectLst/>
                <a:latin typeface="Segoe UI" panose="020B0502040204020203" pitchFamily="34" charset="0"/>
                <a:ea typeface="Calibri" panose="020F0502020204030204" pitchFamily="34" charset="0"/>
                <a:cs typeface="Segoe UI" panose="020B0502040204020203" pitchFamily="34" charset="0"/>
              </a:rPr>
              <a:t> sistemin etkili olduğuna dair bulgular saptanmıştır.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Beynin yapısı ile ilgili yapılan çalışmalarda ise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DEHB’li</a:t>
            </a:r>
            <a:r>
              <a:rPr lang="tr-TR" sz="1800" dirty="0">
                <a:effectLst/>
                <a:latin typeface="Segoe UI" panose="020B0502040204020203" pitchFamily="34" charset="0"/>
                <a:ea typeface="Calibri" panose="020F0502020204030204" pitchFamily="34" charset="0"/>
                <a:cs typeface="Segoe UI" panose="020B0502040204020203" pitchFamily="34" charset="0"/>
              </a:rPr>
              <a:t> bireylerde, normal bireylere göre beyin hacminde küçülme olduğu, bu küçülmenin özellikle de </a:t>
            </a:r>
            <a:r>
              <a:rPr lang="tr-TR" sz="1800" dirty="0" err="1">
                <a:effectLst/>
                <a:latin typeface="Segoe UI" panose="020B0502040204020203" pitchFamily="34" charset="0"/>
                <a:ea typeface="Calibri" panose="020F0502020204030204" pitchFamily="34" charset="0"/>
                <a:cs typeface="Segoe UI" panose="020B0502040204020203" pitchFamily="34" charset="0"/>
              </a:rPr>
              <a:t>frontal</a:t>
            </a:r>
            <a:r>
              <a:rPr lang="tr-TR" sz="1800" dirty="0">
                <a:effectLst/>
                <a:latin typeface="Segoe UI" panose="020B0502040204020203" pitchFamily="34" charset="0"/>
                <a:ea typeface="Calibri" panose="020F0502020204030204" pitchFamily="34" charset="0"/>
                <a:cs typeface="Segoe UI" panose="020B0502040204020203" pitchFamily="34" charset="0"/>
              </a:rPr>
              <a:t> lob (ön beyin) ve </a:t>
            </a:r>
            <a:r>
              <a:rPr lang="tr-TR" sz="1800" dirty="0" err="1">
                <a:effectLst/>
                <a:latin typeface="Segoe UI" panose="020B0502040204020203" pitchFamily="34" charset="0"/>
                <a:ea typeface="Calibri" panose="020F0502020204030204" pitchFamily="34" charset="0"/>
                <a:cs typeface="Segoe UI" panose="020B0502040204020203" pitchFamily="34" charset="0"/>
              </a:rPr>
              <a:t>serebellumu</a:t>
            </a:r>
            <a:r>
              <a:rPr lang="tr-TR" sz="1800" dirty="0">
                <a:effectLst/>
                <a:latin typeface="Segoe UI" panose="020B0502040204020203" pitchFamily="34" charset="0"/>
                <a:ea typeface="Calibri" panose="020F0502020204030204" pitchFamily="34" charset="0"/>
                <a:cs typeface="Segoe UI" panose="020B0502040204020203" pitchFamily="34" charset="0"/>
              </a:rPr>
              <a:t> (beyincik) içerdiği saptanmıştır. Yapılan fonksiyonel MR çalışmalarında,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DEHB’lilerde</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prefrontal</a:t>
            </a:r>
            <a:r>
              <a:rPr lang="tr-TR" sz="1800" dirty="0">
                <a:effectLst/>
                <a:latin typeface="Segoe UI" panose="020B0502040204020203" pitchFamily="34" charset="0"/>
                <a:ea typeface="Calibri" panose="020F0502020204030204" pitchFamily="34" charset="0"/>
                <a:cs typeface="Segoe UI" panose="020B0502040204020203" pitchFamily="34" charset="0"/>
              </a:rPr>
              <a:t> korteks işlevlerinde azalma olduğu anlaşılmıştır. </a:t>
            </a:r>
            <a:r>
              <a:rPr lang="tr-TR" sz="1800" dirty="0" err="1">
                <a:effectLst/>
                <a:latin typeface="Segoe UI" panose="020B0502040204020203" pitchFamily="34" charset="0"/>
                <a:ea typeface="Calibri" panose="020F0502020204030204" pitchFamily="34" charset="0"/>
                <a:cs typeface="Segoe UI" panose="020B0502040204020203" pitchFamily="34" charset="0"/>
              </a:rPr>
              <a:t>Prefrontal</a:t>
            </a:r>
            <a:r>
              <a:rPr lang="tr-TR" sz="1800" dirty="0">
                <a:effectLst/>
                <a:latin typeface="Segoe UI" panose="020B0502040204020203" pitchFamily="34" charset="0"/>
                <a:ea typeface="Calibri" panose="020F0502020204030204" pitchFamily="34" charset="0"/>
                <a:cs typeface="Segoe UI" panose="020B0502040204020203" pitchFamily="34" charset="0"/>
              </a:rPr>
              <a:t> korteks, insanın yürütücü işlevlerini yapan beyin merkezidir ve beynin ön kısmında yer alır.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indent="0">
              <a:buNone/>
            </a:pPr>
            <a:r>
              <a:rPr lang="tr-TR" b="1" u="sng" dirty="0"/>
              <a:t>DEHB ilişkili risk faktörleri</a:t>
            </a:r>
          </a:p>
          <a:p>
            <a:pPr>
              <a:buFont typeface="Wingdings" panose="05000000000000000000" pitchFamily="2" charset="2"/>
              <a:buChar char="§"/>
            </a:pPr>
            <a:r>
              <a:rPr lang="tr-TR" sz="2400" b="1" dirty="0"/>
              <a:t>Doğum öncesi ve sırasında</a:t>
            </a:r>
          </a:p>
          <a:p>
            <a:pPr lvl="1">
              <a:buFont typeface="Wingdings" panose="05000000000000000000" pitchFamily="2" charset="2"/>
              <a:buChar char="§"/>
            </a:pPr>
            <a:r>
              <a:rPr lang="tr-TR" sz="2000" dirty="0"/>
              <a:t>Annenin ileri ya da genç yaşta olması, hamilelik sırasında sigara ve alkol kullanması</a:t>
            </a:r>
          </a:p>
          <a:p>
            <a:pPr lvl="1">
              <a:buFont typeface="Wingdings" panose="05000000000000000000" pitchFamily="2" charset="2"/>
              <a:buChar char="§"/>
            </a:pPr>
            <a:r>
              <a:rPr lang="tr-TR" sz="2000" dirty="0"/>
              <a:t>Annenin yoğun kaygı ve strese maruz kalması, gebelikte düşük </a:t>
            </a:r>
            <a:r>
              <a:rPr lang="tr-TR" sz="2000" dirty="0" err="1"/>
              <a:t>folik</a:t>
            </a:r>
            <a:r>
              <a:rPr lang="tr-TR" sz="2000" dirty="0"/>
              <a:t> asit düzeyi </a:t>
            </a:r>
          </a:p>
          <a:p>
            <a:pPr lvl="1">
              <a:buFont typeface="Wingdings" panose="05000000000000000000" pitchFamily="2" charset="2"/>
              <a:buChar char="§"/>
            </a:pPr>
            <a:r>
              <a:rPr lang="tr-TR" sz="2000" dirty="0"/>
              <a:t>Erken doğum, düşük doğum ağırlığı, doğum komplikasyonları</a:t>
            </a:r>
          </a:p>
          <a:p>
            <a:pPr>
              <a:buFont typeface="Wingdings" panose="05000000000000000000" pitchFamily="2" charset="2"/>
              <a:buChar char="§"/>
            </a:pPr>
            <a:r>
              <a:rPr lang="tr-TR" sz="2400" b="1" dirty="0"/>
              <a:t>Doğum sonrası</a:t>
            </a:r>
          </a:p>
          <a:p>
            <a:pPr lvl="1">
              <a:buFont typeface="Wingdings" panose="05000000000000000000" pitchFamily="2" charset="2"/>
              <a:buChar char="§"/>
            </a:pPr>
            <a:r>
              <a:rPr lang="tr-TR" sz="2000" dirty="0"/>
              <a:t>Anne depresyonu, parçalanmış ailede olma</a:t>
            </a:r>
          </a:p>
          <a:p>
            <a:pPr lvl="1">
              <a:buFont typeface="Wingdings" panose="05000000000000000000" pitchFamily="2" charset="2"/>
              <a:buChar char="§"/>
            </a:pPr>
            <a:r>
              <a:rPr lang="tr-TR" sz="2000" dirty="0"/>
              <a:t>Erken yaşta duygusal yoksunluk ve ihmal, evlat edinilme ve anneden ayrı kalma</a:t>
            </a:r>
            <a:endParaRPr lang="tr-T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Calibri" panose="020F0502020204030204" pitchFamily="34" charset="0"/>
                <a:cs typeface="Segoe UI" panose="020B0502040204020203" pitchFamily="34" charset="0"/>
              </a:rPr>
              <a:t>DEHB ile ilişkili; doğum öncesi, doğum esnası ve doğum sonrası olarak listelenebilecek birçok risk faktörü vardır.  Annenin; ileri ya da genç yaşta olması, hamilelik sırasında sigara ve alkol kullanması, yoğun kaygı ve strese maruz kalması, hamilelikte düşük </a:t>
            </a:r>
            <a:r>
              <a:rPr lang="tr-TR" sz="1200" dirty="0" err="1">
                <a:effectLst/>
                <a:latin typeface="Segoe UI" panose="020B0502040204020203" pitchFamily="34" charset="0"/>
                <a:ea typeface="Calibri" panose="020F0502020204030204" pitchFamily="34" charset="0"/>
                <a:cs typeface="Segoe UI" panose="020B0502040204020203" pitchFamily="34" charset="0"/>
              </a:rPr>
              <a:t>folik</a:t>
            </a:r>
            <a:r>
              <a:rPr lang="tr-TR" sz="1200" dirty="0">
                <a:effectLst/>
                <a:latin typeface="Segoe UI" panose="020B0502040204020203" pitchFamily="34" charset="0"/>
                <a:ea typeface="Calibri" panose="020F0502020204030204" pitchFamily="34" charset="0"/>
                <a:cs typeface="Segoe UI" panose="020B0502040204020203" pitchFamily="34" charset="0"/>
              </a:rPr>
              <a:t> asit düzeyi ve ailede DEHB öyküsü gebelik öncesi risk faktörleri arasında yer almaktadır. Erken doğum, düşük doğum ağırlığı, doğum komplikasyonları, </a:t>
            </a:r>
            <a:r>
              <a:rPr lang="tr-TR" sz="1200" dirty="0" err="1">
                <a:effectLst/>
                <a:latin typeface="Segoe UI" panose="020B0502040204020203" pitchFamily="34" charset="0"/>
                <a:ea typeface="Calibri" panose="020F0502020204030204" pitchFamily="34" charset="0"/>
                <a:cs typeface="Segoe UI" panose="020B0502040204020203" pitchFamily="34" charset="0"/>
              </a:rPr>
              <a:t>yenidoğan</a:t>
            </a:r>
            <a:r>
              <a:rPr lang="tr-TR" sz="1200" dirty="0">
                <a:effectLst/>
                <a:latin typeface="Segoe UI" panose="020B0502040204020203" pitchFamily="34" charset="0"/>
                <a:ea typeface="Calibri" panose="020F0502020204030204" pitchFamily="34" charset="0"/>
                <a:cs typeface="Segoe UI" panose="020B0502040204020203" pitchFamily="34" charset="0"/>
              </a:rPr>
              <a:t> dönemindeki komplikasyonlar doğum sonrası risk faktörleri arasındadır. Anne depresyonu, parçalanmış ailede olma, erken yaşta duygusal yoksunluk ve ihmal, evlat edinilme ve anneden ayrı kalma gebelik sonrası risk faktörleri olarak değerlendirilmektedir </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2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Froehlich</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2011)</a:t>
            </a:r>
            <a:r>
              <a:rPr lang="tr-TR" sz="1200" dirty="0">
                <a:effectLst/>
                <a:latin typeface="Segoe UI" panose="020B0502040204020203" pitchFamily="34" charset="0"/>
                <a:ea typeface="Calibri" panose="020F0502020204030204" pitchFamily="34" charset="0"/>
                <a:cs typeface="Segoe UI" panose="020B0502040204020203" pitchFamily="34" charset="0"/>
              </a:rPr>
              <a:t>.</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42</a:t>
            </a:fld>
            <a:endParaRPr lang="en-US"/>
          </a:p>
        </p:txBody>
      </p:sp>
    </p:spTree>
    <p:extLst>
      <p:ext uri="{BB962C8B-B14F-4D97-AF65-F5344CB8AC3E}">
        <p14:creationId xmlns:p14="http://schemas.microsoft.com/office/powerpoint/2010/main" val="4182505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Dikkat eksikliği baskın tipte</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bireyler, genellikle ev, okul ve sosyal ortamlarda içe dönük, ağır kanlı olarak tanımlanır; evde ve okulda dikkat sorunları, eşyalarını unutma, organize olma ve planlamada güçlük çekme gibi belirtiler gösterir. Bu alt tip, kız çocuklarında daha yaygın olarak görülmektedir. Bu tür çocuklar daha az kliniğe başvururlar. Başvuru sebepleri daha çok dikkat eksikliğinin işlevsellikte bozulmayla ilişkili olarak ortaya çıkan akademik sorunlar,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ve depresyon gibi belirtiler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tr-TR" sz="1200" dirty="0"/>
              <a:t>Bu tür çocuklar daha az kliniğe başvururlar </a:t>
            </a:r>
          </a:p>
          <a:p>
            <a:pPr lvl="1">
              <a:buFont typeface="Wingdings" panose="05000000000000000000" pitchFamily="2" charset="2"/>
              <a:buChar char="ü"/>
            </a:pPr>
            <a:r>
              <a:rPr lang="tr-TR" sz="1200" dirty="0"/>
              <a:t>Başvuru sebepleri akademik sorunlar, </a:t>
            </a:r>
            <a:r>
              <a:rPr lang="tr-TR" sz="1200" dirty="0" err="1"/>
              <a:t>anksiyete</a:t>
            </a:r>
            <a:r>
              <a:rPr lang="tr-TR" sz="1200" dirty="0"/>
              <a:t> ve depresyon gibi belirtiler olabilir</a:t>
            </a:r>
            <a:endParaRPr lang="tr-TR" sz="14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 Dikkat belirtilerinin daha geride olduğu tiptir</a:t>
            </a:r>
            <a:endParaRPr lang="tr-TR" sz="1400" b="1" u="sng" dirty="0"/>
          </a:p>
          <a:p>
            <a:pPr marL="342900" lvl="0" indent="-342900" algn="just">
              <a:lnSpc>
                <a:spcPct val="115000"/>
              </a:lnSpc>
              <a:buClr>
                <a:srgbClr val="2F5496"/>
              </a:buClr>
              <a:buFont typeface="+mj-lt"/>
              <a:buAutoNum type="arabicPeriod"/>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Hiperaktivite-dürtüsellik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baskın tip,</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aşırı hareketlilik ve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a:t>
            </a:r>
            <a:r>
              <a:rPr lang="tr-TR" sz="1800" dirty="0">
                <a:effectLst/>
                <a:latin typeface="Segoe UI" panose="020B0502040204020203" pitchFamily="34" charset="0"/>
                <a:ea typeface="Calibri" panose="020F0502020204030204" pitchFamily="34" charset="0"/>
                <a:cs typeface="Segoe UI" panose="020B0502040204020203" pitchFamily="34" charset="0"/>
              </a:rPr>
              <a:t> belirtilerinin daha ön planda olduğu ve dikkat belirtilerinin daha geride olduğu tiptir.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Font typeface="+mj-lt"/>
              <a:buAutoNum type="arabicPeriod"/>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Birleşik tip</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hem dikkat sorunlarının hem de aşırı hareketlilik belirtilerinin olduğu ve kliniğe en sık başvurunun olduğu tiptir. Bu tip çocuklar, daha çok okulda ve evde kurallara uymayan, sık sık kazalara karışan ve akademik başarısı zihinsel kapasitesinin altında olan çocuklardır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Ougrin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2010)</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43</a:t>
            </a:fld>
            <a:endParaRPr lang="en-US"/>
          </a:p>
        </p:txBody>
      </p:sp>
    </p:spTree>
    <p:extLst>
      <p:ext uri="{BB962C8B-B14F-4D97-AF65-F5344CB8AC3E}">
        <p14:creationId xmlns:p14="http://schemas.microsoft.com/office/powerpoint/2010/main" val="3836271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klinik belirtileri, farklı yaş gruplarında farklı şekilde görülebilir. Bu dönemler; okul öncesi, okul dönemi, ergenlik ve yetişkinlik gibi sınıflandırılabilir. Süreçte bazı klinik belirtiler azalmakta, bazı belirtiler sabit kalmakta, bazı belirtiler ise farklılaşmaktadır. Örneğin </a:t>
            </a:r>
            <a:r>
              <a:rPr lang="tr-TR" sz="1800" dirty="0" err="1">
                <a:effectLst/>
                <a:latin typeface="Segoe UI" panose="020B0502040204020203" pitchFamily="34" charset="0"/>
                <a:ea typeface="Calibri" panose="020F0502020204030204" pitchFamily="34" charset="0"/>
                <a:cs typeface="Segoe UI" panose="020B0502040204020203" pitchFamily="34" charset="0"/>
              </a:rPr>
              <a:t>hiperaktivite</a:t>
            </a:r>
            <a:r>
              <a:rPr lang="tr-TR" sz="1800" dirty="0">
                <a:effectLst/>
                <a:latin typeface="Segoe UI" panose="020B0502040204020203" pitchFamily="34" charset="0"/>
                <a:ea typeface="Calibri" panose="020F0502020204030204" pitchFamily="34" charset="0"/>
                <a:cs typeface="Segoe UI" panose="020B0502040204020203" pitchFamily="34" charset="0"/>
              </a:rPr>
              <a:t> belirtileri, yaş arttıkça azalmakta, ergenlikte ve erişkinlikte içsel huzursuzluğa dönüşmekte,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a:t>
            </a:r>
            <a:r>
              <a:rPr lang="tr-TR" sz="1800" dirty="0">
                <a:effectLst/>
                <a:latin typeface="Segoe UI" panose="020B0502040204020203" pitchFamily="34" charset="0"/>
                <a:ea typeface="Calibri" panose="020F0502020204030204" pitchFamily="34" charset="0"/>
                <a:cs typeface="Segoe UI" panose="020B0502040204020203" pitchFamily="34" charset="0"/>
              </a:rPr>
              <a:t> ve dikkat sorunları ise daha stabil seyretmektedir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Biederman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2000)</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t>İlk 3 yaştaki motor aktiviteyle ileriki yaşlardaki belirtiler arasında direkt bir ilişki yok</a:t>
            </a:r>
          </a:p>
          <a:p>
            <a:pPr algn="just">
              <a:lnSpc>
                <a:spcPct val="115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Okul öncesi dönemde ilk 3 yaşta, daha çok uyku ve beslenme problemleri ön plandadır. Bu çocuklarda, uykuya dalmakta zorlanma, sık uyanma ve uyku süresinin kısa olması gibi uyku problemleri ile emmeyi reddetme ve yemek seçme gibi beslenme problemleri daha sık görülmektedir. İlk 3 yaştaki motor aktiviteyle ileriki yaşlarda görülen DEHB belirtileri arasında direkt bir ilişki olmasa da bu çocukların hareketliliği nedeniyle günlük hayat zorlaşabilmektedir.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44</a:t>
            </a:fld>
            <a:endParaRPr lang="en-US"/>
          </a:p>
        </p:txBody>
      </p:sp>
    </p:spTree>
    <p:extLst>
      <p:ext uri="{BB962C8B-B14F-4D97-AF65-F5344CB8AC3E}">
        <p14:creationId xmlns:p14="http://schemas.microsoft.com/office/powerpoint/2010/main" val="3609025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Okul dönemi, tanı alma açısından en sık başvurunun olduğu dönemdir. Okulun başlamasıyla birlikte; sınıfta uzun süre oturamama, ayağa kalkıp sınıf içerisinde gezinme, oturduğu zamanlarda bile kıpırdanma ve yanındaki arkadaşını rahatsız etme, çok konuşma ve söz kesme sık gözlemlenir.</a:t>
            </a:r>
            <a:r>
              <a:rPr lang="tr-TR" sz="1800" dirty="0">
                <a:effectLst/>
                <a:latin typeface="Segoe UI" panose="020B0502040204020203" pitchFamily="34" charset="0"/>
                <a:ea typeface="Calibri" panose="020F0502020204030204" pitchFamily="34" charset="0"/>
                <a:cs typeface="Segoe UI" panose="020B0502040204020203" pitchFamily="34" charset="0"/>
              </a:rPr>
              <a:t> Öğretmenin anlattığı dersleri dinleyememe ve tahtadakileri defterine geçirmekte zorlanma, verilen sınıf içi görevleri tamamlayamama ya da aceleyle yanlış yapma, ödevleri not almakta zorlanma, silgi, kalem ve defter gibi okul eşyalarını sık sık kaybetme eşlik eden diğer belirtilerdir. Teneffüslerde aceleyle çıkarak kendini ve arkadaşlarını yaralama, oyunlarda hep kendi arzuladığı oyunların oynanmasını isteme ve engellendiğinde öfke patlaması yaşayıp kavga etme, arkadaşları tarafından dışlanma ve öğretmenler tarafından sık uyarılma gibi belirtiler de gözlenir. Bazı DEHB tanılı çocukların ciddi davranış sorunları, arkadaş ortamlarından dışlanmamalarına ve zorbalığa uğramalarına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Evde ise ödev yapmak istememe ve erteleme, ödev yaparken bir ebeveynin yanında olmasına ihtiyaç duyma, ödev yaparken çabuk sıkılıp ara verme isteğinin olması, kitap okumayı sevmeme gibi problemlerle sık karşılaşırlar.</a:t>
            </a:r>
            <a:r>
              <a:rPr lang="tr-TR" sz="1200" dirty="0">
                <a:effectLst/>
                <a:latin typeface="Segoe UI" panose="020B0502040204020203" pitchFamily="34" charset="0"/>
                <a:ea typeface="Calibri" panose="020F0502020204030204" pitchFamily="34" charset="0"/>
                <a:cs typeface="Segoe UI" panose="020B0502040204020203" pitchFamily="34" charset="0"/>
              </a:rPr>
              <a:t> Ayrıca çanta hazırlama, yatış kalkış saatine uyma, öz bakım alışkanlıklarını kazanma, zamanında hazırlanma gibi plan ve organizasyon gerektiren işlerde ebeveynleriyle çok sık tartışırlar.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45</a:t>
            </a:fld>
            <a:endParaRPr lang="en-US"/>
          </a:p>
        </p:txBody>
      </p:sp>
    </p:spTree>
    <p:extLst>
      <p:ext uri="{BB962C8B-B14F-4D97-AF65-F5344CB8AC3E}">
        <p14:creationId xmlns:p14="http://schemas.microsoft.com/office/powerpoint/2010/main" val="340126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Ergenlik döneminden önce DEHB tanısı alan çocuklarının büyük bir kısmının, tanı kriterlerini ergenlik döneminde de karşılamaya devam ettiği saptanmıştır. Bu dönemi değerlendirirken ergenlik döneminin kendine özgü doğası da göz önünde bulundurulmalıdır. Ergenlik döneminde, kişinin dürtü ve davranış kontrolünü sağlayan ve destekleyen ön beyin bölgesi gibi bölgelerin aktivitesinin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a:t>
            </a:r>
            <a:r>
              <a:rPr lang="tr-TR" sz="1800" dirty="0">
                <a:effectLst/>
                <a:latin typeface="Segoe UI" panose="020B0502040204020203" pitchFamily="34" charset="0"/>
                <a:ea typeface="Calibri" panose="020F0502020204030204" pitchFamily="34" charset="0"/>
                <a:cs typeface="Segoe UI" panose="020B0502040204020203" pitchFamily="34" charset="0"/>
              </a:rPr>
              <a:t> merkezi olan beyin bölgelerinin aktivitesine göre daha yavaş kaldığı bilinmektedir. Ergenlik dönemindeki bu değişim daha çok; bağımsızlaşma, ebeveyn gibi otorite figüründen ayrışma ve çatışma şeklinde kendini göstermektedir. DEHB tanısı olan ergenlerin; dikkat eksikliği, plan yapma ve buna uymadaki sorunları, dürtü kontrol bozuklukları ve engellenme eşiklerinin düşük olması, ergenliğe ait özelliklerin gelişimini yavaşlatmakta veya bozmaktadır.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800" dirty="0">
                <a:effectLst/>
                <a:latin typeface="Segoe UI" panose="020B0502040204020203" pitchFamily="34" charset="0"/>
                <a:ea typeface="Calibri" panose="020F0502020204030204" pitchFamily="34" charset="0"/>
                <a:cs typeface="Segoe UI" panose="020B0502040204020203" pitchFamily="34" charset="0"/>
              </a:rPr>
              <a:t> varlığı, ergenlik döneminde akademik ve sosyal alan ile aile ilişkilerinde sorunlar çıkmasına yol açabilmektedir.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Çocuklar, yaşadıkları bu sorunlarla ilgili ebeveyn desteğine çok ihtiyaç duymalarına rağmen bu desteği kendi özerk yapılarına bir saldırı olarak kabul edip reddederler. Bu durum, sorunları daha çözümsüz hâle getirebilir. Örneğin akademik alandaki ders yükü ve ağırlığı, ergenlikle birlikte artmakta ve DEHB nedeniyle bu yükü organize etmek zorlaşmaktadır. Sosyal alanda ise bireyin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dürtüselliği</a:t>
            </a:r>
            <a:r>
              <a:rPr lang="tr-TR" sz="1800" dirty="0">
                <a:effectLst/>
                <a:latin typeface="Segoe UI" panose="020B0502040204020203" pitchFamily="34" charset="0"/>
                <a:ea typeface="Calibri" panose="020F0502020204030204" pitchFamily="34" charset="0"/>
                <a:cs typeface="Segoe UI" panose="020B0502040204020203" pitchFamily="34" charset="0"/>
              </a:rPr>
              <a:t> ikili ilişki kurmanın önünde bir engel olabilmekte ve işleri zorlaştırabilmektedir. </a:t>
            </a:r>
            <a:r>
              <a:rPr lang="tr-TR" sz="1800" dirty="0" err="1">
                <a:effectLst/>
                <a:latin typeface="Segoe UI" panose="020B0502040204020203" pitchFamily="34" charset="0"/>
                <a:ea typeface="Calibri" panose="020F0502020204030204" pitchFamily="34" charset="0"/>
                <a:cs typeface="Segoe UI" panose="020B0502040204020203" pitchFamily="34" charset="0"/>
              </a:rPr>
              <a:t>DEHB’si</a:t>
            </a:r>
            <a:r>
              <a:rPr lang="tr-TR" sz="1800" dirty="0">
                <a:effectLst/>
                <a:latin typeface="Segoe UI" panose="020B0502040204020203" pitchFamily="34" charset="0"/>
                <a:ea typeface="Calibri" panose="020F0502020204030204" pitchFamily="34" charset="0"/>
                <a:cs typeface="Segoe UI" panose="020B0502040204020203" pitchFamily="34" charset="0"/>
              </a:rPr>
              <a:t> olan ergenlerin ya arkadaş ortamlarına alınmak için riskli davranışlara yönelmeleri ya da kendileriyle benzer özellikte olan, suç ve madde kullanımına yatkın ergenlerle bir araya gelmeleri sık görülmektedir. Yapılan çalışmalarda, DEHB tanılı ergenlerin, akranlarına göre daha fazla davranış sorunları gösterdikleri, suç işleme ve madde kullanım sıklığının daha yüksek olduğu bulunmuştur. Ayrıca dürtü kontrol bozuklukları olduğundan erken yaşta riskli cinsel davranışlarda bulundukları bildirilmektedir. DEHB tanısı olan ergenlerde, ek psikiyatrik rahatsızlıklar akranlarına oranla daha fazla görülmektedir. 2007 yılında, 16-18 yaş aralığındaki DEHB tanılı ergenlerle yapılan bir epidemiyolojik çalışmada, bu ergenlerde;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(%26,6), </a:t>
            </a:r>
            <a:r>
              <a:rPr lang="tr-TR" sz="1800" dirty="0" err="1">
                <a:effectLst/>
                <a:latin typeface="Segoe UI" panose="020B0502040204020203" pitchFamily="34" charset="0"/>
                <a:ea typeface="Calibri" panose="020F0502020204030204" pitchFamily="34" charset="0"/>
                <a:cs typeface="Segoe UI" panose="020B0502040204020203" pitchFamily="34" charset="0"/>
              </a:rPr>
              <a:t>major</a:t>
            </a:r>
            <a:r>
              <a:rPr lang="tr-TR" sz="1800" dirty="0">
                <a:effectLst/>
                <a:latin typeface="Segoe UI" panose="020B0502040204020203" pitchFamily="34" charset="0"/>
                <a:ea typeface="Calibri" panose="020F0502020204030204" pitchFamily="34" charset="0"/>
                <a:cs typeface="Segoe UI" panose="020B0502040204020203" pitchFamily="34" charset="0"/>
              </a:rPr>
              <a:t> depresyon (%24), madde bağımlılığı (%16), Karşıt Olma Karşı Gelme Bozukluğu (%13,8), Travma Sonrası Stres Bozukluğu (TSSB) (%9,6) gibi bazı sorunlar akranlarına oranla daha sık rastlanmıştır. Başka bir çalışmada ise depresyon ve intihar girişimi sıklığının akranlarına göre 4 kat daha fazla olduğu gözlenmiştir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Gnanavel</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2019)</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46</a:t>
            </a:fld>
            <a:endParaRPr lang="en-US"/>
          </a:p>
        </p:txBody>
      </p:sp>
    </p:spTree>
    <p:extLst>
      <p:ext uri="{BB962C8B-B14F-4D97-AF65-F5344CB8AC3E}">
        <p14:creationId xmlns:p14="http://schemas.microsoft.com/office/powerpoint/2010/main" val="369105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Görüşmecinin ilk yapması gereken, çocuğun ilgisini çekmek ve kendini rahat hissedebileceği uyumlu bir ilişki kurmaktır. Görüşmeci, görüşmeye başlamadan önce muhakkak kendisini, konumunu ve amacını anlatmalı, görüşmenin amacı ile ilgili çocuğun bildiklerini öğrenmeli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(Neden burada olduğunu biliyor musun? Burası ile ilgili bir fikrin var mı?)</a:t>
            </a:r>
            <a:r>
              <a:rPr lang="tr-TR" sz="1800" dirty="0">
                <a:effectLst/>
                <a:latin typeface="Segoe UI" panose="020B0502040204020203" pitchFamily="34" charset="0"/>
                <a:ea typeface="Calibri" panose="020F0502020204030204" pitchFamily="34" charset="0"/>
                <a:cs typeface="Segoe UI" panose="020B0502040204020203" pitchFamily="34" charset="0"/>
              </a:rPr>
              <a:t> ve iş birliği sağlamaya çalışmalıdır. Çocuğun, mevcut durum ile ilgili zihni karışık ise bazı örneklerle bakım pratiğinin ne işe yaradığı anlatılmalı ve çocuğa seçenekler sunulmalıdır.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Görüşmeye başlarken kapalı uçlu sorular yerine açık uçlu sorular ile genelden özele bir yaklaşım kullanılmalıdır.</a:t>
            </a:r>
            <a:r>
              <a:rPr lang="tr-TR" sz="1800" dirty="0">
                <a:effectLst/>
                <a:latin typeface="Segoe UI" panose="020B0502040204020203" pitchFamily="34" charset="0"/>
                <a:ea typeface="Calibri" panose="020F0502020204030204" pitchFamily="34" charset="0"/>
                <a:cs typeface="Segoe UI" panose="020B0502040204020203" pitchFamily="34" charset="0"/>
              </a:rPr>
              <a:t> Görüşmeci, görüşmeye kendini tanıtarak başlamalıdır. Sonrasında, görüşmeye gelen kişiyle ilgili tanışma aşamasına geçmelidir. Bu tanışmada, çocuğun kendisinden biraz bahsetmesini isteyebilir. Bunun ardından bu görüşmenin sebebi hakkında ne bildiğini ya da görüşme sebebini sorabilir. </a:t>
            </a:r>
          </a:p>
          <a:p>
            <a:pPr algn="just">
              <a:lnSpc>
                <a:spcPct val="115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marL="0" indent="0" algn="just">
              <a:buNone/>
            </a:pPr>
            <a:r>
              <a:rPr lang="tr-TR" b="1" dirty="0"/>
              <a:t>Görüşme sırasında kullanılabilecek örnek cümleler</a:t>
            </a:r>
          </a:p>
          <a:p>
            <a:pPr lvl="1" algn="just">
              <a:buFont typeface="Wingdings" panose="05000000000000000000" pitchFamily="2" charset="2"/>
              <a:buChar char="§"/>
            </a:pPr>
            <a:r>
              <a:rPr lang="tr-TR" dirty="0"/>
              <a:t>“Sizi bize getiren sebep nedir?’’</a:t>
            </a:r>
          </a:p>
          <a:p>
            <a:pPr lvl="1" algn="just">
              <a:buFont typeface="Wingdings" panose="05000000000000000000" pitchFamily="2" charset="2"/>
              <a:buChar char="§"/>
            </a:pPr>
            <a:r>
              <a:rPr lang="tr-TR" dirty="0"/>
              <a:t>‘’Bugün bu görüşmeyi yapmamız hakkında ne düşünüyorsun, ne biliyorsun?”</a:t>
            </a:r>
          </a:p>
          <a:p>
            <a:pPr lvl="1" algn="just">
              <a:buFont typeface="Wingdings" panose="05000000000000000000" pitchFamily="2" charset="2"/>
              <a:buChar char="§"/>
            </a:pPr>
            <a:r>
              <a:rPr lang="tr-TR" dirty="0"/>
              <a:t>“Bu konudan biraz bahsedebilir misin?” </a:t>
            </a:r>
          </a:p>
          <a:p>
            <a:pPr algn="just">
              <a:lnSpc>
                <a:spcPct val="115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2698047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Çocuk ve ergenlerde DEHB tanısı, çocuk psikiyatri uzmanı tarafından klinik görüşmelere göre konulur. DEHB klinik tanısı için, DSM-5’e göre dikkatsizlik ve aşırı hareketlilik alt başlıklarındaki 9 maddeden en az 6’sının, en az 6 ay süreyle karşılanması gerekmektedir. Ayrıca bu belirtiler, ilk defa 12 yaşın altında ortaya çıkmalıdır. DSM-5 tanı kriterlerini karşılayan bir çocuğun, DEHB tanısı alabilmesi için üç yaşamsal alanın (okul, ev ve sosyal ortam) en az ikisinde işlevselliğinin bozulması gerekir. Tanı, ebeveynler ve okuldaki öğretmenlerden alınan bilgilerin yanı sıra çocukla yapılan bireysel görüşmeyle koyulur.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47</a:t>
            </a:fld>
            <a:endParaRPr lang="en-US"/>
          </a:p>
        </p:txBody>
      </p:sp>
    </p:spTree>
    <p:extLst>
      <p:ext uri="{BB962C8B-B14F-4D97-AF65-F5344CB8AC3E}">
        <p14:creationId xmlns:p14="http://schemas.microsoft.com/office/powerpoint/2010/main" val="3042772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Calibri" panose="020F0502020204030204" pitchFamily="34" charset="0"/>
                <a:cs typeface="Segoe UI" panose="020B0502040204020203" pitchFamily="34" charset="0"/>
              </a:rPr>
              <a:t>Ülkemizde DEHB tanısı ve tedavisi, çocuk, genç veya erişkin ruh sağlığı uzmanları tarafından yapılmaktadır. Öncelikle ailelere, </a:t>
            </a:r>
            <a:r>
              <a:rPr lang="tr-TR" sz="1200" dirty="0" err="1">
                <a:effectLst/>
                <a:latin typeface="Segoe UI" panose="020B0502040204020203" pitchFamily="34" charset="0"/>
                <a:ea typeface="Calibri" panose="020F0502020204030204" pitchFamily="34" charset="0"/>
                <a:cs typeface="Segoe UI" panose="020B0502040204020203" pitchFamily="34" charset="0"/>
              </a:rPr>
              <a:t>DEHB’nin</a:t>
            </a:r>
            <a:r>
              <a:rPr lang="tr-TR" sz="1200" dirty="0">
                <a:effectLst/>
                <a:latin typeface="Segoe UI" panose="020B0502040204020203" pitchFamily="34" charset="0"/>
                <a:ea typeface="Calibri" panose="020F0502020204030204" pitchFamily="34" charset="0"/>
                <a:cs typeface="Segoe UI" panose="020B0502040204020203" pitchFamily="34" charset="0"/>
              </a:rPr>
              <a:t> biyolojik ve </a:t>
            </a:r>
            <a:r>
              <a:rPr lang="tr-TR" sz="1200" dirty="0" err="1">
                <a:effectLst/>
                <a:latin typeface="Segoe UI" panose="020B0502040204020203" pitchFamily="34" charset="0"/>
                <a:ea typeface="Calibri" panose="020F0502020204030204" pitchFamily="34" charset="0"/>
                <a:cs typeface="Segoe UI" panose="020B0502040204020203" pitchFamily="34" charset="0"/>
              </a:rPr>
              <a:t>nörogelişimsel</a:t>
            </a:r>
            <a:r>
              <a:rPr lang="tr-TR" sz="1200" dirty="0">
                <a:effectLst/>
                <a:latin typeface="Segoe UI" panose="020B0502040204020203" pitchFamily="34" charset="0"/>
                <a:ea typeface="Calibri" panose="020F0502020204030204" pitchFamily="34" charset="0"/>
                <a:cs typeface="Segoe UI" panose="020B0502040204020203" pitchFamily="34" charset="0"/>
              </a:rPr>
              <a:t> bir bozukluk olduğu ve tedavisinde ilacın temel tedavi aracı olduğu anlatılmalı ve ilaç dışı diğer tedavilerin (Bilişsel Davranışçı Terapi, ebeveyn eğitimi vb.) ilacın etkinliğini artırıcı etkisi olduğu vurgulanmalıdır. Dünyada, DEHB tedavisi için hazırlanan kılavuzlardan Amerikan Pediatri Akademisi (AAP) ve Amerikan Çocuk ve Ergen Psikiyatri Akademisi (AACAP); ilk sıra tedavi olarak </a:t>
            </a:r>
            <a:r>
              <a:rPr lang="tr-TR" sz="1200" dirty="0" err="1">
                <a:effectLst/>
                <a:latin typeface="Segoe UI" panose="020B0502040204020203" pitchFamily="34" charset="0"/>
                <a:ea typeface="Calibri" panose="020F0502020204030204" pitchFamily="34" charset="0"/>
                <a:cs typeface="Segoe UI" panose="020B0502040204020203" pitchFamily="34" charset="0"/>
              </a:rPr>
              <a:t>psikostimülanları</a:t>
            </a:r>
            <a:r>
              <a:rPr lang="tr-TR" sz="1200" dirty="0">
                <a:effectLst/>
                <a:latin typeface="Segoe UI" panose="020B0502040204020203" pitchFamily="34" charset="0"/>
                <a:ea typeface="Calibri" panose="020F0502020204030204" pitchFamily="34" charset="0"/>
                <a:cs typeface="Segoe UI" panose="020B0502040204020203" pitchFamily="34" charset="0"/>
              </a:rPr>
              <a:t> (</a:t>
            </a:r>
            <a:r>
              <a:rPr lang="tr-TR" sz="1200" dirty="0" err="1">
                <a:effectLst/>
                <a:latin typeface="Segoe UI" panose="020B0502040204020203" pitchFamily="34" charset="0"/>
                <a:ea typeface="Calibri" panose="020F0502020204030204" pitchFamily="34" charset="0"/>
                <a:cs typeface="Segoe UI" panose="020B0502040204020203" pitchFamily="34" charset="0"/>
              </a:rPr>
              <a:t>metilfenidat</a:t>
            </a:r>
            <a:r>
              <a:rPr lang="tr-TR" sz="1200" dirty="0">
                <a:effectLst/>
                <a:latin typeface="Segoe UI" panose="020B0502040204020203" pitchFamily="34" charset="0"/>
                <a:ea typeface="Calibri" panose="020F0502020204030204" pitchFamily="34" charset="0"/>
                <a:cs typeface="Segoe UI" panose="020B0502040204020203" pitchFamily="34" charset="0"/>
              </a:rPr>
              <a:t> ve amfetamin) ve </a:t>
            </a:r>
            <a:r>
              <a:rPr lang="tr-TR" sz="1200" dirty="0" err="1">
                <a:effectLst/>
                <a:latin typeface="Segoe UI" panose="020B0502040204020203" pitchFamily="34" charset="0"/>
                <a:ea typeface="Calibri" panose="020F0502020204030204" pitchFamily="34" charset="0"/>
                <a:cs typeface="Segoe UI" panose="020B0502040204020203" pitchFamily="34" charset="0"/>
              </a:rPr>
              <a:t>atomoksetini</a:t>
            </a:r>
            <a:r>
              <a:rPr lang="tr-TR" sz="1200" dirty="0">
                <a:effectLst/>
                <a:latin typeface="Segoe UI" panose="020B0502040204020203" pitchFamily="34" charset="0"/>
                <a:ea typeface="Calibri" panose="020F0502020204030204" pitchFamily="34" charset="0"/>
                <a:cs typeface="Segoe UI" panose="020B0502040204020203" pitchFamily="34" charset="0"/>
              </a:rPr>
              <a:t> önermektedir. DEHB tanısı olan çocuklarla yapılan </a:t>
            </a:r>
            <a:r>
              <a:rPr lang="tr-TR" sz="1200" dirty="0" err="1">
                <a:effectLst/>
                <a:latin typeface="Segoe UI" panose="020B0502040204020203" pitchFamily="34" charset="0"/>
                <a:ea typeface="Calibri" panose="020F0502020204030204" pitchFamily="34" charset="0"/>
                <a:cs typeface="Segoe UI" panose="020B0502040204020203" pitchFamily="34" charset="0"/>
              </a:rPr>
              <a:t>Multimodal</a:t>
            </a:r>
            <a:r>
              <a:rPr lang="tr-TR" sz="1200" dirty="0">
                <a:effectLst/>
                <a:latin typeface="Segoe UI" panose="020B0502040204020203" pitchFamily="34" charset="0"/>
                <a:ea typeface="Calibri" panose="020F0502020204030204" pitchFamily="34" charset="0"/>
                <a:cs typeface="Segoe UI" panose="020B0502040204020203" pitchFamily="34" charset="0"/>
              </a:rPr>
              <a:t> Tedavi (MTA) çalışmasında ise </a:t>
            </a:r>
            <a:r>
              <a:rPr lang="tr-TR" sz="1200" dirty="0" err="1">
                <a:effectLst/>
                <a:latin typeface="Segoe UI" panose="020B0502040204020203" pitchFamily="34" charset="0"/>
                <a:ea typeface="Calibri" panose="020F0502020204030204" pitchFamily="34" charset="0"/>
                <a:cs typeface="Segoe UI" panose="020B0502040204020203" pitchFamily="34" charset="0"/>
              </a:rPr>
              <a:t>metilfenidat</a:t>
            </a:r>
            <a:r>
              <a:rPr lang="tr-TR" sz="1200" dirty="0">
                <a:effectLst/>
                <a:latin typeface="Segoe UI" panose="020B0502040204020203" pitchFamily="34" charset="0"/>
                <a:ea typeface="Calibri" panose="020F0502020204030204" pitchFamily="34" charset="0"/>
                <a:cs typeface="Segoe UI" panose="020B0502040204020203" pitchFamily="34" charset="0"/>
              </a:rPr>
              <a:t> ve yoğun davranışsal terapinin birlikte kullanımının tek başına </a:t>
            </a:r>
            <a:r>
              <a:rPr lang="tr-TR" sz="1200" dirty="0" err="1">
                <a:effectLst/>
                <a:latin typeface="Segoe UI" panose="020B0502040204020203" pitchFamily="34" charset="0"/>
                <a:ea typeface="Calibri" panose="020F0502020204030204" pitchFamily="34" charset="0"/>
                <a:cs typeface="Segoe UI" panose="020B0502040204020203" pitchFamily="34" charset="0"/>
              </a:rPr>
              <a:t>metilfenidat</a:t>
            </a:r>
            <a:r>
              <a:rPr lang="tr-TR" sz="1200" dirty="0">
                <a:effectLst/>
                <a:latin typeface="Segoe UI" panose="020B0502040204020203" pitchFamily="34" charset="0"/>
                <a:ea typeface="Calibri" panose="020F0502020204030204" pitchFamily="34" charset="0"/>
                <a:cs typeface="Segoe UI" panose="020B0502040204020203" pitchFamily="34" charset="0"/>
              </a:rPr>
              <a:t> kullanımına göre daha faydalı olduğu gösterilmiştir.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48</a:t>
            </a:fld>
            <a:endParaRPr lang="en-US"/>
          </a:p>
        </p:txBody>
      </p:sp>
    </p:spTree>
    <p:extLst>
      <p:ext uri="{BB962C8B-B14F-4D97-AF65-F5344CB8AC3E}">
        <p14:creationId xmlns:p14="http://schemas.microsoft.com/office/powerpoint/2010/main" val="151828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49</a:t>
            </a:fld>
            <a:endParaRPr lang="en-US"/>
          </a:p>
        </p:txBody>
      </p:sp>
    </p:spTree>
    <p:extLst>
      <p:ext uri="{BB962C8B-B14F-4D97-AF65-F5344CB8AC3E}">
        <p14:creationId xmlns:p14="http://schemas.microsoft.com/office/powerpoint/2010/main" val="2790542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bozuklukları, çocukluk çağında sık görülen psikiyatrik bozukluklardandır. Çocuk ve ergenlerin %10'undan daha fazlası, gelişimlerinin belli bir döneminde bu bozukluklardan etkilenirler.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kişide öznel bir huzursuzluğa yol açan, kişiyi kaygılandıran, beraberinde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irritabilite</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denilen kolay öfkelenme ve parlama durumunun da eşlik edebildiği bir duygudur.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b="1" u="sng" dirty="0"/>
              <a:t>9-18. aylar arasında artış gösterir ve 2,5 yaş civarında azalmaya başlar</a:t>
            </a:r>
          </a:p>
          <a:p>
            <a:pPr lvl="1">
              <a:buFont typeface="Wingdings" panose="05000000000000000000" pitchFamily="2" charset="2"/>
              <a:buChar char="§"/>
            </a:pPr>
            <a:r>
              <a:rPr lang="tr-TR" sz="3600" dirty="0"/>
              <a:t>Yaşamsal öneme sahip olan insani bir yanıt</a:t>
            </a:r>
          </a:p>
          <a:p>
            <a:pPr algn="just">
              <a:lnSpc>
                <a:spcPct val="115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Calibri" panose="020F0502020204030204" pitchFamily="34" charset="0"/>
                <a:cs typeface="Segoe UI" panose="020B0502040204020203" pitchFamily="34" charset="0"/>
              </a:rPr>
              <a:t>Küçük çocukların yaklaşık %15'i, yabancı ortamlarda ya da yabancı kişilerle karşılaştıklarında yoğun ve ısrarcı bir tarzda korku, utanma ve sosyal kaçınma yaşarlar. Bu tarz davranışsal </a:t>
            </a:r>
            <a:r>
              <a:rPr lang="tr-TR" sz="1200" dirty="0" err="1">
                <a:effectLst/>
                <a:latin typeface="Segoe UI" panose="020B0502040204020203" pitchFamily="34" charset="0"/>
                <a:ea typeface="Calibri" panose="020F0502020204030204" pitchFamily="34" charset="0"/>
                <a:cs typeface="Segoe UI" panose="020B0502040204020203" pitchFamily="34" charset="0"/>
              </a:rPr>
              <a:t>ketlenme</a:t>
            </a:r>
            <a:r>
              <a:rPr lang="tr-TR" sz="1200" dirty="0">
                <a:effectLst/>
                <a:latin typeface="Segoe UI" panose="020B0502040204020203" pitchFamily="34" charset="0"/>
                <a:ea typeface="Calibri" panose="020F0502020204030204" pitchFamily="34" charset="0"/>
                <a:cs typeface="Segoe UI" panose="020B0502040204020203" pitchFamily="34" charset="0"/>
              </a:rPr>
              <a:t> sergileyen küçük çocuklar; Ayrılık Kaygısı Bozukluğu, Yaygın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ve Sosyal Fobi gelişimi açısından daha yüksek risk altındadır. Endişeler, okula gitmeyi reddetme, ayrılıkla ilgili korku ve sıkıntı, ayrılık beklendiğinde baş ağrısı ve karın ağrısı gibi bedensel yakınmalar ve ayrılıkla ilgili kabuslar tarzında ortaya çıkabilir.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lvl="1" algn="just">
              <a:buFont typeface="Wingdings" panose="05000000000000000000" pitchFamily="2" charset="2"/>
              <a:buChar char="§"/>
            </a:pPr>
            <a:r>
              <a:rPr lang="tr-TR" sz="1200" b="1" dirty="0"/>
              <a:t>Davranışsal </a:t>
            </a:r>
            <a:r>
              <a:rPr lang="tr-TR" sz="1200" b="1" dirty="0" err="1"/>
              <a:t>ketlenme</a:t>
            </a:r>
            <a:endParaRPr lang="tr-TR" sz="1200" dirty="0"/>
          </a:p>
          <a:p>
            <a:pPr lvl="1" algn="just">
              <a:buFont typeface="Wingdings" panose="05000000000000000000" pitchFamily="2" charset="2"/>
              <a:buChar char="§"/>
            </a:pPr>
            <a:r>
              <a:rPr lang="tr-TR" sz="1200" dirty="0"/>
              <a:t>Endişeler </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50</a:t>
            </a:fld>
            <a:endParaRPr lang="en-US"/>
          </a:p>
        </p:txBody>
      </p:sp>
    </p:spTree>
    <p:extLst>
      <p:ext uri="{BB962C8B-B14F-4D97-AF65-F5344CB8AC3E}">
        <p14:creationId xmlns:p14="http://schemas.microsoft.com/office/powerpoint/2010/main" val="602822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Tüm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bozukluklarının çocukluk çağı başlangıcı sık olmasına rağmen, Ayrılık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Anksiyetesi</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(AAB) ve Seçici </a:t>
            </a:r>
            <a:r>
              <a:rPr lang="tr-TR" sz="1200" dirty="0" err="1">
                <a:effectLst/>
                <a:latin typeface="Segoe UI" panose="020B0502040204020203" pitchFamily="34" charset="0"/>
                <a:ea typeface="Calibri" panose="020F0502020204030204" pitchFamily="34" charset="0"/>
                <a:cs typeface="Segoe UI" panose="020B0502040204020203" pitchFamily="34" charset="0"/>
              </a:rPr>
              <a:t>Konuşmazlık</a:t>
            </a:r>
            <a:r>
              <a:rPr lang="tr-TR" sz="1200" dirty="0">
                <a:effectLst/>
                <a:latin typeface="Segoe UI" panose="020B0502040204020203" pitchFamily="34" charset="0"/>
                <a:ea typeface="Calibri" panose="020F0502020204030204" pitchFamily="34" charset="0"/>
                <a:cs typeface="Segoe UI" panose="020B0502040204020203" pitchFamily="34" charset="0"/>
              </a:rPr>
              <a:t> (</a:t>
            </a:r>
            <a:r>
              <a:rPr lang="tr-TR" sz="1200" dirty="0" err="1">
                <a:effectLst/>
                <a:latin typeface="Segoe UI" panose="020B0502040204020203" pitchFamily="34" charset="0"/>
                <a:ea typeface="Calibri" panose="020F0502020204030204" pitchFamily="34" charset="0"/>
                <a:cs typeface="Segoe UI" panose="020B0502040204020203" pitchFamily="34" charset="0"/>
              </a:rPr>
              <a:t>Selektif</a:t>
            </a:r>
            <a:r>
              <a:rPr lang="tr-TR" sz="1200" dirty="0">
                <a:effectLst/>
                <a:latin typeface="Segoe UI" panose="020B0502040204020203" pitchFamily="34" charset="0"/>
                <a:ea typeface="Calibri" panose="020F0502020204030204" pitchFamily="34" charset="0"/>
                <a:cs typeface="Segoe UI" panose="020B0502040204020203" pitchFamily="34" charset="0"/>
              </a:rPr>
              <a:t> </a:t>
            </a:r>
            <a:r>
              <a:rPr lang="tr-TR" sz="1200" dirty="0" err="1">
                <a:effectLst/>
                <a:latin typeface="Segoe UI" panose="020B0502040204020203" pitchFamily="34" charset="0"/>
                <a:ea typeface="Calibri" panose="020F0502020204030204" pitchFamily="34" charset="0"/>
                <a:cs typeface="Segoe UI" panose="020B0502040204020203" pitchFamily="34" charset="0"/>
              </a:rPr>
              <a:t>Mutizm</a:t>
            </a:r>
            <a:r>
              <a:rPr lang="tr-TR" sz="1200" dirty="0">
                <a:effectLst/>
                <a:latin typeface="Segoe UI" panose="020B0502040204020203" pitchFamily="34" charset="0"/>
                <a:ea typeface="Calibri" panose="020F0502020204030204" pitchFamily="34" charset="0"/>
                <a:cs typeface="Segoe UI" panose="020B0502040204020203" pitchFamily="34" charset="0"/>
              </a:rPr>
              <a:t>) çocukluk ve ergenlik dönemine özgü iki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bozukluğudur. Okul performansı ve sosyal ortamlarla ilgili aşırı ve tekrarlayıcı endişe duyan, huzursuzluk, konsantrasyon güçlüğü veya korkularıyla ilişkili </a:t>
            </a:r>
            <a:r>
              <a:rPr lang="tr-TR" sz="1200" dirty="0" err="1">
                <a:effectLst/>
                <a:latin typeface="Segoe UI" panose="020B0502040204020203" pitchFamily="34" charset="0"/>
                <a:ea typeface="Calibri" panose="020F0502020204030204" pitchFamily="34" charset="0"/>
                <a:cs typeface="Segoe UI" panose="020B0502040204020203" pitchFamily="34" charset="0"/>
              </a:rPr>
              <a:t>irritabilite</a:t>
            </a:r>
            <a:r>
              <a:rPr lang="tr-TR" sz="1200" dirty="0">
                <a:effectLst/>
                <a:latin typeface="Segoe UI" panose="020B0502040204020203" pitchFamily="34" charset="0"/>
                <a:ea typeface="Calibri" panose="020F0502020204030204" pitchFamily="34" charset="0"/>
                <a:cs typeface="Segoe UI" panose="020B0502040204020203" pitchFamily="34" charset="0"/>
              </a:rPr>
              <a:t> gibi en az bir fizyolojik belirti gösteren çocuklara Yaygın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(YAB) tanısı konulabilir. YAB olan çocuklar, birçok ortamda korku hissetme eğilimindedirler, akademik ve sosyal güçlüklerle karşılaştıklarında olayları arkadaşlarına oranla daha olumsuz olarak yorumlar ve olaylara karamsar bakarlar. Tekrarlayıcı aşırı kaygı yaşayan ve sosyal ortamlardan incelenme ve aşağılanma korkusu nedeniyle uzak duran çocuklar, Sosyal Fobi (SF) tanısı alabilir. Sosyal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(SAB) olan çocuklar, yaşıt ve erişkinlerin bulunduğu ortamlarda bulunmaktan sıkıntı ve rahatsızlık duyarlar. Çocuklardaki AAB, YAB ve SAB, ayırıcı tanıda ve geliştirilen tedavi yöntemlerinde birlikte düşünülür ve yüksek oranda </a:t>
            </a:r>
            <a:r>
              <a:rPr lang="tr-TR" sz="1200" dirty="0" err="1">
                <a:effectLst/>
                <a:latin typeface="Segoe UI" panose="020B0502040204020203" pitchFamily="34" charset="0"/>
                <a:ea typeface="Calibri" panose="020F0502020204030204" pitchFamily="34" charset="0"/>
                <a:cs typeface="Segoe UI" panose="020B0502040204020203" pitchFamily="34" charset="0"/>
              </a:rPr>
              <a:t>binişiklik</a:t>
            </a:r>
            <a:r>
              <a:rPr lang="tr-TR" sz="1200" dirty="0">
                <a:effectLst/>
                <a:latin typeface="Segoe UI" panose="020B0502040204020203" pitchFamily="34" charset="0"/>
                <a:ea typeface="Calibri" panose="020F0502020204030204" pitchFamily="34" charset="0"/>
                <a:cs typeface="Segoe UI" panose="020B0502040204020203" pitchFamily="34" charset="0"/>
              </a:rPr>
              <a:t> ve örtüşen belirtiler gösterirler. AAB, YAB ya da SF tanılarından herhangi biri konulmuş çocuk, en az %60 oranında diğer iki tanıdan birini de almaktadır. Yukarıda bahsedilen tanılardan herhangi biri konulmuş çocuklar, %30 oranında her üç tanıyı da birlikte almaktadır.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bozukluklarının sıklığı, araştırılan yaş grubu ve kullanılan tanı ölçütlerine göre değişkenlik göstermektedir. Çocuk ve ergenlerde yaşam boyu herhangi bir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görülme sıklığı, %8,3-27 arasında değişmektedir. Okul Öncesi Dönemi Psikiyatrik Değerlendirme (Preschool Age </a:t>
            </a:r>
            <a:r>
              <a:rPr lang="tr-TR" sz="1200" dirty="0" err="1">
                <a:effectLst/>
                <a:latin typeface="Segoe UI" panose="020B0502040204020203" pitchFamily="34" charset="0"/>
                <a:ea typeface="Calibri" panose="020F0502020204030204" pitchFamily="34" charset="0"/>
                <a:cs typeface="Segoe UI" panose="020B0502040204020203" pitchFamily="34" charset="0"/>
              </a:rPr>
              <a:t>Psychiatric</a:t>
            </a:r>
            <a:r>
              <a:rPr lang="tr-TR" sz="1200" dirty="0">
                <a:effectLst/>
                <a:latin typeface="Segoe UI" panose="020B0502040204020203" pitchFamily="34" charset="0"/>
                <a:ea typeface="Calibri" panose="020F0502020204030204" pitchFamily="34" charset="0"/>
                <a:cs typeface="Segoe UI" panose="020B0502040204020203" pitchFamily="34" charset="0"/>
              </a:rPr>
              <a:t> </a:t>
            </a:r>
            <a:r>
              <a:rPr lang="tr-TR" sz="1200" dirty="0" err="1">
                <a:effectLst/>
                <a:latin typeface="Segoe UI" panose="020B0502040204020203" pitchFamily="34" charset="0"/>
                <a:ea typeface="Calibri" panose="020F0502020204030204" pitchFamily="34" charset="0"/>
                <a:cs typeface="Segoe UI" panose="020B0502040204020203" pitchFamily="34" charset="0"/>
              </a:rPr>
              <a:t>Assessment</a:t>
            </a:r>
            <a:r>
              <a:rPr lang="tr-TR" sz="1200" dirty="0">
                <a:effectLst/>
                <a:latin typeface="Segoe UI" panose="020B0502040204020203" pitchFamily="34" charset="0"/>
                <a:ea typeface="Calibri" panose="020F0502020204030204" pitchFamily="34" charset="0"/>
                <a:cs typeface="Segoe UI" panose="020B0502040204020203" pitchFamily="34" charset="0"/>
              </a:rPr>
              <a:t> (PAPA)) formu kullanılan ve yakın dönemde yapılan bir çalışmada; okul öncesi çocuklarda, DSM-IV-TR tanı ölçütlerine göre herhangi bir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bozukluğunu saptanma oranı %9,5, YAB oranı %6,5, AAB oranı %2,4 ve SF oranı %2,2 olarak saptanmıştır. </a:t>
            </a:r>
            <a:r>
              <a:rPr lang="tr-TR" sz="1200" dirty="0" err="1">
                <a:effectLst/>
                <a:latin typeface="Segoe UI" panose="020B0502040204020203" pitchFamily="34" charset="0"/>
                <a:ea typeface="Calibri" panose="020F0502020204030204" pitchFamily="34" charset="0"/>
                <a:cs typeface="Segoe UI" panose="020B0502040204020203" pitchFamily="34" charset="0"/>
              </a:rPr>
              <a:t>AAB'nin</a:t>
            </a:r>
            <a:r>
              <a:rPr lang="tr-TR" sz="1200" dirty="0">
                <a:effectLst/>
                <a:latin typeface="Segoe UI" panose="020B0502040204020203" pitchFamily="34" charset="0"/>
                <a:ea typeface="Calibri" panose="020F0502020204030204" pitchFamily="34" charset="0"/>
                <a:cs typeface="Segoe UI" panose="020B0502040204020203" pitchFamily="34" charset="0"/>
              </a:rPr>
              <a:t> çocuk ve genç ergenlerde görülme oranı yaklaşık %4'tür. AAB, küçük çocuklarda ergenlere oranla daha sık görülür ve görülme sıklığı kız ve erkeklerde aynıdır. Başlangıcı, okul öncesi dönemde olabilir ancak genellikle 7-8 yaş aralığında olmaktadır. Okul çağı çocuklarında YAB oranı yaklaşık %3, SF oranı ise %1, basit fobi oranı ise %2,4'dür. Ergenlerde yaşam boyu Panik Bozukluk sıklığı %0,6, YAB sıklığı ise %3,7'dir.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pPr algn="just">
              <a:lnSpc>
                <a:spcPct val="115000"/>
              </a:lnSpc>
            </a:pP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51</a:t>
            </a:fld>
            <a:endParaRPr lang="en-US"/>
          </a:p>
        </p:txBody>
      </p:sp>
    </p:spTree>
    <p:extLst>
      <p:ext uri="{BB962C8B-B14F-4D97-AF65-F5344CB8AC3E}">
        <p14:creationId xmlns:p14="http://schemas.microsoft.com/office/powerpoint/2010/main" val="1370045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Çok küçük çocuklarda, mizaçla birlikte </a:t>
            </a:r>
            <a:r>
              <a:rPr lang="tr-TR" sz="1200"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sz="1200" dirty="0">
                <a:effectLst/>
                <a:latin typeface="Segoe UI" panose="020B0502040204020203" pitchFamily="34" charset="0"/>
                <a:ea typeface="Calibri" panose="020F0502020204030204" pitchFamily="34" charset="0"/>
                <a:cs typeface="Segoe UI" panose="020B0502040204020203" pitchFamily="34" charset="0"/>
              </a:rPr>
              <a:t> faktörler ayrılık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anksiyetesini</a:t>
            </a:r>
            <a:r>
              <a:rPr lang="tr-TR" sz="1200" dirty="0">
                <a:effectLst/>
                <a:latin typeface="Segoe UI" panose="020B0502040204020203" pitchFamily="34" charset="0"/>
                <a:ea typeface="Calibri" panose="020F0502020204030204" pitchFamily="34" charset="0"/>
                <a:cs typeface="Segoe UI" panose="020B0502040204020203" pitchFamily="34" charset="0"/>
              </a:rPr>
              <a:t> ve sosyal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anksiyeteyi</a:t>
            </a:r>
            <a:r>
              <a:rPr lang="tr-TR" sz="1200" dirty="0">
                <a:effectLst/>
                <a:latin typeface="Segoe UI" panose="020B0502040204020203" pitchFamily="34" charset="0"/>
                <a:ea typeface="Calibri" panose="020F0502020204030204" pitchFamily="34" charset="0"/>
                <a:cs typeface="Segoe UI" panose="020B0502040204020203" pitchFamily="34" charset="0"/>
              </a:rPr>
              <a:t> etkileyebilir.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belirtilerinin gelişiminde mizaç önemli bir bileşendir. Mizaç, bir kişinin etrafında olup bitenlere verdiği tepkileri belirleyen ve doğuştan getirdiği özelliklerin tümüne verilen isimdir. Aşırı utangaçlık ya da yabancı ortamlardan kaçınmaya mizaç olarak yatkınlık; devamlılık gösteren bir yanıt tarzı gibi gözükmektedir. Eğer çocuğun mizacı yatkın ise ilerleyen dönemde AAB, SAB, YAB ve Panik Bozukluk görülme sıklığı artabilir. Örneğin, davranışsal </a:t>
            </a:r>
            <a:r>
              <a:rPr lang="tr-TR" sz="1200" dirty="0" err="1">
                <a:effectLst/>
                <a:latin typeface="Segoe UI" panose="020B0502040204020203" pitchFamily="34" charset="0"/>
                <a:ea typeface="Calibri" panose="020F0502020204030204" pitchFamily="34" charset="0"/>
                <a:cs typeface="Segoe UI" panose="020B0502040204020203" pitchFamily="34" charset="0"/>
              </a:rPr>
              <a:t>ketlenme</a:t>
            </a:r>
            <a:r>
              <a:rPr lang="tr-TR" sz="1200" dirty="0">
                <a:effectLst/>
                <a:latin typeface="Segoe UI" panose="020B0502040204020203" pitchFamily="34" charset="0"/>
                <a:ea typeface="Calibri" panose="020F0502020204030204" pitchFamily="34" charset="0"/>
                <a:cs typeface="Segoe UI" panose="020B0502040204020203" pitchFamily="34" charset="0"/>
              </a:rPr>
              <a:t> (aşırı utangaçlık, davranışsal </a:t>
            </a:r>
            <a:r>
              <a:rPr lang="tr-TR" sz="1200" dirty="0" err="1">
                <a:effectLst/>
                <a:latin typeface="Segoe UI" panose="020B0502040204020203" pitchFamily="34" charset="0"/>
                <a:ea typeface="Calibri" panose="020F0502020204030204" pitchFamily="34" charset="0"/>
                <a:cs typeface="Segoe UI" panose="020B0502040204020203" pitchFamily="34" charset="0"/>
              </a:rPr>
              <a:t>inhibisyon</a:t>
            </a:r>
            <a:r>
              <a:rPr lang="tr-TR" sz="1200" dirty="0">
                <a:effectLst/>
                <a:latin typeface="Segoe UI" panose="020B0502040204020203" pitchFamily="34" charset="0"/>
                <a:ea typeface="Calibri" panose="020F0502020204030204" pitchFamily="34" charset="0"/>
                <a:cs typeface="Segoe UI" panose="020B0502040204020203" pitchFamily="34" charset="0"/>
              </a:rPr>
              <a:t>) gösteren çocuklar bu açından risk altındadır.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Sosyal ortamlardan öğrenme de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bozuklukları açısından risk teşkil etmektedir. Yabancı ya da beklenmedik çeşitli ortamlara yanıt olarak oluşan kaygı, ebeveynlerden çocuklara doğrudan model alma yoluyla istenmeden aktarılabilir. Eğer bir ebeveyn endişeliyse çocuk, özellikle okul çevresi gibi yeni ortamlara uyum sağlamakta zorlanabilir. Bazı ebeveynler, çocuklarını olası tehlikelerden aşırı koruyarak ya da tehlikeyi abartarak çocuklarına kaygıyı öğretmektedirler. Örneğin bir ebeveyn, bir sokak hayvanı geldiğinde aşırı derecede korkuyorsa çocuğuna da aynı şeyi öğretebilir. Ebeveynlerde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 varsa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tepkilerinin gelişiminde sosyal öğrenme faktörleri daha da önemli hâle gelmektedir.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bozukluklarında, mizaç özelliği olarak değerlendirilen yatkınlıkların </a:t>
            </a:r>
            <a:r>
              <a:rPr lang="tr-TR" sz="1200"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sz="1200" dirty="0">
                <a:effectLst/>
                <a:latin typeface="Segoe UI" panose="020B0502040204020203" pitchFamily="34" charset="0"/>
                <a:ea typeface="Calibri" panose="020F0502020204030204" pitchFamily="34" charset="0"/>
                <a:cs typeface="Segoe UI" panose="020B0502040204020203" pitchFamily="34" charset="0"/>
              </a:rPr>
              <a:t> stresörle değil yüksek oranda genetik aktarımından kaynaklandığı düşünülmektedir. Ailelerde yapılan genetik çalışmalar, çocuklarda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bozuk­luklarının gelişimindeki değişkenliğin en az 1/3'ünden genlerin sorumlu olduğuna işaret etmektedir. Bu oran, çoğu çalışmada %40-60 arasında bildirilmektedir </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2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Purves</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2019)</a:t>
            </a:r>
            <a:r>
              <a:rPr lang="tr-TR" sz="1200" dirty="0">
                <a:effectLst/>
                <a:latin typeface="Segoe UI" panose="020B0502040204020203" pitchFamily="34" charset="0"/>
                <a:ea typeface="Calibri" panose="020F0502020204030204" pitchFamily="34" charset="0"/>
                <a:cs typeface="Segoe UI" panose="020B0502040204020203" pitchFamily="34" charset="0"/>
              </a:rPr>
              <a:t>. Bu nedenle davranışsal </a:t>
            </a:r>
            <a:r>
              <a:rPr lang="tr-TR" sz="1200" dirty="0" err="1">
                <a:effectLst/>
                <a:latin typeface="Segoe UI" panose="020B0502040204020203" pitchFamily="34" charset="0"/>
                <a:ea typeface="Calibri" panose="020F0502020204030204" pitchFamily="34" charset="0"/>
                <a:cs typeface="Segoe UI" panose="020B0502040204020203" pitchFamily="34" charset="0"/>
              </a:rPr>
              <a:t>ketlenmenin</a:t>
            </a:r>
            <a:r>
              <a:rPr lang="tr-TR" sz="1200" dirty="0">
                <a:effectLst/>
                <a:latin typeface="Segoe UI" panose="020B0502040204020203" pitchFamily="34" charset="0"/>
                <a:ea typeface="Calibri" panose="020F0502020204030204" pitchFamily="34" charset="0"/>
                <a:cs typeface="Segoe UI" panose="020B0502040204020203" pitchFamily="34" charset="0"/>
              </a:rPr>
              <a:t> mizaçla ilişkisi, aşırı utangaçlık, yabancı ortamlardan kaçınma eğilimi ve sonucunda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bozukluğunun ortaya çıkmasında genetiğin katkısı vardır.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52</a:t>
            </a:fld>
            <a:endParaRPr lang="en-US"/>
          </a:p>
        </p:txBody>
      </p:sp>
    </p:spTree>
    <p:extLst>
      <p:ext uri="{BB962C8B-B14F-4D97-AF65-F5344CB8AC3E}">
        <p14:creationId xmlns:p14="http://schemas.microsoft.com/office/powerpoint/2010/main" val="3533340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Babıldama</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bir bağlanma figüründen veya bakıcıdan ayrılmaya ilişkin, gelişimsel olarak uygun olmayan kaygı veya sıkıntıdır.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AAB'li</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çocuklar; kaçırılma, kaybolma ve/veya ayrılığın, ebeveynlerinin ölümü veya yaralanmasıyla sonuçlanabileceği ve bakıcılarını bir daha göremeyecekleri konusunda endişelenebilirler</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AAB, sıklıkla ebeveyn kaybı, ailede veya çocukta önemli bir hastalık, bir evcil hayvanın ölümü veya diğer stresli olaylardan sonra ortaya çıkar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Battaglia</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2009)</a:t>
            </a:r>
            <a:r>
              <a:rPr lang="tr-TR" sz="1800" dirty="0">
                <a:effectLst/>
                <a:latin typeface="Segoe UI" panose="020B0502040204020203" pitchFamily="34" charset="0"/>
                <a:ea typeface="Calibri" panose="020F0502020204030204" pitchFamily="34" charset="0"/>
                <a:cs typeface="Segoe UI" panose="020B0502040204020203" pitchFamily="34" charset="0"/>
              </a:rPr>
              <a:t>. AAB, çocukların yalnız uyumayı veya evden uzaklaşmayı reddetmesi ve ayrılıkla ilgili kâbuslar görmesi ile ortaya çıkabilir. </a:t>
            </a:r>
            <a:r>
              <a:rPr lang="tr-TR" sz="1800" dirty="0" err="1">
                <a:effectLst/>
                <a:latin typeface="Segoe UI" panose="020B0502040204020203" pitchFamily="34" charset="0"/>
                <a:ea typeface="Calibri" panose="020F0502020204030204" pitchFamily="34" charset="0"/>
                <a:cs typeface="Segoe UI" panose="020B0502040204020203" pitchFamily="34" charset="0"/>
              </a:rPr>
              <a:t>AAB'nin</a:t>
            </a:r>
            <a:r>
              <a:rPr lang="tr-TR" sz="1800" dirty="0">
                <a:effectLst/>
                <a:latin typeface="Segoe UI" panose="020B0502040204020203" pitchFamily="34" charset="0"/>
                <a:ea typeface="Calibri" panose="020F0502020204030204" pitchFamily="34" charset="0"/>
                <a:cs typeface="Segoe UI" panose="020B0502040204020203" pitchFamily="34" charset="0"/>
              </a:rPr>
              <a:t> baş ağrısı, karın ağrısı, kas krampları veya baş dönmesi gibi somatik semptomlarla ilişkili olması nadir değildir. Somatik semptomlar, sadece çocuklar bağlanma figürlerinden ayrıldıklarında veya ayrılıkla karşı karşıya kaldıklarında ortaya çıkıyorsa (örneğin, okulun olmadığı hafta sonlarında somatik semptomlar görülmüyorsa) diğer tıbbi sebeplerden ziyade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muhtemeldir. </a:t>
            </a:r>
            <a:r>
              <a:rPr lang="tr-TR" sz="1800" dirty="0" err="1">
                <a:effectLst/>
                <a:latin typeface="Segoe UI" panose="020B0502040204020203" pitchFamily="34" charset="0"/>
                <a:ea typeface="Calibri" panose="020F0502020204030204" pitchFamily="34" charset="0"/>
                <a:cs typeface="Segoe UI" panose="020B0502040204020203" pitchFamily="34" charset="0"/>
              </a:rPr>
              <a:t>AAB’li</a:t>
            </a:r>
            <a:r>
              <a:rPr lang="tr-TR" sz="1800" dirty="0">
                <a:effectLst/>
                <a:latin typeface="Segoe UI" panose="020B0502040204020203" pitchFamily="34" charset="0"/>
                <a:ea typeface="Calibri" panose="020F0502020204030204" pitchFamily="34" charset="0"/>
                <a:cs typeface="Segoe UI" panose="020B0502040204020203" pitchFamily="34" charset="0"/>
              </a:rPr>
              <a:t> küçük çocuklar, yalnız bırakıldıklarında canavar gölgeleri gördüklerini bildirebilir ve bu çocukların ebeveynlerine sarılma, onları odadan odaya takip etme ve/veya her zaman ebeveynin varlığında ısrar etme (örneğin banyo yapmada) olasılıkları daha yüksektir. AAB, okul reddi ile sonuçlanabilir ve çocuğun ev dışında arkadaşlarıyla oynamasını, yatıya gitmesini veya gece kamplarına katılmasını engelleyebilir. Tanı konulabilmesi için ayrılık kaygısı semptomları, çocuklarda en az 4 hafta, yetişkinlerde ise 6 ay sürmelidir.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b="1"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53</a:t>
            </a:fld>
            <a:endParaRPr lang="en-US"/>
          </a:p>
        </p:txBody>
      </p:sp>
    </p:spTree>
    <p:extLst>
      <p:ext uri="{BB962C8B-B14F-4D97-AF65-F5344CB8AC3E}">
        <p14:creationId xmlns:p14="http://schemas.microsoft.com/office/powerpoint/2010/main" val="672644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Segoe UI" panose="020B0502040204020203" pitchFamily="34" charset="0"/>
                <a:ea typeface="Calibri" panose="020F0502020204030204" pitchFamily="34" charset="0"/>
                <a:cs typeface="Segoe UI" panose="020B0502040204020203" pitchFamily="34" charset="0"/>
              </a:rPr>
              <a:t>Koruma altındaki çocuklarda bu </a:t>
            </a:r>
            <a:r>
              <a:rPr lang="tr-TR" sz="1200" dirty="0" err="1">
                <a:effectLst/>
                <a:latin typeface="Segoe UI" panose="020B0502040204020203" pitchFamily="34" charset="0"/>
                <a:ea typeface="Calibri" panose="020F0502020204030204" pitchFamily="34" charset="0"/>
                <a:cs typeface="Segoe UI" panose="020B0502040204020203" pitchFamily="34" charset="0"/>
              </a:rPr>
              <a:t>semptomplar</a:t>
            </a:r>
            <a:r>
              <a:rPr lang="tr-TR" sz="1200" dirty="0">
                <a:effectLst/>
                <a:latin typeface="Segoe UI" panose="020B0502040204020203" pitchFamily="34" charset="0"/>
                <a:ea typeface="Calibri" panose="020F0502020204030204" pitchFamily="34" charset="0"/>
                <a:cs typeface="Segoe UI" panose="020B0502040204020203" pitchFamily="34" charset="0"/>
              </a:rPr>
              <a:t>, çoğu psikopatoloji gibi özellikle </a:t>
            </a:r>
            <a:r>
              <a:rPr lang="tr-TR" sz="1200" dirty="0" err="1">
                <a:effectLst/>
                <a:latin typeface="Segoe UI" panose="020B0502040204020203" pitchFamily="34" charset="0"/>
                <a:ea typeface="Calibri" panose="020F0502020204030204" pitchFamily="34" charset="0"/>
                <a:cs typeface="Segoe UI" panose="020B0502040204020203" pitchFamily="34" charset="0"/>
              </a:rPr>
              <a:t>primer</a:t>
            </a:r>
            <a:r>
              <a:rPr lang="tr-TR" sz="1200" dirty="0">
                <a:effectLst/>
                <a:latin typeface="Segoe UI" panose="020B0502040204020203" pitchFamily="34" charset="0"/>
                <a:ea typeface="Calibri" panose="020F0502020204030204" pitchFamily="34" charset="0"/>
                <a:cs typeface="Segoe UI" panose="020B0502040204020203" pitchFamily="34" charset="0"/>
              </a:rPr>
              <a:t> bakım verenlerinden ayrıldıkları için daha sık görülebilir </a:t>
            </a:r>
            <a:r>
              <a:rPr lang="tr-TR" sz="1200" dirty="0">
                <a:effectLst/>
                <a:latin typeface="Segoe UI" panose="020B0502040204020203" pitchFamily="34" charset="0"/>
                <a:ea typeface="Times New Roman" panose="02020603050405020304" pitchFamily="18" charset="0"/>
                <a:cs typeface="Segoe UI" panose="020B0502040204020203" pitchFamily="34" charset="0"/>
              </a:rPr>
              <a:t>(</a:t>
            </a:r>
            <a:r>
              <a:rPr lang="tr-TR" sz="1200" dirty="0" err="1">
                <a:effectLst/>
                <a:latin typeface="Segoe UI" panose="020B0502040204020203" pitchFamily="34" charset="0"/>
                <a:ea typeface="Times New Roman" panose="02020603050405020304" pitchFamily="18" charset="0"/>
                <a:cs typeface="Segoe UI" panose="020B0502040204020203" pitchFamily="34" charset="0"/>
              </a:rPr>
              <a:t>Janssens</a:t>
            </a:r>
            <a:r>
              <a:rPr lang="tr-TR" sz="1200" dirty="0">
                <a:effectLst/>
                <a:latin typeface="Segoe UI" panose="020B0502040204020203" pitchFamily="34" charset="0"/>
                <a:ea typeface="Times New Roman" panose="02020603050405020304" pitchFamily="18" charset="0"/>
                <a:cs typeface="Segoe UI" panose="020B0502040204020203" pitchFamily="34" charset="0"/>
              </a:rPr>
              <a:t> ve </a:t>
            </a:r>
            <a:r>
              <a:rPr lang="tr-TR" sz="1200" dirty="0" err="1">
                <a:effectLst/>
                <a:latin typeface="Segoe UI" panose="020B0502040204020203" pitchFamily="34" charset="0"/>
                <a:ea typeface="Times New Roman" panose="02020603050405020304" pitchFamily="18" charset="0"/>
                <a:cs typeface="Segoe UI" panose="020B0502040204020203" pitchFamily="34" charset="0"/>
              </a:rPr>
              <a:t>Deboutte</a:t>
            </a:r>
            <a:r>
              <a:rPr lang="tr-TR" sz="1200" dirty="0">
                <a:effectLst/>
                <a:latin typeface="Segoe UI" panose="020B0502040204020203" pitchFamily="34" charset="0"/>
                <a:ea typeface="Times New Roman" panose="02020603050405020304" pitchFamily="18" charset="0"/>
                <a:cs typeface="Segoe UI" panose="020B0502040204020203" pitchFamily="34" charset="0"/>
              </a:rPr>
              <a:t>, 2010)</a:t>
            </a:r>
            <a:r>
              <a:rPr lang="tr-TR" sz="1200" dirty="0">
                <a:effectLst/>
                <a:latin typeface="Segoe UI" panose="020B0502040204020203" pitchFamily="34" charset="0"/>
                <a:ea typeface="Calibri" panose="020F0502020204030204" pitchFamily="34" charset="0"/>
                <a:cs typeface="Segoe UI" panose="020B0502040204020203" pitchFamily="34" charset="0"/>
              </a:rPr>
              <a:t>. Kurumdaki bakım verenden ayrılmakta güçlük, karanlıktan korkma, okula gitmek istememe gibi belirtiler gözlenebilir. Bu durumda çocuğun kaygısını </a:t>
            </a:r>
            <a:r>
              <a:rPr lang="tr-TR" sz="1200" dirty="0" err="1">
                <a:effectLst/>
                <a:latin typeface="Segoe UI" panose="020B0502040204020203" pitchFamily="34" charset="0"/>
                <a:ea typeface="Calibri" panose="020F0502020204030204" pitchFamily="34" charset="0"/>
                <a:cs typeface="Segoe UI" panose="020B0502040204020203" pitchFamily="34" charset="0"/>
              </a:rPr>
              <a:t>sözelleştirmek</a:t>
            </a:r>
            <a:r>
              <a:rPr lang="tr-TR" sz="1200" dirty="0">
                <a:effectLst/>
                <a:latin typeface="Segoe UI" panose="020B0502040204020203" pitchFamily="34" charset="0"/>
                <a:ea typeface="Calibri" panose="020F0502020204030204" pitchFamily="34" charset="0"/>
                <a:cs typeface="Segoe UI" panose="020B0502040204020203" pitchFamily="34" charset="0"/>
              </a:rPr>
              <a:t>, senaryolaştırmak uygundur. Belirsizlikler kaygıyı artıracağı için  örneğin canavardan korkan çocuğa “Canavar diye </a:t>
            </a:r>
            <a:r>
              <a:rPr lang="tr-TR" sz="1200" dirty="0" err="1">
                <a:effectLst/>
                <a:latin typeface="Segoe UI" panose="020B0502040204020203" pitchFamily="34" charset="0"/>
                <a:ea typeface="Calibri" panose="020F0502020204030204" pitchFamily="34" charset="0"/>
                <a:cs typeface="Segoe UI" panose="020B0502040204020203" pitchFamily="34" charset="0"/>
              </a:rPr>
              <a:t>birşey</a:t>
            </a:r>
            <a:r>
              <a:rPr lang="tr-TR" sz="1200" dirty="0">
                <a:effectLst/>
                <a:latin typeface="Segoe UI" panose="020B0502040204020203" pitchFamily="34" charset="0"/>
                <a:ea typeface="Calibri" panose="020F0502020204030204" pitchFamily="34" charset="0"/>
                <a:cs typeface="Segoe UI" panose="020B0502040204020203" pitchFamily="34" charset="0"/>
              </a:rPr>
              <a:t> yoktur.” demek kaygıyı yatıştırmaz. Bunun yerine çocuğun canavardan ne kastettiği anlaşılmalı, canavar tasvir edilmeli, bazen resmedilmeli ve canavarın ne yapabileceği konuşulmalıdır. Bundan sonra çocuğun bununla nasıl mücadele edebileceği ve baş etme stratejileri konuşulup kaygı somutlaştırılabilir. Bazen, resmedilen canavarın resmi üstünde komik değişiklikler yapılarak da baş etme becerileri geliştirilebilir.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54</a:t>
            </a:fld>
            <a:endParaRPr lang="en-US"/>
          </a:p>
        </p:txBody>
      </p:sp>
    </p:spTree>
    <p:extLst>
      <p:ext uri="{BB962C8B-B14F-4D97-AF65-F5344CB8AC3E}">
        <p14:creationId xmlns:p14="http://schemas.microsoft.com/office/powerpoint/2010/main" val="2451193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Özgül Fobi (ÖF), belirli bir nesne veya durumdan aşırı derecede korkmaktır. Nesneye veya duruma maruz kalma; sürekli olarak saklanma, tutunma, donma, ağlama, çığlık atma, bayılma (özellikle kan ve iğne fobilerinde) veya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otonomik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uyarılma şeklinde ortaya çıkabilen ani, aşırı ve mantıksız korkuya neden olur.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Tanı için belirtiler, 6 ay boyunca sürmeli, önemli ölçüde kaçınma davranışına ve/veya sıkıntı ve işlevsel bozukluğa neden olmalıdır. Fobiler beş kategoriye ayrılır: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Hayvanlar, doğal çevre (örneğin, şimşek, yükseklik, karanlık)</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Kan, enjeksiyon, yaralanma (diğer tıbbi prosedürler dahil)</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Durumsal (örneğin, uçmak, araba kullanmak, köprüler)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Diğer (örneğin, yüksek ses, boğulma, palyaçolar)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Araştırmalar, </a:t>
            </a:r>
            <a:r>
              <a:rPr lang="tr-TR" sz="1800" dirty="0" err="1">
                <a:effectLst/>
                <a:latin typeface="Segoe UI" panose="020B0502040204020203" pitchFamily="34" charset="0"/>
                <a:ea typeface="Calibri" panose="020F0502020204030204" pitchFamily="34" charset="0"/>
                <a:cs typeface="Segoe UI" panose="020B0502040204020203" pitchFamily="34" charset="0"/>
              </a:rPr>
              <a:t>ÖF'li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çocukların yalnızca %17'sinin tek bir fobiye sahip olduğunu ve çoğu çocuğun birden fazla fobisi olduğunu göstermektedir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Burstein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2012)</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ve korkutucu deneyimlerden sonra ÖF veya TSSB gelişebilir; ÖF yalnızca TSSB kriterlerinin karşılanmadığı durumlarda teşhis edilir.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55</a:t>
            </a:fld>
            <a:endParaRPr lang="en-US"/>
          </a:p>
        </p:txBody>
      </p:sp>
    </p:spTree>
    <p:extLst>
      <p:ext uri="{BB962C8B-B14F-4D97-AF65-F5344CB8AC3E}">
        <p14:creationId xmlns:p14="http://schemas.microsoft.com/office/powerpoint/2010/main" val="2722652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Sosyal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Bozukluğu (SAB), başkaları tarafından olumsuz değerlendirilmekten aşırı ve hayatı etkileyecek şekilde korkmaktır.</a:t>
            </a:r>
            <a:r>
              <a:rPr lang="tr-TR" sz="1800" dirty="0">
                <a:effectLst/>
                <a:latin typeface="Segoe UI" panose="020B0502040204020203" pitchFamily="34" charset="0"/>
                <a:ea typeface="Calibri" panose="020F0502020204030204" pitchFamily="34" charset="0"/>
                <a:cs typeface="Segoe UI" panose="020B0502040204020203" pitchFamily="34" charset="0"/>
              </a:rPr>
              <a:t> Tanı için </a:t>
            </a:r>
            <a:r>
              <a:rPr lang="tr-TR" sz="1800" dirty="0" err="1">
                <a:effectLst/>
                <a:latin typeface="Segoe UI" panose="020B0502040204020203" pitchFamily="34" charset="0"/>
                <a:ea typeface="Calibri" panose="020F0502020204030204" pitchFamily="34" charset="0"/>
                <a:cs typeface="Segoe UI" panose="020B0502040204020203" pitchFamily="34" charset="0"/>
              </a:rPr>
              <a:t>SAB’ye</a:t>
            </a:r>
            <a:r>
              <a:rPr lang="tr-TR" sz="1800" dirty="0">
                <a:effectLst/>
                <a:latin typeface="Segoe UI" panose="020B0502040204020203" pitchFamily="34" charset="0"/>
                <a:ea typeface="Calibri" panose="020F0502020204030204" pitchFamily="34" charset="0"/>
                <a:cs typeface="Segoe UI" panose="020B0502040204020203" pitchFamily="34" charset="0"/>
              </a:rPr>
              <a:t> sosyal durumlardan kaçınma ya da sosyal durumlara katlanırken ciddi rahatsızlık eşlik etmelidir. Çocuklarda kaygı, sosyal durumlarda rahatsızlık duymakla sınırlı değildir. </a:t>
            </a:r>
            <a:r>
              <a:rPr lang="tr-TR" sz="1800" dirty="0" err="1">
                <a:effectLst/>
                <a:latin typeface="Segoe UI" panose="020B0502040204020203" pitchFamily="34" charset="0"/>
                <a:ea typeface="Calibri" panose="020F0502020204030204" pitchFamily="34" charset="0"/>
                <a:cs typeface="Segoe UI" panose="020B0502040204020203" pitchFamily="34" charset="0"/>
              </a:rPr>
              <a:t>SAB’li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çocukların akranlarına yaklaşması pek olası değildir ve genellikle başkalarının onları izlediğini hissederler. </a:t>
            </a:r>
            <a:r>
              <a:rPr lang="tr-TR" sz="1800" dirty="0" err="1">
                <a:effectLst/>
                <a:latin typeface="Segoe UI" panose="020B0502040204020203" pitchFamily="34" charset="0"/>
                <a:ea typeface="Calibri" panose="020F0502020204030204" pitchFamily="34" charset="0"/>
                <a:cs typeface="Segoe UI" panose="020B0502040204020203" pitchFamily="34" charset="0"/>
              </a:rPr>
              <a:t>SAB’li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 başkalarının, onları tuhaf, çirkin, aptal ya da sakar bulacağından endişe edebilir. Sosyal ilişkiye katılmaya zorlanırlarsa etkinlikten önce öfke nöbeti geçirebilirler ve daha küçük çocuklar, sosyal ortamlarda ağlayabilir, donabilir veya yetişkinlere yapışabilir.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SAB’li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 için göz teması genellikle rahatsız edicidir. Bu çocuklarda, duruş aşırı sert olabilir ve konuşma anormal derecede yumuşak olabilir. Kaçınma, misafir varken odasına çekilme, öğle yemeğini diğer çocuklarla yemek yerine yalnız yeme, alışveriş merkezleri veya umumi tuvaletler gibi halka açık yerlere gitmeyi reddetme ve ciddi vakalarda, genellikle günlük döngülerin tersine dönmesi (çocuğun odasında neredeyse tamamen kendini izole etmesi) gibi durumları içerebilir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Beesdo</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2009)</a:t>
            </a:r>
            <a:r>
              <a:rPr lang="tr-TR" sz="1800" dirty="0">
                <a:effectLst/>
                <a:latin typeface="Segoe UI" panose="020B0502040204020203" pitchFamily="34" charset="0"/>
                <a:ea typeface="Calibri" panose="020F0502020204030204" pitchFamily="34" charset="0"/>
                <a:cs typeface="Segoe UI" panose="020B0502040204020203" pitchFamily="34" charset="0"/>
              </a:rPr>
              <a:t>. Sosyal açıdan kaygılı çocuklar, yüz kızarması, terleme veya ses titremesi gibi fiziksel kaygı belirtilerini fark edebilecek başkaları tarafından yargılanmaktan endişe edebilirler.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56</a:t>
            </a:fld>
            <a:endParaRPr lang="en-US"/>
          </a:p>
        </p:txBody>
      </p:sp>
    </p:spTree>
    <p:extLst>
      <p:ext uri="{BB962C8B-B14F-4D97-AF65-F5344CB8AC3E}">
        <p14:creationId xmlns:p14="http://schemas.microsoft.com/office/powerpoint/2010/main" val="135207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 çocuğun ruh sağlığı değerlendirmesi </a:t>
            </a:r>
          </a:p>
          <a:p>
            <a:r>
              <a:rPr lang="tr-TR" dirty="0" err="1"/>
              <a:t>Örn</a:t>
            </a:r>
            <a:r>
              <a:rPr lang="tr-TR" dirty="0"/>
              <a:t>. çocuk herhangi bir sebeple koruma altına alınmışsa</a:t>
            </a:r>
          </a:p>
          <a:p>
            <a:endParaRPr lang="tr-TR" dirty="0"/>
          </a:p>
          <a:p>
            <a:pPr lvl="1" algn="just">
              <a:buFont typeface="Wingdings" panose="05000000000000000000" pitchFamily="2" charset="2"/>
              <a:buChar char="§"/>
            </a:pPr>
            <a:r>
              <a:rPr lang="tr-TR" dirty="0"/>
              <a:t>Sinirlilik, zor rahatlama </a:t>
            </a:r>
          </a:p>
          <a:p>
            <a:pPr lvl="1" algn="just">
              <a:buFont typeface="Wingdings" panose="05000000000000000000" pitchFamily="2" charset="2"/>
              <a:buChar char="§"/>
            </a:pPr>
            <a:r>
              <a:rPr lang="tr-TR" dirty="0"/>
              <a:t>Yeme sorunları, yetersiz kilo alımı</a:t>
            </a:r>
          </a:p>
          <a:p>
            <a:pPr lvl="1" algn="just">
              <a:buFont typeface="Wingdings" panose="05000000000000000000" pitchFamily="2" charset="2"/>
              <a:buChar char="§"/>
            </a:pPr>
            <a:r>
              <a:rPr lang="tr-TR" dirty="0"/>
              <a:t>Uyku problemleri</a:t>
            </a:r>
          </a:p>
          <a:p>
            <a:pPr lvl="1" algn="just">
              <a:buFont typeface="Wingdings" panose="05000000000000000000" pitchFamily="2" charset="2"/>
              <a:buChar char="§"/>
            </a:pPr>
            <a:r>
              <a:rPr lang="tr-TR" dirty="0"/>
              <a:t>Çekingen davranışlar</a:t>
            </a:r>
          </a:p>
          <a:p>
            <a:pPr lvl="1" algn="just">
              <a:buFont typeface="Wingdings" panose="05000000000000000000" pitchFamily="2" charset="2"/>
              <a:buChar char="§"/>
            </a:pPr>
            <a:endParaRPr lang="tr-TR" dirty="0"/>
          </a:p>
          <a:p>
            <a:pPr lvl="1" algn="just">
              <a:buFont typeface="Wingdings" panose="05000000000000000000" pitchFamily="2" charset="2"/>
              <a:buChar char="§"/>
            </a:pPr>
            <a:endParaRPr lang="tr-TR" dirty="0"/>
          </a:p>
          <a:p>
            <a:pPr lvl="1" algn="just">
              <a:buFont typeface="Wingdings" panose="05000000000000000000" pitchFamily="2" charset="2"/>
              <a:buChar char="§"/>
            </a:pPr>
            <a:endParaRPr lang="tr-TR" dirty="0"/>
          </a:p>
          <a:p>
            <a:pPr lvl="1" algn="just">
              <a:buFont typeface="Wingdings" panose="05000000000000000000" pitchFamily="2" charset="2"/>
              <a:buChar char="§"/>
            </a:pPr>
            <a:r>
              <a:rPr lang="tr-TR" dirty="0"/>
              <a:t>Oyunlara katılmama</a:t>
            </a:r>
          </a:p>
          <a:p>
            <a:pPr lvl="1" algn="just">
              <a:buFont typeface="Wingdings" panose="05000000000000000000" pitchFamily="2" charset="2"/>
              <a:buChar char="§"/>
            </a:pPr>
            <a:r>
              <a:rPr lang="tr-TR" dirty="0"/>
              <a:t>Gelişim geriliği</a:t>
            </a:r>
          </a:p>
          <a:p>
            <a:pPr lvl="1" algn="just">
              <a:buFont typeface="Wingdings" panose="05000000000000000000" pitchFamily="2" charset="2"/>
              <a:buChar char="§"/>
            </a:pPr>
            <a:r>
              <a:rPr lang="tr-TR" dirty="0"/>
              <a:t>Sosyal beceri problemleri</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a:t>
            </a:fld>
            <a:endParaRPr lang="en-US"/>
          </a:p>
        </p:txBody>
      </p:sp>
    </p:spTree>
    <p:extLst>
      <p:ext uri="{BB962C8B-B14F-4D97-AF65-F5344CB8AC3E}">
        <p14:creationId xmlns:p14="http://schemas.microsoft.com/office/powerpoint/2010/main" val="3879078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latin typeface="Segoe UI" panose="020B0502040204020203" pitchFamily="34" charset="0"/>
                <a:ea typeface="Calibri" panose="020F0502020204030204" pitchFamily="34" charset="0"/>
                <a:cs typeface="Segoe UI" panose="020B0502040204020203" pitchFamily="34" charset="0"/>
              </a:rPr>
              <a:t>SAB’li</a:t>
            </a:r>
            <a:r>
              <a:rPr lang="tr-TR" sz="1200" dirty="0">
                <a:effectLst/>
                <a:latin typeface="Segoe UI" panose="020B0502040204020203" pitchFamily="34" charset="0"/>
                <a:ea typeface="Calibri" panose="020F0502020204030204" pitchFamily="34" charset="0"/>
                <a:cs typeface="Segoe UI" panose="020B0502040204020203" pitchFamily="34" charset="0"/>
              </a:rPr>
              <a:t> çocuk ve ergenlerin çoğu, çeşitli sosyal durumlardan korkar ancak sosyal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200" dirty="0">
                <a:effectLst/>
                <a:latin typeface="Segoe UI" panose="020B0502040204020203" pitchFamily="34" charset="0"/>
                <a:ea typeface="Calibri" panose="020F0502020204030204" pitchFamily="34" charset="0"/>
                <a:cs typeface="Segoe UI" panose="020B0502040204020203" pitchFamily="34" charset="0"/>
              </a:rPr>
              <a:t> performansla sınırlı olduğunda (örneğin, spor, konserler, sunumlar), performans </a:t>
            </a:r>
            <a:r>
              <a:rPr lang="tr-TR" sz="1200" dirty="0" err="1">
                <a:effectLst/>
                <a:latin typeface="Segoe UI" panose="020B0502040204020203" pitchFamily="34" charset="0"/>
                <a:ea typeface="Calibri" panose="020F0502020204030204" pitchFamily="34" charset="0"/>
                <a:cs typeface="Segoe UI" panose="020B0502040204020203" pitchFamily="34" charset="0"/>
              </a:rPr>
              <a:t>anksiyetesidir</a:t>
            </a:r>
            <a:r>
              <a:rPr lang="tr-TR" sz="1200" dirty="0">
                <a:effectLst/>
                <a:latin typeface="Segoe UI" panose="020B0502040204020203" pitchFamily="34" charset="0"/>
                <a:ea typeface="Calibri" panose="020F0502020204030204" pitchFamily="34" charset="0"/>
                <a:cs typeface="Segoe UI" panose="020B0502040204020203" pitchFamily="34" charset="0"/>
              </a:rPr>
              <a:t> </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(APA, 2013)</a:t>
            </a:r>
            <a:r>
              <a:rPr lang="tr-TR" sz="1200" dirty="0">
                <a:effectLst/>
                <a:latin typeface="Segoe UI" panose="020B0502040204020203" pitchFamily="34" charset="0"/>
                <a:ea typeface="Calibri" panose="020F0502020204030204" pitchFamily="34" charset="0"/>
                <a:cs typeface="Segoe UI" panose="020B0502040204020203" pitchFamily="34" charset="0"/>
              </a:rPr>
              <a:t>. SAB tanısı konmadan önce semptomların 6 ay boyunca mevcut olması ve neredeyse her zaman korkulan sosyal durumda ortaya çıkması gerekir. Bozulma, normal utangaçlık ile SAB arasında ayrım yapılmasına yardımcı olur. Bozulma örnekleri arasında; arkadaş edinme veya arkadaşlık ilişkilerini sürdürmede zorluklar, sınırlı romantik ilişkiler, okul reddi, müfredat dışı etkinliklere katılmama yer alır. Ergenler, kendi kendilerini tedavi etme girişimlerinde, sosyal durumlar öncesinde ve/veya sırasında ilaçları kötüye kullanabilirler. Aile yaşamı da çocuğun kaçınması ve bozulması nedeniyle sıklıkla bozulur ve bu durum, ailelerin eğlenceli aktivitelere katılımını kısıtlar. Ayırıcı tanı, bazen </a:t>
            </a:r>
            <a:r>
              <a:rPr lang="tr-TR" sz="1200" dirty="0" err="1">
                <a:effectLst/>
                <a:latin typeface="Segoe UI" panose="020B0502040204020203" pitchFamily="34" charset="0"/>
                <a:ea typeface="Calibri" panose="020F0502020204030204" pitchFamily="34" charset="0"/>
                <a:cs typeface="Segoe UI" panose="020B0502040204020203" pitchFamily="34" charset="0"/>
              </a:rPr>
              <a:t>SAB’nin</a:t>
            </a:r>
            <a:r>
              <a:rPr lang="tr-TR" sz="1200" dirty="0">
                <a:effectLst/>
                <a:latin typeface="Segoe UI" panose="020B0502040204020203" pitchFamily="34" charset="0"/>
                <a:ea typeface="Calibri" panose="020F0502020204030204" pitchFamily="34" charset="0"/>
                <a:cs typeface="Segoe UI" panose="020B0502040204020203" pitchFamily="34" charset="0"/>
              </a:rPr>
              <a:t> şiddetli bir varyantı olarak kavramsallaştırılan Kaçıngan Kişilik Bozukluğunu içerir</a:t>
            </a:r>
            <a:r>
              <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2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Bögels</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2010)</a:t>
            </a:r>
            <a:r>
              <a:rPr lang="tr-TR" sz="1200" dirty="0">
                <a:effectLst/>
                <a:latin typeface="Segoe UI" panose="020B0502040204020203" pitchFamily="34" charset="0"/>
                <a:ea typeface="Calibri" panose="020F0502020204030204" pitchFamily="34" charset="0"/>
                <a:cs typeface="Segoe UI" panose="020B0502040204020203" pitchFamily="34" charset="0"/>
              </a:rPr>
              <a:t>. Otizm Spektrum Bozukluğu, </a:t>
            </a:r>
            <a:r>
              <a:rPr lang="tr-TR" sz="12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SAB için ayırıcı tanıda yer alır çünkü sınırlı sosyal etkileşimlerden kaynaklanan sosyal beceri eksiklikleri Otizm Spektrum Bozukluğunda görülen sosyal zorlukları taklit edebilir. Ancak </a:t>
            </a:r>
            <a:r>
              <a:rPr lang="tr-TR" sz="12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SAB’li</a:t>
            </a:r>
            <a:r>
              <a:rPr lang="tr-TR" sz="12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çocukların, genellikle kendi yaşlarında arkadaşları vardır ve kurulan ilişkilerde gelişmiş sosyal beceriler gösterirler.</a:t>
            </a:r>
            <a:r>
              <a:rPr lang="tr-TR" sz="1200" dirty="0">
                <a:effectLst/>
                <a:latin typeface="Segoe UI" panose="020B0502040204020203" pitchFamily="34" charset="0"/>
                <a:ea typeface="Calibri" panose="020F0502020204030204" pitchFamily="34" charset="0"/>
                <a:cs typeface="Segoe UI" panose="020B0502040204020203" pitchFamily="34" charset="0"/>
              </a:rPr>
              <a:t> Birçok Otizm Spektrum Bozukluğu vakasında eşlik eden bir SAB tanısı olabilir.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57</a:t>
            </a:fld>
            <a:endParaRPr lang="en-US"/>
          </a:p>
        </p:txBody>
      </p:sp>
    </p:spTree>
    <p:extLst>
      <p:ext uri="{BB962C8B-B14F-4D97-AF65-F5344CB8AC3E}">
        <p14:creationId xmlns:p14="http://schemas.microsoft.com/office/powerpoint/2010/main" val="3589347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Selektif</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Mutizm</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(SM) belirli ortamlarda konuşmayı reddetmektir. Çocuklar, evde konuşabilir ancak okulda veya tanımadıkları insanların önünde konuşmayabilirler. Konuşmak yerine başlarını sallayarak, yazarak veya sesler çıkararak iletişim kurabilirler.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SM'li</a:t>
            </a:r>
            <a:r>
              <a:rPr lang="tr-TR" sz="1800" dirty="0">
                <a:effectLst/>
                <a:latin typeface="Segoe UI" panose="020B0502040204020203" pitchFamily="34" charset="0"/>
                <a:ea typeface="Calibri" panose="020F0502020204030204" pitchFamily="34" charset="0"/>
                <a:cs typeface="Segoe UI" panose="020B0502040204020203" pitchFamily="34" charset="0"/>
              </a:rPr>
              <a:t> birçok çocuk, sosyal ortamlarda kendileri adına konuşmaları için arkadaşlarına ve ebeveynlerine güvenir. </a:t>
            </a:r>
            <a:r>
              <a:rPr lang="tr-TR" sz="1800" dirty="0" err="1">
                <a:effectLst/>
                <a:latin typeface="Segoe UI" panose="020B0502040204020203" pitchFamily="34" charset="0"/>
                <a:ea typeface="Calibri" panose="020F0502020204030204" pitchFamily="34" charset="0"/>
                <a:cs typeface="Segoe UI" panose="020B0502040204020203" pitchFamily="34" charset="0"/>
              </a:rPr>
              <a:t>SM'ye</a:t>
            </a:r>
            <a:r>
              <a:rPr lang="tr-TR" sz="1800" dirty="0">
                <a:effectLst/>
                <a:latin typeface="Segoe UI" panose="020B0502040204020203" pitchFamily="34" charset="0"/>
                <a:ea typeface="Calibri" panose="020F0502020204030204" pitchFamily="34" charset="0"/>
                <a:cs typeface="Segoe UI" panose="020B0502040204020203" pitchFamily="34" charset="0"/>
              </a:rPr>
              <a:t> bağlı bozukluklar arasında derslere katılımın azalması, akademik başarısızlık ve akranlardan izolasyon yer alır. Tanı konulması için belirtiler bir ay boyunca devam etmelidir ve bu süre, okulun ilk ayı ile sınırlı olamaz.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Konuşamama fiziksel bir yetersizlikten kaynaklanamaz. </a:t>
            </a:r>
            <a:r>
              <a:rPr lang="tr-TR" sz="1800" dirty="0" err="1">
                <a:effectLst/>
                <a:latin typeface="Segoe UI" panose="020B0502040204020203" pitchFamily="34" charset="0"/>
                <a:ea typeface="Calibri" panose="020F0502020204030204" pitchFamily="34" charset="0"/>
                <a:cs typeface="Segoe UI" panose="020B0502040204020203" pitchFamily="34" charset="0"/>
              </a:rPr>
              <a:t>SM'li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 genellikle utangaçtır ve genellikle eşlik eden Sosyal Fobileri vardır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Viana</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2009)</a:t>
            </a:r>
            <a:r>
              <a:rPr lang="tr-TR" sz="1800" dirty="0">
                <a:effectLst/>
                <a:latin typeface="Segoe UI" panose="020B0502040204020203" pitchFamily="34" charset="0"/>
                <a:ea typeface="Calibri" panose="020F0502020204030204" pitchFamily="34" charset="0"/>
                <a:cs typeface="Segoe UI" panose="020B0502040204020203" pitchFamily="34" charset="0"/>
              </a:rPr>
              <a:t> ancak bazıları konuşma gerektirmeyen sosyal aktivitelere katılmaktan hoşlanır. İletişim ve gelişimsel bozukluklar sıklıkla SM ile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komorbiddir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Kristensen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2000)</a:t>
            </a:r>
            <a:r>
              <a:rPr lang="tr-TR" sz="1800" dirty="0">
                <a:effectLst/>
                <a:latin typeface="Segoe UI" panose="020B0502040204020203" pitchFamily="34" charset="0"/>
                <a:ea typeface="Calibri" panose="020F0502020204030204" pitchFamily="34" charset="0"/>
                <a:cs typeface="Segoe UI" panose="020B0502040204020203" pitchFamily="34" charset="0"/>
              </a:rPr>
              <a:t> ve SM, iletişim ve gelişimsel bozuklukları olan çocukların hepsi konuşma eksikliği ile kendini gösterir.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SM'li</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çocukları, iletişim ve gelişimsel bozuklukları olan çocuklardan ayıran şey, ilkinin belirli sosyal bağlamlarda konuşma yeteneğine sahip olması ancak diğerlerinin olmamasıdır</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Kristensen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2000)</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58</a:t>
            </a:fld>
            <a:endParaRPr lang="en-US"/>
          </a:p>
        </p:txBody>
      </p:sp>
    </p:spTree>
    <p:extLst>
      <p:ext uri="{BB962C8B-B14F-4D97-AF65-F5344CB8AC3E}">
        <p14:creationId xmlns:p14="http://schemas.microsoft.com/office/powerpoint/2010/main" val="812442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Panik Bozukluk (PB), bazılarının tanımlanabilir öncülleri olmayan panik atakların olmasıyla tanımlanır. Panik atak, klasik olarak 10 ila 15 dakika içinde zirveye ulaşan bir dizi sıkıntı verici semptomdur. Fiziksel belirtiler arasında titreme, baş dönmesi, çarpıntı, nefes almada güçlük, bulantı ve kusma yer alır.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Derealizasyon</a:t>
            </a:r>
            <a:r>
              <a:rPr lang="tr-TR" sz="1800" dirty="0">
                <a:effectLst/>
                <a:latin typeface="Segoe UI" panose="020B0502040204020203" pitchFamily="34" charset="0"/>
                <a:ea typeface="Calibri" panose="020F0502020204030204" pitchFamily="34" charset="0"/>
                <a:cs typeface="Segoe UI" panose="020B0502040204020203" pitchFamily="34" charset="0"/>
              </a:rPr>
              <a:t> (yani beden dışı deneyimler) ve ölme ve/veya aklını kaybetme korkusu da ortaya çıkabilir. Panik atak tanısı koymadan önce tıbbi sebeplerin ekarte edilmesi gerekir. Tıbbi nedenler ekarte edildikten sonra panik atakların diğer bozukluklarla ilişkili uyaranlar tarafından uyarılıp uyarılmadığını belirlemek önemlidir. (Örneğin, sosyal değerlendirme ortamlarındaki panik, panik ataklı sosyal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tanısını düşündürebilir). Panik ataklar, yalnızca belirli durumlara yanıt olarak ortaya çıktığında PB tanısı konmaz.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PB'li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 tanımlanabilir bir neden olmaksızın panik atak geçirir ve belirli durumlara maruz kalma ile ilişkili ek panik atakları olabilir. Kişiyi uykudan uyandıran gece panik atakları genellikle PB için tipiktir. PB tanısının anahtarı, panik atak geçirme endişesinin varlığı veya ataktan kaçınma ya da ataktan kaynaklanabilecek olası zararı azaltma girişimlerindeki davranış değişiklikleridir.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PB'li</a:t>
            </a:r>
            <a:r>
              <a:rPr lang="tr-TR" sz="1800" dirty="0">
                <a:effectLst/>
                <a:latin typeface="Segoe UI" panose="020B0502040204020203" pitchFamily="34" charset="0"/>
                <a:ea typeface="Calibri" panose="020F0502020204030204" pitchFamily="34" charset="0"/>
                <a:cs typeface="Segoe UI" panose="020B0502040204020203" pitchFamily="34" charset="0"/>
              </a:rPr>
              <a:t> çocuklar, artan kalp atış hızının panik atağı tetikleyebileceğine dair inançları nedeniyle merdiven çıkmayabilir veya spora katılmayabilir. Dışarıya yalnızca, bir atak meydana gelirse yardım edebilecek kişilerle birlikte çıkabilirler. Endişe veya davranış değişiklikleri, en az 1 ay boyunca mevcut olmalıdır.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duyarlılığının artması veya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ile ilişkili hislerin (kalp atış hızının artması, baş dönmesi veya </a:t>
            </a:r>
            <a:r>
              <a:rPr lang="tr-TR" sz="1800" dirty="0" err="1">
                <a:effectLst/>
                <a:latin typeface="Segoe UI" panose="020B0502040204020203" pitchFamily="34" charset="0"/>
                <a:ea typeface="Calibri" panose="020F0502020204030204" pitchFamily="34" charset="0"/>
                <a:cs typeface="Segoe UI" panose="020B0502040204020203" pitchFamily="34" charset="0"/>
              </a:rPr>
              <a:t>derealizasyon</a:t>
            </a:r>
            <a:r>
              <a:rPr lang="tr-TR" sz="1800" dirty="0">
                <a:effectLst/>
                <a:latin typeface="Segoe UI" panose="020B0502040204020203" pitchFamily="34" charset="0"/>
                <a:ea typeface="Calibri" panose="020F0502020204030204" pitchFamily="34" charset="0"/>
                <a:cs typeface="Segoe UI" panose="020B0502040204020203" pitchFamily="34" charset="0"/>
              </a:rPr>
              <a:t> gibi) zararlı fiziksel, psikolojik veya sosyal sonuçları olduğuna dair inançlar nedeniyle bu hislerden korkulması özellikle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PB'de</a:t>
            </a:r>
            <a:r>
              <a:rPr lang="tr-TR" sz="1800" dirty="0">
                <a:effectLst/>
                <a:latin typeface="Segoe UI" panose="020B0502040204020203" pitchFamily="34" charset="0"/>
                <a:ea typeface="Calibri" panose="020F0502020204030204" pitchFamily="34" charset="0"/>
                <a:cs typeface="Segoe UI" panose="020B0502040204020203" pitchFamily="34" charset="0"/>
              </a:rPr>
              <a:t> yaygındır, ancak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duyarlılığı diğer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olan çocuklar tarafından da yaşanmaktadır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Reiss</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1991;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Silverman</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2003)</a:t>
            </a:r>
            <a:r>
              <a:rPr lang="tr-TR" sz="1800" dirty="0">
                <a:effectLst/>
                <a:latin typeface="Segoe UI" panose="020B0502040204020203" pitchFamily="34" charset="0"/>
                <a:ea typeface="Calibri" panose="020F0502020204030204" pitchFamily="34" charset="0"/>
                <a:cs typeface="Segoe UI" panose="020B0502040204020203" pitchFamily="34" charset="0"/>
              </a:rPr>
              <a:t>. Somatik Belirti Bozukluğu, rahatsız edici somatik belirtilerin sıklıkla belirgin olması bakımından PB ile benzerlik gösterir. Bununla birlikte, </a:t>
            </a:r>
            <a:r>
              <a:rPr lang="tr-TR" sz="1800" dirty="0" err="1">
                <a:effectLst/>
                <a:latin typeface="Segoe UI" panose="020B0502040204020203" pitchFamily="34" charset="0"/>
                <a:ea typeface="Calibri" panose="020F0502020204030204" pitchFamily="34" charset="0"/>
                <a:cs typeface="Segoe UI" panose="020B0502040204020203" pitchFamily="34" charset="0"/>
              </a:rPr>
              <a:t>PB'de</a:t>
            </a:r>
            <a:r>
              <a:rPr lang="tr-TR" sz="1800" dirty="0">
                <a:effectLst/>
                <a:latin typeface="Segoe UI" panose="020B0502040204020203" pitchFamily="34" charset="0"/>
                <a:ea typeface="Calibri" panose="020F0502020204030204" pitchFamily="34" charset="0"/>
                <a:cs typeface="Segoe UI" panose="020B0502040204020203" pitchFamily="34" charset="0"/>
              </a:rPr>
              <a:t> somatik semptomlar, Somatik Belirti Bozukluğunun sürekli olarak mevcut olan semptomlarının aksine genellikle nispeten kısa ve yoğun ataklar halinde ortaya çıkar.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59</a:t>
            </a:fld>
            <a:endParaRPr lang="en-US"/>
          </a:p>
        </p:txBody>
      </p:sp>
    </p:spTree>
    <p:extLst>
      <p:ext uri="{BB962C8B-B14F-4D97-AF65-F5344CB8AC3E}">
        <p14:creationId xmlns:p14="http://schemas.microsoft.com/office/powerpoint/2010/main" val="1437124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Yaygın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Bozukluğu (YAB), en az 6 ay boyunca süren ve birden fazla durum hakkında günlük hayatı etkileyen endişe ile karakterize edilir. YAB olan çocuklar, potansiyel olarak olumsuz olaylar hakkında sık sık endişe duyarlar ve endişenin odağı konudan konuya değişebilir.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YAB'daki</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kaygıyı kontrol etmek genellikle zordur ve görevleri tamamlamayı, aktivitelerden keyif almayı engeller. Bu da patolojik kaygıyı normal kaygıdan ayırt etmeye yardımcı olur.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YAB olan çocuklarda, uykuya dalma veya uykuda kalma güçlüğü, yorgunluk, odaklanma sorunu, kas gerginliği veya sinirlilik görülebilir ve </a:t>
            </a:r>
            <a:r>
              <a:rPr lang="tr-TR" sz="1800" dirty="0" err="1">
                <a:effectLst/>
                <a:latin typeface="Segoe UI" panose="020B0502040204020203" pitchFamily="34" charset="0"/>
                <a:ea typeface="Calibri" panose="020F0502020204030204" pitchFamily="34" charset="0"/>
                <a:cs typeface="Segoe UI" panose="020B0502040204020203" pitchFamily="34" charset="0"/>
              </a:rPr>
              <a:t>YAB'de</a:t>
            </a:r>
            <a:r>
              <a:rPr lang="tr-TR" sz="1800" dirty="0">
                <a:effectLst/>
                <a:latin typeface="Segoe UI" panose="020B0502040204020203" pitchFamily="34" charset="0"/>
                <a:ea typeface="Calibri" panose="020F0502020204030204" pitchFamily="34" charset="0"/>
                <a:cs typeface="Segoe UI" panose="020B0502040204020203" pitchFamily="34" charset="0"/>
              </a:rPr>
              <a:t> endişeye bu belirtilerden birinin eşlik etmesi gerekir. (Yetişkinlerde YAB tanısı için endişeye bu belirtilerden üçünün eşlik etmesi gerekir.) </a:t>
            </a:r>
            <a:r>
              <a:rPr lang="tr-TR" sz="1800" dirty="0" err="1">
                <a:effectLst/>
                <a:latin typeface="Segoe UI" panose="020B0502040204020203" pitchFamily="34" charset="0"/>
                <a:ea typeface="Calibri" panose="020F0502020204030204" pitchFamily="34" charset="0"/>
                <a:cs typeface="Segoe UI" panose="020B0502040204020203" pitchFamily="34" charset="0"/>
              </a:rPr>
              <a:t>YAB'daki</a:t>
            </a:r>
            <a:r>
              <a:rPr lang="tr-TR" sz="1800" dirty="0">
                <a:effectLst/>
                <a:latin typeface="Segoe UI" panose="020B0502040204020203" pitchFamily="34" charset="0"/>
                <a:ea typeface="Calibri" panose="020F0502020204030204" pitchFamily="34" charset="0"/>
                <a:cs typeface="Segoe UI" panose="020B0502040204020203" pitchFamily="34" charset="0"/>
              </a:rPr>
              <a:t> kaygılar genellikle ödevleri tamamlama, zamanında yetişme, iyi notlar alma ve performans teşvikleri gibi gündelik konularla ilgilidir. Beklenen değişiklikler ve fırtına, hırsızlık veya bir aile üyesinin hastalanması gibi tehlikeli durumlarla ilgili endişeler de yaygındır. Endişeler, bazen fantastik (örneğin, bodrumdaki canavarlar) veya aşırı (örneğin, terörist saldırılar) olabilir. </a:t>
            </a:r>
          </a:p>
          <a:p>
            <a:pPr algn="just">
              <a:lnSpc>
                <a:spcPct val="115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buFont typeface="Wingdings" panose="05000000000000000000" pitchFamily="2" charset="2"/>
              <a:buChar char="§"/>
            </a:pPr>
            <a:r>
              <a:rPr lang="tr-TR" sz="2400" dirty="0" err="1"/>
              <a:t>YAB'daki</a:t>
            </a:r>
            <a:r>
              <a:rPr lang="tr-TR" sz="2400" dirty="0"/>
              <a:t> kaygılar </a:t>
            </a:r>
          </a:p>
          <a:p>
            <a:pPr lvl="1" algn="just">
              <a:buFont typeface="Wingdings" panose="05000000000000000000" pitchFamily="2" charset="2"/>
              <a:buChar char="§"/>
            </a:pPr>
            <a:r>
              <a:rPr lang="tr-TR" sz="2000" dirty="0"/>
              <a:t>Gündelik konular, fırtına, hırsızlık, aile üyesinin hastalanması, canavar gibi fantastik ögeler</a:t>
            </a:r>
          </a:p>
          <a:p>
            <a:pPr algn="just">
              <a:lnSpc>
                <a:spcPct val="115000"/>
              </a:lnSpc>
            </a:pPr>
            <a:endParaRPr lang="tr-TR" dirty="0"/>
          </a:p>
          <a:p>
            <a:pPr algn="just">
              <a:lnSpc>
                <a:spcPct val="115000"/>
              </a:lnSpc>
            </a:pPr>
            <a:endParaRPr lang="tr-TR" dirty="0"/>
          </a:p>
          <a:p>
            <a:pPr algn="just">
              <a:buFont typeface="Wingdings" panose="05000000000000000000" pitchFamily="2" charset="2"/>
              <a:buChar char="§"/>
            </a:pPr>
            <a:r>
              <a:rPr lang="tr-TR" sz="2400" dirty="0"/>
              <a:t>YAB olan çocuklarda </a:t>
            </a:r>
          </a:p>
          <a:p>
            <a:pPr lvl="1" algn="just">
              <a:buFont typeface="Wingdings" panose="05000000000000000000" pitchFamily="2" charset="2"/>
              <a:buChar char="§"/>
            </a:pPr>
            <a:r>
              <a:rPr lang="tr-TR" sz="2000" dirty="0"/>
              <a:t>Performansları veya güvenlikleri hakkında sık sık güvence arayabilir </a:t>
            </a:r>
          </a:p>
          <a:p>
            <a:pPr lvl="1" algn="just">
              <a:buFont typeface="Wingdings" panose="05000000000000000000" pitchFamily="2" charset="2"/>
              <a:buChar char="§"/>
            </a:pPr>
            <a:r>
              <a:rPr lang="tr-TR" sz="2000" dirty="0"/>
              <a:t>Mükemmeliyetçilik, kararsızlık ve küçük hataları büyütme eğilimi ve</a:t>
            </a:r>
          </a:p>
          <a:p>
            <a:pPr lvl="1" algn="just">
              <a:buFont typeface="Wingdings" panose="05000000000000000000" pitchFamily="2" charset="2"/>
              <a:buChar char="§"/>
            </a:pPr>
            <a:r>
              <a:rPr lang="tr-TR" sz="2000" dirty="0"/>
              <a:t>Baş ağrısı, karın ağrısı belirtileri gösterebilir </a:t>
            </a:r>
          </a:p>
          <a:p>
            <a:pPr algn="just">
              <a:lnSpc>
                <a:spcPct val="115000"/>
              </a:lnSpc>
            </a:pPr>
            <a:endParaRPr lang="tr-TR" dirty="0"/>
          </a:p>
          <a:p>
            <a:pPr marL="0" marR="0" lvl="0" indent="0" algn="just" defTabSz="914400" rtl="0" eaLnBrk="1" fontAlgn="auto" latinLnBrk="0" hangingPunct="1">
              <a:lnSpc>
                <a:spcPct val="115000"/>
              </a:lnSpc>
              <a:spcBef>
                <a:spcPts val="0"/>
              </a:spcBef>
              <a:spcAft>
                <a:spcPts val="0"/>
              </a:spcAft>
              <a:buClrTx/>
              <a:buSzTx/>
              <a:buFontTx/>
              <a:buNone/>
              <a:tabLst/>
              <a:defRPr/>
            </a:pPr>
            <a:r>
              <a:rPr lang="tr-TR" sz="1200" dirty="0"/>
              <a:t>Yaş-semptom eğrilerinde </a:t>
            </a:r>
            <a:r>
              <a:rPr lang="tr-TR" sz="1200" b="1" dirty="0"/>
              <a:t>depresyonla önemli örtüşmeler</a:t>
            </a:r>
            <a:endParaRPr lang="tr-TR" sz="1200" dirty="0"/>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YAB olan çocuklar, performansları veya güvenlikleri hakkında sık sık güvence arayabilir. YAB ayrıca mükemmeliyetçilik, yanlış seçim yapma korkusuyla kararsızlık ve küçük hataları büyütme eğilimi olarak da ortaya çıkabilir. Beden ile ilişkili semptomlar da sıklıkla baş ağrısı ve mide ağrısı şeklinde kendini gösterir. Uyku değişiklikleri, düşük enerji, konsantrasyon güçlüğü, </a:t>
            </a:r>
            <a:r>
              <a:rPr lang="tr-TR" sz="1200" dirty="0" err="1">
                <a:effectLst/>
                <a:latin typeface="Segoe UI" panose="020B0502040204020203" pitchFamily="34" charset="0"/>
                <a:ea typeface="Calibri" panose="020F0502020204030204" pitchFamily="34" charset="0"/>
                <a:cs typeface="Segoe UI" panose="020B0502040204020203" pitchFamily="34" charset="0"/>
              </a:rPr>
              <a:t>psikomotor</a:t>
            </a:r>
            <a:r>
              <a:rPr lang="tr-TR" sz="1200" dirty="0">
                <a:effectLst/>
                <a:latin typeface="Segoe UI" panose="020B0502040204020203" pitchFamily="34" charset="0"/>
                <a:ea typeface="Calibri" panose="020F0502020204030204" pitchFamily="34" charset="0"/>
                <a:cs typeface="Segoe UI" panose="020B0502040204020203" pitchFamily="34" charset="0"/>
              </a:rPr>
              <a:t> değişiklikler ve sinirlilik (özellikle ergen depresyonunda) dahil olmak üzere depresif ve YAB semptomları arasında önemli bir örtüşme vardır. Semptom örtüşmesine ek olarak, YAB ve depresyonun yaş-sıklık eğrilerinde önemli bir örtüşme vardır</a:t>
            </a:r>
            <a:r>
              <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2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Copeland</a:t>
            </a:r>
            <a:r>
              <a:rPr lang="tr-TR"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2014)</a:t>
            </a:r>
            <a:r>
              <a:rPr lang="tr-TR" sz="1200" dirty="0">
                <a:effectLst/>
                <a:latin typeface="Segoe UI" panose="020B0502040204020203" pitchFamily="34" charset="0"/>
                <a:ea typeface="Calibri" panose="020F0502020204030204" pitchFamily="34" charset="0"/>
                <a:cs typeface="Segoe UI" panose="020B0502040204020203" pitchFamily="34" charset="0"/>
              </a:rPr>
              <a:t>: Her ikisi de küçük çocuklarda nispeten nadirdir ve ergenlik ve genç yetişkinlik boyunca artar.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pPr algn="just">
              <a:lnSpc>
                <a:spcPct val="115000"/>
              </a:lnSpc>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60</a:t>
            </a:fld>
            <a:endParaRPr lang="en-US"/>
          </a:p>
        </p:txBody>
      </p:sp>
    </p:spTree>
    <p:extLst>
      <p:ext uri="{BB962C8B-B14F-4D97-AF65-F5344CB8AC3E}">
        <p14:creationId xmlns:p14="http://schemas.microsoft.com/office/powerpoint/2010/main" val="36279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pt-PT"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Enürezis, idrar kaçırma demektir.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Birincil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ikincil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olmak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üzere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iki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alt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tipe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ayrılır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Birincil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enürezis</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hiçbir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zaman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idrarını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tutamayan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çocukları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kapsarken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ikincil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enürezis</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az</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1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yıl</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boyunca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kontinansı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koruyan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ancak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daha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sonra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noktada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kaybeden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çocukları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ifade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eder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Terimin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kendisi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Yunanca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idrar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boşaltmak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anlamına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gelen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enourein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kelimesinden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türemiştir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sıklığına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ilişkin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istatistikler</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yaygınlığını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göstermektedir</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konuda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yapılan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çalışmada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erkek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%15,2'sinin </a:t>
            </a:r>
            <a:r>
              <a:rPr lang="en-US" sz="1800" dirty="0" err="1">
                <a:effectLst/>
                <a:latin typeface="Segoe UI" panose="020B0502040204020203" pitchFamily="34" charset="0"/>
                <a:ea typeface="Calibri" panose="020F0502020204030204" pitchFamily="34" charset="0"/>
                <a:cs typeface="Segoe UI" panose="020B0502040204020203" pitchFamily="34" charset="0"/>
              </a:rPr>
              <a:t>haftada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kereden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ıslattığını</a:t>
            </a:r>
            <a:r>
              <a:rPr lang="en-US" sz="1800" dirty="0">
                <a:effectLst/>
                <a:latin typeface="Segoe UI" panose="020B0502040204020203" pitchFamily="34" charset="0"/>
                <a:ea typeface="Calibri" panose="020F0502020204030204" pitchFamily="34" charset="0"/>
                <a:cs typeface="Segoe UI" panose="020B0502040204020203" pitchFamily="34" charset="0"/>
              </a:rPr>
              <a:t>, buna </a:t>
            </a:r>
            <a:r>
              <a:rPr lang="en-US" sz="1800" dirty="0" err="1">
                <a:effectLst/>
                <a:latin typeface="Segoe UI" panose="020B0502040204020203" pitchFamily="34" charset="0"/>
                <a:ea typeface="Calibri" panose="020F0502020204030204" pitchFamily="34" charset="0"/>
                <a:cs typeface="Segoe UI" panose="020B0502040204020203" pitchFamily="34" charset="0"/>
              </a:rPr>
              <a:t>karşın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sadece</a:t>
            </a:r>
            <a:r>
              <a:rPr lang="en-US" sz="1800" dirty="0">
                <a:effectLst/>
                <a:latin typeface="Segoe UI" panose="020B0502040204020203" pitchFamily="34" charset="0"/>
                <a:ea typeface="Calibri" panose="020F0502020204030204" pitchFamily="34" charset="0"/>
                <a:cs typeface="Segoe UI" panose="020B0502040204020203" pitchFamily="34" charset="0"/>
              </a:rPr>
              <a:t> %6,7'sinin </a:t>
            </a:r>
            <a:r>
              <a:rPr lang="en-US" sz="1800" dirty="0" err="1">
                <a:effectLst/>
                <a:latin typeface="Segoe UI" panose="020B0502040204020203" pitchFamily="34" charset="0"/>
                <a:ea typeface="Calibri" panose="020F0502020204030204" pitchFamily="34" charset="0"/>
                <a:cs typeface="Segoe UI" panose="020B0502040204020203" pitchFamily="34" charset="0"/>
              </a:rPr>
              <a:t>haftada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ıslattığını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tespit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edilmiştir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sırasıyla</a:t>
            </a:r>
            <a:r>
              <a:rPr lang="en-US" sz="1800" dirty="0">
                <a:effectLst/>
                <a:latin typeface="Segoe UI" panose="020B0502040204020203" pitchFamily="34" charset="0"/>
                <a:ea typeface="Calibri" panose="020F0502020204030204" pitchFamily="34" charset="0"/>
                <a:cs typeface="Segoe UI" panose="020B0502040204020203" pitchFamily="34" charset="0"/>
              </a:rPr>
              <a:t> %12,2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%3,3'tür. 14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gelindiğinde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erkek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sadece</a:t>
            </a:r>
            <a:r>
              <a:rPr lang="en-US" sz="1800" dirty="0">
                <a:effectLst/>
                <a:latin typeface="Segoe UI" panose="020B0502040204020203" pitchFamily="34" charset="0"/>
                <a:ea typeface="Calibri" panose="020F0502020204030204" pitchFamily="34" charset="0"/>
                <a:cs typeface="Segoe UI" panose="020B0502040204020203" pitchFamily="34" charset="0"/>
              </a:rPr>
              <a:t> %1,9'u </a:t>
            </a:r>
            <a:r>
              <a:rPr lang="en-US" sz="1800" dirty="0" err="1">
                <a:effectLst/>
                <a:latin typeface="Segoe UI" panose="020B0502040204020203" pitchFamily="34" charset="0"/>
                <a:ea typeface="Calibri" panose="020F0502020204030204" pitchFamily="34" charset="0"/>
                <a:cs typeface="Segoe UI" panose="020B0502040204020203" pitchFamily="34" charset="0"/>
              </a:rPr>
              <a:t>haftada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kereden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seyrek</a:t>
            </a:r>
            <a:r>
              <a:rPr lang="en-US" sz="1800" dirty="0">
                <a:effectLst/>
                <a:latin typeface="Segoe UI" panose="020B0502040204020203" pitchFamily="34" charset="0"/>
                <a:ea typeface="Calibri" panose="020F0502020204030204" pitchFamily="34" charset="0"/>
                <a:cs typeface="Segoe UI" panose="020B0502040204020203" pitchFamily="34" charset="0"/>
              </a:rPr>
              <a:t> alt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ıslatırken</a:t>
            </a:r>
            <a:r>
              <a:rPr lang="en-US" sz="1800" dirty="0">
                <a:effectLst/>
                <a:latin typeface="Segoe UI" panose="020B0502040204020203" pitchFamily="34" charset="0"/>
                <a:ea typeface="Calibri" panose="020F0502020204030204" pitchFamily="34" charset="0"/>
                <a:cs typeface="Segoe UI" panose="020B0502040204020203" pitchFamily="34" charset="0"/>
              </a:rPr>
              <a:t>, %1,1'i </a:t>
            </a:r>
            <a:r>
              <a:rPr lang="en-US" sz="1800" dirty="0" err="1">
                <a:effectLst/>
                <a:latin typeface="Segoe UI" panose="020B0502040204020203" pitchFamily="34" charset="0"/>
                <a:ea typeface="Calibri" panose="020F0502020204030204" pitchFamily="34" charset="0"/>
                <a:cs typeface="Segoe UI" panose="020B0502040204020203" pitchFamily="34" charset="0"/>
              </a:rPr>
              <a:t>haftada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kızlar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sırasıyla</a:t>
            </a:r>
            <a:r>
              <a:rPr lang="en-US" sz="1800" dirty="0">
                <a:effectLst/>
                <a:latin typeface="Segoe UI" panose="020B0502040204020203" pitchFamily="34" charset="0"/>
                <a:ea typeface="Calibri" panose="020F0502020204030204" pitchFamily="34" charset="0"/>
                <a:cs typeface="Segoe UI" panose="020B0502040204020203" pitchFamily="34" charset="0"/>
              </a:rPr>
              <a:t> %1,2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%0,5'tir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(Mikkelsen, 2001)</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Ayrıca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psikososyal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stres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altındaki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dezavantajlı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koşullarda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daha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bulunmuştur</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(Rutter, 1989)</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Belirtildiği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gibi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terimi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yalnızca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idrarın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işenmesini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ifade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yıllar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içinde</a:t>
            </a:r>
            <a:r>
              <a:rPr lang="en-US" sz="1800" dirty="0">
                <a:effectLst/>
                <a:latin typeface="Segoe UI" panose="020B0502040204020203" pitchFamily="34" charset="0"/>
                <a:ea typeface="Calibri" panose="020F0502020204030204" pitchFamily="34" charset="0"/>
                <a:cs typeface="Segoe UI" panose="020B0502040204020203" pitchFamily="34" charset="0"/>
              </a:rPr>
              <a:t> hem </a:t>
            </a:r>
            <a:r>
              <a:rPr lang="en-US" sz="1800" dirty="0" err="1">
                <a:effectLst/>
                <a:latin typeface="Segoe UI" panose="020B0502040204020203" pitchFamily="34" charset="0"/>
                <a:ea typeface="Calibri" panose="020F0502020204030204" pitchFamily="34" charset="0"/>
                <a:cs typeface="Segoe UI" panose="020B0502040204020203" pitchFamily="34" charset="0"/>
              </a:rPr>
              <a:t>patolojik</a:t>
            </a:r>
            <a:r>
              <a:rPr lang="en-US" sz="1800" dirty="0">
                <a:effectLst/>
                <a:latin typeface="Segoe UI" panose="020B0502040204020203" pitchFamily="34" charset="0"/>
                <a:ea typeface="Calibri" panose="020F0502020204030204" pitchFamily="34" charset="0"/>
                <a:cs typeface="Segoe UI" panose="020B0502040204020203" pitchFamily="34" charset="0"/>
              </a:rPr>
              <a:t> hem de </a:t>
            </a:r>
            <a:r>
              <a:rPr lang="en-US" sz="1800" dirty="0" err="1">
                <a:effectLst/>
                <a:latin typeface="Segoe UI" panose="020B0502040204020203" pitchFamily="34" charset="0"/>
                <a:ea typeface="Calibri" panose="020F0502020204030204" pitchFamily="34" charset="0"/>
                <a:cs typeface="Segoe UI" panose="020B0502040204020203" pitchFamily="34" charset="0"/>
              </a:rPr>
              <a:t>noktürnal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anlam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kazanmıştır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Gündüz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ıslatma</a:t>
            </a:r>
            <a:r>
              <a:rPr lang="en-US" sz="1800" dirty="0">
                <a:effectLst/>
                <a:latin typeface="Segoe UI" panose="020B0502040204020203" pitchFamily="34" charset="0"/>
                <a:ea typeface="Calibri" panose="020F0502020204030204" pitchFamily="34" charset="0"/>
                <a:cs typeface="Segoe UI" panose="020B0502040204020203" pitchFamily="34" charset="0"/>
              </a:rPr>
              <a:t> diurnal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adlandırılırken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gece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altını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nokturnal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adlandırılır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err="1">
                <a:effectLst/>
                <a:latin typeface="Segoe UI" panose="020B0502040204020203" pitchFamily="34" charset="0"/>
                <a:ea typeface="Calibri" panose="020F0502020204030204" pitchFamily="34" charset="0"/>
                <a:cs typeface="Segoe UI" panose="020B0502040204020203" pitchFamily="34" charset="0"/>
              </a:rPr>
              <a:t>Amerikan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Psikiyatri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Birliği</a:t>
            </a:r>
            <a:r>
              <a:rPr lang="en-US" sz="1800" dirty="0">
                <a:effectLst/>
                <a:latin typeface="Segoe UI" panose="020B0502040204020203" pitchFamily="34" charset="0"/>
                <a:ea typeface="Calibri" panose="020F0502020204030204" pitchFamily="34" charset="0"/>
                <a:cs typeface="Segoe UI" panose="020B0502040204020203" pitchFamily="34" charset="0"/>
              </a:rPr>
              <a:t> (2013), Mental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Bozuklukların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Tanısal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İstatistiksel</a:t>
            </a:r>
            <a:r>
              <a:rPr lang="en-US" sz="1800" dirty="0">
                <a:effectLst/>
                <a:latin typeface="Segoe UI" panose="020B0502040204020203" pitchFamily="34" charset="0"/>
                <a:ea typeface="Calibri" panose="020F0502020204030204" pitchFamily="34" charset="0"/>
                <a:cs typeface="Segoe UI" panose="020B0502040204020203" pitchFamily="34" charset="0"/>
              </a:rPr>
              <a:t> El </a:t>
            </a:r>
            <a:r>
              <a:rPr lang="en-US" sz="1800" dirty="0" err="1">
                <a:effectLst/>
                <a:latin typeface="Segoe UI" panose="020B0502040204020203" pitchFamily="34" charset="0"/>
                <a:ea typeface="Calibri" panose="020F0502020204030204" pitchFamily="34" charset="0"/>
                <a:cs typeface="Segoe UI" panose="020B0502040204020203" pitchFamily="34" charset="0"/>
              </a:rPr>
              <a:t>Kitabı'nın</a:t>
            </a:r>
            <a:r>
              <a:rPr lang="en-US" sz="1800" dirty="0">
                <a:effectLst/>
                <a:latin typeface="Segoe UI" panose="020B0502040204020203" pitchFamily="34" charset="0"/>
                <a:ea typeface="Calibri" panose="020F0502020204030204" pitchFamily="34" charset="0"/>
                <a:cs typeface="Segoe UI" panose="020B0502040204020203" pitchFamily="34" charset="0"/>
              </a:rPr>
              <a:t> (DSM-5) </a:t>
            </a:r>
            <a:r>
              <a:rPr lang="en-US" sz="1800" dirty="0" err="1">
                <a:effectLst/>
                <a:latin typeface="Segoe UI" panose="020B0502040204020203" pitchFamily="34" charset="0"/>
                <a:ea typeface="Calibri" panose="020F0502020204030204" pitchFamily="34" charset="0"/>
                <a:cs typeface="Segoe UI" panose="020B0502040204020203" pitchFamily="34" charset="0"/>
              </a:rPr>
              <a:t>beşinci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baskısında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birincil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istemsiz</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veya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kasıtlı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olarak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gündüz</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veya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gece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yatağa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veya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kıyafetlere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tekrar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tekrar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idrar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yapma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b="1"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tanımlamaktadır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DSM-5, "</a:t>
            </a:r>
            <a:r>
              <a:rPr lang="en-US" sz="1800" dirty="0" err="1">
                <a:effectLst/>
                <a:latin typeface="Segoe UI" panose="020B0502040204020203" pitchFamily="34" charset="0"/>
                <a:ea typeface="Calibri" panose="020F0502020204030204" pitchFamily="34" charset="0"/>
                <a:cs typeface="Segoe UI" panose="020B0502040204020203" pitchFamily="34" charset="0"/>
              </a:rPr>
              <a:t>davranışın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üç</a:t>
            </a:r>
            <a:r>
              <a:rPr lang="en-US" sz="1800" dirty="0">
                <a:effectLst/>
                <a:latin typeface="Segoe UI" panose="020B0502040204020203" pitchFamily="34" charset="0"/>
                <a:ea typeface="Calibri" panose="020F0502020204030204" pitchFamily="34" charset="0"/>
                <a:cs typeface="Segoe UI" panose="020B0502040204020203" pitchFamily="34" charset="0"/>
              </a:rPr>
              <a:t> ay </a:t>
            </a:r>
            <a:r>
              <a:rPr lang="en-US" sz="1800" dirty="0" err="1">
                <a:effectLst/>
                <a:latin typeface="Segoe UI" panose="020B0502040204020203" pitchFamily="34" charset="0"/>
                <a:ea typeface="Calibri" panose="020F0502020204030204" pitchFamily="34" charset="0"/>
                <a:cs typeface="Segoe UI" panose="020B0502040204020203" pitchFamily="34" charset="0"/>
              </a:rPr>
              <a:t>boyunca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haftada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sosyal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akademik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mesleki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diğer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önemli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işlevsellik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alanlarında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bozulma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kendini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gösterecek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şekilde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klinik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anlamlı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olduğunu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belirtmeye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devam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idrar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tutmanın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makul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beklenebileceği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ulaşmış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olmalıdır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Kriterler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gecikmeleri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kronolojik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a:t>
            </a:r>
            <a:r>
              <a:rPr lang="en-US" sz="1800" dirty="0">
                <a:effectLst/>
                <a:latin typeface="Segoe UI" panose="020B0502040204020203" pitchFamily="34" charset="0"/>
                <a:ea typeface="Calibri" panose="020F0502020204030204" pitchFamily="34" charset="0"/>
                <a:cs typeface="Segoe UI" panose="020B0502040204020203" pitchFamily="34" charset="0"/>
              </a:rPr>
              <a:t> 5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zihinsel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a:t>
            </a:r>
            <a:r>
              <a:rPr lang="en-US" sz="1800" dirty="0">
                <a:effectLst/>
                <a:latin typeface="Segoe UI" panose="020B0502040204020203" pitchFamily="34" charset="0"/>
                <a:ea typeface="Calibri" panose="020F0502020204030204" pitchFamily="34" charset="0"/>
                <a:cs typeface="Segoe UI" panose="020B0502040204020203" pitchFamily="34" charset="0"/>
              </a:rPr>
              <a:t> 5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olmasını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gerektirmektedir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Ayrıca</a:t>
            </a:r>
            <a:r>
              <a:rPr lang="en-US" sz="1800" dirty="0">
                <a:effectLst/>
                <a:latin typeface="Segoe UI" panose="020B0502040204020203" pitchFamily="34" charset="0"/>
                <a:ea typeface="Calibri" panose="020F0502020204030204" pitchFamily="34" charset="0"/>
                <a:cs typeface="Segoe UI" panose="020B0502040204020203" pitchFamily="34" charset="0"/>
              </a:rPr>
              <a:t> DSM-5, alt </a:t>
            </a:r>
            <a:r>
              <a:rPr lang="en-US" sz="1800" dirty="0" err="1">
                <a:effectLst/>
                <a:latin typeface="Segoe UI" panose="020B0502040204020203" pitchFamily="34" charset="0"/>
                <a:ea typeface="Calibri" panose="020F0502020204030204" pitchFamily="34" charset="0"/>
                <a:cs typeface="Segoe UI" panose="020B0502040204020203" pitchFamily="34" charset="0"/>
              </a:rPr>
              <a:t>ıslatmanın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maddenin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ilaç</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veya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genel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tıbbi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durumun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örneğin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diyabet</a:t>
            </a:r>
            <a:r>
              <a:rPr lang="en-US" sz="1800" dirty="0">
                <a:effectLst/>
                <a:latin typeface="Segoe UI" panose="020B0502040204020203" pitchFamily="34" charset="0"/>
                <a:ea typeface="Calibri" panose="020F0502020204030204" pitchFamily="34" charset="0"/>
                <a:cs typeface="Segoe UI" panose="020B0502040204020203" pitchFamily="34" charset="0"/>
              </a:rPr>
              <a:t>, spina bifida, </a:t>
            </a:r>
            <a:r>
              <a:rPr lang="en-US" sz="1800" dirty="0" err="1">
                <a:effectLst/>
                <a:latin typeface="Segoe UI" panose="020B0502040204020203" pitchFamily="34" charset="0"/>
                <a:ea typeface="Calibri" panose="020F0502020204030204" pitchFamily="34" charset="0"/>
                <a:cs typeface="Segoe UI" panose="020B0502040204020203" pitchFamily="34" charset="0"/>
              </a:rPr>
              <a:t>nöbet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fizyolojik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etkilerinin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sonucu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olmamasını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şart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koşmaktadır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Birincil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ikincil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ayrım</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yapmak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için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kontinans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süresinin</a:t>
            </a:r>
            <a:r>
              <a:rPr lang="en-US" sz="1800" dirty="0">
                <a:effectLst/>
                <a:latin typeface="Segoe UI" panose="020B0502040204020203" pitchFamily="34" charset="0"/>
                <a:ea typeface="Calibri" panose="020F0502020204030204" pitchFamily="34" charset="0"/>
                <a:cs typeface="Segoe UI" panose="020B0502040204020203" pitchFamily="34" charset="0"/>
              </a:rPr>
              <a:t> 6 ay </a:t>
            </a:r>
            <a:r>
              <a:rPr lang="en-US" sz="1800" dirty="0" err="1">
                <a:effectLst/>
                <a:latin typeface="Segoe UI" panose="020B0502040204020203" pitchFamily="34" charset="0"/>
                <a:ea typeface="Calibri" panose="020F0502020204030204" pitchFamily="34" charset="0"/>
                <a:cs typeface="Segoe UI" panose="020B0502040204020203" pitchFamily="34" charset="0"/>
              </a:rPr>
              <a:t>ila</a:t>
            </a:r>
            <a:r>
              <a:rPr lang="en-US" sz="1800" dirty="0">
                <a:effectLst/>
                <a:latin typeface="Segoe UI" panose="020B0502040204020203" pitchFamily="34" charset="0"/>
                <a:ea typeface="Calibri" panose="020F0502020204030204" pitchFamily="34" charset="0"/>
                <a:cs typeface="Segoe UI" panose="020B0502040204020203" pitchFamily="34" charset="0"/>
              </a:rPr>
              <a:t> 1 </a:t>
            </a:r>
            <a:r>
              <a:rPr lang="en-US" sz="1800" dirty="0" err="1">
                <a:effectLst/>
                <a:latin typeface="Segoe UI" panose="020B0502040204020203" pitchFamily="34" charset="0"/>
                <a:ea typeface="Calibri" panose="020F0502020204030204" pitchFamily="34" charset="0"/>
                <a:cs typeface="Segoe UI" panose="020B0502040204020203" pitchFamily="34" charset="0"/>
              </a:rPr>
              <a:t>yıl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olduğu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çeşitli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şekillerde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sürülmüştür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64</a:t>
            </a:fld>
            <a:endParaRPr lang="en-US"/>
          </a:p>
        </p:txBody>
      </p:sp>
    </p:spTree>
    <p:extLst>
      <p:ext uri="{BB962C8B-B14F-4D97-AF65-F5344CB8AC3E}">
        <p14:creationId xmlns:p14="http://schemas.microsoft.com/office/powerpoint/2010/main" val="3690997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Bu </a:t>
            </a:r>
            <a:r>
              <a:rPr lang="en-US" sz="1200" dirty="0" err="1">
                <a:effectLst/>
                <a:latin typeface="Segoe UI" panose="020B0502040204020203" pitchFamily="34" charset="0"/>
                <a:ea typeface="Calibri" panose="020F0502020204030204" pitchFamily="34" charset="0"/>
                <a:cs typeface="Segoe UI" panose="020B0502040204020203" pitchFamily="34" charset="0"/>
              </a:rPr>
              <a:t>bozukluğun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sebepleri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ilgili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çeşitli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teoriler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mevcuttur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Bunların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öncelikli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odak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noktası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doğal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mesane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idrar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yollarının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anatomisi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olmuştur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Sıvı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yüklemesinin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öyküsü</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olmayan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200" dirty="0">
                <a:effectLst/>
                <a:latin typeface="Segoe UI" panose="020B0502040204020203" pitchFamily="34" charset="0"/>
                <a:ea typeface="Calibri" panose="020F0502020204030204" pitchFamily="34" charset="0"/>
                <a:cs typeface="Segoe UI" panose="020B0502040204020203" pitchFamily="34" charset="0"/>
              </a:rPr>
              <a:t> da </a:t>
            </a:r>
            <a:r>
              <a:rPr lang="en-US" sz="1200" dirty="0" err="1">
                <a:effectLst/>
                <a:latin typeface="Segoe UI" panose="020B0502040204020203" pitchFamily="34" charset="0"/>
                <a:ea typeface="Calibri" panose="020F0502020204030204" pitchFamily="34" charset="0"/>
                <a:cs typeface="Segoe UI" panose="020B0502040204020203" pitchFamily="34" charset="0"/>
              </a:rPr>
              <a:t>enüretik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olaylara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neden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olabileceği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gösterilmiştir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mesane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enfeksiyonu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belirgin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vardır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err="1">
                <a:effectLst/>
                <a:latin typeface="Segoe UI" panose="020B0502040204020203" pitchFamily="34" charset="0"/>
                <a:ea typeface="Calibri" panose="020F0502020204030204" pitchFamily="34" charset="0"/>
                <a:cs typeface="Segoe UI" panose="020B0502040204020203" pitchFamily="34" charset="0"/>
              </a:rPr>
              <a:t>Yaygınlık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çalışmaları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psikolojik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bozukluk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enürezis</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daha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büyük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daha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belirgin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olduğunu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göstermiştir</a:t>
            </a:r>
            <a:r>
              <a:rPr lang="en-US" sz="1200" dirty="0">
                <a:effectLst/>
                <a:latin typeface="Segoe UI" panose="020B0502040204020203" pitchFamily="34" charset="0"/>
                <a:ea typeface="Calibri" panose="020F0502020204030204" pitchFamily="34" charset="0"/>
                <a:cs typeface="Segoe UI" panose="020B0502040204020203" pitchFamily="34" charset="0"/>
              </a:rPr>
              <a:t>. Bu </a:t>
            </a:r>
            <a:r>
              <a:rPr lang="en-US" sz="1200" dirty="0" err="1">
                <a:effectLst/>
                <a:latin typeface="Segoe UI" panose="020B0502040204020203" pitchFamily="34" charset="0"/>
                <a:ea typeface="Calibri" panose="020F0502020204030204" pitchFamily="34" charset="0"/>
                <a:cs typeface="Segoe UI" panose="020B0502040204020203" pitchFamily="34" charset="0"/>
              </a:rPr>
              <a:t>gözlem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doğası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sorusunu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gündeme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getirmektedir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Nedensel</a:t>
            </a:r>
            <a:r>
              <a:rPr lang="en-US" sz="1200" dirty="0">
                <a:effectLst/>
                <a:latin typeface="Segoe UI" panose="020B0502040204020203" pitchFamily="34" charset="0"/>
                <a:ea typeface="Calibri" panose="020F0502020204030204" pitchFamily="34" charset="0"/>
                <a:cs typeface="Segoe UI" panose="020B0502040204020203" pitchFamily="34" charset="0"/>
              </a:rPr>
              <a:t> mi, </a:t>
            </a:r>
            <a:r>
              <a:rPr lang="en-US" sz="1200" dirty="0" err="1">
                <a:effectLst/>
                <a:latin typeface="Segoe UI" panose="020B0502040204020203" pitchFamily="34" charset="0"/>
                <a:ea typeface="Calibri" panose="020F0502020204030204" pitchFamily="34" charset="0"/>
                <a:cs typeface="Segoe UI" panose="020B0502040204020203" pitchFamily="34" charset="0"/>
              </a:rPr>
              <a:t>tesadüfi</a:t>
            </a:r>
            <a:r>
              <a:rPr lang="en-US" sz="1200" dirty="0">
                <a:effectLst/>
                <a:latin typeface="Segoe UI" panose="020B0502040204020203" pitchFamily="34" charset="0"/>
                <a:ea typeface="Calibri" panose="020F0502020204030204" pitchFamily="34" charset="0"/>
                <a:cs typeface="Segoe UI" panose="020B0502040204020203" pitchFamily="34" charset="0"/>
              </a:rPr>
              <a:t> mi </a:t>
            </a:r>
            <a:r>
              <a:rPr lang="en-US" sz="1200" dirty="0" err="1">
                <a:effectLst/>
                <a:latin typeface="Segoe UI" panose="020B0502040204020203" pitchFamily="34" charset="0"/>
                <a:ea typeface="Calibri" panose="020F0502020204030204" pitchFamily="34" charset="0"/>
                <a:cs typeface="Segoe UI" panose="020B0502040204020203" pitchFamily="34" charset="0"/>
              </a:rPr>
              <a:t>yoksa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ikincil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200" dirty="0">
                <a:effectLst/>
                <a:latin typeface="Segoe UI" panose="020B0502040204020203" pitchFamily="34" charset="0"/>
                <a:ea typeface="Calibri" panose="020F0502020204030204" pitchFamily="34" charset="0"/>
                <a:cs typeface="Segoe UI" panose="020B0502040204020203" pitchFamily="34" charset="0"/>
              </a:rPr>
              <a:t> mi? Bu </a:t>
            </a:r>
            <a:r>
              <a:rPr lang="en-US" sz="1200" dirty="0" err="1">
                <a:effectLst/>
                <a:latin typeface="Segoe UI" panose="020B0502040204020203" pitchFamily="34" charset="0"/>
                <a:ea typeface="Calibri" panose="020F0502020204030204" pitchFamily="34" charset="0"/>
                <a:cs typeface="Segoe UI" panose="020B0502040204020203" pitchFamily="34" charset="0"/>
              </a:rPr>
              <a:t>konuda</a:t>
            </a:r>
            <a:r>
              <a:rPr lang="en-US" sz="1200" dirty="0">
                <a:effectLst/>
                <a:latin typeface="Segoe UI" panose="020B0502040204020203" pitchFamily="34" charset="0"/>
                <a:ea typeface="Calibri" panose="020F0502020204030204" pitchFamily="34" charset="0"/>
                <a:cs typeface="Segoe UI" panose="020B0502040204020203" pitchFamily="34" charset="0"/>
              </a:rPr>
              <a:t> net </a:t>
            </a:r>
            <a:r>
              <a:rPr lang="en-US" sz="1200" dirty="0" err="1">
                <a:effectLst/>
                <a:latin typeface="Segoe UI" panose="020B0502040204020203" pitchFamily="34" charset="0"/>
                <a:ea typeface="Calibri" panose="020F0502020204030204" pitchFamily="34" charset="0"/>
                <a:cs typeface="Segoe UI" panose="020B0502040204020203" pitchFamily="34" charset="0"/>
              </a:rPr>
              <a:t>veriler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olmamakla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yönlü</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ilişki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olduğu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söylenebilir</a:t>
            </a:r>
            <a:r>
              <a:rPr lang="en-US" sz="1200" dirty="0">
                <a:effectLst/>
                <a:latin typeface="Segoe UI" panose="020B0502040204020203" pitchFamily="34" charset="0"/>
                <a:ea typeface="Calibri" panose="020F0502020204030204" pitchFamily="34" charset="0"/>
                <a:cs typeface="Segoe UI" panose="020B0502040204020203" pitchFamily="34" charset="0"/>
              </a:rPr>
              <a:t>.</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tr-TR" sz="1200" dirty="0" err="1"/>
              <a:t>Enürezise</a:t>
            </a:r>
            <a:r>
              <a:rPr lang="tr-TR" sz="1200" dirty="0"/>
              <a:t> eşlik eden davranış bozukluklarına etkili</a:t>
            </a:r>
          </a:p>
          <a:p>
            <a:pPr lvl="1">
              <a:buFont typeface="Wingdings" panose="05000000000000000000" pitchFamily="2" charset="2"/>
              <a:buChar char="§"/>
            </a:pPr>
            <a:r>
              <a:rPr lang="tr-TR" sz="1200" dirty="0"/>
              <a:t>Birincil </a:t>
            </a:r>
            <a:r>
              <a:rPr lang="tr-TR" sz="1200" dirty="0" err="1"/>
              <a:t>enürezisin</a:t>
            </a:r>
            <a:r>
              <a:rPr lang="tr-TR" sz="1200" dirty="0"/>
              <a:t> kendisi üzerinde etkisi az (%20)</a:t>
            </a:r>
          </a:p>
          <a:p>
            <a:pPr lvl="1">
              <a:buFont typeface="Wingdings" panose="05000000000000000000" pitchFamily="2" charset="2"/>
              <a:buChar char="§"/>
            </a:pPr>
            <a:r>
              <a:rPr lang="tr-TR" sz="1200" dirty="0"/>
              <a:t>Atakları </a:t>
            </a:r>
            <a:r>
              <a:rPr lang="tr-TR" sz="1200" dirty="0" err="1"/>
              <a:t>travmatik</a:t>
            </a:r>
            <a:r>
              <a:rPr lang="tr-TR" sz="1200" dirty="0"/>
              <a:t> bir olaydan veya ebeveyn boşanmasından sonra başlayanlar için </a:t>
            </a:r>
          </a:p>
          <a:p>
            <a:pPr lvl="1">
              <a:buFont typeface="Wingdings" panose="05000000000000000000" pitchFamily="2" charset="2"/>
              <a:buChar char="§"/>
            </a:pPr>
            <a:r>
              <a:rPr lang="tr-TR" sz="1200" dirty="0" err="1"/>
              <a:t>Enürezisin</a:t>
            </a:r>
            <a:r>
              <a:rPr lang="tr-TR" sz="1200" dirty="0"/>
              <a:t> devam etmesine katkıda bulunan bir ebeveyn-çocuk çatışmasında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EN’nin</a:t>
            </a:r>
            <a:r>
              <a:rPr lang="tr-TR" sz="1200" dirty="0"/>
              <a:t> etkili bir tedavi ile normalleştirilebileceği gösterilmiştir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65</a:t>
            </a:fld>
            <a:endParaRPr lang="en-US"/>
          </a:p>
        </p:txBody>
      </p:sp>
    </p:spTree>
    <p:extLst>
      <p:ext uri="{BB962C8B-B14F-4D97-AF65-F5344CB8AC3E}">
        <p14:creationId xmlns:p14="http://schemas.microsoft.com/office/powerpoint/2010/main" val="4148436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Enkoprezis</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DSM-5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tarafından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dışkının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uygun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olmayan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yerlere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tekrar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tekrar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geçmesi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olarak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tanımlanmaktadır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Kirlenmenin</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genellikle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istemsiz</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olduğu</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ancak</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bazı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durumlarda</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kasıtlı</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olabileceği</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belirtilmiştir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Kılavuzda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dışkılamanın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3 ay </a:t>
            </a:r>
            <a:r>
              <a:rPr lang="en-US" sz="1800" dirty="0" err="1">
                <a:effectLst/>
                <a:latin typeface="Segoe UI" panose="020B0502040204020203" pitchFamily="34" charset="0"/>
                <a:ea typeface="Calibri" panose="020F0502020204030204" pitchFamily="34" charset="0"/>
                <a:cs typeface="Segoe UI" panose="020B0502040204020203" pitchFamily="34" charset="0"/>
              </a:rPr>
              <a:t>boyunca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ayda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kez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gerçekleşmesi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zihinsel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a:t>
            </a:r>
            <a:r>
              <a:rPr lang="en-US" sz="1800" dirty="0">
                <a:effectLst/>
                <a:latin typeface="Segoe UI" panose="020B0502040204020203" pitchFamily="34" charset="0"/>
                <a:ea typeface="Calibri" panose="020F0502020204030204" pitchFamily="34" charset="0"/>
                <a:cs typeface="Segoe UI" panose="020B0502040204020203" pitchFamily="34" charset="0"/>
              </a:rPr>
              <a:t> da </a:t>
            </a:r>
            <a:r>
              <a:rPr lang="en-US" sz="1800" dirty="0" err="1">
                <a:effectLst/>
                <a:latin typeface="Segoe UI" panose="020B0502040204020203" pitchFamily="34" charset="0"/>
                <a:ea typeface="Calibri" panose="020F0502020204030204" pitchFamily="34" charset="0"/>
                <a:cs typeface="Segoe UI" panose="020B0502040204020203" pitchFamily="34" charset="0"/>
              </a:rPr>
              <a:t>kronolojik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yaşının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az</a:t>
            </a:r>
            <a:r>
              <a:rPr lang="en-US" sz="1800" dirty="0">
                <a:effectLst/>
                <a:latin typeface="Segoe UI" panose="020B0502040204020203" pitchFamily="34" charset="0"/>
                <a:ea typeface="Calibri" panose="020F0502020204030204" pitchFamily="34" charset="0"/>
                <a:cs typeface="Segoe UI" panose="020B0502040204020203" pitchFamily="34" charset="0"/>
              </a:rPr>
              <a:t> 4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gerektiği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Fiziksel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bozukluklar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elbette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göz</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ardı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edilmemelidir</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Kirlenmenin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tekrarlamasından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önce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dışkı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tutamama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dönemi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olmuşsa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ikincil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enkoprezis</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sınıflandırılır</a:t>
            </a:r>
            <a:r>
              <a:rPr lang="en-US" sz="1800" dirty="0">
                <a:effectLst/>
                <a:latin typeface="Segoe UI" panose="020B0502040204020203" pitchFamily="34" charset="0"/>
                <a:ea typeface="Calibri" panose="020F0502020204030204" pitchFamily="34" charset="0"/>
                <a:cs typeface="Segoe UI" panose="020B0502040204020203" pitchFamily="34" charset="0"/>
              </a:rPr>
              <a:t>. DSM-5 </a:t>
            </a:r>
            <a:r>
              <a:rPr lang="en-US" sz="1800" dirty="0" err="1">
                <a:effectLst/>
                <a:latin typeface="Segoe UI" panose="020B0502040204020203" pitchFamily="34" charset="0"/>
                <a:ea typeface="Calibri" panose="020F0502020204030204" pitchFamily="34" charset="0"/>
                <a:cs typeface="Segoe UI" panose="020B0502040204020203" pitchFamily="34" charset="0"/>
              </a:rPr>
              <a:t>ayrıca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kabızlık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kaçırması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kabızlık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taşma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kaçırması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olmadan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olarak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etiketlediği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enkoprezis</a:t>
            </a:r>
            <a:r>
              <a:rPr lang="en-US" sz="1800" dirty="0">
                <a:effectLst/>
                <a:latin typeface="Segoe UI" panose="020B0502040204020203" pitchFamily="34" charset="0"/>
                <a:ea typeface="Calibri" panose="020F0502020204030204" pitchFamily="34" charset="0"/>
                <a:cs typeface="Segoe UI" panose="020B0502040204020203" pitchFamily="34" charset="0"/>
              </a:rPr>
              <a:t> alt </a:t>
            </a:r>
            <a:r>
              <a:rPr lang="en-US" sz="1800" dirty="0" err="1">
                <a:effectLst/>
                <a:latin typeface="Segoe UI" panose="020B0502040204020203" pitchFamily="34" charset="0"/>
                <a:ea typeface="Calibri" panose="020F0502020204030204" pitchFamily="34" charset="0"/>
                <a:cs typeface="Segoe UI" panose="020B0502040204020203" pitchFamily="34" charset="0"/>
              </a:rPr>
              <a:t>tipini</a:t>
            </a:r>
            <a:r>
              <a:rPr lang="en-US" sz="1800" dirty="0">
                <a:effectLst/>
                <a:latin typeface="Segoe UI" panose="020B0502040204020203" pitchFamily="34" charset="0"/>
                <a:ea typeface="Calibri" panose="020F0502020204030204" pitchFamily="34" charset="0"/>
                <a:cs typeface="Segoe UI" panose="020B0502040204020203" pitchFamily="34" charset="0"/>
              </a:rPr>
              <a:t> de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belirtir</a:t>
            </a:r>
            <a:r>
              <a:rPr lang="en-US" sz="1800" dirty="0">
                <a:effectLst/>
                <a:latin typeface="Segoe UI" panose="020B0502040204020203" pitchFamily="34" charset="0"/>
                <a:ea typeface="Calibri" panose="020F0502020204030204" pitchFamily="34" charset="0"/>
                <a:cs typeface="Segoe UI" panose="020B0502040204020203" pitchFamily="34" charset="0"/>
              </a:rPr>
              <a:t>. 8.863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çocuğu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kapsayan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çalışmada</a:t>
            </a:r>
            <a:r>
              <a:rPr lang="en-US" sz="1800" dirty="0">
                <a:effectLst/>
                <a:latin typeface="Segoe UI" panose="020B0502040204020203" pitchFamily="34" charset="0"/>
                <a:ea typeface="Calibri" panose="020F0502020204030204" pitchFamily="34" charset="0"/>
                <a:cs typeface="Segoe UI" panose="020B0502040204020203" pitchFamily="34" charset="0"/>
              </a:rPr>
              <a:t>, 7-8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%1,5'lik </a:t>
            </a:r>
            <a:r>
              <a:rPr lang="en-US" sz="1800" dirty="0" err="1">
                <a:effectLst/>
                <a:latin typeface="Segoe UI" panose="020B0502040204020203" pitchFamily="34" charset="0"/>
                <a:ea typeface="Calibri" panose="020F0502020204030204" pitchFamily="34" charset="0"/>
                <a:cs typeface="Segoe UI" panose="020B0502040204020203" pitchFamily="34" charset="0"/>
              </a:rPr>
              <a:t>bir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yaygınlık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tespit</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edilmiş</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olup</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erkek-kadın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oranı</a:t>
            </a:r>
            <a:r>
              <a:rPr lang="en-US" sz="1800" dirty="0">
                <a:effectLst/>
                <a:latin typeface="Segoe UI" panose="020B0502040204020203" pitchFamily="34" charset="0"/>
                <a:ea typeface="Calibri" panose="020F0502020204030204" pitchFamily="34" charset="0"/>
                <a:cs typeface="Segoe UI" panose="020B0502040204020203" pitchFamily="34" charset="0"/>
              </a:rPr>
              <a:t> 3:1'in </a:t>
            </a:r>
            <a:r>
              <a:rPr lang="en-US" sz="1800" dirty="0" err="1">
                <a:effectLst/>
                <a:latin typeface="Segoe UI" panose="020B0502040204020203" pitchFamily="34" charset="0"/>
                <a:ea typeface="Calibri" panose="020F0502020204030204" pitchFamily="34" charset="0"/>
                <a:cs typeface="Segoe UI" panose="020B0502040204020203" pitchFamily="34" charset="0"/>
              </a:rPr>
              <a:t>üzerindedir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(DeLeon </a:t>
            </a:r>
            <a:r>
              <a:rPr lang="en-US"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2022)</a:t>
            </a:r>
            <a:r>
              <a:rPr lang="en-US" sz="1800" dirty="0">
                <a:effectLst/>
                <a:latin typeface="Segoe UI" panose="020B0502040204020203" pitchFamily="34" charset="0"/>
                <a:ea typeface="Calibri" panose="020F0502020204030204" pitchFamily="34" charset="0"/>
                <a:cs typeface="Segoe UI" panose="020B0502040204020203" pitchFamily="34" charset="0"/>
              </a:rPr>
              <a:t>. Bu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dışkı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tutan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kaslarda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güçsüzlük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fonksiyon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sorunları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görülmektedir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Yine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yaşayan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çocuklarda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ilişkisel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problemler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gelişimsel</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sorunlar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ve</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ek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psikopatolojiler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sık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görülmektedir</a:t>
            </a:r>
            <a:r>
              <a:rPr lang="en-US"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tr-TR"/>
              <a:t>Dışkı tutan kaslarda güçsüzlük, fonksiyon sorunları sık</a:t>
            </a:r>
          </a:p>
          <a:p>
            <a:pPr algn="just">
              <a:buFont typeface="Wingdings" panose="05000000000000000000" pitchFamily="2" charset="2"/>
              <a:buChar char="§"/>
            </a:pPr>
            <a:r>
              <a:rPr lang="tr-TR"/>
              <a:t>İlişkisel problemler, gelişimsel sorunlar ve ek psikopatolojiler sık</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66</a:t>
            </a:fld>
            <a:endParaRPr lang="en-US"/>
          </a:p>
        </p:txBody>
      </p:sp>
    </p:spTree>
    <p:extLst>
      <p:ext uri="{BB962C8B-B14F-4D97-AF65-F5344CB8AC3E}">
        <p14:creationId xmlns:p14="http://schemas.microsoft.com/office/powerpoint/2010/main" val="14161831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200" dirty="0" err="1">
                <a:effectLst/>
                <a:latin typeface="Segoe UI" panose="020B0502040204020203" pitchFamily="34" charset="0"/>
                <a:ea typeface="Calibri" panose="020F0502020204030204" pitchFamily="34" charset="0"/>
                <a:cs typeface="Segoe UI" panose="020B0502040204020203" pitchFamily="34" charset="0"/>
              </a:rPr>
              <a:t>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yaygın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kabul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gören</a:t>
            </a:r>
            <a:r>
              <a:rPr lang="en-US" sz="1200" dirty="0">
                <a:effectLst/>
                <a:latin typeface="Segoe UI" panose="020B0502040204020203" pitchFamily="34" charset="0"/>
                <a:ea typeface="Calibri" panose="020F0502020204030204" pitchFamily="34" charset="0"/>
                <a:cs typeface="Segoe UI" panose="020B0502040204020203" pitchFamily="34" charset="0"/>
              </a:rPr>
              <a:t> ilk </a:t>
            </a:r>
            <a:r>
              <a:rPr lang="en-US" sz="12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yöntemi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eğitimsel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psikolojik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davranışsal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yaklaşımları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kapsayan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tedavi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yöntemidir</a:t>
            </a:r>
            <a:r>
              <a:rPr lang="en-US" sz="1200" dirty="0">
                <a:effectLst/>
                <a:latin typeface="Segoe UI" panose="020B0502040204020203" pitchFamily="34" charset="0"/>
                <a:ea typeface="Calibri" panose="020F0502020204030204" pitchFamily="34" charset="0"/>
                <a:cs typeface="Segoe UI" panose="020B0502040204020203" pitchFamily="34" charset="0"/>
              </a:rPr>
              <a:t>. Bu </a:t>
            </a:r>
            <a:r>
              <a:rPr lang="en-US" sz="1200" dirty="0" err="1">
                <a:effectLst/>
                <a:latin typeface="Segoe UI" panose="020B0502040204020203" pitchFamily="34" charset="0"/>
                <a:ea typeface="Calibri" panose="020F0502020204030204" pitchFamily="34" charset="0"/>
                <a:cs typeface="Segoe UI" panose="020B0502040204020203" pitchFamily="34" charset="0"/>
              </a:rPr>
              <a:t>yaklaşım</a:t>
            </a:r>
            <a:r>
              <a:rPr lang="en-US" sz="1200" dirty="0">
                <a:effectLst/>
                <a:latin typeface="Segoe UI" panose="020B0502040204020203" pitchFamily="34" charset="0"/>
                <a:ea typeface="Calibri" panose="020F0502020204030204" pitchFamily="34" charset="0"/>
                <a:cs typeface="Segoe UI" panose="020B0502040204020203" pitchFamily="34" charset="0"/>
              </a:rPr>
              <a:t>, hem </a:t>
            </a:r>
            <a:r>
              <a:rPr lang="en-US" sz="1200" dirty="0" err="1">
                <a:effectLst/>
                <a:latin typeface="Segoe UI" panose="020B0502040204020203" pitchFamily="34" charset="0"/>
                <a:ea typeface="Calibri" panose="020F0502020204030204" pitchFamily="34" charset="0"/>
                <a:cs typeface="Segoe UI" panose="020B0502040204020203" pitchFamily="34" charset="0"/>
              </a:rPr>
              <a:t>ebeveynleri</a:t>
            </a:r>
            <a:r>
              <a:rPr lang="en-US" sz="1200" dirty="0">
                <a:effectLst/>
                <a:latin typeface="Segoe UI" panose="020B0502040204020203" pitchFamily="34" charset="0"/>
                <a:ea typeface="Calibri" panose="020F0502020204030204" pitchFamily="34" charset="0"/>
                <a:cs typeface="Segoe UI" panose="020B0502040204020203" pitchFamily="34" charset="0"/>
              </a:rPr>
              <a:t> hem de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çocuğu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bağırsak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fonksiyonu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hakkında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eğitmek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enkoprezis</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etrafında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ailede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gelişmiş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olabilecek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psikolojik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gerilimi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dağıtmak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için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tasarlanmış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başlangıç</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toplantısını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gerektirir</a:t>
            </a:r>
            <a:r>
              <a:rPr lang="en-US" sz="1200" dirty="0">
                <a:effectLst/>
                <a:latin typeface="Segoe UI" panose="020B0502040204020203" pitchFamily="34" charset="0"/>
                <a:ea typeface="Calibri" panose="020F0502020204030204" pitchFamily="34" charset="0"/>
                <a:cs typeface="Segoe UI" panose="020B0502040204020203" pitchFamily="34" charset="0"/>
              </a:rPr>
              <a:t>. Bu </a:t>
            </a:r>
            <a:r>
              <a:rPr lang="en-US" sz="1200" dirty="0" err="1">
                <a:effectLst/>
                <a:latin typeface="Segoe UI" panose="020B0502040204020203" pitchFamily="34" charset="0"/>
                <a:ea typeface="Calibri" panose="020F0502020204030204" pitchFamily="34" charset="0"/>
                <a:cs typeface="Segoe UI" panose="020B0502040204020203" pitchFamily="34" charset="0"/>
              </a:rPr>
              <a:t>eğitimsel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psikolojik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müdahalenin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ardından</a:t>
            </a:r>
            <a:r>
              <a:rPr lang="en-US" sz="1200" dirty="0">
                <a:effectLst/>
                <a:latin typeface="Segoe UI" panose="020B0502040204020203" pitchFamily="34" charset="0"/>
                <a:ea typeface="Calibri" panose="020F0502020204030204" pitchFamily="34" charset="0"/>
                <a:cs typeface="Segoe UI" panose="020B0502040204020203" pitchFamily="34" charset="0"/>
              </a:rPr>
              <a:t> ilk </a:t>
            </a:r>
            <a:r>
              <a:rPr lang="en-US" sz="1200" dirty="0" err="1">
                <a:effectLst/>
                <a:latin typeface="Segoe UI" panose="020B0502040204020203" pitchFamily="34" charset="0"/>
                <a:ea typeface="Calibri" panose="020F0502020204030204" pitchFamily="34" charset="0"/>
                <a:cs typeface="Segoe UI" panose="020B0502040204020203" pitchFamily="34" charset="0"/>
              </a:rPr>
              <a:t>bağırsak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boşaltımı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uygulanır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sonrasında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çocuğa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günlük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dozlarda</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kabızlığı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azaltan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ilaçlar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laksatif</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veya</a:t>
            </a:r>
            <a:r>
              <a:rPr lang="en-US" sz="1200" dirty="0">
                <a:effectLst/>
                <a:latin typeface="Segoe UI" panose="020B0502040204020203" pitchFamily="34" charset="0"/>
                <a:ea typeface="Calibri" panose="020F0502020204030204" pitchFamily="34" charset="0"/>
                <a:cs typeface="Segoe UI" panose="020B0502040204020203" pitchFamily="34" charset="0"/>
              </a:rPr>
              <a:t> mineral </a:t>
            </a:r>
            <a:r>
              <a:rPr lang="en-US" sz="1200" dirty="0" err="1">
                <a:effectLst/>
                <a:latin typeface="Segoe UI" panose="020B0502040204020203" pitchFamily="34" charset="0"/>
                <a:ea typeface="Calibri" panose="020F0502020204030204" pitchFamily="34" charset="0"/>
                <a:cs typeface="Segoe UI" panose="020B0502040204020203" pitchFamily="34" charset="0"/>
              </a:rPr>
              <a:t>yağ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verilir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a:effectLst/>
                <a:latin typeface="Segoe UI" panose="020B0502040204020203" pitchFamily="34" charset="0"/>
                <a:ea typeface="Calibri" panose="020F0502020204030204" pitchFamily="34" charset="0"/>
                <a:cs typeface="Segoe UI" panose="020B0502040204020203" pitchFamily="34" charset="0"/>
              </a:rPr>
              <a:t> </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en-US" sz="1200" dirty="0" err="1">
                <a:effectLst/>
                <a:latin typeface="Segoe UI" panose="020B0502040204020203" pitchFamily="34" charset="0"/>
                <a:ea typeface="Calibri" panose="020F0502020204030204" pitchFamily="34" charset="0"/>
                <a:cs typeface="Segoe UI" panose="020B0502040204020203" pitchFamily="34" charset="0"/>
              </a:rPr>
              <a:t>Tedavinin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davranışsal</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bileşeni</a:t>
            </a:r>
            <a:r>
              <a:rPr lang="en-US" sz="1200" dirty="0">
                <a:effectLst/>
                <a:latin typeface="Segoe UI" panose="020B0502040204020203" pitchFamily="34" charset="0"/>
                <a:ea typeface="Calibri" panose="020F0502020204030204" pitchFamily="34" charset="0"/>
                <a:cs typeface="Segoe UI" panose="020B0502040204020203" pitchFamily="34" charset="0"/>
              </a:rPr>
              <a:t> de </a:t>
            </a:r>
            <a:r>
              <a:rPr lang="en-US" sz="1200" dirty="0" err="1">
                <a:effectLst/>
                <a:latin typeface="Segoe UI" panose="020B0502040204020203" pitchFamily="34" charset="0"/>
                <a:ea typeface="Calibri" panose="020F0502020204030204" pitchFamily="34" charset="0"/>
                <a:cs typeface="Segoe UI" panose="020B0502040204020203" pitchFamily="34" charset="0"/>
              </a:rPr>
              <a:t>vardır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bu</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bileşen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için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ödüllerle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birlikte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tuvalette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günlük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zamanlanmış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aralıklardan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oluşur</a:t>
            </a:r>
            <a:r>
              <a:rPr lang="en-US" sz="1200" dirty="0">
                <a:effectLst/>
                <a:latin typeface="Segoe UI" panose="020B0502040204020203" pitchFamily="34" charset="0"/>
                <a:ea typeface="Calibri" panose="020F0502020204030204" pitchFamily="34" charset="0"/>
                <a:cs typeface="Segoe UI" panose="020B0502040204020203" pitchFamily="34" charset="0"/>
              </a:rPr>
              <a:t>. Bu </a:t>
            </a:r>
            <a:r>
              <a:rPr lang="en-US" sz="1200" dirty="0" err="1">
                <a:effectLst/>
                <a:latin typeface="Segoe UI" panose="020B0502040204020203" pitchFamily="34" charset="0"/>
                <a:ea typeface="Calibri" panose="020F0502020204030204" pitchFamily="34" charset="0"/>
                <a:cs typeface="Segoe UI" panose="020B0502040204020203" pitchFamily="34" charset="0"/>
              </a:rPr>
              <a:t>yaklaşım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için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semptom</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ikamesi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olmaksızın</a:t>
            </a:r>
            <a:r>
              <a:rPr lang="en-US" sz="1200" dirty="0">
                <a:effectLst/>
                <a:latin typeface="Segoe UI" panose="020B0502040204020203" pitchFamily="34" charset="0"/>
                <a:ea typeface="Calibri" panose="020F0502020204030204" pitchFamily="34" charset="0"/>
                <a:cs typeface="Segoe UI" panose="020B0502040204020203" pitchFamily="34" charset="0"/>
              </a:rPr>
              <a:t> %78 </a:t>
            </a:r>
            <a:r>
              <a:rPr lang="en-US" sz="1200" dirty="0" err="1">
                <a:effectLst/>
                <a:latin typeface="Segoe UI" panose="020B0502040204020203" pitchFamily="34" charset="0"/>
                <a:ea typeface="Calibri" panose="020F0502020204030204" pitchFamily="34" charset="0"/>
                <a:cs typeface="Segoe UI" panose="020B0502040204020203" pitchFamily="34" charset="0"/>
              </a:rPr>
              <a:t>başarı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oranı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bildirilmiştir</a:t>
            </a:r>
            <a:r>
              <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(Borowitz </a:t>
            </a:r>
            <a:r>
              <a:rPr lang="en-US" sz="12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ve</a:t>
            </a:r>
            <a:r>
              <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ark., 2002)</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Yoğun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tıbbi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tedaviye</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davranış</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yönetimi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bileşeninin</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eklenmesi</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bazı</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ek</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faydalar</a:t>
            </a:r>
            <a:r>
              <a:rPr lang="en-US" sz="1200" dirty="0">
                <a:effectLst/>
                <a:latin typeface="Segoe UI" panose="020B0502040204020203" pitchFamily="34" charset="0"/>
                <a:ea typeface="Calibri" panose="020F0502020204030204" pitchFamily="34" charset="0"/>
                <a:cs typeface="Segoe UI" panose="020B0502040204020203" pitchFamily="34" charset="0"/>
              </a:rPr>
              <a:t> </a:t>
            </a:r>
            <a:r>
              <a:rPr lang="en-US" sz="1200" dirty="0" err="1">
                <a:effectLst/>
                <a:latin typeface="Segoe UI" panose="020B0502040204020203" pitchFamily="34" charset="0"/>
                <a:ea typeface="Calibri" panose="020F0502020204030204" pitchFamily="34" charset="0"/>
                <a:cs typeface="Segoe UI" panose="020B0502040204020203" pitchFamily="34" charset="0"/>
              </a:rPr>
              <a:t>sağlar</a:t>
            </a:r>
            <a:r>
              <a:rPr lang="en-US" sz="1200" dirty="0">
                <a:effectLst/>
                <a:latin typeface="Segoe UI" panose="020B0502040204020203" pitchFamily="34" charset="0"/>
                <a:ea typeface="Calibri" panose="020F0502020204030204" pitchFamily="34" charset="0"/>
                <a:cs typeface="Segoe UI" panose="020B0502040204020203" pitchFamily="34" charset="0"/>
              </a:rPr>
              <a:t>.</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67</a:t>
            </a:fld>
            <a:endParaRPr lang="en-US"/>
          </a:p>
        </p:txBody>
      </p:sp>
    </p:spTree>
    <p:extLst>
      <p:ext uri="{BB962C8B-B14F-4D97-AF65-F5344CB8AC3E}">
        <p14:creationId xmlns:p14="http://schemas.microsoft.com/office/powerpoint/2010/main" val="1514980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lgn="just">
              <a:buFont typeface="Wingdings" panose="05000000000000000000" pitchFamily="2" charset="2"/>
              <a:buNone/>
            </a:pPr>
            <a:r>
              <a:rPr lang="tr-TR" dirty="0" err="1"/>
              <a:t>By</a:t>
            </a:r>
            <a:endParaRPr lang="tr-TR" dirty="0"/>
          </a:p>
          <a:p>
            <a:pPr lvl="1" algn="just">
              <a:buFont typeface="Wingdings" panose="05000000000000000000" pitchFamily="2" charset="2"/>
              <a:buChar char="ü"/>
            </a:pPr>
            <a:r>
              <a:rPr lang="tr-TR" dirty="0"/>
              <a:t>Ç</a:t>
            </a:r>
            <a:r>
              <a:rPr lang="en-US" dirty="0" err="1"/>
              <a:t>ocukların</a:t>
            </a:r>
            <a:r>
              <a:rPr lang="en-US" dirty="0"/>
              <a:t> </a:t>
            </a:r>
            <a:r>
              <a:rPr lang="en-US" dirty="0" err="1"/>
              <a:t>düşünme</a:t>
            </a:r>
            <a:r>
              <a:rPr lang="en-US" dirty="0"/>
              <a:t>, </a:t>
            </a:r>
            <a:r>
              <a:rPr lang="en-US" dirty="0" err="1"/>
              <a:t>anlama</a:t>
            </a:r>
            <a:r>
              <a:rPr lang="en-US" dirty="0"/>
              <a:t> </a:t>
            </a:r>
            <a:r>
              <a:rPr lang="en-US" dirty="0" err="1"/>
              <a:t>ve</a:t>
            </a:r>
            <a:r>
              <a:rPr lang="en-US" dirty="0"/>
              <a:t> </a:t>
            </a:r>
            <a:r>
              <a:rPr lang="en-US" dirty="0" err="1"/>
              <a:t>öğrenme</a:t>
            </a:r>
            <a:r>
              <a:rPr lang="en-US" dirty="0"/>
              <a:t> </a:t>
            </a:r>
            <a:r>
              <a:rPr lang="en-US" dirty="0" err="1"/>
              <a:t>süreçlerinde</a:t>
            </a:r>
            <a:r>
              <a:rPr lang="en-US" dirty="0"/>
              <a:t> </a:t>
            </a:r>
            <a:r>
              <a:rPr lang="en-US" dirty="0" err="1"/>
              <a:t>yaşadığı</a:t>
            </a:r>
            <a:r>
              <a:rPr lang="en-US" dirty="0"/>
              <a:t> </a:t>
            </a:r>
            <a:r>
              <a:rPr lang="en-US" dirty="0" err="1"/>
              <a:t>sorunlar</a:t>
            </a:r>
            <a:endParaRPr lang="tr-TR" dirty="0"/>
          </a:p>
          <a:p>
            <a:pPr lvl="1" algn="just">
              <a:buFont typeface="Wingdings" panose="05000000000000000000" pitchFamily="2" charset="2"/>
              <a:buChar char="ü"/>
            </a:pPr>
            <a:r>
              <a:rPr lang="en-US" dirty="0"/>
              <a:t>Bu durum, </a:t>
            </a:r>
            <a:r>
              <a:rPr lang="en-US" dirty="0" err="1"/>
              <a:t>zeka</a:t>
            </a:r>
            <a:r>
              <a:rPr lang="en-US" dirty="0"/>
              <a:t> </a:t>
            </a:r>
            <a:r>
              <a:rPr lang="en-US" dirty="0" err="1"/>
              <a:t>seviyesi</a:t>
            </a:r>
            <a:r>
              <a:rPr lang="en-US" dirty="0"/>
              <a:t> </a:t>
            </a:r>
            <a:r>
              <a:rPr lang="en-US" dirty="0" err="1"/>
              <a:t>ve</a:t>
            </a:r>
            <a:r>
              <a:rPr lang="en-US" dirty="0"/>
              <a:t> </a:t>
            </a:r>
            <a:r>
              <a:rPr lang="en-US" dirty="0" err="1"/>
              <a:t>dil</a:t>
            </a:r>
            <a:r>
              <a:rPr lang="en-US" dirty="0"/>
              <a:t> </a:t>
            </a:r>
            <a:r>
              <a:rPr lang="en-US" dirty="0" err="1"/>
              <a:t>becerileri</a:t>
            </a:r>
            <a:r>
              <a:rPr lang="en-US" dirty="0"/>
              <a:t> </a:t>
            </a:r>
            <a:r>
              <a:rPr lang="en-US" dirty="0" err="1"/>
              <a:t>açısından</a:t>
            </a:r>
            <a:r>
              <a:rPr lang="en-US" dirty="0"/>
              <a:t> </a:t>
            </a:r>
            <a:r>
              <a:rPr lang="en-US" dirty="0" err="1"/>
              <a:t>yaşıtlarından</a:t>
            </a:r>
            <a:r>
              <a:rPr lang="en-US" dirty="0"/>
              <a:t> </a:t>
            </a:r>
            <a:r>
              <a:rPr lang="en-US" dirty="0" err="1"/>
              <a:t>geride</a:t>
            </a:r>
            <a:r>
              <a:rPr lang="en-US" dirty="0"/>
              <a:t> </a:t>
            </a:r>
            <a:r>
              <a:rPr lang="en-US" dirty="0" err="1"/>
              <a:t>olmalarına</a:t>
            </a:r>
            <a:r>
              <a:rPr lang="en-US" dirty="0"/>
              <a:t> </a:t>
            </a:r>
            <a:r>
              <a:rPr lang="en-US" dirty="0" err="1"/>
              <a:t>neden</a:t>
            </a:r>
            <a:r>
              <a:rPr lang="en-US" dirty="0"/>
              <a:t> </a:t>
            </a:r>
            <a:r>
              <a:rPr lang="en-US" dirty="0" err="1"/>
              <a:t>olabilir</a:t>
            </a:r>
            <a:endParaRPr lang="tr-TR" dirty="0"/>
          </a:p>
          <a:p>
            <a:pPr lvl="1" algn="just">
              <a:buFont typeface="Wingdings" panose="05000000000000000000" pitchFamily="2" charset="2"/>
              <a:buChar char="ü"/>
            </a:pPr>
            <a:r>
              <a:rPr lang="tr-TR" dirty="0"/>
              <a:t>Ö</a:t>
            </a:r>
            <a:r>
              <a:rPr lang="en-US" dirty="0" err="1"/>
              <a:t>ğrenme</a:t>
            </a:r>
            <a:r>
              <a:rPr lang="en-US" dirty="0"/>
              <a:t> </a:t>
            </a:r>
            <a:r>
              <a:rPr lang="en-US" dirty="0" err="1"/>
              <a:t>güçlükleri</a:t>
            </a:r>
            <a:r>
              <a:rPr lang="en-US" dirty="0"/>
              <a:t>, </a:t>
            </a:r>
            <a:r>
              <a:rPr lang="en-US" dirty="0" err="1"/>
              <a:t>dikkat</a:t>
            </a:r>
            <a:r>
              <a:rPr lang="en-US" dirty="0"/>
              <a:t> </a:t>
            </a:r>
            <a:r>
              <a:rPr lang="en-US" dirty="0" err="1"/>
              <a:t>eksikliği</a:t>
            </a:r>
            <a:r>
              <a:rPr lang="en-US" dirty="0"/>
              <a:t> </a:t>
            </a:r>
            <a:r>
              <a:rPr lang="en-US" dirty="0" err="1"/>
              <a:t>ve</a:t>
            </a:r>
            <a:r>
              <a:rPr lang="en-US" dirty="0"/>
              <a:t> </a:t>
            </a:r>
            <a:r>
              <a:rPr lang="en-US" dirty="0" err="1"/>
              <a:t>davranış</a:t>
            </a:r>
            <a:r>
              <a:rPr lang="en-US" dirty="0"/>
              <a:t> </a:t>
            </a:r>
            <a:r>
              <a:rPr lang="en-US" dirty="0" err="1"/>
              <a:t>sorunları</a:t>
            </a:r>
            <a:r>
              <a:rPr lang="en-US" dirty="0"/>
              <a:t> </a:t>
            </a:r>
            <a:r>
              <a:rPr lang="en-US" dirty="0" err="1"/>
              <a:t>gibi</a:t>
            </a:r>
            <a:r>
              <a:rPr lang="en-US" dirty="0"/>
              <a:t> </a:t>
            </a:r>
            <a:r>
              <a:rPr lang="en-US" dirty="0" err="1"/>
              <a:t>belirtilerle</a:t>
            </a:r>
            <a:r>
              <a:rPr lang="en-US" dirty="0"/>
              <a:t> </a:t>
            </a:r>
            <a:r>
              <a:rPr lang="en-US" dirty="0" err="1"/>
              <a:t>kendini</a:t>
            </a:r>
            <a:r>
              <a:rPr lang="en-US" dirty="0"/>
              <a:t> </a:t>
            </a:r>
            <a:r>
              <a:rPr lang="en-US" dirty="0" err="1"/>
              <a:t>gösterebilir</a:t>
            </a:r>
            <a:endParaRPr lang="tr-TR" dirty="0"/>
          </a:p>
          <a:p>
            <a:pPr lvl="1" algn="just">
              <a:buFont typeface="Wingdings" panose="05000000000000000000" pitchFamily="2" charset="2"/>
              <a:buChar char="ü"/>
            </a:pPr>
            <a:endParaRPr lang="tr-TR" dirty="0"/>
          </a:p>
          <a:p>
            <a:pPr lvl="1" algn="just">
              <a:buFont typeface="Wingdings" panose="05000000000000000000" pitchFamily="2" charset="2"/>
              <a:buNone/>
            </a:pPr>
            <a:r>
              <a:rPr lang="tr-TR" dirty="0" err="1"/>
              <a:t>ööb</a:t>
            </a:r>
            <a:endParaRPr lang="en-US" dirty="0"/>
          </a:p>
          <a:p>
            <a:pPr lvl="1" algn="just">
              <a:buFont typeface="Wingdings" panose="05000000000000000000" pitchFamily="2" charset="2"/>
              <a:buChar char="ü"/>
            </a:pPr>
            <a:r>
              <a:rPr lang="tr-TR" dirty="0"/>
              <a:t>Okul çağında sık görülür</a:t>
            </a:r>
          </a:p>
          <a:p>
            <a:pPr lvl="1" algn="just">
              <a:buFont typeface="Wingdings" panose="05000000000000000000" pitchFamily="2" charset="2"/>
              <a:buChar char="ü"/>
            </a:pPr>
            <a:r>
              <a:rPr lang="tr-TR" dirty="0"/>
              <a:t>Normal bilişsel gelişime sahip çocuklarda </a:t>
            </a:r>
          </a:p>
          <a:p>
            <a:pPr lvl="1" algn="just">
              <a:buFont typeface="Wingdings" panose="05000000000000000000" pitchFamily="2" charset="2"/>
              <a:buChar char="ü"/>
            </a:pPr>
            <a:r>
              <a:rPr lang="tr-TR" dirty="0"/>
              <a:t>Okuma yazma veya matematik alanlarında etkilenmelerle giden psikopatoloji</a:t>
            </a:r>
          </a:p>
          <a:p>
            <a:pPr lvl="1" algn="just">
              <a:buFont typeface="Wingdings" panose="05000000000000000000" pitchFamily="2" charset="2"/>
              <a:buChar char="ü"/>
            </a:pPr>
            <a:r>
              <a:rPr lang="tr-TR" dirty="0"/>
              <a:t>Eşlik eden durumların tedavisi ve bireysel özel eğitim önemlidir</a:t>
            </a:r>
          </a:p>
          <a:p>
            <a:pPr lvl="1" algn="just">
              <a:buFont typeface="Wingdings" panose="05000000000000000000" pitchFamily="2" charset="2"/>
              <a:buNone/>
            </a:pPr>
            <a:r>
              <a:rPr lang="tr-TR" dirty="0"/>
              <a:t>İletişim </a:t>
            </a:r>
          </a:p>
          <a:p>
            <a:pPr lvl="1" algn="just">
              <a:buFont typeface="Wingdings" panose="05000000000000000000" pitchFamily="2" charset="2"/>
              <a:buChar char="ü"/>
            </a:pPr>
            <a:r>
              <a:rPr lang="en-US" dirty="0" err="1"/>
              <a:t>Dil</a:t>
            </a:r>
            <a:r>
              <a:rPr lang="en-US" dirty="0"/>
              <a:t> </a:t>
            </a:r>
            <a:r>
              <a:rPr lang="en-US" dirty="0" err="1"/>
              <a:t>bozukluğu</a:t>
            </a:r>
            <a:r>
              <a:rPr lang="en-US" dirty="0"/>
              <a:t>, </a:t>
            </a:r>
            <a:r>
              <a:rPr lang="en-US" dirty="0" err="1"/>
              <a:t>Artikülasyon</a:t>
            </a:r>
            <a:r>
              <a:rPr lang="en-US" dirty="0"/>
              <a:t> </a:t>
            </a:r>
            <a:r>
              <a:rPr lang="en-US" dirty="0" err="1"/>
              <a:t>Bozukluğu-Fonolojik</a:t>
            </a:r>
            <a:r>
              <a:rPr lang="en-US" dirty="0"/>
              <a:t> </a:t>
            </a:r>
            <a:r>
              <a:rPr lang="en-US" dirty="0" err="1"/>
              <a:t>Bozukluk</a:t>
            </a:r>
            <a:r>
              <a:rPr lang="en-US" dirty="0"/>
              <a:t> </a:t>
            </a:r>
            <a:r>
              <a:rPr lang="en-US" dirty="0" err="1"/>
              <a:t>ve</a:t>
            </a:r>
            <a:r>
              <a:rPr lang="en-US" dirty="0"/>
              <a:t> </a:t>
            </a:r>
            <a:r>
              <a:rPr lang="en-US" dirty="0" err="1"/>
              <a:t>Kekemelik</a:t>
            </a:r>
            <a:endParaRPr lang="tr-TR" dirty="0"/>
          </a:p>
          <a:p>
            <a:pPr lvl="1" algn="just">
              <a:buFont typeface="Wingdings" panose="05000000000000000000" pitchFamily="2" charset="2"/>
              <a:buChar char="ü"/>
            </a:pPr>
            <a:r>
              <a:rPr lang="en-US" dirty="0" err="1"/>
              <a:t>Genellikle</a:t>
            </a:r>
            <a:r>
              <a:rPr lang="en-US" dirty="0"/>
              <a:t> </a:t>
            </a:r>
            <a:r>
              <a:rPr lang="en-US" dirty="0" err="1"/>
              <a:t>iyi</a:t>
            </a:r>
            <a:r>
              <a:rPr lang="en-US" dirty="0"/>
              <a:t> </a:t>
            </a:r>
            <a:r>
              <a:rPr lang="en-US" dirty="0" err="1"/>
              <a:t>seyirli</a:t>
            </a:r>
            <a:r>
              <a:rPr lang="tr-TR" dirty="0"/>
              <a:t>, </a:t>
            </a:r>
            <a:r>
              <a:rPr lang="en-US" dirty="0" err="1"/>
              <a:t>erken</a:t>
            </a:r>
            <a:r>
              <a:rPr lang="en-US" dirty="0"/>
              <a:t> </a:t>
            </a:r>
            <a:r>
              <a:rPr lang="en-US" dirty="0" err="1"/>
              <a:t>tanındığı</a:t>
            </a:r>
            <a:r>
              <a:rPr lang="en-US" dirty="0"/>
              <a:t> </a:t>
            </a:r>
            <a:r>
              <a:rPr lang="en-US" dirty="0" err="1"/>
              <a:t>ve</a:t>
            </a:r>
            <a:r>
              <a:rPr lang="en-US" dirty="0"/>
              <a:t> </a:t>
            </a:r>
            <a:r>
              <a:rPr lang="en-US" dirty="0" err="1"/>
              <a:t>tedavi</a:t>
            </a:r>
            <a:r>
              <a:rPr lang="en-US" dirty="0"/>
              <a:t> </a:t>
            </a:r>
            <a:r>
              <a:rPr lang="en-US" dirty="0" err="1"/>
              <a:t>edildiğinde</a:t>
            </a:r>
            <a:r>
              <a:rPr lang="en-US" dirty="0"/>
              <a:t> </a:t>
            </a:r>
            <a:r>
              <a:rPr lang="en-US" dirty="0" err="1"/>
              <a:t>hızlıca</a:t>
            </a:r>
            <a:r>
              <a:rPr lang="en-US" dirty="0"/>
              <a:t> </a:t>
            </a:r>
            <a:r>
              <a:rPr lang="en-US" dirty="0" err="1"/>
              <a:t>düzel</a:t>
            </a:r>
            <a:r>
              <a:rPr lang="tr-TR" dirty="0" err="1"/>
              <a:t>ebilir</a:t>
            </a:r>
            <a:endParaRPr lang="tr-TR" dirty="0"/>
          </a:p>
          <a:p>
            <a:pPr lvl="1" algn="just">
              <a:buFont typeface="Wingdings" panose="05000000000000000000" pitchFamily="2" charset="2"/>
              <a:buChar char="ü"/>
            </a:pPr>
            <a:r>
              <a:rPr lang="tr-TR" dirty="0"/>
              <a:t>Ç</a:t>
            </a:r>
            <a:r>
              <a:rPr lang="en-US" dirty="0" err="1"/>
              <a:t>ocuğun</a:t>
            </a:r>
            <a:r>
              <a:rPr lang="en-US" dirty="0"/>
              <a:t>, </a:t>
            </a:r>
            <a:r>
              <a:rPr lang="en-US" dirty="0" err="1"/>
              <a:t>sosyal</a:t>
            </a:r>
            <a:r>
              <a:rPr lang="en-US" dirty="0"/>
              <a:t> </a:t>
            </a:r>
            <a:r>
              <a:rPr lang="en-US" dirty="0" err="1"/>
              <a:t>iletişim</a:t>
            </a:r>
            <a:r>
              <a:rPr lang="tr-TR" dirty="0"/>
              <a:t>-</a:t>
            </a:r>
            <a:r>
              <a:rPr lang="en-US" dirty="0" err="1"/>
              <a:t>etkileşim</a:t>
            </a:r>
            <a:r>
              <a:rPr lang="en-US" dirty="0"/>
              <a:t> </a:t>
            </a:r>
            <a:r>
              <a:rPr lang="en-US" dirty="0" err="1"/>
              <a:t>alanında</a:t>
            </a:r>
            <a:r>
              <a:rPr lang="en-US" dirty="0"/>
              <a:t> </a:t>
            </a:r>
            <a:r>
              <a:rPr lang="en-US" dirty="0" err="1"/>
              <a:t>becerileri</a:t>
            </a:r>
            <a:r>
              <a:rPr lang="en-US" dirty="0"/>
              <a:t> </a:t>
            </a:r>
            <a:r>
              <a:rPr lang="en-US" dirty="0" err="1"/>
              <a:t>iyi</a:t>
            </a:r>
            <a:r>
              <a:rPr lang="tr-TR" dirty="0" err="1"/>
              <a:t>dir</a:t>
            </a:r>
            <a:endParaRPr lang="tr-TR" dirty="0"/>
          </a:p>
          <a:p>
            <a:pPr lvl="1" algn="just">
              <a:buFont typeface="Wingdings" panose="05000000000000000000" pitchFamily="2" charset="2"/>
              <a:buChar char="ü"/>
            </a:pPr>
            <a:r>
              <a:rPr lang="tr-TR" dirty="0"/>
              <a:t>İ</a:t>
            </a:r>
            <a:r>
              <a:rPr lang="en-US" dirty="0" err="1"/>
              <a:t>letişimin</a:t>
            </a:r>
            <a:r>
              <a:rPr lang="en-US" dirty="0"/>
              <a:t> </a:t>
            </a:r>
            <a:r>
              <a:rPr lang="en-US" dirty="0" err="1"/>
              <a:t>konuşma</a:t>
            </a:r>
            <a:r>
              <a:rPr lang="en-US" dirty="0"/>
              <a:t> </a:t>
            </a:r>
            <a:r>
              <a:rPr lang="en-US" dirty="0" err="1"/>
              <a:t>alanında</a:t>
            </a:r>
            <a:r>
              <a:rPr lang="en-US" dirty="0"/>
              <a:t> </a:t>
            </a:r>
            <a:r>
              <a:rPr lang="en-US" dirty="0" err="1"/>
              <a:t>yaşadığı</a:t>
            </a:r>
            <a:r>
              <a:rPr lang="en-US" dirty="0"/>
              <a:t> </a:t>
            </a:r>
            <a:r>
              <a:rPr lang="en-US" dirty="0" err="1"/>
              <a:t>problemler</a:t>
            </a:r>
            <a:r>
              <a:rPr lang="en-US" dirty="0"/>
              <a:t> </a:t>
            </a:r>
            <a:r>
              <a:rPr lang="en-US" dirty="0" err="1"/>
              <a:t>vardır</a:t>
            </a:r>
            <a:endParaRPr lang="tr-TR" dirty="0"/>
          </a:p>
          <a:p>
            <a:pPr lvl="1" algn="just">
              <a:buFont typeface="Wingdings" panose="05000000000000000000" pitchFamily="2" charset="2"/>
              <a:buNone/>
            </a:pPr>
            <a:r>
              <a:rPr lang="tr-TR" dirty="0" err="1"/>
              <a:t>Osb</a:t>
            </a:r>
            <a:endParaRPr lang="tr-TR" dirty="0"/>
          </a:p>
          <a:p>
            <a:pPr lvl="1" algn="just">
              <a:buFont typeface="Wingdings" panose="05000000000000000000" pitchFamily="2" charset="2"/>
              <a:buChar char="ü"/>
            </a:pPr>
            <a:r>
              <a:rPr lang="tr-TR" sz="2600" dirty="0"/>
              <a:t>Ç</a:t>
            </a:r>
            <a:r>
              <a:rPr lang="en-US" sz="2600" dirty="0" err="1"/>
              <a:t>ocukların</a:t>
            </a:r>
            <a:r>
              <a:rPr lang="en-US" sz="2600" dirty="0"/>
              <a:t> </a:t>
            </a:r>
            <a:r>
              <a:rPr lang="en-US" sz="2600" dirty="0" err="1"/>
              <a:t>sosyal</a:t>
            </a:r>
            <a:r>
              <a:rPr lang="en-US" sz="2600" dirty="0"/>
              <a:t> </a:t>
            </a:r>
            <a:r>
              <a:rPr lang="en-US" sz="2600" dirty="0" err="1"/>
              <a:t>etkileşim</a:t>
            </a:r>
            <a:r>
              <a:rPr lang="en-US" sz="2600" dirty="0"/>
              <a:t> </a:t>
            </a:r>
            <a:r>
              <a:rPr lang="en-US" sz="2600" dirty="0" err="1"/>
              <a:t>becerilerinde</a:t>
            </a:r>
            <a:r>
              <a:rPr lang="en-US" sz="2600" dirty="0"/>
              <a:t> </a:t>
            </a:r>
            <a:r>
              <a:rPr lang="en-US" sz="2600" dirty="0" err="1"/>
              <a:t>ve</a:t>
            </a:r>
            <a:r>
              <a:rPr lang="en-US" sz="2600" dirty="0"/>
              <a:t> </a:t>
            </a:r>
            <a:r>
              <a:rPr lang="en-US" sz="2600" dirty="0" err="1"/>
              <a:t>iletişim</a:t>
            </a:r>
            <a:r>
              <a:rPr lang="en-US" sz="2600" dirty="0"/>
              <a:t> </a:t>
            </a:r>
            <a:r>
              <a:rPr lang="en-US" sz="2600" dirty="0" err="1"/>
              <a:t>yeteneklerinde</a:t>
            </a:r>
            <a:r>
              <a:rPr lang="en-US" sz="2600" dirty="0"/>
              <a:t> </a:t>
            </a:r>
            <a:r>
              <a:rPr lang="en-US" sz="2600" dirty="0" err="1"/>
              <a:t>bozukluklar</a:t>
            </a:r>
            <a:r>
              <a:rPr lang="tr-TR" sz="2600" dirty="0"/>
              <a:t>+</a:t>
            </a:r>
          </a:p>
          <a:p>
            <a:pPr lvl="1" algn="just">
              <a:buFont typeface="Wingdings" panose="05000000000000000000" pitchFamily="2" charset="2"/>
              <a:buChar char="ü"/>
            </a:pPr>
            <a:r>
              <a:rPr lang="tr-TR" sz="2600" dirty="0"/>
              <a:t>N</a:t>
            </a:r>
            <a:r>
              <a:rPr lang="en-US" sz="2600" dirty="0" err="1"/>
              <a:t>örogelişimsel</a:t>
            </a:r>
            <a:r>
              <a:rPr lang="en-US" sz="2600" dirty="0"/>
              <a:t> </a:t>
            </a:r>
            <a:r>
              <a:rPr lang="tr-TR" sz="2600" dirty="0"/>
              <a:t>bir </a:t>
            </a:r>
            <a:r>
              <a:rPr lang="en-US" sz="2600" dirty="0" err="1"/>
              <a:t>bozukluk</a:t>
            </a:r>
            <a:endParaRPr lang="tr-TR" sz="2600" dirty="0"/>
          </a:p>
          <a:p>
            <a:pPr lvl="1" algn="just">
              <a:buFont typeface="Wingdings" panose="05000000000000000000" pitchFamily="2" charset="2"/>
              <a:buChar char="ü"/>
            </a:pPr>
            <a:r>
              <a:rPr lang="tr-TR" sz="2600" dirty="0"/>
              <a:t>S</a:t>
            </a:r>
            <a:r>
              <a:rPr lang="en-US" sz="2600" dirty="0" err="1"/>
              <a:t>pektrumda</a:t>
            </a:r>
            <a:r>
              <a:rPr lang="en-US" sz="2600" dirty="0"/>
              <a:t> </a:t>
            </a:r>
            <a:r>
              <a:rPr lang="en-US" sz="2600" dirty="0" err="1"/>
              <a:t>yer</a:t>
            </a:r>
            <a:r>
              <a:rPr lang="en-US" sz="2600" dirty="0"/>
              <a:t> </a:t>
            </a:r>
            <a:r>
              <a:rPr lang="en-US" sz="2600" dirty="0" err="1"/>
              <a:t>alan</a:t>
            </a:r>
            <a:r>
              <a:rPr lang="en-US" sz="2600" dirty="0"/>
              <a:t> </a:t>
            </a:r>
            <a:r>
              <a:rPr lang="en-US" sz="2600" dirty="0" err="1"/>
              <a:t>çocuklar</a:t>
            </a:r>
            <a:endParaRPr lang="tr-TR" sz="2600" dirty="0"/>
          </a:p>
          <a:p>
            <a:pPr lvl="2" algn="just">
              <a:buFont typeface="Wingdings" panose="05000000000000000000" pitchFamily="2" charset="2"/>
              <a:buChar char="Ø"/>
            </a:pPr>
            <a:r>
              <a:rPr lang="en-US" sz="2200" dirty="0" err="1"/>
              <a:t>sınırlı</a:t>
            </a:r>
            <a:r>
              <a:rPr lang="en-US" sz="2200" dirty="0"/>
              <a:t> </a:t>
            </a:r>
            <a:r>
              <a:rPr lang="en-US" sz="2200" dirty="0" err="1"/>
              <a:t>ve</a:t>
            </a:r>
            <a:r>
              <a:rPr lang="en-US" sz="2200" dirty="0"/>
              <a:t> </a:t>
            </a:r>
            <a:r>
              <a:rPr lang="en-US" sz="2200" dirty="0" err="1"/>
              <a:t>tekrarlayıcı</a:t>
            </a:r>
            <a:r>
              <a:rPr lang="en-US" sz="2200" dirty="0"/>
              <a:t> </a:t>
            </a:r>
            <a:r>
              <a:rPr lang="en-US" sz="2200" dirty="0" err="1"/>
              <a:t>davranışlar</a:t>
            </a:r>
            <a:r>
              <a:rPr lang="en-US" sz="2200" dirty="0"/>
              <a:t> </a:t>
            </a:r>
            <a:r>
              <a:rPr lang="en-US" sz="2200" dirty="0" err="1"/>
              <a:t>sergileyebilir</a:t>
            </a:r>
            <a:endParaRPr lang="tr-TR" sz="2200" dirty="0"/>
          </a:p>
          <a:p>
            <a:pPr lvl="2" algn="just">
              <a:buFont typeface="Wingdings" panose="05000000000000000000" pitchFamily="2" charset="2"/>
              <a:buChar char="Ø"/>
            </a:pPr>
            <a:r>
              <a:rPr lang="en-US" sz="2200" dirty="0" err="1"/>
              <a:t>duyusal</a:t>
            </a:r>
            <a:r>
              <a:rPr lang="en-US" sz="2200" dirty="0"/>
              <a:t> </a:t>
            </a:r>
            <a:r>
              <a:rPr lang="en-US" sz="2200" dirty="0" err="1"/>
              <a:t>hassasiyetler</a:t>
            </a:r>
            <a:r>
              <a:rPr lang="en-US" sz="2200" dirty="0"/>
              <a:t> </a:t>
            </a:r>
            <a:r>
              <a:rPr lang="en-US" sz="2200" dirty="0" err="1"/>
              <a:t>gösterebilir</a:t>
            </a:r>
            <a:r>
              <a:rPr lang="en-US" sz="2200" dirty="0"/>
              <a:t> </a:t>
            </a:r>
            <a:endParaRPr lang="tr-TR" sz="2200" dirty="0"/>
          </a:p>
          <a:p>
            <a:pPr lvl="2" algn="just">
              <a:buFont typeface="Wingdings" panose="05000000000000000000" pitchFamily="2" charset="2"/>
              <a:buChar char="Ø"/>
            </a:pPr>
            <a:r>
              <a:rPr lang="en-US" sz="2200" dirty="0" err="1"/>
              <a:t>sözel</a:t>
            </a:r>
            <a:r>
              <a:rPr lang="en-US" sz="2200" dirty="0"/>
              <a:t> </a:t>
            </a:r>
            <a:r>
              <a:rPr lang="en-US" sz="2200" dirty="0" err="1"/>
              <a:t>olmayan</a:t>
            </a:r>
            <a:r>
              <a:rPr lang="en-US" sz="2200" dirty="0"/>
              <a:t> </a:t>
            </a:r>
            <a:r>
              <a:rPr lang="en-US" sz="2200" dirty="0" err="1"/>
              <a:t>iletişimde</a:t>
            </a:r>
            <a:r>
              <a:rPr lang="en-US" sz="2200" dirty="0"/>
              <a:t> </a:t>
            </a:r>
            <a:r>
              <a:rPr lang="en-US" sz="2200" dirty="0" err="1"/>
              <a:t>zorluklar</a:t>
            </a:r>
            <a:r>
              <a:rPr lang="en-US" sz="2200" dirty="0"/>
              <a:t> </a:t>
            </a:r>
            <a:r>
              <a:rPr lang="en-US" sz="2200" dirty="0" err="1"/>
              <a:t>yaşayabilir</a:t>
            </a:r>
            <a:endParaRPr lang="tr-TR" sz="2200" dirty="0"/>
          </a:p>
          <a:p>
            <a:pPr lvl="1" algn="just">
              <a:buFont typeface="Wingdings" panose="05000000000000000000" pitchFamily="2" charset="2"/>
              <a:buChar char="ü"/>
            </a:pPr>
            <a:r>
              <a:rPr lang="en-US" sz="2600" dirty="0"/>
              <a:t>Erken </a:t>
            </a:r>
            <a:r>
              <a:rPr lang="en-US" sz="2600" dirty="0" err="1"/>
              <a:t>tanı</a:t>
            </a:r>
            <a:r>
              <a:rPr lang="en-US" sz="2600" dirty="0"/>
              <a:t> </a:t>
            </a:r>
            <a:r>
              <a:rPr lang="en-US" sz="2600" dirty="0" err="1"/>
              <a:t>ve</a:t>
            </a:r>
            <a:r>
              <a:rPr lang="en-US" sz="2600" dirty="0"/>
              <a:t> </a:t>
            </a:r>
            <a:r>
              <a:rPr lang="en-US" sz="2600" dirty="0" err="1"/>
              <a:t>müdahale</a:t>
            </a:r>
            <a:endParaRPr lang="tr-TR" sz="2600" dirty="0"/>
          </a:p>
          <a:p>
            <a:pPr lvl="2" algn="just">
              <a:buFont typeface="Wingdings" panose="05000000000000000000" pitchFamily="2" charset="2"/>
              <a:buChar char="Ø"/>
            </a:pPr>
            <a:r>
              <a:rPr lang="tr-TR" sz="2200" dirty="0"/>
              <a:t>OSB </a:t>
            </a:r>
            <a:r>
              <a:rPr lang="en-US" sz="2200" dirty="0" err="1"/>
              <a:t>olan</a:t>
            </a:r>
            <a:r>
              <a:rPr lang="en-US" sz="2200" dirty="0"/>
              <a:t> </a:t>
            </a:r>
            <a:r>
              <a:rPr lang="en-US" sz="2200" dirty="0" err="1"/>
              <a:t>çocukların</a:t>
            </a:r>
            <a:r>
              <a:rPr lang="en-US" sz="2200" dirty="0"/>
              <a:t> </a:t>
            </a:r>
            <a:r>
              <a:rPr lang="en-US" sz="2200" dirty="0" err="1"/>
              <a:t>yaşamlarını</a:t>
            </a:r>
            <a:r>
              <a:rPr lang="en-US" sz="2200" dirty="0"/>
              <a:t> </a:t>
            </a:r>
            <a:r>
              <a:rPr lang="en-US" sz="2200" dirty="0" err="1"/>
              <a:t>daha</a:t>
            </a:r>
            <a:r>
              <a:rPr lang="en-US" sz="2200" dirty="0"/>
              <a:t> </a:t>
            </a:r>
            <a:r>
              <a:rPr lang="en-US" sz="2200" dirty="0" err="1"/>
              <a:t>iyi</a:t>
            </a:r>
            <a:r>
              <a:rPr lang="en-US" sz="2200" dirty="0"/>
              <a:t> </a:t>
            </a:r>
            <a:r>
              <a:rPr lang="en-US" sz="2200" dirty="0" err="1"/>
              <a:t>yönetmelerine</a:t>
            </a:r>
            <a:r>
              <a:rPr lang="en-US" sz="2200" dirty="0"/>
              <a:t> </a:t>
            </a:r>
            <a:r>
              <a:rPr lang="en-US" sz="2200" dirty="0" err="1"/>
              <a:t>yardımcı</a:t>
            </a:r>
            <a:r>
              <a:rPr lang="en-US" sz="2200" dirty="0"/>
              <a:t> </a:t>
            </a:r>
            <a:r>
              <a:rPr lang="en-US" sz="2200" dirty="0" err="1"/>
              <a:t>olabilir</a:t>
            </a:r>
            <a:endParaRPr lang="en-US" sz="2200" b="1" u="sng" dirty="0"/>
          </a:p>
          <a:p>
            <a:pPr lvl="1" algn="just">
              <a:buFont typeface="Wingdings" panose="05000000000000000000" pitchFamily="2" charset="2"/>
              <a:buNone/>
            </a:pPr>
            <a:endParaRPr lang="en-US" dirty="0"/>
          </a:p>
          <a:p>
            <a:pPr lvl="1" algn="just">
              <a:buFont typeface="Wingdings" panose="05000000000000000000" pitchFamily="2" charset="2"/>
              <a:buChar char="ü"/>
            </a:pPr>
            <a:r>
              <a:rPr lang="tr-TR" sz="1200" dirty="0"/>
              <a:t>Çocuklarda yaygın olarak görülen bir psikopatolojidir</a:t>
            </a:r>
          </a:p>
          <a:p>
            <a:pPr lvl="1" algn="just">
              <a:buFont typeface="Wingdings" panose="05000000000000000000" pitchFamily="2" charset="2"/>
              <a:buChar char="ü"/>
            </a:pPr>
            <a:r>
              <a:rPr lang="tr-TR" sz="1200" dirty="0"/>
              <a:t>Dikkat süreleri kısa olabilir</a:t>
            </a:r>
          </a:p>
          <a:p>
            <a:pPr lvl="1" algn="just">
              <a:buFont typeface="Wingdings" panose="05000000000000000000" pitchFamily="2" charset="2"/>
              <a:buChar char="ü"/>
            </a:pPr>
            <a:r>
              <a:rPr lang="tr-TR" sz="1200" dirty="0" err="1"/>
              <a:t>Hiperaktivite</a:t>
            </a:r>
            <a:r>
              <a:rPr lang="tr-TR" sz="1200" dirty="0"/>
              <a:t> ve </a:t>
            </a:r>
            <a:r>
              <a:rPr lang="tr-TR" sz="1200" dirty="0" err="1"/>
              <a:t>dürtüsellik</a:t>
            </a:r>
            <a:r>
              <a:rPr lang="tr-TR" sz="1200" dirty="0"/>
              <a:t> belirtileri gözlemlenebilir</a:t>
            </a:r>
          </a:p>
          <a:p>
            <a:pPr lvl="1" algn="just">
              <a:buFont typeface="Wingdings" panose="05000000000000000000" pitchFamily="2" charset="2"/>
              <a:buChar char="ü"/>
            </a:pPr>
            <a:r>
              <a:rPr lang="tr-TR" sz="1200" dirty="0"/>
              <a:t>Okul başarısında sorunlar yaşayabilir</a:t>
            </a:r>
          </a:p>
          <a:p>
            <a:pPr lvl="1" algn="just">
              <a:buFont typeface="Wingdings" panose="05000000000000000000" pitchFamily="2" charset="2"/>
              <a:buChar char="ü"/>
            </a:pPr>
            <a:r>
              <a:rPr lang="tr-TR" sz="1200" dirty="0"/>
              <a:t>Sosyal ilişkilerinde zorluklarla karşılaşabilir</a:t>
            </a:r>
          </a:p>
          <a:p>
            <a:pPr lvl="1" algn="just">
              <a:buFont typeface="Wingdings" panose="05000000000000000000" pitchFamily="2" charset="2"/>
              <a:buChar char="ü"/>
            </a:pPr>
            <a:r>
              <a:rPr lang="tr-TR" sz="1200" dirty="0"/>
              <a:t>DEHB tedavi edilebilir</a:t>
            </a:r>
          </a:p>
          <a:p>
            <a:pPr lvl="1" algn="just">
              <a:buFont typeface="Wingdings" panose="05000000000000000000" pitchFamily="2" charset="2"/>
              <a:buChar char="ü"/>
            </a:pPr>
            <a:endParaRPr lang="tr-TR" sz="1200" dirty="0"/>
          </a:p>
          <a:p>
            <a:pPr lvl="1" algn="just">
              <a:buFont typeface="Wingdings" panose="05000000000000000000" pitchFamily="2" charset="2"/>
              <a:buChar char="ü"/>
            </a:pPr>
            <a:r>
              <a:rPr lang="tr-TR" dirty="0"/>
              <a:t>Çocuklarda yaygın olarak görülen psikopatolojiler arasında; </a:t>
            </a:r>
          </a:p>
          <a:p>
            <a:pPr marL="914400" lvl="2" indent="0" algn="just">
              <a:buNone/>
            </a:pPr>
            <a:r>
              <a:rPr lang="tr-TR" dirty="0"/>
              <a:t>• Yaygın </a:t>
            </a:r>
            <a:r>
              <a:rPr lang="tr-TR" dirty="0" err="1"/>
              <a:t>Anksiyete</a:t>
            </a:r>
            <a:r>
              <a:rPr lang="tr-TR" dirty="0"/>
              <a:t> Bozukluğu 	• Sosyal </a:t>
            </a:r>
            <a:r>
              <a:rPr lang="tr-TR" dirty="0" err="1"/>
              <a:t>Anksiyete</a:t>
            </a:r>
            <a:r>
              <a:rPr lang="tr-TR" dirty="0"/>
              <a:t> Bozukluğu</a:t>
            </a:r>
          </a:p>
          <a:p>
            <a:pPr marL="914400" lvl="2" indent="0" algn="just">
              <a:buNone/>
            </a:pPr>
            <a:r>
              <a:rPr lang="tr-TR" dirty="0"/>
              <a:t>• </a:t>
            </a:r>
            <a:r>
              <a:rPr lang="tr-TR" dirty="0" err="1"/>
              <a:t>Selektif</a:t>
            </a:r>
            <a:r>
              <a:rPr lang="tr-TR" dirty="0"/>
              <a:t> </a:t>
            </a:r>
            <a:r>
              <a:rPr lang="tr-TR" dirty="0" err="1"/>
              <a:t>Mutizm</a:t>
            </a:r>
            <a:r>
              <a:rPr lang="tr-TR" dirty="0"/>
              <a:t> Ayrılık 		• </a:t>
            </a:r>
            <a:r>
              <a:rPr lang="tr-TR" dirty="0" err="1"/>
              <a:t>Anksiyetesi</a:t>
            </a:r>
            <a:r>
              <a:rPr lang="tr-TR" dirty="0"/>
              <a:t> Bozukluğu</a:t>
            </a:r>
          </a:p>
          <a:p>
            <a:pPr lvl="1" algn="just">
              <a:buFont typeface="Wingdings" panose="05000000000000000000" pitchFamily="2" charset="2"/>
              <a:buChar char="ü"/>
            </a:pPr>
            <a:r>
              <a:rPr lang="tr-TR" dirty="0"/>
              <a:t>Çocuklar, yoğun endişe ve korku hissi yaşayabilir, fiziksel belirtiler gösterebilir</a:t>
            </a:r>
          </a:p>
          <a:p>
            <a:pPr lvl="1" algn="just">
              <a:buFont typeface="Wingdings" panose="05000000000000000000" pitchFamily="2" charset="2"/>
              <a:buChar char="ü"/>
            </a:pPr>
            <a:r>
              <a:rPr lang="tr-TR" dirty="0"/>
              <a:t>Bu durumlar, günlük işlevlerini ve yaşam kalitesini olumsuz etkileyebilir </a:t>
            </a:r>
          </a:p>
          <a:p>
            <a:pPr lvl="1" algn="just">
              <a:buFont typeface="Wingdings" panose="05000000000000000000" pitchFamily="2" charset="2"/>
              <a:buChar char="ü"/>
            </a:pPr>
            <a:r>
              <a:rPr lang="tr-TR" dirty="0"/>
              <a:t>Tedavi seçenekleri arasında terapi, ilaçlar ve aile destek programları </a:t>
            </a:r>
          </a:p>
          <a:p>
            <a:pPr lvl="1" algn="just">
              <a:buFont typeface="Wingdings" panose="05000000000000000000" pitchFamily="2" charset="2"/>
              <a:buChar char="ü"/>
            </a:pPr>
            <a:r>
              <a:rPr lang="tr-TR" dirty="0"/>
              <a:t>Erken teşhis ve uygun müdahale</a:t>
            </a:r>
          </a:p>
          <a:p>
            <a:pPr lvl="1" algn="just">
              <a:buFont typeface="Wingdings" panose="05000000000000000000" pitchFamily="2" charset="2"/>
              <a:buNone/>
            </a:pPr>
            <a:endParaRPr lang="tr-TR" sz="1200" dirty="0"/>
          </a:p>
          <a:p>
            <a:pPr lvl="1" algn="just">
              <a:buFont typeface="Wingdings" panose="05000000000000000000" pitchFamily="2" charset="2"/>
              <a:buChar char="ü"/>
            </a:pPr>
            <a:r>
              <a:rPr lang="tr-TR" sz="1200" dirty="0"/>
              <a:t>İlaçlar, terapi ve eğitimsel stratejiler gibi çeşitli yöntemlerle desteklenir </a:t>
            </a:r>
          </a:p>
          <a:p>
            <a:pPr lvl="1" algn="just">
              <a:buFont typeface="Wingdings" panose="05000000000000000000" pitchFamily="2" charset="2"/>
              <a:buChar char="ü"/>
            </a:pPr>
            <a:endParaRPr lang="tr-TR" sz="1200" dirty="0"/>
          </a:p>
          <a:p>
            <a:pPr lvl="1" algn="just">
              <a:buFont typeface="Wingdings" panose="05000000000000000000" pitchFamily="2" charset="2"/>
              <a:buChar char="ü"/>
            </a:pPr>
            <a:r>
              <a:rPr lang="tr-TR" sz="1200" dirty="0"/>
              <a:t>İstemsiz veya kasıtlı olarak gündüz veya gece yatağa veya kıyafetlere tekrar tekrar idrar yapma </a:t>
            </a:r>
          </a:p>
          <a:p>
            <a:pPr lvl="1" algn="just">
              <a:buFont typeface="Wingdings" panose="05000000000000000000" pitchFamily="2" charset="2"/>
              <a:buChar char="ü"/>
            </a:pPr>
            <a:r>
              <a:rPr lang="tr-TR" sz="1200" dirty="0"/>
              <a:t>Birincil ve ikincil olmak üzere iki tipe ayrılır</a:t>
            </a:r>
          </a:p>
          <a:p>
            <a:pPr lvl="1" algn="just">
              <a:buFont typeface="Wingdings" panose="05000000000000000000" pitchFamily="2" charset="2"/>
              <a:buChar char="ü"/>
            </a:pPr>
            <a:r>
              <a:rPr lang="tr-TR" sz="1200" dirty="0"/>
              <a:t>Sosyal stres altında ve dezavantajlı koşullarda yaşayan çocuklarda daha yaygındır</a:t>
            </a:r>
          </a:p>
          <a:p>
            <a:pPr lvl="1" algn="just">
              <a:buFont typeface="Wingdings" panose="05000000000000000000" pitchFamily="2" charset="2"/>
              <a:buChar char="ü"/>
            </a:pPr>
            <a:r>
              <a:rPr lang="tr-TR" sz="1200" dirty="0"/>
              <a:t>Gece altını ıslatma </a:t>
            </a:r>
            <a:r>
              <a:rPr lang="tr-TR" sz="1200" dirty="0" err="1"/>
              <a:t>nokturnal</a:t>
            </a:r>
            <a:r>
              <a:rPr lang="tr-TR" sz="1200" dirty="0"/>
              <a:t> </a:t>
            </a:r>
            <a:r>
              <a:rPr lang="tr-TR" sz="1200" dirty="0" err="1"/>
              <a:t>enürezis</a:t>
            </a:r>
            <a:r>
              <a:rPr lang="tr-TR" sz="1200" dirty="0"/>
              <a:t> olarak adlandırılır</a:t>
            </a:r>
          </a:p>
          <a:p>
            <a:pPr lvl="1" algn="just">
              <a:buFont typeface="Wingdings" panose="05000000000000000000" pitchFamily="2" charset="2"/>
              <a:buChar char="ü"/>
            </a:pPr>
            <a:r>
              <a:rPr lang="tr-TR" sz="1200" dirty="0"/>
              <a:t>Tedavisinde davranışçı yöntemlerin etkisi vardır, ilaç tedavisi de kullanılabilir</a:t>
            </a:r>
          </a:p>
          <a:p>
            <a:pPr lvl="1" algn="just">
              <a:buFont typeface="Wingdings" panose="05000000000000000000" pitchFamily="2" charset="2"/>
              <a:buChar char="ü"/>
            </a:pPr>
            <a:r>
              <a:rPr lang="tr-TR" sz="1200" dirty="0"/>
              <a:t>Gece </a:t>
            </a:r>
            <a:r>
              <a:rPr lang="tr-TR" sz="1200" dirty="0" err="1"/>
              <a:t>enürezisinin</a:t>
            </a:r>
            <a:r>
              <a:rPr lang="tr-TR" sz="1200" dirty="0"/>
              <a:t> benlik saygısı üzerinde olumsuz bir etkisi vardır</a:t>
            </a:r>
          </a:p>
          <a:p>
            <a:pPr lvl="1" algn="just">
              <a:buFont typeface="Wingdings" panose="05000000000000000000" pitchFamily="2" charset="2"/>
              <a:buChar char="ü"/>
            </a:pPr>
            <a:endParaRPr lang="tr-TR" sz="1200" dirty="0"/>
          </a:p>
          <a:p>
            <a:pPr lvl="1" algn="just">
              <a:buFont typeface="Wingdings" panose="05000000000000000000" pitchFamily="2" charset="2"/>
              <a:buChar char="ü"/>
            </a:pPr>
            <a:r>
              <a:rPr lang="tr-TR" sz="1200" dirty="0"/>
              <a:t>Dışkının uygun olmayan yerlere tekrar tekrar geçmesi olarak tanımlanır</a:t>
            </a:r>
          </a:p>
          <a:p>
            <a:pPr lvl="1" algn="just">
              <a:buFont typeface="Wingdings" panose="05000000000000000000" pitchFamily="2" charset="2"/>
              <a:buChar char="ü"/>
            </a:pPr>
            <a:r>
              <a:rPr lang="tr-TR" sz="1200" b="1" dirty="0"/>
              <a:t>İkincil </a:t>
            </a:r>
            <a:r>
              <a:rPr lang="tr-TR" sz="1200" b="1" dirty="0" err="1"/>
              <a:t>enkoprezis</a:t>
            </a:r>
            <a:r>
              <a:rPr lang="tr-TR" sz="1200" b="1" dirty="0"/>
              <a:t>; </a:t>
            </a:r>
            <a:r>
              <a:rPr lang="tr-TR" sz="1200" dirty="0"/>
              <a:t>dışkı tutma döneminden sonra tekrarlaması durumunda tanımlanır </a:t>
            </a:r>
          </a:p>
          <a:p>
            <a:pPr lvl="1" algn="just">
              <a:buFont typeface="Wingdings" panose="05000000000000000000" pitchFamily="2" charset="2"/>
              <a:buChar char="ü"/>
            </a:pPr>
            <a:r>
              <a:rPr lang="tr-TR" sz="1200" dirty="0"/>
              <a:t>Erkek çocuklarda daha yaygındır </a:t>
            </a:r>
          </a:p>
          <a:p>
            <a:pPr lvl="1" algn="just">
              <a:buFont typeface="Wingdings" panose="05000000000000000000" pitchFamily="2" charset="2"/>
              <a:buChar char="ü"/>
            </a:pPr>
            <a:r>
              <a:rPr lang="tr-TR" sz="1200" dirty="0"/>
              <a:t>Dışkı tutan kaslarda güçsüzlük ve işlev sorunları görülebilir</a:t>
            </a:r>
          </a:p>
          <a:p>
            <a:pPr lvl="1" algn="just">
              <a:buFont typeface="Wingdings" panose="05000000000000000000" pitchFamily="2" charset="2"/>
              <a:buChar char="ü"/>
            </a:pPr>
            <a:r>
              <a:rPr lang="tr-TR" sz="1200" b="1" dirty="0"/>
              <a:t>Tedavi yöntemleri; </a:t>
            </a:r>
            <a:r>
              <a:rPr lang="tr-TR" sz="1200" dirty="0"/>
              <a:t>eğitimsel, psikolojik ve davranışsal yaklaşımları içerir</a:t>
            </a:r>
          </a:p>
          <a:p>
            <a:pPr lvl="1" algn="just">
              <a:buFont typeface="Wingdings" panose="05000000000000000000" pitchFamily="2" charset="2"/>
              <a:buChar char="ü"/>
            </a:pPr>
            <a:r>
              <a:rPr lang="tr-TR" sz="1200" dirty="0"/>
              <a:t>Eğitim, aileleri ve çocuğu bilgilendirme ve psikolojik gerilimi azaltma odaklıdır</a:t>
            </a:r>
          </a:p>
          <a:p>
            <a:pPr lvl="1" algn="just">
              <a:buFont typeface="Wingdings" panose="05000000000000000000" pitchFamily="2" charset="2"/>
              <a:buChar char="ü"/>
            </a:pPr>
            <a:r>
              <a:rPr lang="tr-TR" sz="1200" dirty="0"/>
              <a:t>Kabızlığı azaltan ilaçlar (</a:t>
            </a:r>
            <a:r>
              <a:rPr lang="tr-TR" sz="1200" dirty="0" err="1"/>
              <a:t>laksatif</a:t>
            </a:r>
            <a:r>
              <a:rPr lang="tr-TR" sz="1200" dirty="0"/>
              <a:t>), mineral yağ kullanımı ve zamanlanmış tuvalet aralıkları da tedaviye dahil edilir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69</a:t>
            </a:fld>
            <a:endParaRPr lang="en-US"/>
          </a:p>
        </p:txBody>
      </p:sp>
    </p:spTree>
    <p:extLst>
      <p:ext uri="{BB962C8B-B14F-4D97-AF65-F5344CB8AC3E}">
        <p14:creationId xmlns:p14="http://schemas.microsoft.com/office/powerpoint/2010/main" val="198232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Sembolik oyun: bir rol üstlenerek sergilenen oyunlar, evcilik, doktorculuk gibi</a:t>
            </a:r>
          </a:p>
          <a:p>
            <a:pPr lvl="1" algn="just">
              <a:buFont typeface="Wingdings" panose="05000000000000000000" pitchFamily="2" charset="2"/>
              <a:buChar char="§"/>
            </a:pPr>
            <a:r>
              <a:rPr lang="tr-TR" dirty="0"/>
              <a:t>6 yaşından küçük çocuklar → kuklalar ve oyuncak bebekler kullanılabilir</a:t>
            </a:r>
          </a:p>
          <a:p>
            <a:pPr lvl="1" algn="just">
              <a:buFont typeface="Wingdings" panose="05000000000000000000" pitchFamily="2" charset="2"/>
              <a:buChar char="§"/>
            </a:pPr>
            <a:r>
              <a:rPr lang="tr-TR" dirty="0"/>
              <a:t>Soruların çocuğa değil de oyuncak bebeğe yöneltilmesi işe yarayabilir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172707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Okul çağı çocukları ile görüşme ise biraz daha farklıdır. Bazı okul çağı çocukları, yetişkinlerle rahatlıkla konuşur. Bazıları ise kaygı, sözel ifade becerisinin zayıf olması veya inatlaşma sebebiyle zorlanabilirler. Bu yaş grubu ile yapılan görüşmelerin bir bölümü yapılandırılmış oyuna ayrılabilir ve çocuğun ilgisini çekmek için çeşitli oyuncaklar kullanılabilir. Yaş büyüdükçe çocuğun oyuna olan ilgisi de azalabilir. Bazen değerlendirme esnasında bir resim çizdirilebilir. Bu çizim, yönlendirilmiş bir çizim yerine çocuğun ne isterse çizebileceği bir resim olabilir. Yönlendirmek gerekirse de “bir aile resmi, çocuk resmi” gibi mümkün olduğunca az yönlendirme yapılmalıdır. Çocuktan; arkadaşlarının, aile fertlerinin, bir evin veya aklına gelen herhangi bir şeyin resmini yapmasını istemek duygularını ifade etmesini kolaylaştırabilir. Ardından çocuğa çizdikleriyle ilgili sorular sorulabilir. Basit ve kapalı (evet veya hayır) sorular yeterli bilgi vermeyebilir, açık uçlu sorular ise kapsamlı bir konuşma kurgulayamayan bir okul çağı çocuğunun kafasını karıştırabilir. Bu tür teknikler sıklıkla çocuğun isteksizliği ile sonuçlanır. Bazen dolaylı anlatımların kullanılması faydalıdır. Örneğin, “Buraya daha önce gelen çocuklardan birisi konuşmakta zorlanıyor, kendini ifade edemiyordu çünkü ailesi ile bir anlaşmazlık yaşamıştı.” gibi bir giriş yapılabilir. Ancak görüşmeci bunu yaparken çocuktan ne duymak istiyorsa onu söylemesi için çocuğu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yönlendirmemeye</a:t>
            </a:r>
            <a:r>
              <a:rPr lang="tr-TR" sz="1800" dirty="0">
                <a:effectLst/>
                <a:latin typeface="Segoe UI" panose="020B0502040204020203" pitchFamily="34" charset="0"/>
                <a:ea typeface="Calibri" panose="020F0502020204030204" pitchFamily="34" charset="0"/>
                <a:cs typeface="Segoe UI" panose="020B0502040204020203" pitchFamily="34" charset="0"/>
              </a:rPr>
              <a:t> mutlaka dikkat etmelidir.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151842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buFont typeface="Wingdings" panose="05000000000000000000" pitchFamily="2" charset="2"/>
              <a:buChar char="§"/>
            </a:pPr>
            <a:r>
              <a:rPr lang="tr-TR" sz="1200" dirty="0"/>
              <a:t>Kavramsal (eğitsel) alan</a:t>
            </a:r>
          </a:p>
          <a:p>
            <a:pPr lvl="1">
              <a:buFont typeface="Wingdings" panose="05000000000000000000" pitchFamily="2" charset="2"/>
              <a:buChar char="§"/>
            </a:pPr>
            <a:r>
              <a:rPr lang="tr-TR" sz="1200" dirty="0"/>
              <a:t>Toplumsal (sosyal) alan</a:t>
            </a:r>
          </a:p>
          <a:p>
            <a:pPr lvl="1">
              <a:buFont typeface="Wingdings" panose="05000000000000000000" pitchFamily="2" charset="2"/>
              <a:buChar char="§"/>
            </a:pPr>
            <a:r>
              <a:rPr lang="tr-TR" sz="1200" dirty="0"/>
              <a:t>Uygulamalı (pratik) alan</a:t>
            </a:r>
          </a:p>
          <a:p>
            <a:pPr lvl="1">
              <a:buFont typeface="Wingdings" panose="05000000000000000000" pitchFamily="2" charset="2"/>
              <a:buChar char="§"/>
            </a:pPr>
            <a:endParaRPr lang="tr-TR" sz="1200"/>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tr-TR" sz="1200" b="0" i="0" u="none" strike="noStrike" kern="1200" cap="none" spc="0" normalizeH="0" baseline="0" noProof="0">
                <a:ln>
                  <a:noFill/>
                </a:ln>
                <a:solidFill>
                  <a:prstClr val="black"/>
                </a:solidFill>
                <a:effectLst/>
                <a:uLnTx/>
                <a:uFillTx/>
                <a:ea typeface="+mn-ea"/>
                <a:cs typeface="+mn-cs"/>
              </a:rPr>
              <a:t>50-70 </a:t>
            </a:r>
            <a:r>
              <a:rPr kumimoji="0" lang="tr-TR" sz="1200" b="0" i="0" u="none" strike="noStrike" kern="1200" cap="none" spc="0" normalizeH="0" baseline="0" noProof="0" dirty="0">
                <a:ln>
                  <a:noFill/>
                </a:ln>
                <a:solidFill>
                  <a:prstClr val="black"/>
                </a:solidFill>
                <a:effectLst/>
                <a:uLnTx/>
                <a:uFillTx/>
                <a:ea typeface="+mn-ea"/>
                <a:cs typeface="+mn-cs"/>
              </a:rPr>
              <a:t>arasında olanlar hafif derecede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ea typeface="+mn-ea"/>
                <a:cs typeface="+mn-cs"/>
              </a:rPr>
              <a:t>35-50 arasında olanlar orta derecede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ea typeface="+mn-ea"/>
                <a:cs typeface="+mn-cs"/>
              </a:rPr>
              <a:t>20-35 ağır ve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ea typeface="+mn-ea"/>
                <a:cs typeface="+mn-cs"/>
              </a:rPr>
              <a:t>20 altı çok ağır Bilişsel Yetersizlik</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tr-TR" sz="1200" b="0" i="0" u="none" strike="noStrike" kern="1200" cap="none" spc="0" normalizeH="0" baseline="0" noProof="0" dirty="0">
              <a:ln>
                <a:noFill/>
              </a:ln>
              <a:solidFill>
                <a:prstClr val="black"/>
              </a:solidFill>
              <a:effectLst/>
              <a:uLnTx/>
              <a:uFillTx/>
              <a:ea typeface="+mn-ea"/>
              <a:cs typeface="+mn-cs"/>
            </a:endParaRPr>
          </a:p>
          <a:p>
            <a:pPr>
              <a:buFont typeface="Wingdings" panose="05000000000000000000" pitchFamily="2" charset="2"/>
              <a:buChar char="§"/>
            </a:pPr>
            <a:r>
              <a:rPr lang="tr-TR" sz="2400" dirty="0"/>
              <a:t>Çocukluk çağında Bilişsel Yetersizliği (BY) olan bireylerin </a:t>
            </a:r>
          </a:p>
          <a:p>
            <a:pPr lvl="1">
              <a:buFont typeface="Wingdings" panose="05000000000000000000" pitchFamily="2" charset="2"/>
              <a:buChar char="§"/>
            </a:pPr>
            <a:r>
              <a:rPr lang="tr-TR" sz="2000" dirty="0"/>
              <a:t>%85’i hafif </a:t>
            </a:r>
          </a:p>
          <a:p>
            <a:pPr lvl="1">
              <a:buFont typeface="Wingdings" panose="05000000000000000000" pitchFamily="2" charset="2"/>
              <a:buChar char="§"/>
            </a:pPr>
            <a:r>
              <a:rPr lang="tr-TR" sz="2000" dirty="0"/>
              <a:t>%10’u orta </a:t>
            </a:r>
          </a:p>
          <a:p>
            <a:pPr lvl="1">
              <a:buFont typeface="Wingdings" panose="05000000000000000000" pitchFamily="2" charset="2"/>
              <a:buChar char="§"/>
            </a:pPr>
            <a:r>
              <a:rPr lang="tr-TR" sz="2000" dirty="0"/>
              <a:t>%4’ü ağır ve %1-2 çok ağır Bilişsel Yetersizliğe sahip</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277207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158736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2D0EB0BC-FC7C-4D96-AB8E-3257359EB34A}" type="datetime1">
              <a:rPr lang="en-US" smtClean="0"/>
              <a:t>1/16/2024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5CC1F44-2ED3-4FF1-BA4C-2C8F45A689EE}" type="datetime1">
              <a:rPr lang="en-US" smtClean="0"/>
              <a:t>1/16/2024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9878DD8-18CD-4519-9C94-9D8454A10B7B}" type="datetime1">
              <a:rPr lang="en-US" smtClean="0"/>
              <a:t>1/16/2024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241B0CF5-1B5C-46EE-A13A-DFAE1AB3E5EA}" type="datetime1">
              <a:rPr lang="en-US" smtClean="0"/>
              <a:t>1/16/2024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C0856C-9973-4DBE-82A1-C8B99FDEA423}" type="datetime1">
              <a:rPr lang="en-US" smtClean="0"/>
              <a:t>1/16/2024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E0F5D343-1574-46D3-8BB5-274C6DC510CA}" type="datetime1">
              <a:rPr lang="en-US" smtClean="0"/>
              <a:t>1/16/2024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E5F7CB16-6C96-4B34-AE2B-DFBE33A0D8B3}" type="datetime1">
              <a:rPr lang="en-US" smtClean="0"/>
              <a:t>1/16/2024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62ABB81-D37A-48D9-A69A-F57EB672C4B4}" type="datetime1">
              <a:rPr lang="en-US" smtClean="0"/>
              <a:t>1/16/2024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E09F0C-9870-4299-B75A-8965036B9C66}" type="datetime1">
              <a:rPr lang="en-US" smtClean="0"/>
              <a:t>1/16/2024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EAF7126-8814-41D6-AAD2-33D42370CF9D}" type="datetime1">
              <a:rPr lang="en-US" smtClean="0"/>
              <a:t>1/16/2024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52B1818-4057-4261-8B2B-3B9F2ED78E4D}" type="datetime1">
              <a:rPr lang="en-US" smtClean="0"/>
              <a:t>1/16/2024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6D8DA-4CD8-4F33-A21F-C65C1359CAB6}" type="datetime1">
              <a:rPr lang="en-US" smtClean="0"/>
              <a:t>1/16/2024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a:normAutofit/>
          </a:bodyPr>
          <a:lstStyle/>
          <a:p>
            <a:r>
              <a:rPr lang="tr-TR" sz="5400" b="1" dirty="0"/>
              <a:t>ÇOCUK RUH SAĞLIĞI</a:t>
            </a:r>
          </a:p>
        </p:txBody>
      </p:sp>
      <p:sp>
        <p:nvSpPr>
          <p:cNvPr id="7" name="Subtitle 6"/>
          <p:cNvSpPr>
            <a:spLocks noGrp="1"/>
          </p:cNvSpPr>
          <p:nvPr>
            <p:ph type="subTitle" idx="1"/>
          </p:nvPr>
        </p:nvSpPr>
        <p:spPr/>
        <p:txBody>
          <a:bodyPr/>
          <a:lstStyle/>
          <a:p>
            <a:r>
              <a:rPr lang="tr-TR" b="1" dirty="0"/>
              <a:t>Anahtar </a:t>
            </a:r>
            <a:r>
              <a:rPr lang="en-US" b="1" dirty="0" err="1"/>
              <a:t>Sözcükler</a:t>
            </a:r>
            <a:r>
              <a:rPr lang="tr-TR" b="1" dirty="0"/>
              <a:t>: </a:t>
            </a:r>
            <a:endParaRPr lang="en-US" b="1" dirty="0"/>
          </a:p>
          <a:p>
            <a:r>
              <a:rPr lang="tr-TR" dirty="0"/>
              <a:t>Çocuk, ruh sağlığı, dikkat eksikliği hiperaktivite bozukluğu, anksiyete, otizm, konuşma</a:t>
            </a:r>
          </a:p>
        </p:txBody>
      </p:sp>
      <p:sp>
        <p:nvSpPr>
          <p:cNvPr id="2" name="Slide Number Placeholder 1">
            <a:extLst>
              <a:ext uri="{FF2B5EF4-FFF2-40B4-BE49-F238E27FC236}">
                <a16:creationId xmlns:a16="http://schemas.microsoft.com/office/drawing/2014/main" id="{E50A0C97-A11E-15F1-2522-DF71464C155A}"/>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39817" y="1200344"/>
            <a:ext cx="10515600" cy="143232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3. BİLİŞSEL YETERSİZLİK</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39817" y="2531004"/>
            <a:ext cx="10857295" cy="3224462"/>
          </a:xfrm>
        </p:spPr>
        <p:txBody>
          <a:bodyPr>
            <a:noAutofit/>
          </a:bodyPr>
          <a:lstStyle/>
          <a:p>
            <a:pPr marL="0" indent="0">
              <a:buNone/>
            </a:pPr>
            <a:r>
              <a:rPr lang="tr-TR" sz="2000" b="1" dirty="0">
                <a:solidFill>
                  <a:srgbClr val="002060"/>
                </a:solidFill>
                <a:latin typeface="Segoe UI" panose="020B0502040204020203" pitchFamily="34" charset="0"/>
                <a:cs typeface="Segoe UI" panose="020B0502040204020203" pitchFamily="34" charset="0"/>
              </a:rPr>
              <a:t>Uyumsal işlevsellikteki </a:t>
            </a:r>
            <a:r>
              <a:rPr lang="tr-TR" sz="2000" dirty="0">
                <a:latin typeface="Segoe UI" panose="020B0502040204020203" pitchFamily="34" charset="0"/>
                <a:cs typeface="Segoe UI" panose="020B0502040204020203" pitchFamily="34" charset="0"/>
              </a:rPr>
              <a:t>yetersizliği tanımlayan → </a:t>
            </a:r>
            <a:r>
              <a:rPr lang="tr-TR" sz="2000" b="1" dirty="0">
                <a:solidFill>
                  <a:srgbClr val="002060"/>
                </a:solidFill>
                <a:latin typeface="Segoe UI" panose="020B0502040204020203" pitchFamily="34" charset="0"/>
                <a:cs typeface="Segoe UI" panose="020B0502040204020203" pitchFamily="34" charset="0"/>
              </a:rPr>
              <a:t>DSM-5-TR</a:t>
            </a:r>
            <a:r>
              <a:rPr lang="tr-TR" sz="2000" dirty="0">
                <a:latin typeface="Segoe UI" panose="020B0502040204020203" pitchFamily="34" charset="0"/>
                <a:cs typeface="Segoe UI" panose="020B0502040204020203" pitchFamily="34" charset="0"/>
              </a:rPr>
              <a:t> Entelektüel gelişim bozukluğu (Zihinsel Yetersizlik)</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Standardize edilmiş zekâ testlerinde 70 puan ve altında alan bireyler </a:t>
            </a:r>
          </a:p>
          <a:p>
            <a:pPr>
              <a:buFont typeface="Wingdings" panose="05000000000000000000" pitchFamily="2" charset="2"/>
              <a:buChar char="§"/>
              <a:defRPr/>
            </a:pPr>
            <a:r>
              <a:rPr lang="tr-TR" sz="2000" dirty="0">
                <a:latin typeface="Segoe UI" panose="020B0502040204020203" pitchFamily="34" charset="0"/>
                <a:cs typeface="Segoe UI" panose="020B0502040204020203" pitchFamily="34" charset="0"/>
              </a:rPr>
              <a:t>Yaygınlığı %1-3; erkeklerde kadınlara göre daha sık</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BY tanımanın en kolay yolu </a:t>
            </a:r>
            <a:r>
              <a:rPr lang="tr-TR" sz="2000" b="1" dirty="0">
                <a:solidFill>
                  <a:srgbClr val="002060"/>
                </a:solidFill>
                <a:latin typeface="Segoe UI" panose="020B0502040204020203" pitchFamily="34" charset="0"/>
                <a:cs typeface="Segoe UI" panose="020B0502040204020203" pitchFamily="34" charset="0"/>
              </a:rPr>
              <a:t>normal gelişimi </a:t>
            </a:r>
            <a:r>
              <a:rPr lang="tr-TR" sz="2000" dirty="0">
                <a:latin typeface="Segoe UI" panose="020B0502040204020203" pitchFamily="34" charset="0"/>
                <a:cs typeface="Segoe UI" panose="020B0502040204020203" pitchFamily="34" charset="0"/>
              </a:rPr>
              <a:t>bilmek</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Hafif derecede BY → akademik başarısızlık</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Şiddeti arttıkça ►Nörolojik ve fiziksel başka hastalık görülme oranı ↑, Ölüm oranı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tr-TR" sz="2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3B95F06-C538-7C6B-8340-CBE26110C585}"/>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254404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3. BİLİŞSEL YETERSİZLİK</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862792"/>
            <a:ext cx="10515600" cy="2851892"/>
          </a:xfrm>
        </p:spPr>
        <p:txBody>
          <a:bodyPr>
            <a:noAutofit/>
          </a:bodyPr>
          <a:lstStyle/>
          <a:p>
            <a:pPr algn="just">
              <a:buFont typeface="Wingdings" panose="05000000000000000000" pitchFamily="2" charset="2"/>
              <a:buChar char="§"/>
            </a:pPr>
            <a:r>
              <a:rPr lang="tr-TR" sz="2000" b="1" dirty="0">
                <a:solidFill>
                  <a:srgbClr val="002060"/>
                </a:solidFill>
                <a:latin typeface="Segoe UI" panose="020B0502040204020203" pitchFamily="34" charset="0"/>
                <a:cs typeface="Segoe UI" panose="020B0502040204020203" pitchFamily="34" charset="0"/>
              </a:rPr>
              <a:t>Erken dönemde </a:t>
            </a:r>
            <a:r>
              <a:rPr lang="tr-TR" sz="2000" dirty="0">
                <a:latin typeface="Segoe UI" panose="020B0502040204020203" pitchFamily="34" charset="0"/>
                <a:cs typeface="Segoe UI" panose="020B0502040204020203" pitchFamily="34" charset="0"/>
              </a:rPr>
              <a:t>müdahale şansı ve etkinliği daha yüksektir!!!</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Yaşına göre becerileri takip edilmeli ve gerektiğinde yönlendirilmeli</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12-18 ay arasında yürüyemeyen </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4 yaşına gelmesine rağmen renkleri öğrenemeyen </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Okula başlamasına rağmen okuma yazma öğrenemeyen </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Yaşının gerektirdiği sohbet etme, etkileşim kurma, oyun oynama becerilerine sahip olmayan çocuklar</a:t>
            </a:r>
          </a:p>
        </p:txBody>
      </p:sp>
      <p:sp>
        <p:nvSpPr>
          <p:cNvPr id="4" name="Slide Number Placeholder 3">
            <a:extLst>
              <a:ext uri="{FF2B5EF4-FFF2-40B4-BE49-F238E27FC236}">
                <a16:creationId xmlns:a16="http://schemas.microsoft.com/office/drawing/2014/main" id="{88D34AD2-D2E2-B4EC-96F8-FC0E1296572A}"/>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392841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DC5613-1BFD-BA52-9742-C23968EB1FF5}"/>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3. BİLİŞSEL YETERSİZLİK-ÖZET</a:t>
            </a:r>
          </a:p>
        </p:txBody>
      </p:sp>
      <p:graphicFrame>
        <p:nvGraphicFramePr>
          <p:cNvPr id="5" name="İçerik Yer Tutucusu 4">
            <a:extLst>
              <a:ext uri="{FF2B5EF4-FFF2-40B4-BE49-F238E27FC236}">
                <a16:creationId xmlns:a16="http://schemas.microsoft.com/office/drawing/2014/main" id="{8310CEF9-B6CB-E6C0-D23A-E251CB2F398A}"/>
              </a:ext>
            </a:extLst>
          </p:cNvPr>
          <p:cNvGraphicFramePr>
            <a:graphicFrameLocks noGrp="1"/>
          </p:cNvGraphicFramePr>
          <p:nvPr>
            <p:ph idx="1"/>
            <p:extLst>
              <p:ext uri="{D42A27DB-BD31-4B8C-83A1-F6EECF244321}">
                <p14:modId xmlns:p14="http://schemas.microsoft.com/office/powerpoint/2010/main" val="3389912604"/>
              </p:ext>
            </p:extLst>
          </p:nvPr>
        </p:nvGraphicFramePr>
        <p:xfrm>
          <a:off x="838200" y="2628197"/>
          <a:ext cx="10978662" cy="332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B82E88A-C360-792F-A06F-FF7AF604AC36}"/>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10135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5320" y="140247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4. ÖZGÜL ÖĞRENME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5320" y="2692779"/>
            <a:ext cx="10747408" cy="3122226"/>
          </a:xfrm>
        </p:spPr>
        <p:txBody>
          <a:bodyPr>
            <a:norm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Öğrenme bozuklukları</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Okuma Bozukluğu (</a:t>
            </a:r>
            <a:r>
              <a:rPr lang="tr-TR" sz="2000" dirty="0" err="1">
                <a:latin typeface="Segoe UI" panose="020B0502040204020203" pitchFamily="34" charset="0"/>
                <a:cs typeface="Segoe UI" panose="020B0502040204020203" pitchFamily="34" charset="0"/>
              </a:rPr>
              <a:t>Disleksi</a:t>
            </a:r>
            <a:r>
              <a:rPr lang="tr-TR" sz="2000" dirty="0">
                <a:latin typeface="Segoe UI" panose="020B0502040204020203" pitchFamily="34" charset="0"/>
                <a:cs typeface="Segoe UI" panose="020B0502040204020203" pitchFamily="34" charset="0"/>
              </a:rPr>
              <a:t>) (öğrenme bozukluklarının %75’i)</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Matematik Bozukluğu (</a:t>
            </a:r>
            <a:r>
              <a:rPr lang="tr-TR" sz="2000" dirty="0" err="1">
                <a:latin typeface="Segoe UI" panose="020B0502040204020203" pitchFamily="34" charset="0"/>
                <a:cs typeface="Segoe UI" panose="020B0502040204020203" pitchFamily="34" charset="0"/>
              </a:rPr>
              <a:t>Diskalküli</a:t>
            </a:r>
            <a:r>
              <a:rPr lang="tr-TR" sz="2000" dirty="0">
                <a:latin typeface="Segoe UI" panose="020B0502040204020203" pitchFamily="34" charset="0"/>
                <a:cs typeface="Segoe UI" panose="020B0502040204020203" pitchFamily="34" charset="0"/>
              </a:rPr>
              <a:t>)</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Yazılı Anlatım Bozukluğu (</a:t>
            </a:r>
            <a:r>
              <a:rPr lang="tr-TR" sz="2000" dirty="0" err="1">
                <a:latin typeface="Segoe UI" panose="020B0502040204020203" pitchFamily="34" charset="0"/>
                <a:cs typeface="Segoe UI" panose="020B0502040204020203" pitchFamily="34" charset="0"/>
              </a:rPr>
              <a:t>Disgrafi</a:t>
            </a:r>
            <a:r>
              <a:rPr lang="tr-TR" sz="2000" dirty="0">
                <a:latin typeface="Segoe UI" panose="020B0502040204020203" pitchFamily="34" charset="0"/>
                <a:cs typeface="Segoe UI" panose="020B0502040204020203" pitchFamily="34" charset="0"/>
              </a:rPr>
              <a:t>)</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Okuma bozukluğu olan çoğu çocuklarda </a:t>
            </a:r>
            <a:r>
              <a:rPr lang="tr-TR" sz="2000" dirty="0" err="1">
                <a:latin typeface="Segoe UI" panose="020B0502040204020203" pitchFamily="34" charset="0"/>
                <a:cs typeface="Segoe UI" panose="020B0502040204020203" pitchFamily="34" charset="0"/>
              </a:rPr>
              <a:t>IQ'dan</a:t>
            </a:r>
            <a:r>
              <a:rPr lang="tr-TR" sz="2000" dirty="0">
                <a:latin typeface="Segoe UI" panose="020B0502040204020203" pitchFamily="34" charset="0"/>
                <a:cs typeface="Segoe UI" panose="020B0502040204020203" pitchFamily="34" charset="0"/>
              </a:rPr>
              <a:t> bağımsız ; </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Fonolojik işlem becerilerinde eksiklikler</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Sözcükleri tanıma ve seslendirmede sorunlar</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Okul çağı çocuklarının en az %5'i</a:t>
            </a:r>
          </a:p>
        </p:txBody>
      </p:sp>
      <p:sp>
        <p:nvSpPr>
          <p:cNvPr id="4" name="Slide Number Placeholder 3">
            <a:extLst>
              <a:ext uri="{FF2B5EF4-FFF2-40B4-BE49-F238E27FC236}">
                <a16:creationId xmlns:a16="http://schemas.microsoft.com/office/drawing/2014/main" id="{435E058F-2521-2935-F4CC-999C533EB61F}"/>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201331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12BB3-F9F9-A656-1E3E-F80EEE17EB68}"/>
              </a:ext>
            </a:extLst>
          </p:cNvPr>
          <p:cNvSpPr>
            <a:spLocks noGrp="1"/>
          </p:cNvSpPr>
          <p:nvPr>
            <p:ph type="title"/>
          </p:nvPr>
        </p:nvSpPr>
        <p:spPr>
          <a:xfrm>
            <a:off x="626444" y="140247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4. ÖZGÜL ÖĞRENME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BA744DA7-B3CD-EE48-1A80-8FD6CFB4FC63}"/>
              </a:ext>
            </a:extLst>
          </p:cNvPr>
          <p:cNvSpPr>
            <a:spLocks noGrp="1"/>
          </p:cNvSpPr>
          <p:nvPr>
            <p:ph idx="1"/>
          </p:nvPr>
        </p:nvSpPr>
        <p:spPr>
          <a:xfrm>
            <a:off x="625642" y="2728038"/>
            <a:ext cx="10728158" cy="3102975"/>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Genetik ve çevresel faktörler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Beyinde esas olarak sol yarım küre </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Disleksili</a:t>
            </a:r>
            <a:r>
              <a:rPr lang="tr-TR" sz="2400" dirty="0">
                <a:latin typeface="Segoe UI" panose="020B0502040204020203" pitchFamily="34" charset="0"/>
                <a:cs typeface="Segoe UI" panose="020B0502040204020203" pitchFamily="34" charset="0"/>
              </a:rPr>
              <a:t> çocukların birinci derecede akrabalarında %35-40 oranında okuma güçlüğü+</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Okuma Bozukluğu olan çocukların %25'inde DEHB+ </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DEHB’li</a:t>
            </a:r>
            <a:r>
              <a:rPr lang="tr-TR" sz="2400" dirty="0">
                <a:latin typeface="Segoe UI" panose="020B0502040204020203" pitchFamily="34" charset="0"/>
                <a:cs typeface="Segoe UI" panose="020B0502040204020203" pitchFamily="34" charset="0"/>
              </a:rPr>
              <a:t> çocukların %15-30'unda eşlik eden bir öğrenme bozukluğu+</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846930E-742C-87F4-7308-0198D7D956F3}"/>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197104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8CC655-8C76-972D-6475-5A649F53A191}"/>
              </a:ext>
            </a:extLst>
          </p:cNvPr>
          <p:cNvSpPr>
            <a:spLocks noGrp="1"/>
          </p:cNvSpPr>
          <p:nvPr>
            <p:ph type="title"/>
          </p:nvPr>
        </p:nvSpPr>
        <p:spPr>
          <a:xfrm>
            <a:off x="607194" y="138322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4. ÖZGÜL ÖĞRENME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4CCDB0E7-625C-76E4-5D43-629C13EF948D}"/>
              </a:ext>
            </a:extLst>
          </p:cNvPr>
          <p:cNvSpPr>
            <a:spLocks noGrp="1"/>
          </p:cNvSpPr>
          <p:nvPr>
            <p:ph idx="1"/>
          </p:nvPr>
        </p:nvSpPr>
        <p:spPr>
          <a:xfrm>
            <a:off x="644893" y="2733575"/>
            <a:ext cx="10708907" cy="3141476"/>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Tanı genelde 1. sınıfın ikinci döneminde </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Disleksi</a:t>
            </a:r>
            <a:r>
              <a:rPr lang="tr-TR" sz="2400" dirty="0">
                <a:latin typeface="Segoe UI" panose="020B0502040204020203" pitchFamily="34" charset="0"/>
                <a:cs typeface="Segoe UI" panose="020B0502040204020203" pitchFamily="34" charset="0"/>
              </a:rPr>
              <a:t> olan çocuklarda;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Sesli okumada hatalar (kelimelerin atlanması, eklenmesi ve çarpıtılması)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Okuma hızı yavaş</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Dikte ile yazmakta zorlanma</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Diskalküli</a:t>
            </a:r>
            <a:r>
              <a:rPr lang="tr-TR" sz="2400" dirty="0">
                <a:latin typeface="Segoe UI" panose="020B0502040204020203" pitchFamily="34" charset="0"/>
                <a:cs typeface="Segoe UI" panose="020B0502040204020203" pitchFamily="34" charset="0"/>
              </a:rPr>
              <a:t> ve disgrafi sıklıkla disleksi ile birlikte görülmekte</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5040251-EC1C-18AE-E2DA-CCC40D95338A}"/>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307055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12BB3-F9F9-A656-1E3E-F80EEE17EB68}"/>
              </a:ext>
            </a:extLst>
          </p:cNvPr>
          <p:cNvSpPr>
            <a:spLocks noGrp="1"/>
          </p:cNvSpPr>
          <p:nvPr>
            <p:ph type="title"/>
          </p:nvPr>
        </p:nvSpPr>
        <p:spPr>
          <a:xfrm>
            <a:off x="597569" y="136397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4. ÖZGÜL ÖĞRENME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BA744DA7-B3CD-EE48-1A80-8FD6CFB4FC63}"/>
              </a:ext>
            </a:extLst>
          </p:cNvPr>
          <p:cNvSpPr>
            <a:spLocks noGrp="1"/>
          </p:cNvSpPr>
          <p:nvPr>
            <p:ph idx="1"/>
          </p:nvPr>
        </p:nvSpPr>
        <p:spPr>
          <a:xfrm>
            <a:off x="616017" y="2714324"/>
            <a:ext cx="10737783" cy="3160727"/>
          </a:xfrm>
        </p:spPr>
        <p:txBody>
          <a:bodyPr>
            <a:normAutofit/>
          </a:bodyPr>
          <a:lstStyle/>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Tedavi: </a:t>
            </a:r>
            <a:r>
              <a:rPr lang="tr-TR" sz="2400" dirty="0">
                <a:latin typeface="Segoe UI" panose="020B0502040204020203" pitchFamily="34" charset="0"/>
                <a:cs typeface="Segoe UI" panose="020B0502040204020203" pitchFamily="34" charset="0"/>
              </a:rPr>
              <a:t>Çocuğun bireysel eğitim desteği alması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Eğitim düzeni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Özel eğitim</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Okula destek eğitimi</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Eşlik eden diğer psikiyatrik bozuklukların tedavisi (DEHB!)</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Okulla iş birliği</a:t>
            </a:r>
          </a:p>
        </p:txBody>
      </p:sp>
      <p:sp>
        <p:nvSpPr>
          <p:cNvPr id="4" name="Slide Number Placeholder 3">
            <a:extLst>
              <a:ext uri="{FF2B5EF4-FFF2-40B4-BE49-F238E27FC236}">
                <a16:creationId xmlns:a16="http://schemas.microsoft.com/office/drawing/2014/main" id="{5FBF6343-1337-2124-C033-7CD6F145E6BF}"/>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383433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12BB3-F9F9-A656-1E3E-F80EEE17EB68}"/>
              </a:ext>
            </a:extLst>
          </p:cNvPr>
          <p:cNvSpPr>
            <a:spLocks noGrp="1"/>
          </p:cNvSpPr>
          <p:nvPr>
            <p:ph type="title"/>
          </p:nvPr>
        </p:nvSpPr>
        <p:spPr>
          <a:xfrm>
            <a:off x="838200" y="11035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4. ÖZGÜL ÖĞRENME BOZUKLUĞU-ÖZET</a:t>
            </a:r>
          </a:p>
        </p:txBody>
      </p:sp>
      <p:graphicFrame>
        <p:nvGraphicFramePr>
          <p:cNvPr id="4" name="İçerik Yer Tutucusu 3">
            <a:extLst>
              <a:ext uri="{FF2B5EF4-FFF2-40B4-BE49-F238E27FC236}">
                <a16:creationId xmlns:a16="http://schemas.microsoft.com/office/drawing/2014/main" id="{7EC40D92-2B17-1963-D93C-6E8E78D8DC23}"/>
              </a:ext>
            </a:extLst>
          </p:cNvPr>
          <p:cNvGraphicFramePr>
            <a:graphicFrameLocks noGrp="1"/>
          </p:cNvGraphicFramePr>
          <p:nvPr>
            <p:ph idx="1"/>
            <p:extLst>
              <p:ext uri="{D42A27DB-BD31-4B8C-83A1-F6EECF244321}">
                <p14:modId xmlns:p14="http://schemas.microsoft.com/office/powerpoint/2010/main" val="2202031731"/>
              </p:ext>
            </p:extLst>
          </p:nvPr>
        </p:nvGraphicFramePr>
        <p:xfrm>
          <a:off x="928635" y="2371314"/>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D4F2DDB-C38D-318D-27AC-8F0632A953DC}"/>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405203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2861" y="1365043"/>
            <a:ext cx="10515600" cy="88726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5</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İLETİŞİM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11730" y="3527659"/>
            <a:ext cx="10568540" cy="2156060"/>
          </a:xfrm>
        </p:spPr>
        <p:txBody>
          <a:bodyPr numCol="2">
            <a:normAutofit/>
          </a:bodyPr>
          <a:lstStyle/>
          <a:p>
            <a:pPr marL="182563" lvl="1" indent="-182563">
              <a:buFont typeface="Wingdings" panose="05000000000000000000" pitchFamily="2" charset="2"/>
              <a:buChar char="ü"/>
            </a:pPr>
            <a:r>
              <a:rPr lang="en-US" sz="2000" dirty="0"/>
              <a:t> </a:t>
            </a:r>
            <a:r>
              <a:rPr lang="tr-TR" sz="2000" dirty="0"/>
              <a:t>4-6 hafta arasında </a:t>
            </a:r>
            <a:r>
              <a:rPr lang="tr-TR" sz="2000" b="1" dirty="0">
                <a:solidFill>
                  <a:srgbClr val="002060"/>
                </a:solidFill>
              </a:rPr>
              <a:t>agulama sesleri </a:t>
            </a:r>
          </a:p>
          <a:p>
            <a:pPr marL="182563" lvl="1" indent="-182563">
              <a:buFont typeface="Wingdings" panose="05000000000000000000" pitchFamily="2" charset="2"/>
              <a:buChar char="ü"/>
            </a:pPr>
            <a:r>
              <a:rPr lang="en-US" sz="2000" dirty="0"/>
              <a:t> </a:t>
            </a:r>
            <a:r>
              <a:rPr lang="tr-TR" sz="2000" dirty="0"/>
              <a:t>Yaşamın ilk aylarında  </a:t>
            </a:r>
            <a:r>
              <a:rPr lang="tr-TR" sz="2000" b="1" dirty="0">
                <a:solidFill>
                  <a:srgbClr val="002060"/>
                </a:solidFill>
              </a:rPr>
              <a:t>anlamsız sesler </a:t>
            </a:r>
          </a:p>
          <a:p>
            <a:pPr marL="182563" lvl="1" indent="-182563">
              <a:buFont typeface="Wingdings" panose="05000000000000000000" pitchFamily="2" charset="2"/>
              <a:buChar char="ü"/>
            </a:pPr>
            <a:r>
              <a:rPr lang="en-US" sz="2000" dirty="0"/>
              <a:t> </a:t>
            </a:r>
            <a:r>
              <a:rPr lang="tr-TR" sz="2000" dirty="0"/>
              <a:t>3 ayın sonunda anlamsız seslerle yetişkinle ilişki </a:t>
            </a:r>
          </a:p>
          <a:p>
            <a:pPr marL="182563" lvl="1" indent="-182563">
              <a:buFont typeface="Wingdings" panose="05000000000000000000" pitchFamily="2" charset="2"/>
              <a:buChar char="ü"/>
            </a:pPr>
            <a:r>
              <a:rPr lang="en-US" sz="2000" dirty="0"/>
              <a:t> </a:t>
            </a:r>
            <a:r>
              <a:rPr lang="tr-TR" sz="2000" dirty="0"/>
              <a:t>4 ile 6 ay arasında seslerin kaynağını aramaya </a:t>
            </a:r>
          </a:p>
          <a:p>
            <a:pPr marL="182563" lvl="1" indent="-182563">
              <a:buFont typeface="Wingdings" panose="05000000000000000000" pitchFamily="2" charset="2"/>
              <a:buChar char="ü"/>
            </a:pPr>
            <a:r>
              <a:rPr lang="en-US" sz="2000" dirty="0"/>
              <a:t> </a:t>
            </a:r>
            <a:r>
              <a:rPr lang="tr-TR" sz="2000" dirty="0"/>
              <a:t>5. ayda yetişkinlerin görsel bakış çizgisini pasif takip</a:t>
            </a:r>
          </a:p>
          <a:p>
            <a:pPr marL="182563" lvl="1" indent="-182563">
              <a:buFont typeface="Wingdings" panose="05000000000000000000" pitchFamily="2" charset="2"/>
              <a:buChar char="ü"/>
            </a:pPr>
            <a:r>
              <a:rPr lang="en-US" sz="2000" dirty="0"/>
              <a:t> </a:t>
            </a:r>
            <a:r>
              <a:rPr lang="tr-TR" sz="2000" dirty="0"/>
              <a:t>6-8 ay arasında </a:t>
            </a:r>
            <a:r>
              <a:rPr lang="tr-TR" sz="2000" b="1" dirty="0">
                <a:solidFill>
                  <a:srgbClr val="002060"/>
                </a:solidFill>
              </a:rPr>
              <a:t>babıldamalar</a:t>
            </a:r>
            <a:r>
              <a:rPr lang="tr-TR" sz="2000" dirty="0">
                <a:solidFill>
                  <a:srgbClr val="002060"/>
                </a:solidFill>
              </a:rPr>
              <a:t> </a:t>
            </a:r>
          </a:p>
          <a:p>
            <a:pPr marL="182563" lvl="1" indent="-182563">
              <a:buFont typeface="Wingdings" panose="05000000000000000000" pitchFamily="2" charset="2"/>
              <a:buChar char="ü"/>
            </a:pPr>
            <a:r>
              <a:rPr lang="en-US" sz="2000" dirty="0"/>
              <a:t> </a:t>
            </a:r>
            <a:r>
              <a:rPr lang="tr-TR" sz="2000" dirty="0"/>
              <a:t>12 aylık </a:t>
            </a:r>
            <a:r>
              <a:rPr lang="tr-TR" sz="2000" b="1" dirty="0">
                <a:solidFill>
                  <a:srgbClr val="002060"/>
                </a:solidFill>
              </a:rPr>
              <a:t>tek basamaklı komutlar ve tek kelimeler</a:t>
            </a:r>
          </a:p>
          <a:p>
            <a:pPr marL="182563" lvl="1" indent="-182563">
              <a:buFont typeface="Wingdings" panose="05000000000000000000" pitchFamily="2" charset="2"/>
              <a:buChar char="ü"/>
            </a:pPr>
            <a:r>
              <a:rPr lang="en-US" sz="2000" dirty="0"/>
              <a:t> </a:t>
            </a:r>
            <a:r>
              <a:rPr lang="tr-TR" sz="2000" dirty="0"/>
              <a:t>2 yaşında </a:t>
            </a:r>
            <a:r>
              <a:rPr lang="tr-TR" sz="2000" b="1" dirty="0">
                <a:solidFill>
                  <a:srgbClr val="002060"/>
                </a:solidFill>
              </a:rPr>
              <a:t>ikili komutlar ve iki kelime cümle</a:t>
            </a:r>
            <a:endParaRPr lang="tr-TR" sz="2000" dirty="0">
              <a:solidFill>
                <a:srgbClr val="002060"/>
              </a:solidFill>
            </a:endParaRPr>
          </a:p>
          <a:p>
            <a:pPr marL="182563" lvl="1" indent="-182563">
              <a:buFont typeface="Wingdings" panose="05000000000000000000" pitchFamily="2" charset="2"/>
              <a:buChar char="ü"/>
            </a:pPr>
            <a:r>
              <a:rPr lang="en-US" sz="2000" dirty="0"/>
              <a:t> </a:t>
            </a:r>
            <a:r>
              <a:rPr lang="tr-TR" sz="2000" dirty="0"/>
              <a:t>4 yaş itibarıyla erişkin konuşmasını</a:t>
            </a:r>
          </a:p>
        </p:txBody>
      </p:sp>
      <p:sp>
        <p:nvSpPr>
          <p:cNvPr id="8" name="Metin kutusu 7">
            <a:extLst>
              <a:ext uri="{FF2B5EF4-FFF2-40B4-BE49-F238E27FC236}">
                <a16:creationId xmlns:a16="http://schemas.microsoft.com/office/drawing/2014/main" id="{B1003122-644E-4159-8DB1-CBD118450493}"/>
              </a:ext>
            </a:extLst>
          </p:cNvPr>
          <p:cNvSpPr txBox="1"/>
          <p:nvPr/>
        </p:nvSpPr>
        <p:spPr>
          <a:xfrm>
            <a:off x="758810" y="2142612"/>
            <a:ext cx="9743172" cy="1200329"/>
          </a:xfrm>
          <a:prstGeom prst="rect">
            <a:avLst/>
          </a:prstGeom>
          <a:noFill/>
        </p:spPr>
        <p:txBody>
          <a:bodyPr wrap="square">
            <a:spAutoFit/>
          </a:bodyPr>
          <a:lstStyle/>
          <a:p>
            <a:pPr marL="342900"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&lt;3 çocukların </a:t>
            </a:r>
            <a:r>
              <a:rPr lang="tr-TR" sz="2400" dirty="0">
                <a:solidFill>
                  <a:srgbClr val="374151"/>
                </a:solidFill>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%10-15’i sözel anlatım geç başlar ve yavaş ilerler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marL="342900"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Okul çağında iletişim bozukluklarında tahmin edilen sıklık %5</a:t>
            </a:r>
          </a:p>
          <a:p>
            <a:pPr marL="342900" indent="-342900" algn="just">
              <a:buFont typeface="Arial" panose="020B0604020202020204" pitchFamily="34" charset="0"/>
              <a:buChar char="•"/>
            </a:pPr>
            <a:r>
              <a:rPr lang="tr-TR" sz="2400" dirty="0">
                <a:latin typeface="Segoe UI" panose="020B0502040204020203" pitchFamily="34" charset="0"/>
                <a:cs typeface="Segoe UI" panose="020B0502040204020203" pitchFamily="34" charset="0"/>
              </a:rPr>
              <a:t>Değerlendirilirken </a:t>
            </a:r>
            <a:r>
              <a:rPr lang="tr-TR" sz="2400" b="1" dirty="0">
                <a:solidFill>
                  <a:srgbClr val="002060"/>
                </a:solidFill>
                <a:latin typeface="Segoe UI" panose="020B0502040204020203" pitchFamily="34" charset="0"/>
                <a:cs typeface="Segoe UI" panose="020B0502040204020203" pitchFamily="34" charset="0"/>
              </a:rPr>
              <a:t>normal dil gelişiminin </a:t>
            </a:r>
            <a:r>
              <a:rPr lang="tr-TR" sz="2400" dirty="0">
                <a:latin typeface="Segoe UI" panose="020B0502040204020203" pitchFamily="34" charset="0"/>
                <a:cs typeface="Segoe UI" panose="020B0502040204020203" pitchFamily="34" charset="0"/>
              </a:rPr>
              <a:t>bilinmesi gerekir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8A744C7-D5A7-7C88-CB9E-BE61E8D3234E}"/>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382270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5000" y="13543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5</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İLETİŞİM BOZUKLUKLARI</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Dil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93420" y="2567729"/>
            <a:ext cx="10805160" cy="3220720"/>
          </a:xfrm>
        </p:spPr>
        <p:txBody>
          <a:bodyPr>
            <a:noAutofit/>
          </a:bodyPr>
          <a:lstStyle/>
          <a:p>
            <a:pPr marL="0" indent="0" algn="just">
              <a:buNone/>
            </a:pPr>
            <a:r>
              <a:rPr lang="tr-TR" sz="2400" dirty="0">
                <a:latin typeface="Segoe UI" panose="020B0502040204020203" pitchFamily="34" charset="0"/>
                <a:cs typeface="Segoe UI" panose="020B0502040204020203" pitchFamily="34" charset="0"/>
              </a:rPr>
              <a:t>Çocukların gelişimsel döneminden beklenen </a:t>
            </a:r>
            <a:r>
              <a:rPr lang="tr-TR" sz="2400" b="1" dirty="0">
                <a:solidFill>
                  <a:srgbClr val="002060"/>
                </a:solidFill>
                <a:latin typeface="Segoe UI" panose="020B0502040204020203" pitchFamily="34" charset="0"/>
                <a:cs typeface="Segoe UI" panose="020B0502040204020203" pitchFamily="34" charset="0"/>
              </a:rPr>
              <a:t>alıcı ya da ifade edici dil </a:t>
            </a:r>
            <a:r>
              <a:rPr lang="tr-TR" sz="2400" dirty="0">
                <a:latin typeface="Segoe UI" panose="020B0502040204020203" pitchFamily="34" charset="0"/>
                <a:cs typeface="Segoe UI" panose="020B0502040204020203" pitchFamily="34" charset="0"/>
              </a:rPr>
              <a:t>becerilerini sergileyememesi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Genetik (%25-45) ve çevresel faktörler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Risk faktörleri</a:t>
            </a:r>
          </a:p>
          <a:p>
            <a:pPr lvl="1" algn="just">
              <a:buFont typeface="Wingdings" panose="05000000000000000000" pitchFamily="2" charset="2"/>
              <a:buChar char="v"/>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Ebeveynlerin eğitim düzeyinin ve çalışma oranının düşük olması</a:t>
            </a:r>
          </a:p>
          <a:p>
            <a:pPr lvl="1" algn="just">
              <a:buFont typeface="Wingdings" panose="05000000000000000000" pitchFamily="2" charset="2"/>
              <a:buChar char="v"/>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İşitme sorunları, ağız bölgesindeki yapısal problemler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Sözel olmayan iletişim alanında belirgin bir problem genellikle bulunmaz</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555C345-EA1F-33CD-3E64-4BBD8463E5F7}"/>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287536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597569" y="1278780"/>
            <a:ext cx="10515600" cy="72598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sz="half" idx="1"/>
          </p:nvPr>
        </p:nvSpPr>
        <p:spPr>
          <a:xfrm>
            <a:off x="800102" y="2004764"/>
            <a:ext cx="5219700" cy="3719513"/>
          </a:xfrm>
        </p:spPr>
        <p:txBody>
          <a:bodyPr numCol="1">
            <a:noAutofit/>
          </a:bodyPr>
          <a:lstStyle/>
          <a:p>
            <a:pPr>
              <a:buFont typeface="Wingdings" panose="05000000000000000000" pitchFamily="2" charset="2"/>
              <a:buChar char="Ø"/>
            </a:pPr>
            <a:r>
              <a:rPr lang="tr-TR" sz="2400" dirty="0">
                <a:latin typeface="Segoe UI" panose="020B0502040204020203" pitchFamily="34" charset="0"/>
                <a:cs typeface="Segoe UI" panose="020B0502040204020203" pitchFamily="34" charset="0"/>
              </a:rPr>
              <a:t>Giriş</a:t>
            </a:r>
          </a:p>
          <a:p>
            <a:pPr>
              <a:buFont typeface="Wingdings" panose="05000000000000000000" pitchFamily="2" charset="2"/>
              <a:buChar char="Ø"/>
            </a:pPr>
            <a:r>
              <a:rPr lang="tr-TR" sz="2400" dirty="0">
                <a:latin typeface="Segoe UI" panose="020B0502040204020203" pitchFamily="34" charset="0"/>
                <a:cs typeface="Segoe UI" panose="020B0502040204020203" pitchFamily="34" charset="0"/>
              </a:rPr>
              <a:t>Çocuklarda Ruh Sağlığı Değerlendirmesinin Temel İlkeleri</a:t>
            </a:r>
          </a:p>
          <a:p>
            <a:pPr>
              <a:buFont typeface="Wingdings" panose="05000000000000000000" pitchFamily="2" charset="2"/>
              <a:buChar char="Ø"/>
            </a:pPr>
            <a:r>
              <a:rPr lang="tr-TR" sz="2400" dirty="0" err="1">
                <a:latin typeface="Segoe UI" panose="020B0502040204020203" pitchFamily="34" charset="0"/>
                <a:cs typeface="Segoe UI" panose="020B0502040204020203" pitchFamily="34" charset="0"/>
              </a:rPr>
              <a:t>Nörogelişimsel</a:t>
            </a:r>
            <a:r>
              <a:rPr lang="tr-TR" sz="2400" dirty="0">
                <a:latin typeface="Segoe UI" panose="020B0502040204020203" pitchFamily="34" charset="0"/>
                <a:cs typeface="Segoe UI" panose="020B0502040204020203" pitchFamily="34" charset="0"/>
              </a:rPr>
              <a:t> Bozukluklar</a:t>
            </a:r>
          </a:p>
          <a:p>
            <a:pPr lvl="1"/>
            <a:r>
              <a:rPr lang="tr-TR" sz="2000" dirty="0">
                <a:latin typeface="Segoe UI" panose="020B0502040204020203" pitchFamily="34" charset="0"/>
                <a:cs typeface="Segoe UI" panose="020B0502040204020203" pitchFamily="34" charset="0"/>
              </a:rPr>
              <a:t>Bilişsel Yetersizlik</a:t>
            </a:r>
          </a:p>
          <a:p>
            <a:pPr lvl="1"/>
            <a:r>
              <a:rPr lang="tr-TR" sz="2000" dirty="0">
                <a:latin typeface="Segoe UI" panose="020B0502040204020203" pitchFamily="34" charset="0"/>
                <a:cs typeface="Segoe UI" panose="020B0502040204020203" pitchFamily="34" charset="0"/>
              </a:rPr>
              <a:t>Özgül Öğrenme Bozukluğu</a:t>
            </a:r>
          </a:p>
          <a:p>
            <a:pPr lvl="1"/>
            <a:r>
              <a:rPr lang="tr-TR" sz="2000" dirty="0">
                <a:latin typeface="Segoe UI" panose="020B0502040204020203" pitchFamily="34" charset="0"/>
                <a:cs typeface="Segoe UI" panose="020B0502040204020203" pitchFamily="34" charset="0"/>
              </a:rPr>
              <a:t>İletişim Bozuklukları</a:t>
            </a:r>
          </a:p>
          <a:p>
            <a:pPr lvl="1"/>
            <a:r>
              <a:rPr lang="tr-TR" sz="2000" dirty="0">
                <a:latin typeface="Segoe UI" panose="020B0502040204020203" pitchFamily="34" charset="0"/>
                <a:cs typeface="Segoe UI" panose="020B0502040204020203" pitchFamily="34" charset="0"/>
              </a:rPr>
              <a:t>Otizm Spektrum Bozukluğu</a:t>
            </a:r>
          </a:p>
          <a:p>
            <a:pPr lvl="1"/>
            <a:r>
              <a:rPr lang="tr-TR" sz="2000" dirty="0">
                <a:latin typeface="Segoe UI" panose="020B0502040204020203" pitchFamily="34" charset="0"/>
                <a:cs typeface="Segoe UI" panose="020B0502040204020203" pitchFamily="34" charset="0"/>
              </a:rPr>
              <a:t>Dikkat Eksikliği </a:t>
            </a:r>
            <a:r>
              <a:rPr lang="tr-TR" sz="2000" dirty="0" err="1">
                <a:latin typeface="Segoe UI" panose="020B0502040204020203" pitchFamily="34" charset="0"/>
                <a:cs typeface="Segoe UI" panose="020B0502040204020203" pitchFamily="34" charset="0"/>
              </a:rPr>
              <a:t>Hiperaktivite</a:t>
            </a:r>
            <a:r>
              <a:rPr lang="tr-TR" sz="2000" dirty="0">
                <a:latin typeface="Segoe UI" panose="020B0502040204020203" pitchFamily="34" charset="0"/>
                <a:cs typeface="Segoe UI" panose="020B0502040204020203" pitchFamily="34" charset="0"/>
              </a:rPr>
              <a:t> Bozukluğu</a:t>
            </a:r>
          </a:p>
          <a:p>
            <a:pPr marL="0" indent="0">
              <a:buNone/>
            </a:pPr>
            <a:endParaRPr lang="tr-TR" sz="2400" dirty="0">
              <a:latin typeface="Segoe UI" panose="020B0502040204020203" pitchFamily="34" charset="0"/>
              <a:cs typeface="Segoe UI" panose="020B0502040204020203" pitchFamily="34" charset="0"/>
            </a:endParaRPr>
          </a:p>
        </p:txBody>
      </p:sp>
      <p:sp>
        <p:nvSpPr>
          <p:cNvPr id="5" name="İçerik Yer Tutucusu 4">
            <a:extLst>
              <a:ext uri="{FF2B5EF4-FFF2-40B4-BE49-F238E27FC236}">
                <a16:creationId xmlns:a16="http://schemas.microsoft.com/office/drawing/2014/main" id="{4F1628E0-52E4-4674-8F56-5EC94AAC5853}"/>
              </a:ext>
            </a:extLst>
          </p:cNvPr>
          <p:cNvSpPr>
            <a:spLocks noGrp="1"/>
          </p:cNvSpPr>
          <p:nvPr>
            <p:ph sz="half" idx="2"/>
          </p:nvPr>
        </p:nvSpPr>
        <p:spPr>
          <a:xfrm>
            <a:off x="6172200" y="2004764"/>
            <a:ext cx="5274129" cy="3637870"/>
          </a:xfrm>
        </p:spPr>
        <p:txBody>
          <a:bodyPr>
            <a:normAutofit/>
          </a:bodyPr>
          <a:lstStyle/>
          <a:p>
            <a:pPr>
              <a:buFont typeface="Wingdings" panose="05000000000000000000" pitchFamily="2" charset="2"/>
              <a:buChar char="Ø"/>
            </a:pPr>
            <a:r>
              <a:rPr lang="tr-TR" sz="2400" dirty="0">
                <a:latin typeface="Segoe UI" panose="020B0502040204020203" pitchFamily="34" charset="0"/>
                <a:cs typeface="Segoe UI" panose="020B0502040204020203" pitchFamily="34" charset="0"/>
              </a:rPr>
              <a:t>Anksiyete Bozuklukları</a:t>
            </a:r>
          </a:p>
          <a:p>
            <a:pPr>
              <a:buFont typeface="Wingdings" panose="05000000000000000000" pitchFamily="2" charset="2"/>
              <a:buChar char="Ø"/>
            </a:pPr>
            <a:r>
              <a:rPr lang="tr-TR" sz="2400" dirty="0">
                <a:latin typeface="Segoe UI" panose="020B0502040204020203" pitchFamily="34" charset="0"/>
                <a:cs typeface="Segoe UI" panose="020B0502040204020203" pitchFamily="34" charset="0"/>
              </a:rPr>
              <a:t>Dışa Atım Bozuklukları</a:t>
            </a:r>
          </a:p>
          <a:p>
            <a:pPr>
              <a:buFont typeface="Wingdings" panose="05000000000000000000" pitchFamily="2" charset="2"/>
              <a:buChar char="Ø"/>
            </a:pPr>
            <a:r>
              <a:rPr lang="tr-TR" sz="2400" dirty="0">
                <a:latin typeface="Segoe UI" panose="020B0502040204020203" pitchFamily="34" charset="0"/>
                <a:cs typeface="Segoe UI" panose="020B0502040204020203" pitchFamily="34" charset="0"/>
              </a:rPr>
              <a:t>Neler Öğrendik?</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CAE9760-1642-20A5-7843-AFF67FD92EBB}"/>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6445" y="140247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5</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İLETİŞİM BOZUKLUKLARI</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Konuşma Sesi Bozukluğu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21895" y="2791326"/>
            <a:ext cx="10631905" cy="3083725"/>
          </a:xfrm>
        </p:spPr>
        <p:txBody>
          <a:bodyPr>
            <a:normAutofit/>
          </a:bodyPr>
          <a:lstStyle/>
          <a:p>
            <a:pPr marL="0" indent="0" algn="just">
              <a:buNone/>
            </a:pPr>
            <a:r>
              <a:rPr lang="tr-TR" sz="2400" dirty="0">
                <a:latin typeface="Segoe UI" panose="020B0502040204020203" pitchFamily="34" charset="0"/>
                <a:cs typeface="Segoe UI" panose="020B0502040204020203" pitchFamily="34" charset="0"/>
              </a:rPr>
              <a:t>Özellikle ifade edici dilde çocukların çıkardığı bazı seslerin </a:t>
            </a:r>
            <a:r>
              <a:rPr lang="en-US" sz="2400" b="1" dirty="0">
                <a:solidFill>
                  <a:srgbClr val="002060"/>
                </a:solidFill>
                <a:latin typeface="Segoe UI" panose="020B0502040204020203" pitchFamily="34" charset="0"/>
                <a:cs typeface="Segoe UI" panose="020B0502040204020203" pitchFamily="34" charset="0"/>
              </a:rPr>
              <a:t>z</a:t>
            </a:r>
            <a:r>
              <a:rPr lang="tr-TR" sz="2400" b="1" dirty="0">
                <a:solidFill>
                  <a:srgbClr val="002060"/>
                </a:solidFill>
                <a:latin typeface="Segoe UI" panose="020B0502040204020203" pitchFamily="34" charset="0"/>
                <a:cs typeface="Segoe UI" panose="020B0502040204020203" pitchFamily="34" charset="0"/>
              </a:rPr>
              <a:t>or anlaşılması veya anlaşılamaması</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Hem sesli hem sessiz harflerde</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Özellikle dilimizdeki sert sessiz harflerde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Belirli bir yaşa kadar bazı seslerin çıkarılamaması normal olabilir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Erken dönem müdahalede daha olumlu sonuçlar </a:t>
            </a:r>
          </a:p>
          <a:p>
            <a:pPr algn="just">
              <a:buFont typeface="Wingdings" panose="05000000000000000000" pitchFamily="2" charset="2"/>
              <a:buChar char="§"/>
            </a:pPr>
            <a:endParaRPr lang="tr-TR" dirty="0"/>
          </a:p>
        </p:txBody>
      </p:sp>
      <p:sp>
        <p:nvSpPr>
          <p:cNvPr id="4" name="Slide Number Placeholder 3">
            <a:extLst>
              <a:ext uri="{FF2B5EF4-FFF2-40B4-BE49-F238E27FC236}">
                <a16:creationId xmlns:a16="http://schemas.microsoft.com/office/drawing/2014/main" id="{5CFF83AA-6F29-0107-866C-AE938F64E91B}"/>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420195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00DCB-8C22-1D29-31F7-6B2F7F3AA0D7}"/>
              </a:ext>
            </a:extLst>
          </p:cNvPr>
          <p:cNvSpPr>
            <a:spLocks noGrp="1"/>
          </p:cNvSpPr>
          <p:nvPr>
            <p:ph type="title"/>
          </p:nvPr>
        </p:nvSpPr>
        <p:spPr>
          <a:xfrm>
            <a:off x="636070" y="143135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5</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İLETİŞİM BOZUKLUKLARI</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c. Konuşmada Akıcılık Bozukluğu (Kekemelik)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F17EFB92-79B1-C92E-9A80-8D1F797688A2}"/>
              </a:ext>
            </a:extLst>
          </p:cNvPr>
          <p:cNvSpPr>
            <a:spLocks noGrp="1"/>
          </p:cNvSpPr>
          <p:nvPr>
            <p:ph idx="1"/>
          </p:nvPr>
        </p:nvSpPr>
        <p:spPr>
          <a:xfrm>
            <a:off x="644893" y="2781701"/>
            <a:ext cx="10800347" cy="2869830"/>
          </a:xfrm>
        </p:spPr>
        <p:txBody>
          <a:bodyPr>
            <a:no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İstemsiz motor etkinlikler neticesinde konuşma akışının bozulmasıdır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Tipik başlangıç yaşı 2-7 yaş arası, 5 yaşta pik yapar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Yaygınlığı ≈%1, E:K oranı 3-4/1</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Genetik, biyolojik, psikolojik ve sosyal faktörler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Yaklaşık %80'inin kendiliğinden iyileşmesi </a:t>
            </a:r>
          </a:p>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Tedavi: </a:t>
            </a:r>
            <a:r>
              <a:rPr lang="en-US" sz="2400" dirty="0">
                <a:latin typeface="Segoe UI" panose="020B0502040204020203" pitchFamily="34" charset="0"/>
                <a:cs typeface="Segoe UI" panose="020B0502040204020203" pitchFamily="34" charset="0"/>
              </a:rPr>
              <a:t>E</a:t>
            </a:r>
            <a:r>
              <a:rPr lang="tr-TR" sz="2400" dirty="0">
                <a:latin typeface="Segoe UI" panose="020B0502040204020203" pitchFamily="34" charset="0"/>
                <a:cs typeface="Segoe UI" panose="020B0502040204020203" pitchFamily="34" charset="0"/>
              </a:rPr>
              <a:t>rken dönemde başlanan konuşma terapisi</a:t>
            </a:r>
          </a:p>
        </p:txBody>
      </p:sp>
      <p:sp>
        <p:nvSpPr>
          <p:cNvPr id="4" name="Slide Number Placeholder 3">
            <a:extLst>
              <a:ext uri="{FF2B5EF4-FFF2-40B4-BE49-F238E27FC236}">
                <a16:creationId xmlns:a16="http://schemas.microsoft.com/office/drawing/2014/main" id="{99E4A547-FEEB-805E-1812-56D4AD702530}"/>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142444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1EC7AE-8D0A-DC80-5AF3-2563B13B54EF}"/>
              </a:ext>
            </a:extLst>
          </p:cNvPr>
          <p:cNvSpPr>
            <a:spLocks noGrp="1"/>
          </p:cNvSpPr>
          <p:nvPr>
            <p:ph type="title"/>
          </p:nvPr>
        </p:nvSpPr>
        <p:spPr>
          <a:xfrm>
            <a:off x="838200" y="12163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5</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İLETİŞİM BOZUKLUKLARI-ÖZET</a:t>
            </a:r>
          </a:p>
        </p:txBody>
      </p:sp>
      <p:graphicFrame>
        <p:nvGraphicFramePr>
          <p:cNvPr id="7" name="İçerik Yer Tutucusu 6">
            <a:extLst>
              <a:ext uri="{FF2B5EF4-FFF2-40B4-BE49-F238E27FC236}">
                <a16:creationId xmlns:a16="http://schemas.microsoft.com/office/drawing/2014/main" id="{9D7F335E-EC43-488C-AC57-00FC40E22EE0}"/>
              </a:ext>
            </a:extLst>
          </p:cNvPr>
          <p:cNvGraphicFramePr>
            <a:graphicFrameLocks noGrp="1"/>
          </p:cNvGraphicFramePr>
          <p:nvPr>
            <p:ph idx="1"/>
            <p:extLst>
              <p:ext uri="{D42A27DB-BD31-4B8C-83A1-F6EECF244321}">
                <p14:modId xmlns:p14="http://schemas.microsoft.com/office/powerpoint/2010/main" val="980074455"/>
              </p:ext>
            </p:extLst>
          </p:nvPr>
        </p:nvGraphicFramePr>
        <p:xfrm>
          <a:off x="838200" y="2310133"/>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4A0BE71-9072-75CA-4DF0-6CC4F3B44933}"/>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991456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3198DF-EF08-A570-18A6-E6DA5551EA1A}"/>
              </a:ext>
            </a:extLst>
          </p:cNvPr>
          <p:cNvSpPr>
            <a:spLocks noGrp="1"/>
          </p:cNvSpPr>
          <p:nvPr>
            <p:ph type="title"/>
          </p:nvPr>
        </p:nvSpPr>
        <p:spPr>
          <a:xfrm>
            <a:off x="616819" y="138322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1B084F5A-F8A5-66E9-58D6-C20FC3341AD7}"/>
              </a:ext>
            </a:extLst>
          </p:cNvPr>
          <p:cNvSpPr>
            <a:spLocks noGrp="1"/>
          </p:cNvSpPr>
          <p:nvPr>
            <p:ph idx="1"/>
          </p:nvPr>
        </p:nvSpPr>
        <p:spPr>
          <a:xfrm>
            <a:off x="625642" y="2743200"/>
            <a:ext cx="10728158" cy="3131851"/>
          </a:xfrm>
        </p:spPr>
        <p:txBody>
          <a:bodyPr>
            <a:normAutofit lnSpcReduction="10000"/>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Anne karnından itibaren sinir sistemindeki gelişimsel problemlerle karakterize</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Belirtileri erken çocukluk çağında başlar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Sosyal etkileşim, iletişim alanında belirgin yetersizlikler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Sınırlı, tekrarlayıcı davranışlar ve ilgi alanları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Sıklık giderek artmakta (1/36)</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OSB’li</a:t>
            </a:r>
            <a:r>
              <a:rPr lang="tr-TR" sz="2400" dirty="0">
                <a:latin typeface="Segoe UI" panose="020B0502040204020203" pitchFamily="34" charset="0"/>
                <a:cs typeface="Segoe UI" panose="020B0502040204020203" pitchFamily="34" charset="0"/>
              </a:rPr>
              <a:t> çoğu bireyin, tam zamanlı çalışabilme veya bağımsız yaşayabilme konusunda zorlanma+ </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3AABF8DF-E27D-01C5-AAD2-1B87431E2EDC}"/>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15264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3295FC-04CB-8AC8-F7C6-8C05D837E3F4}"/>
              </a:ext>
            </a:extLst>
          </p:cNvPr>
          <p:cNvSpPr>
            <a:spLocks noGrp="1"/>
          </p:cNvSpPr>
          <p:nvPr>
            <p:ph type="title"/>
          </p:nvPr>
        </p:nvSpPr>
        <p:spPr>
          <a:xfrm>
            <a:off x="616819" y="138322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A5911C08-D1CE-C961-7D5D-1A3F035F97E5}"/>
              </a:ext>
            </a:extLst>
          </p:cNvPr>
          <p:cNvSpPr>
            <a:spLocks noGrp="1"/>
          </p:cNvSpPr>
          <p:nvPr>
            <p:ph idx="1"/>
          </p:nvPr>
        </p:nvSpPr>
        <p:spPr>
          <a:xfrm>
            <a:off x="596766" y="2733575"/>
            <a:ext cx="10757034" cy="3141476"/>
          </a:xfrm>
        </p:spPr>
        <p:txBody>
          <a:bodyPr>
            <a:no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Anne karnında başlayan aşırı sinir hücresi gelişimi → işlevsiz bağlantı oluşumu → anormal sinir hücresi budanması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Otizm belirtilerinin oluşmasında beynin her bölgesi ön planda</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Özellikle frontal </a:t>
            </a:r>
            <a:r>
              <a:rPr lang="tr-TR" dirty="0" err="1">
                <a:latin typeface="Segoe UI" panose="020B0502040204020203" pitchFamily="34" charset="0"/>
                <a:cs typeface="Segoe UI" panose="020B0502040204020203" pitchFamily="34" charset="0"/>
              </a:rPr>
              <a:t>lobta</a:t>
            </a:r>
            <a:r>
              <a:rPr lang="tr-TR" dirty="0">
                <a:latin typeface="Segoe UI" panose="020B0502040204020203" pitchFamily="34" charset="0"/>
                <a:cs typeface="Segoe UI" panose="020B0502040204020203" pitchFamily="34" charset="0"/>
              </a:rPr>
              <a:t> ve frontal lobun diğer beyin bölgeleriyle ilişkisi</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Otizmin, </a:t>
            </a:r>
            <a:r>
              <a:rPr lang="tr-TR" sz="2400" b="1" dirty="0">
                <a:solidFill>
                  <a:srgbClr val="002060"/>
                </a:solidFill>
                <a:latin typeface="Segoe UI" panose="020B0502040204020203" pitchFamily="34" charset="0"/>
                <a:cs typeface="Segoe UI" panose="020B0502040204020203" pitchFamily="34" charset="0"/>
              </a:rPr>
              <a:t>genetik yönü </a:t>
            </a:r>
            <a:r>
              <a:rPr lang="tr-TR" sz="2400" dirty="0">
                <a:latin typeface="Segoe UI" panose="020B0502040204020203" pitchFamily="34" charset="0"/>
                <a:cs typeface="Segoe UI" panose="020B0502040204020203" pitchFamily="34" charset="0"/>
              </a:rPr>
              <a:t>kuvvetli</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Otizmde geniş </a:t>
            </a:r>
            <a:r>
              <a:rPr lang="tr-TR" sz="2400" dirty="0" err="1">
                <a:latin typeface="Segoe UI" panose="020B0502040204020203" pitchFamily="34" charset="0"/>
                <a:cs typeface="Segoe UI" panose="020B0502040204020203" pitchFamily="34" charset="0"/>
              </a:rPr>
              <a:t>fenotip</a:t>
            </a:r>
            <a:r>
              <a:rPr lang="tr-TR" sz="2400" dirty="0">
                <a:latin typeface="Segoe UI" panose="020B0502040204020203" pitchFamily="34" charset="0"/>
                <a:cs typeface="Segoe UI" panose="020B0502040204020203" pitchFamily="34" charset="0"/>
              </a:rPr>
              <a:t> kavramı</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Kardeşlerinde </a:t>
            </a:r>
            <a:r>
              <a:rPr lang="tr-TR" b="1" dirty="0">
                <a:solidFill>
                  <a:srgbClr val="002060"/>
                </a:solidFill>
                <a:latin typeface="Segoe UI" panose="020B0502040204020203" pitchFamily="34" charset="0"/>
                <a:cs typeface="Segoe UI" panose="020B0502040204020203" pitchFamily="34" charset="0"/>
              </a:rPr>
              <a:t>eşik altı belirtiler</a:t>
            </a:r>
            <a:endParaRPr lang="tr-TR" dirty="0">
              <a:solidFill>
                <a:srgbClr val="002060"/>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FB0761E-B18C-E813-4B21-C381D7A39255}"/>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253609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CAD163-17E7-6EAF-1F5F-65B73782438C}"/>
              </a:ext>
            </a:extLst>
          </p:cNvPr>
          <p:cNvSpPr>
            <a:spLocks noGrp="1"/>
          </p:cNvSpPr>
          <p:nvPr>
            <p:ph type="title"/>
          </p:nvPr>
        </p:nvSpPr>
        <p:spPr>
          <a:xfrm>
            <a:off x="644893" y="1386037"/>
            <a:ext cx="10508364" cy="116129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Metin Yer Tutucusu 3">
            <a:extLst>
              <a:ext uri="{FF2B5EF4-FFF2-40B4-BE49-F238E27FC236}">
                <a16:creationId xmlns:a16="http://schemas.microsoft.com/office/drawing/2014/main" id="{44614757-A543-4BDA-B356-E987897B6DCC}"/>
              </a:ext>
            </a:extLst>
          </p:cNvPr>
          <p:cNvSpPr>
            <a:spLocks noGrp="1"/>
          </p:cNvSpPr>
          <p:nvPr>
            <p:ph type="body" idx="1"/>
          </p:nvPr>
        </p:nvSpPr>
        <p:spPr>
          <a:xfrm>
            <a:off x="754409" y="2447740"/>
            <a:ext cx="6475412" cy="484521"/>
          </a:xfrm>
        </p:spPr>
        <p:txBody>
          <a:bodyPr>
            <a:normAutofit fontScale="85000" lnSpcReduction="10000"/>
          </a:bodyPr>
          <a:lstStyle/>
          <a:p>
            <a:pPr algn="ctr"/>
            <a:r>
              <a:rPr lang="tr-TR" sz="2800" b="1" u="sng" dirty="0">
                <a:solidFill>
                  <a:srgbClr val="002060"/>
                </a:solidFill>
                <a:latin typeface="Segoe UI" panose="020B0502040204020203" pitchFamily="34" charset="0"/>
                <a:cs typeface="Segoe UI" panose="020B0502040204020203" pitchFamily="34" charset="0"/>
              </a:rPr>
              <a:t>Otizmin Etiyolojisindeki Çevresel Faktörler</a:t>
            </a:r>
          </a:p>
        </p:txBody>
      </p:sp>
      <p:sp>
        <p:nvSpPr>
          <p:cNvPr id="3" name="İçerik Yer Tutucusu 2">
            <a:extLst>
              <a:ext uri="{FF2B5EF4-FFF2-40B4-BE49-F238E27FC236}">
                <a16:creationId xmlns:a16="http://schemas.microsoft.com/office/drawing/2014/main" id="{7A580159-87F6-C9A8-249D-1BACE31793F7}"/>
              </a:ext>
            </a:extLst>
          </p:cNvPr>
          <p:cNvSpPr>
            <a:spLocks noGrp="1"/>
          </p:cNvSpPr>
          <p:nvPr>
            <p:ph sz="half" idx="2"/>
          </p:nvPr>
        </p:nvSpPr>
        <p:spPr>
          <a:xfrm>
            <a:off x="1030696" y="2932261"/>
            <a:ext cx="6735294" cy="3012708"/>
          </a:xfrm>
        </p:spPr>
        <p:txBody>
          <a:bodyPr>
            <a:no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Gebelik Öncesi</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Artmış ebeveyn yaşı, D vitamini eksikliği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Gebelikte;</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Şeker hastalığı, yüksek tansiyon, </a:t>
            </a:r>
            <a:r>
              <a:rPr lang="tr-TR" sz="2000" dirty="0" err="1">
                <a:latin typeface="Segoe UI" panose="020B0502040204020203" pitchFamily="34" charset="0"/>
                <a:cs typeface="Segoe UI" panose="020B0502040204020203" pitchFamily="34" charset="0"/>
              </a:rPr>
              <a:t>obezite</a:t>
            </a:r>
            <a:endParaRPr lang="tr-TR"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Viral</a:t>
            </a:r>
            <a:r>
              <a:rPr lang="tr-TR" sz="2000" dirty="0">
                <a:latin typeface="Segoe UI" panose="020B0502040204020203" pitchFamily="34" charset="0"/>
                <a:cs typeface="Segoe UI" panose="020B0502040204020203" pitchFamily="34" charset="0"/>
              </a:rPr>
              <a:t> enfeksiyonlar</a:t>
            </a:r>
          </a:p>
          <a:p>
            <a:pPr lvl="1"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Valproat</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talidomid</a:t>
            </a:r>
            <a:r>
              <a:rPr lang="tr-TR" sz="20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Doğumda</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Oksijensiz kalma, düşük doğum ağırlığı</a:t>
            </a:r>
          </a:p>
        </p:txBody>
      </p:sp>
      <p:sp>
        <p:nvSpPr>
          <p:cNvPr id="5" name="Metin Yer Tutucusu 4">
            <a:extLst>
              <a:ext uri="{FF2B5EF4-FFF2-40B4-BE49-F238E27FC236}">
                <a16:creationId xmlns:a16="http://schemas.microsoft.com/office/drawing/2014/main" id="{4C2D68AE-189B-4DD5-A880-843ABD2306D8}"/>
              </a:ext>
            </a:extLst>
          </p:cNvPr>
          <p:cNvSpPr>
            <a:spLocks noGrp="1"/>
          </p:cNvSpPr>
          <p:nvPr>
            <p:ph type="body" sz="quarter" idx="3"/>
          </p:nvPr>
        </p:nvSpPr>
        <p:spPr>
          <a:xfrm>
            <a:off x="6170612" y="2457740"/>
            <a:ext cx="5183188" cy="464519"/>
          </a:xfrm>
        </p:spPr>
        <p:txBody>
          <a:bodyPr>
            <a:normAutofit fontScale="85000" lnSpcReduction="10000"/>
          </a:bodyPr>
          <a:lstStyle/>
          <a:p>
            <a:pPr algn="ctr"/>
            <a:r>
              <a:rPr lang="tr-TR" sz="2800" b="1" u="sng" dirty="0">
                <a:solidFill>
                  <a:srgbClr val="002060"/>
                </a:solidFill>
                <a:latin typeface="Segoe UI" panose="020B0502040204020203" pitchFamily="34" charset="0"/>
                <a:cs typeface="Segoe UI" panose="020B0502040204020203" pitchFamily="34" charset="0"/>
              </a:rPr>
              <a:t>Koruyucu Faktörler</a:t>
            </a:r>
          </a:p>
        </p:txBody>
      </p:sp>
      <p:sp>
        <p:nvSpPr>
          <p:cNvPr id="6" name="İçerik Yer Tutucusu 5">
            <a:extLst>
              <a:ext uri="{FF2B5EF4-FFF2-40B4-BE49-F238E27FC236}">
                <a16:creationId xmlns:a16="http://schemas.microsoft.com/office/drawing/2014/main" id="{BC2DCB53-8D6D-42B1-A647-5C621D959E4F}"/>
              </a:ext>
            </a:extLst>
          </p:cNvPr>
          <p:cNvSpPr>
            <a:spLocks noGrp="1"/>
          </p:cNvSpPr>
          <p:nvPr>
            <p:ph sz="quarter" idx="4"/>
          </p:nvPr>
        </p:nvSpPr>
        <p:spPr>
          <a:xfrm>
            <a:off x="7089174" y="3054282"/>
            <a:ext cx="4401953" cy="2695074"/>
          </a:xfrm>
        </p:spPr>
        <p:txBody>
          <a:bodyPr>
            <a:normAutofit/>
          </a:bodyPr>
          <a:lstStyle/>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Gebeliğin meydana gelmesinden önceki 3 ay boyunca vitamin takviyeleri almak </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Gebeliğin 1. ayında folik asit kullanmak</a:t>
            </a:r>
          </a:p>
        </p:txBody>
      </p:sp>
      <p:sp>
        <p:nvSpPr>
          <p:cNvPr id="8" name="Metin kutusu 7">
            <a:extLst>
              <a:ext uri="{FF2B5EF4-FFF2-40B4-BE49-F238E27FC236}">
                <a16:creationId xmlns:a16="http://schemas.microsoft.com/office/drawing/2014/main" id="{1F19404C-54FE-4C81-B698-32A12F720D79}"/>
              </a:ext>
            </a:extLst>
          </p:cNvPr>
          <p:cNvSpPr txBox="1"/>
          <p:nvPr/>
        </p:nvSpPr>
        <p:spPr>
          <a:xfrm>
            <a:off x="5899075" y="4795249"/>
            <a:ext cx="620829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srgbClr val="002060"/>
                </a:solidFill>
              </a:rPr>
              <a:t>Çocuklara yapılan aşılar kesinlikle otizme neden olmamaktadır!!!</a:t>
            </a:r>
          </a:p>
        </p:txBody>
      </p:sp>
      <p:sp>
        <p:nvSpPr>
          <p:cNvPr id="7" name="Slide Number Placeholder 6">
            <a:extLst>
              <a:ext uri="{FF2B5EF4-FFF2-40B4-BE49-F238E27FC236}">
                <a16:creationId xmlns:a16="http://schemas.microsoft.com/office/drawing/2014/main" id="{5E510A70-042F-2BAC-2196-9CB1BDEC9D43}"/>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377216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315EB3-CD20-64A0-A3BD-4F95239108F4}"/>
              </a:ext>
            </a:extLst>
          </p:cNvPr>
          <p:cNvSpPr>
            <a:spLocks noGrp="1"/>
          </p:cNvSpPr>
          <p:nvPr>
            <p:ph type="title"/>
          </p:nvPr>
        </p:nvSpPr>
        <p:spPr>
          <a:xfrm>
            <a:off x="645695" y="138322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p>
        </p:txBody>
      </p:sp>
      <p:sp>
        <p:nvSpPr>
          <p:cNvPr id="3" name="İçerik Yer Tutucusu 2">
            <a:extLst>
              <a:ext uri="{FF2B5EF4-FFF2-40B4-BE49-F238E27FC236}">
                <a16:creationId xmlns:a16="http://schemas.microsoft.com/office/drawing/2014/main" id="{CEB7C895-AC18-E97C-932E-FB40C3CA9280}"/>
              </a:ext>
            </a:extLst>
          </p:cNvPr>
          <p:cNvSpPr>
            <a:spLocks noGrp="1"/>
          </p:cNvSpPr>
          <p:nvPr>
            <p:ph idx="1"/>
          </p:nvPr>
        </p:nvSpPr>
        <p:spPr>
          <a:xfrm>
            <a:off x="645695" y="2674376"/>
            <a:ext cx="11097126" cy="3002256"/>
          </a:xfrm>
        </p:spPr>
        <p:txBody>
          <a:bodyPr>
            <a:normAutofit/>
          </a:bodyPr>
          <a:lstStyle/>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Ebeveynler genellikle, çocuklarının gelişimsel özelliklerindeki</a:t>
            </a:r>
            <a:r>
              <a:rPr lang="tr-TR" sz="2000" dirty="0">
                <a:solidFill>
                  <a:srgbClr val="002060"/>
                </a:solidFill>
                <a:latin typeface="Segoe UI" panose="020B0502040204020203" pitchFamily="34" charset="0"/>
                <a:cs typeface="Segoe UI" panose="020B0502040204020203" pitchFamily="34" charset="0"/>
              </a:rPr>
              <a:t> </a:t>
            </a:r>
            <a:r>
              <a:rPr lang="tr-TR" sz="2000" b="1" dirty="0">
                <a:solidFill>
                  <a:srgbClr val="002060"/>
                </a:solidFill>
                <a:latin typeface="Segoe UI" panose="020B0502040204020203" pitchFamily="34" charset="0"/>
                <a:cs typeface="Segoe UI" panose="020B0502040204020203" pitchFamily="34" charset="0"/>
              </a:rPr>
              <a:t>gecikmelere </a:t>
            </a:r>
            <a:r>
              <a:rPr lang="tr-TR" sz="2000" dirty="0">
                <a:latin typeface="Segoe UI" panose="020B0502040204020203" pitchFamily="34" charset="0"/>
                <a:cs typeface="Segoe UI" panose="020B0502040204020203" pitchFamily="34" charset="0"/>
              </a:rPr>
              <a:t>duyarlıdır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15 aylıkken ayakta duramayan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18-20 aylıkken yürüyemeyen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12-18 aylıkken kelimeleri kullanmayan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2 yaşına gelmesine rağmen cümle kuramayan çocuk</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OSB tanılı olgularda kliniğe başvuru genellikle 18 ay ve sonrasını bulmaktadır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Gelişimsel açıdan bakıldığında da 18 ay öncesinde tanı koymak daha zordur</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18 ay öncesinde görülen sorunların ayırıcı tanısında </a:t>
            </a:r>
            <a:r>
              <a:rPr lang="tr-TR" sz="2000" b="1" dirty="0">
                <a:solidFill>
                  <a:srgbClr val="002060"/>
                </a:solidFill>
                <a:latin typeface="Segoe UI" panose="020B0502040204020203" pitchFamily="34" charset="0"/>
                <a:cs typeface="Segoe UI" panose="020B0502040204020203" pitchFamily="34" charset="0"/>
              </a:rPr>
              <a:t>gelişimsel gerilik</a:t>
            </a:r>
            <a:r>
              <a:rPr lang="tr-TR" sz="2000" dirty="0">
                <a:solidFill>
                  <a:srgbClr val="002060"/>
                </a:solidFill>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de düşünülür</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a:p>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18A4BD9-93A7-2B4B-1FC0-BA3195D96FF4}"/>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175711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063D6-343C-3791-FD40-D84BA53F8B1D}"/>
              </a:ext>
            </a:extLst>
          </p:cNvPr>
          <p:cNvSpPr>
            <a:spLocks noGrp="1"/>
          </p:cNvSpPr>
          <p:nvPr>
            <p:ph type="title"/>
          </p:nvPr>
        </p:nvSpPr>
        <p:spPr>
          <a:xfrm>
            <a:off x="838200" y="131454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916B7E7E-61DF-82AD-C19E-2A2B78408D6F}"/>
              </a:ext>
            </a:extLst>
          </p:cNvPr>
          <p:cNvSpPr>
            <a:spLocks noGrp="1"/>
          </p:cNvSpPr>
          <p:nvPr>
            <p:ph idx="1"/>
          </p:nvPr>
        </p:nvSpPr>
        <p:spPr>
          <a:xfrm>
            <a:off x="838200" y="2450403"/>
            <a:ext cx="10515600" cy="2851892"/>
          </a:xfrm>
        </p:spPr>
        <p:txBody>
          <a:bodyPr>
            <a:noAutofit/>
          </a:bodyPr>
          <a:lstStyle/>
          <a:p>
            <a:pPr marL="0" indent="0">
              <a:buNone/>
            </a:pPr>
            <a:r>
              <a:rPr lang="tr-TR" sz="2000" b="1" u="sng" dirty="0">
                <a:solidFill>
                  <a:srgbClr val="002060"/>
                </a:solidFill>
                <a:latin typeface="Segoe UI" panose="020B0502040204020203" pitchFamily="34" charset="0"/>
                <a:cs typeface="Segoe UI" panose="020B0502040204020203" pitchFamily="34" charset="0"/>
              </a:rPr>
              <a:t>Hekime En Sık Başvuru Şikayetleri</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Konuşma gecikmesi, anlamsız sesler çıkarma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Göz temasının az olması ya da hiç olmaması</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Seslenince bakmama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Sallanma, kendi etrafında dönme, parmak ucunda yürüme, el çırpma</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Sosyal gülümsemenin olmayışı, mimikleri kısıtlı kullanma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Yaşına uygun akran ilişkisi kuramama</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İstediği bir şeyi işaret ederek gösterememe</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Aynılık konusundaki ısrar</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Oyuncaklarla amaca yönelik oyun kuramama</a:t>
            </a:r>
          </a:p>
          <a:p>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B20EE96-11E3-4C1E-A9DA-46D283310FD1}"/>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89364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422CD-D566-09B7-40C2-E51648AC910F}"/>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DF3FC48A-1628-B96A-60A1-9B31130A6DE7}"/>
              </a:ext>
            </a:extLst>
          </p:cNvPr>
          <p:cNvSpPr>
            <a:spLocks noGrp="1"/>
          </p:cNvSpPr>
          <p:nvPr>
            <p:ph idx="1"/>
          </p:nvPr>
        </p:nvSpPr>
        <p:spPr>
          <a:xfrm>
            <a:off x="838200" y="2520368"/>
            <a:ext cx="10515600" cy="3307676"/>
          </a:xfrm>
        </p:spPr>
        <p:txBody>
          <a:bodyPr>
            <a:normAutofit/>
          </a:bodyPr>
          <a:lstStyle/>
          <a:p>
            <a:pPr marL="0" indent="0">
              <a:buNone/>
            </a:pPr>
            <a:r>
              <a:rPr lang="tr-TR" sz="2600" b="1" u="sng" dirty="0">
                <a:solidFill>
                  <a:srgbClr val="002060"/>
                </a:solidFill>
                <a:latin typeface="Segoe UI" panose="020B0502040204020203" pitchFamily="34" charset="0"/>
                <a:cs typeface="Segoe UI" panose="020B0502040204020203" pitchFamily="34" charset="0"/>
              </a:rPr>
              <a:t>Günlük Pratikte OSB Değerlendirmesi Sırasında Kullanılan Sorular</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Çocuğunuz sizinle sosyal ilişki kurar mı?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Siz onunla iletişim kurduğunuz zaman size yanıt verir mi?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Sizinle konuşabilir mi?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İstediği bir nesneyi işaret edebilir mi?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İsmini seslendiğiniz zaman dönüp bakar mı?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İlgisini çeken oyuncaklarla oynarken davet eder mi? </a:t>
            </a:r>
          </a:p>
          <a:p>
            <a:pPr lvl="1">
              <a:buFont typeface="Wingdings" panose="05000000000000000000" pitchFamily="2" charset="2"/>
              <a:buChar char="ü"/>
            </a:pPr>
            <a:r>
              <a:rPr lang="tr-TR" sz="2200" dirty="0">
                <a:latin typeface="Segoe UI" panose="020B0502040204020203" pitchFamily="34" charset="0"/>
                <a:cs typeface="Segoe UI" panose="020B0502040204020203" pitchFamily="34" charset="0"/>
              </a:rPr>
              <a:t>Heyecanlandığı bir durumda heyecanlandıran nesneyi veya olayı size gösterip sizin tepkinizi takip eder mi? </a:t>
            </a:r>
          </a:p>
        </p:txBody>
      </p:sp>
      <p:sp>
        <p:nvSpPr>
          <p:cNvPr id="4" name="Slide Number Placeholder 3">
            <a:extLst>
              <a:ext uri="{FF2B5EF4-FFF2-40B4-BE49-F238E27FC236}">
                <a16:creationId xmlns:a16="http://schemas.microsoft.com/office/drawing/2014/main" id="{89734B9D-BABF-BBA3-042D-6112F365421B}"/>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410135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5531DA-4AA7-89D1-C58E-8041AB159469}"/>
              </a:ext>
            </a:extLst>
          </p:cNvPr>
          <p:cNvSpPr>
            <a:spLocks noGrp="1"/>
          </p:cNvSpPr>
          <p:nvPr>
            <p:ph type="title"/>
          </p:nvPr>
        </p:nvSpPr>
        <p:spPr>
          <a:xfrm>
            <a:off x="643467" y="136591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AB82608C-CFEA-9ED6-45CA-D078FB3F9C60}"/>
              </a:ext>
            </a:extLst>
          </p:cNvPr>
          <p:cNvSpPr>
            <a:spLocks noGrp="1"/>
          </p:cNvSpPr>
          <p:nvPr>
            <p:ph idx="1"/>
          </p:nvPr>
        </p:nvSpPr>
        <p:spPr>
          <a:xfrm>
            <a:off x="1216037" y="2665591"/>
            <a:ext cx="8820807" cy="2851892"/>
          </a:xfrm>
        </p:spPr>
        <p:txBody>
          <a:bodyPr>
            <a:noAutofit/>
          </a:bodyPr>
          <a:lstStyle/>
          <a:p>
            <a:pPr marL="0" indent="0">
              <a:buNone/>
            </a:pPr>
            <a:r>
              <a:rPr lang="tr-TR" sz="1600" b="1" u="sng" dirty="0">
                <a:solidFill>
                  <a:srgbClr val="002060"/>
                </a:solidFill>
                <a:latin typeface="Segoe UI" panose="020B0502040204020203" pitchFamily="34" charset="0"/>
                <a:cs typeface="Segoe UI" panose="020B0502040204020203" pitchFamily="34" charset="0"/>
              </a:rPr>
              <a:t>Normal gelişim gösteren çocuk</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2 ay civarında göz ile takip etmeye</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8-10 ay civarında ismi seslenildiği zaman seslenen kişiye bakmaya</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10-12 ay civarında bir nesneyi veya bir “şeyi” isteme amaçlı </a:t>
            </a:r>
            <a:r>
              <a:rPr lang="tr-TR" sz="1600" b="1" dirty="0">
                <a:solidFill>
                  <a:srgbClr val="002060"/>
                </a:solidFill>
                <a:latin typeface="Segoe UI" panose="020B0502040204020203" pitchFamily="34" charset="0"/>
                <a:cs typeface="Segoe UI" panose="020B0502040204020203" pitchFamily="34" charset="0"/>
              </a:rPr>
              <a:t>işaret etmeye</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12-18 ay arasında kelimeleri anlamlı şekilde kullanmaya başlar</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12 aylık bir çocuğun yavaş yavaş oyun becerilerinin başladığı </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18 ay civarında taklit temelli </a:t>
            </a:r>
            <a:r>
              <a:rPr lang="tr-TR" sz="1600" b="1" dirty="0">
                <a:solidFill>
                  <a:srgbClr val="002060"/>
                </a:solidFill>
                <a:latin typeface="Segoe UI" panose="020B0502040204020203" pitchFamily="34" charset="0"/>
                <a:cs typeface="Segoe UI" panose="020B0502040204020203" pitchFamily="34" charset="0"/>
              </a:rPr>
              <a:t>paralel oyun </a:t>
            </a:r>
            <a:r>
              <a:rPr lang="tr-TR" sz="1600" dirty="0">
                <a:latin typeface="Segoe UI" panose="020B0502040204020203" pitchFamily="34" charset="0"/>
                <a:cs typeface="Segoe UI" panose="020B0502040204020203" pitchFamily="34" charset="0"/>
              </a:rPr>
              <a:t>becerisinin geliştiği görülür</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18-24 aylıkken, </a:t>
            </a:r>
            <a:r>
              <a:rPr lang="tr-TR" sz="1600" b="1" dirty="0">
                <a:solidFill>
                  <a:srgbClr val="002060"/>
                </a:solidFill>
                <a:latin typeface="Segoe UI" panose="020B0502040204020203" pitchFamily="34" charset="0"/>
                <a:cs typeface="Segoe UI" panose="020B0502040204020203" pitchFamily="34" charset="0"/>
              </a:rPr>
              <a:t>ortak dikkatin </a:t>
            </a:r>
            <a:r>
              <a:rPr lang="tr-TR" sz="1600" dirty="0">
                <a:latin typeface="Segoe UI" panose="020B0502040204020203" pitchFamily="34" charset="0"/>
                <a:cs typeface="Segoe UI" panose="020B0502040204020203" pitchFamily="34" charset="0"/>
              </a:rPr>
              <a:t>de gelişmesi ile </a:t>
            </a:r>
            <a:r>
              <a:rPr lang="tr-TR" sz="1600" b="1" dirty="0">
                <a:solidFill>
                  <a:srgbClr val="002060"/>
                </a:solidFill>
                <a:latin typeface="Segoe UI" panose="020B0502040204020203" pitchFamily="34" charset="0"/>
                <a:cs typeface="Segoe UI" panose="020B0502040204020203" pitchFamily="34" charset="0"/>
              </a:rPr>
              <a:t>“-</a:t>
            </a:r>
            <a:r>
              <a:rPr lang="tr-TR" sz="1600" b="1" dirty="0" err="1">
                <a:solidFill>
                  <a:srgbClr val="002060"/>
                </a:solidFill>
                <a:latin typeface="Segoe UI" panose="020B0502040204020203" pitchFamily="34" charset="0"/>
                <a:cs typeface="Segoe UI" panose="020B0502040204020203" pitchFamily="34" charset="0"/>
              </a:rPr>
              <a:t>mış</a:t>
            </a:r>
            <a:r>
              <a:rPr lang="tr-TR" sz="1600" b="1" dirty="0">
                <a:solidFill>
                  <a:srgbClr val="002060"/>
                </a:solidFill>
                <a:latin typeface="Segoe UI" panose="020B0502040204020203" pitchFamily="34" charset="0"/>
                <a:cs typeface="Segoe UI" panose="020B0502040204020203" pitchFamily="34" charset="0"/>
              </a:rPr>
              <a:t> gibi oyun” </a:t>
            </a:r>
            <a:r>
              <a:rPr lang="tr-TR" sz="1600" dirty="0">
                <a:latin typeface="Segoe UI" panose="020B0502040204020203" pitchFamily="34" charset="0"/>
                <a:cs typeface="Segoe UI" panose="020B0502040204020203" pitchFamily="34" charset="0"/>
              </a:rPr>
              <a:t>denilen </a:t>
            </a:r>
            <a:r>
              <a:rPr lang="tr-TR" sz="1600" b="1" dirty="0">
                <a:solidFill>
                  <a:srgbClr val="002060"/>
                </a:solidFill>
                <a:latin typeface="Segoe UI" panose="020B0502040204020203" pitchFamily="34" charset="0"/>
                <a:cs typeface="Segoe UI" panose="020B0502040204020203" pitchFamily="34" charset="0"/>
              </a:rPr>
              <a:t>senaryolu oyunları </a:t>
            </a:r>
            <a:r>
              <a:rPr lang="tr-TR" sz="1600" dirty="0">
                <a:latin typeface="Segoe UI" panose="020B0502040204020203" pitchFamily="34" charset="0"/>
                <a:cs typeface="Segoe UI" panose="020B0502040204020203" pitchFamily="34" charset="0"/>
              </a:rPr>
              <a:t>oynaması beklenir</a:t>
            </a:r>
          </a:p>
          <a:p>
            <a:pPr marL="914400" lvl="2" indent="0">
              <a:buNone/>
            </a:pPr>
            <a:r>
              <a:rPr lang="tr-TR" sz="1600" dirty="0">
                <a:latin typeface="Segoe UI" panose="020B0502040204020203" pitchFamily="34" charset="0"/>
                <a:cs typeface="Segoe UI" panose="020B0502040204020203" pitchFamily="34" charset="0"/>
              </a:rPr>
              <a:t>(mutfak eşyaları ile yemek yapma, tamir aletleri ile tamircilik oynama gibi)</a:t>
            </a:r>
          </a:p>
          <a:p>
            <a:pPr lvl="1">
              <a:buFont typeface="Wingdings" panose="05000000000000000000" pitchFamily="2" charset="2"/>
              <a:buChar char="ü"/>
            </a:pPr>
            <a:r>
              <a:rPr lang="tr-TR" sz="1600" dirty="0">
                <a:latin typeface="Segoe UI" panose="020B0502040204020203" pitchFamily="34" charset="0"/>
                <a:cs typeface="Segoe UI" panose="020B0502040204020203" pitchFamily="34" charset="0"/>
              </a:rPr>
              <a:t>24 aydan itibaren nesneleri birbirinin yerine kullanma becerisinin gelişmesi gerekir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marL="914400" lvl="2" indent="0">
              <a:buNone/>
            </a:pPr>
            <a:r>
              <a:rPr lang="tr-TR" sz="1600" dirty="0">
                <a:latin typeface="Segoe UI" panose="020B0502040204020203" pitchFamily="34" charset="0"/>
                <a:cs typeface="Segoe UI" panose="020B0502040204020203" pitchFamily="34" charset="0"/>
              </a:rPr>
              <a:t>(televizyon kumandasından araba yapma gibi)</a:t>
            </a:r>
          </a:p>
        </p:txBody>
      </p:sp>
      <p:pic>
        <p:nvPicPr>
          <p:cNvPr id="4" name="Resim 3">
            <a:extLst>
              <a:ext uri="{FF2B5EF4-FFF2-40B4-BE49-F238E27FC236}">
                <a16:creationId xmlns:a16="http://schemas.microsoft.com/office/drawing/2014/main" id="{DB03646C-BBD5-6179-7FB5-77EA2BB61104}"/>
              </a:ext>
            </a:extLst>
          </p:cNvPr>
          <p:cNvPicPr>
            <a:picLocks noChangeAspect="1"/>
          </p:cNvPicPr>
          <p:nvPr/>
        </p:nvPicPr>
        <p:blipFill>
          <a:blip r:embed="rId3"/>
          <a:stretch>
            <a:fillRect/>
          </a:stretch>
        </p:blipFill>
        <p:spPr>
          <a:xfrm>
            <a:off x="9281000" y="1976225"/>
            <a:ext cx="2633911" cy="2635378"/>
          </a:xfrm>
          <a:prstGeom prst="rect">
            <a:avLst/>
          </a:prstGeom>
        </p:spPr>
      </p:pic>
      <p:sp>
        <p:nvSpPr>
          <p:cNvPr id="6" name="Düzlem 5">
            <a:extLst>
              <a:ext uri="{FF2B5EF4-FFF2-40B4-BE49-F238E27FC236}">
                <a16:creationId xmlns:a16="http://schemas.microsoft.com/office/drawing/2014/main" id="{B54E72ED-2956-13EE-E75F-B85A6115553B}"/>
              </a:ext>
            </a:extLst>
          </p:cNvPr>
          <p:cNvSpPr/>
          <p:nvPr/>
        </p:nvSpPr>
        <p:spPr>
          <a:xfrm>
            <a:off x="3144283" y="3293914"/>
            <a:ext cx="4964313" cy="2438400"/>
          </a:xfrm>
          <a:prstGeom prst="plaque">
            <a:avLst/>
          </a:prstGeom>
          <a:solidFill>
            <a:srgbClr val="0F549B"/>
          </a:solidFill>
          <a:ln>
            <a:solidFill>
              <a:srgbClr val="0F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latin typeface="Segoe UI" panose="020B0502040204020203" pitchFamily="34" charset="0"/>
                <a:cs typeface="Segoe UI" panose="020B0502040204020203" pitchFamily="34" charset="0"/>
              </a:rPr>
              <a:t>OSB sosyal iletişim alanındaki tüm bu becerilerin değişen derecelerde etkilenmesi ve bunun başka bir klinik durum ile açıklanamaması ile kendini gösterir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77CF482D-6650-E9D4-4B3A-7E3282EC5AC2}"/>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0539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7194" y="1392851"/>
            <a:ext cx="10515600" cy="75358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1. 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83393" y="2146435"/>
            <a:ext cx="10901413" cy="3661240"/>
          </a:xfrm>
        </p:spPr>
        <p:txBody>
          <a:bodyPr>
            <a:norm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Bu dersin amacı</a:t>
            </a:r>
          </a:p>
          <a:p>
            <a:pPr lvl="1" algn="just">
              <a:buFont typeface="Wingdings" panose="05000000000000000000" pitchFamily="2" charset="2"/>
              <a:buChar char="ü"/>
            </a:pPr>
            <a:r>
              <a:rPr lang="tr-TR" dirty="0">
                <a:latin typeface="Segoe UI" panose="020B0502040204020203" pitchFamily="34" charset="0"/>
                <a:cs typeface="Segoe UI" panose="020B0502040204020203" pitchFamily="34" charset="0"/>
              </a:rPr>
              <a:t>Çocuklarla çalışan </a:t>
            </a:r>
            <a:r>
              <a:rPr lang="tr-TR" b="1" dirty="0">
                <a:solidFill>
                  <a:srgbClr val="002060"/>
                </a:solidFill>
                <a:latin typeface="Segoe UI" panose="020B0502040204020203" pitchFamily="34" charset="0"/>
                <a:cs typeface="Segoe UI" panose="020B0502040204020203" pitchFamily="34" charset="0"/>
              </a:rPr>
              <a:t>sosyal hizmet profesyonelinin </a:t>
            </a:r>
            <a:r>
              <a:rPr lang="tr-TR" dirty="0">
                <a:latin typeface="Segoe UI" panose="020B0502040204020203" pitchFamily="34" charset="0"/>
                <a:cs typeface="Segoe UI" panose="020B0502040204020203" pitchFamily="34" charset="0"/>
              </a:rPr>
              <a:t>0-11 yaş aralığındaki çocuklarda sık görülen; </a:t>
            </a:r>
          </a:p>
          <a:p>
            <a:pPr lvl="2" algn="just">
              <a:buFont typeface="Wingdings" panose="05000000000000000000" pitchFamily="2" charset="2"/>
              <a:buChar char="ü"/>
            </a:pPr>
            <a:r>
              <a:rPr lang="tr-TR" sz="2400" dirty="0">
                <a:latin typeface="Segoe UI" panose="020B0502040204020203" pitchFamily="34" charset="0"/>
                <a:cs typeface="Segoe UI" panose="020B0502040204020203" pitchFamily="34" charset="0"/>
              </a:rPr>
              <a:t>Duygusal ve davranışsal zorluklarla ilgili bilgi birikimini artırması</a:t>
            </a:r>
          </a:p>
          <a:p>
            <a:pPr lvl="2" algn="just">
              <a:buFont typeface="Wingdings" panose="05000000000000000000" pitchFamily="2" charset="2"/>
              <a:buChar char="ü"/>
            </a:pPr>
            <a:r>
              <a:rPr lang="tr-TR" sz="2400" dirty="0">
                <a:latin typeface="Segoe UI" panose="020B0502040204020203" pitchFamily="34" charset="0"/>
                <a:cs typeface="Segoe UI" panose="020B0502040204020203" pitchFamily="34" charset="0"/>
              </a:rPr>
              <a:t>Psikopatolojileri tanıma, temel seviyede yönetme ve yönlendirme becerisini kazanmasıdır</a:t>
            </a:r>
          </a:p>
        </p:txBody>
      </p:sp>
      <p:sp>
        <p:nvSpPr>
          <p:cNvPr id="4" name="Slide Number Placeholder 3">
            <a:extLst>
              <a:ext uri="{FF2B5EF4-FFF2-40B4-BE49-F238E27FC236}">
                <a16:creationId xmlns:a16="http://schemas.microsoft.com/office/drawing/2014/main" id="{68FC8189-5F43-2F6D-D2D5-F648264A99BA}"/>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2875E1-1F75-EF30-D1E8-F3A1FFFB0F78}"/>
              </a:ext>
            </a:extLst>
          </p:cNvPr>
          <p:cNvSpPr>
            <a:spLocks noGrp="1"/>
          </p:cNvSpPr>
          <p:nvPr>
            <p:ph type="title"/>
          </p:nvPr>
        </p:nvSpPr>
        <p:spPr>
          <a:xfrm>
            <a:off x="633840" y="118254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3BC5AD4C-A1CB-4F61-91C7-446429811221}"/>
              </a:ext>
            </a:extLst>
          </p:cNvPr>
          <p:cNvSpPr>
            <a:spLocks noGrp="1"/>
          </p:cNvSpPr>
          <p:nvPr>
            <p:ph idx="1"/>
          </p:nvPr>
        </p:nvSpPr>
        <p:spPr>
          <a:xfrm>
            <a:off x="699435" y="2412743"/>
            <a:ext cx="11207862" cy="3505736"/>
          </a:xfrm>
        </p:spPr>
        <p:txBody>
          <a:bodyPr>
            <a:norm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Ortak </a:t>
            </a:r>
            <a:r>
              <a:rPr lang="en-US" sz="2400" b="1" dirty="0">
                <a:solidFill>
                  <a:srgbClr val="002060"/>
                </a:solidFill>
                <a:latin typeface="Segoe UI" panose="020B0502040204020203" pitchFamily="34" charset="0"/>
                <a:cs typeface="Segoe UI" panose="020B0502040204020203" pitchFamily="34" charset="0"/>
              </a:rPr>
              <a:t>D</a:t>
            </a:r>
            <a:r>
              <a:rPr lang="tr-TR" sz="2400" b="1" dirty="0">
                <a:solidFill>
                  <a:srgbClr val="002060"/>
                </a:solidFill>
                <a:latin typeface="Segoe UI" panose="020B0502040204020203" pitchFamily="34" charset="0"/>
                <a:cs typeface="Segoe UI" panose="020B0502040204020203" pitchFamily="34" charset="0"/>
              </a:rPr>
              <a:t>ikkat</a:t>
            </a:r>
            <a:endParaRPr lang="tr-TR" sz="2400" dirty="0">
              <a:solidFill>
                <a:srgbClr val="002060"/>
              </a:solidFill>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3. ayından itibaren nesneleri takip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9.-10. aydan itibaren bir şeyi göstermesi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18. aydan sonra + </a:t>
            </a:r>
            <a:r>
              <a:rPr lang="tr-TR" sz="2400" b="1" dirty="0">
                <a:solidFill>
                  <a:srgbClr val="002060"/>
                </a:solidFill>
                <a:latin typeface="Segoe UI" panose="020B0502040204020203" pitchFamily="34" charset="0"/>
                <a:cs typeface="Segoe UI" panose="020B0502040204020203" pitchFamily="34" charset="0"/>
              </a:rPr>
              <a:t>duygu bileşen</a:t>
            </a:r>
            <a:endParaRPr lang="tr-TR" sz="2400" dirty="0">
              <a:solidFill>
                <a:srgbClr val="002060"/>
              </a:solidFill>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Ortak dikkat kurabilme → </a:t>
            </a:r>
            <a:r>
              <a:rPr lang="tr-TR" sz="2400" b="1" dirty="0">
                <a:solidFill>
                  <a:srgbClr val="002060"/>
                </a:solidFill>
                <a:latin typeface="Segoe UI" panose="020B0502040204020203" pitchFamily="34" charset="0"/>
                <a:cs typeface="Segoe UI" panose="020B0502040204020203" pitchFamily="34" charset="0"/>
              </a:rPr>
              <a:t>sosyal öğrenmenin temeli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Çocuk, sokakta bir kedi gördüğü zaman heyecanlanabilir veya korkabilir, kediyi göstererek annesine bakar ve tekrar kediye bakar. Kedi, anne ve çocuk arasında kurulan üçgen → ortak dikkat</a:t>
            </a:r>
          </a:p>
        </p:txBody>
      </p:sp>
      <p:sp>
        <p:nvSpPr>
          <p:cNvPr id="4" name="Slide Number Placeholder 3">
            <a:extLst>
              <a:ext uri="{FF2B5EF4-FFF2-40B4-BE49-F238E27FC236}">
                <a16:creationId xmlns:a16="http://schemas.microsoft.com/office/drawing/2014/main" id="{BE531E04-0B0F-64B4-4399-9426E33DE292}"/>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227882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AB822C-669A-979D-ECC7-DA9FDC390688}"/>
              </a:ext>
            </a:extLst>
          </p:cNvPr>
          <p:cNvSpPr>
            <a:spLocks noGrp="1"/>
          </p:cNvSpPr>
          <p:nvPr>
            <p:ph type="title"/>
          </p:nvPr>
        </p:nvSpPr>
        <p:spPr>
          <a:xfrm>
            <a:off x="626533" y="1393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2A736986-830D-2CD9-58BA-807EF8CF2C22}"/>
              </a:ext>
            </a:extLst>
          </p:cNvPr>
          <p:cNvSpPr>
            <a:spLocks noGrp="1"/>
          </p:cNvSpPr>
          <p:nvPr>
            <p:ph idx="1"/>
          </p:nvPr>
        </p:nvSpPr>
        <p:spPr>
          <a:xfrm>
            <a:off x="626532" y="2612813"/>
            <a:ext cx="11039603" cy="2851892"/>
          </a:xfrm>
        </p:spPr>
        <p:txBody>
          <a:bodyPr>
            <a:no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1-2 yaş arasında </a:t>
            </a:r>
            <a:r>
              <a:rPr lang="tr-TR" sz="2400" dirty="0">
                <a:latin typeface="Segoe UI" panose="020B0502040204020203" pitchFamily="34" charset="0"/>
                <a:cs typeface="Segoe UI" panose="020B0502040204020203" pitchFamily="34" charset="0"/>
              </a:rPr>
              <a:t>belirtiler daha aşikâr;</a:t>
            </a:r>
          </a:p>
          <a:p>
            <a:pPr algn="just">
              <a:buFont typeface="Wingdings" panose="05000000000000000000" pitchFamily="2" charset="2"/>
              <a:buChar char="§"/>
            </a:pPr>
            <a:r>
              <a:rPr lang="tr-TR" sz="2400" u="sng" dirty="0">
                <a:latin typeface="Segoe UI" panose="020B0502040204020203" pitchFamily="34" charset="0"/>
                <a:cs typeface="Segoe UI" panose="020B0502040204020203" pitchFamily="34" charset="0"/>
              </a:rPr>
              <a:t>Göz teması yetersizliği, görsel takipte zorluk, insan yüzünden ziyade nesnelere yönelik ilgi</a:t>
            </a:r>
          </a:p>
          <a:p>
            <a:pPr algn="just">
              <a:buFont typeface="Wingdings" panose="05000000000000000000" pitchFamily="2" charset="2"/>
              <a:buChar char="§"/>
            </a:pPr>
            <a:r>
              <a:rPr lang="tr-TR" sz="2400" u="sng" dirty="0">
                <a:latin typeface="Segoe UI" panose="020B0502040204020203" pitchFamily="34" charset="0"/>
                <a:cs typeface="Segoe UI" panose="020B0502040204020203" pitchFamily="34" charset="0"/>
              </a:rPr>
              <a:t>Motor aktivite ve koordinasyonda zorluk, ince-kaba motor beceri eksikliği, parmak ucunda yürüme, garip el hareketleri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Bazı durumlarda, bu yaş aralığına kadar normal gelişen çocuklar becerilerini kaybedebilir → </a:t>
            </a:r>
            <a:r>
              <a:rPr lang="tr-TR" sz="2400" b="1" dirty="0">
                <a:solidFill>
                  <a:srgbClr val="002060"/>
                </a:solidFill>
                <a:latin typeface="Segoe UI" panose="020B0502040204020203" pitchFamily="34" charset="0"/>
                <a:cs typeface="Segoe UI" panose="020B0502040204020203" pitchFamily="34" charset="0"/>
              </a:rPr>
              <a:t>Regresyon (%20-47 )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CHAT ve M-CHAT → tarama amaçlı kullanılabilir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endParaRPr lang="tr-TR" sz="2400" b="1"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AB6409B-609F-25B1-B4D2-8F117FF296AA}"/>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2189635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34F22C-5D3B-42B3-9172-B0AFA01A4D99}"/>
              </a:ext>
            </a:extLst>
          </p:cNvPr>
          <p:cNvSpPr>
            <a:spLocks noGrp="1"/>
          </p:cNvSpPr>
          <p:nvPr>
            <p:ph type="title"/>
          </p:nvPr>
        </p:nvSpPr>
        <p:spPr>
          <a:xfrm>
            <a:off x="601134" y="137636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CE5168A1-FD67-20AA-CBE3-3C59E5065DAF}"/>
              </a:ext>
            </a:extLst>
          </p:cNvPr>
          <p:cNvSpPr>
            <a:spLocks noGrp="1"/>
          </p:cNvSpPr>
          <p:nvPr>
            <p:ph idx="1"/>
          </p:nvPr>
        </p:nvSpPr>
        <p:spPr>
          <a:xfrm>
            <a:off x="601134" y="2619784"/>
            <a:ext cx="10735733" cy="3072584"/>
          </a:xfrm>
        </p:spPr>
        <p:txBody>
          <a:bodyPr>
            <a:no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2-3 yaş aralığı</a:t>
            </a:r>
            <a:r>
              <a:rPr lang="tr-TR" sz="2400" dirty="0">
                <a:solidFill>
                  <a:srgbClr val="002060"/>
                </a:solidFill>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hekime en sık başvuru</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Konuşma gecikmesi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Sosyal ilişkide zorluk, ikili ilişkilerde kısıtlılık, ortak dikkat zayıflığı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Göz teması ve işaret etme becerilerinde zayıflık</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Çevreden izole görünme, oyuna davet etmeme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Başkalarının ilgisini çekmede güçlük, yaşıtlarına olan ilgide azalma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Kontrolsüz ve anlamsız ilgi ve temas </a:t>
            </a:r>
          </a:p>
          <a:p>
            <a:pPr lvl="2" algn="just">
              <a:buFont typeface="Wingdings" panose="05000000000000000000" pitchFamily="2" charset="2"/>
              <a:buChar char="§"/>
            </a:pPr>
            <a:r>
              <a:rPr lang="en-US" sz="2400" dirty="0">
                <a:latin typeface="Segoe UI" panose="020B0502040204020203" pitchFamily="34" charset="0"/>
                <a:cs typeface="Segoe UI" panose="020B0502040204020203" pitchFamily="34" charset="0"/>
              </a:rPr>
              <a:t>H</a:t>
            </a:r>
            <a:r>
              <a:rPr lang="tr-TR" sz="2400" dirty="0">
                <a:latin typeface="Segoe UI" panose="020B0502040204020203" pitchFamily="34" charset="0"/>
                <a:cs typeface="Segoe UI" panose="020B0502040204020203" pitchFamily="34" charset="0"/>
              </a:rPr>
              <a:t>iç tanımadığı birisine sarılma, kucağına oturma gibi</a:t>
            </a:r>
          </a:p>
        </p:txBody>
      </p:sp>
      <p:sp>
        <p:nvSpPr>
          <p:cNvPr id="4" name="Slide Number Placeholder 3">
            <a:extLst>
              <a:ext uri="{FF2B5EF4-FFF2-40B4-BE49-F238E27FC236}">
                <a16:creationId xmlns:a16="http://schemas.microsoft.com/office/drawing/2014/main" id="{8C6D60E0-71CD-EF66-293C-A42A9CA7D6FD}"/>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127231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41C774-8EF9-3EB2-C538-79D58EAE7E0C}"/>
              </a:ext>
            </a:extLst>
          </p:cNvPr>
          <p:cNvSpPr>
            <a:spLocks noGrp="1"/>
          </p:cNvSpPr>
          <p:nvPr>
            <p:ph type="title"/>
          </p:nvPr>
        </p:nvSpPr>
        <p:spPr>
          <a:xfrm>
            <a:off x="645694" y="124336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DD577F96-2AAB-68CD-118D-BE040EEC144C}"/>
              </a:ext>
            </a:extLst>
          </p:cNvPr>
          <p:cNvSpPr>
            <a:spLocks noGrp="1"/>
          </p:cNvSpPr>
          <p:nvPr>
            <p:ph idx="1"/>
          </p:nvPr>
        </p:nvSpPr>
        <p:spPr>
          <a:xfrm>
            <a:off x="645694" y="2568932"/>
            <a:ext cx="11000873" cy="3175511"/>
          </a:xfrm>
        </p:spPr>
        <p:txBody>
          <a:bodyPr>
            <a:normAutofit/>
          </a:bodyPr>
          <a:lstStyle/>
          <a:p>
            <a:pPr marL="0" indent="0">
              <a:buNone/>
            </a:pPr>
            <a:r>
              <a:rPr lang="tr-TR" sz="2400" b="1" dirty="0">
                <a:solidFill>
                  <a:srgbClr val="002060"/>
                </a:solidFill>
                <a:latin typeface="Segoe UI" panose="020B0502040204020203" pitchFamily="34" charset="0"/>
                <a:cs typeface="Segoe UI" panose="020B0502040204020203" pitchFamily="34" charset="0"/>
              </a:rPr>
              <a:t>4-5 yaş aralığında </a:t>
            </a:r>
            <a:r>
              <a:rPr lang="tr-TR" sz="2400" dirty="0">
                <a:latin typeface="Segoe UI" panose="020B0502040204020203" pitchFamily="34" charset="0"/>
                <a:cs typeface="Segoe UI" panose="020B0502040204020203" pitchFamily="34" charset="0"/>
              </a:rPr>
              <a:t>belirtiler artık net</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Yaşıtlarından farklılık, sosyal ilişkide güçlük </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Kısıtlı jest ve mimikler</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Sosyal ilişkiyi sürdürememe</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Senaryolu oyunları oynamada güçlük </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Kısa ve tekrarlayıcı konuşmalar</a:t>
            </a:r>
          </a:p>
          <a:p>
            <a:pPr lvl="1">
              <a:buFont typeface="Wingdings" panose="05000000000000000000" pitchFamily="2" charset="2"/>
              <a:buChar char="§"/>
            </a:pPr>
            <a:r>
              <a:rPr lang="tr-TR" dirty="0">
                <a:latin typeface="Segoe UI" panose="020B0502040204020203" pitchFamily="34" charset="0"/>
                <a:cs typeface="Segoe UI" panose="020B0502040204020203" pitchFamily="34" charset="0"/>
              </a:rPr>
              <a:t>Söyleneni tekrar etme (ekolali) </a:t>
            </a:r>
          </a:p>
        </p:txBody>
      </p:sp>
      <p:sp>
        <p:nvSpPr>
          <p:cNvPr id="4" name="Slide Number Placeholder 3">
            <a:extLst>
              <a:ext uri="{FF2B5EF4-FFF2-40B4-BE49-F238E27FC236}">
                <a16:creationId xmlns:a16="http://schemas.microsoft.com/office/drawing/2014/main" id="{221D4B31-FEFA-1BCB-E257-A996F1157BCF}"/>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156156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CF4725-B97E-3BF0-93FD-BE579DBF5362}"/>
              </a:ext>
            </a:extLst>
          </p:cNvPr>
          <p:cNvSpPr>
            <a:spLocks noGrp="1"/>
          </p:cNvSpPr>
          <p:nvPr>
            <p:ph type="title"/>
          </p:nvPr>
        </p:nvSpPr>
        <p:spPr>
          <a:xfrm>
            <a:off x="616819" y="136397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75C49820-2699-CB0E-6E6C-FBDE8AC44213}"/>
              </a:ext>
            </a:extLst>
          </p:cNvPr>
          <p:cNvSpPr>
            <a:spLocks noGrp="1"/>
          </p:cNvSpPr>
          <p:nvPr>
            <p:ph idx="1"/>
          </p:nvPr>
        </p:nvSpPr>
        <p:spPr>
          <a:xfrm>
            <a:off x="616819" y="2609584"/>
            <a:ext cx="11116376" cy="3117759"/>
          </a:xfrm>
        </p:spPr>
        <p:txBody>
          <a:bodyPr>
            <a:norm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Okul çağında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Temel belirtiler sürmekle birlikte bazı belirtilerde hafifleme ve kısmi iyileşmeler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Bilişsel bir sorun olmamasına rağmen öğrenme sorunları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Sosyal ilişkilerde kısıtlılık</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Motor stereotipiler devam edebilir, törensel ve takıntılı davranışlar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Aynılıkta ısrar ve sınırlı ilgi alanı</a:t>
            </a:r>
          </a:p>
          <a:p>
            <a:pPr algn="just"/>
            <a:endParaRPr lang="tr-TR"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2C67C76-C2C2-9A42-F46E-BE88903E3EBE}"/>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1613951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0D2AB0-3E46-0BAB-8A19-A2217623A2C9}"/>
              </a:ext>
            </a:extLst>
          </p:cNvPr>
          <p:cNvSpPr>
            <a:spLocks noGrp="1"/>
          </p:cNvSpPr>
          <p:nvPr>
            <p:ph type="title"/>
          </p:nvPr>
        </p:nvSpPr>
        <p:spPr>
          <a:xfrm>
            <a:off x="616819" y="128316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p>
        </p:txBody>
      </p:sp>
      <p:sp>
        <p:nvSpPr>
          <p:cNvPr id="3" name="İçerik Yer Tutucusu 2">
            <a:extLst>
              <a:ext uri="{FF2B5EF4-FFF2-40B4-BE49-F238E27FC236}">
                <a16:creationId xmlns:a16="http://schemas.microsoft.com/office/drawing/2014/main" id="{4E3F1028-C183-9EBD-3721-F23959AB0F0E}"/>
              </a:ext>
            </a:extLst>
          </p:cNvPr>
          <p:cNvSpPr>
            <a:spLocks noGrp="1"/>
          </p:cNvSpPr>
          <p:nvPr>
            <p:ph idx="1"/>
          </p:nvPr>
        </p:nvSpPr>
        <p:spPr>
          <a:xfrm>
            <a:off x="616819" y="2495510"/>
            <a:ext cx="10808368" cy="3165885"/>
          </a:xfrm>
        </p:spPr>
        <p:txBody>
          <a:bodyPr>
            <a:no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Otizm,</a:t>
            </a:r>
            <a:r>
              <a:rPr lang="en-US" sz="2000" dirty="0">
                <a:latin typeface="Segoe UI" panose="020B0502040204020203"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çocuk</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ve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ergen</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psikiyatrisi</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hekimi</a:t>
            </a:r>
            <a:r>
              <a:rPr lang="tr-TR" sz="2000" dirty="0">
                <a:effectLst/>
                <a:latin typeface="Segoe UI" panose="020B0502040204020203" pitchFamily="34" charset="0"/>
                <a:ea typeface="Calibri" panose="020F0502020204030204" pitchFamily="34" charset="0"/>
                <a:cs typeface="Segoe UI" panose="020B0502040204020203" pitchFamily="34" charset="0"/>
              </a:rPr>
              <a:t> tarafından </a:t>
            </a:r>
            <a:r>
              <a:rPr lang="tr-TR" sz="2000" dirty="0">
                <a:latin typeface="Segoe UI" panose="020B0502040204020203" pitchFamily="34" charset="0"/>
                <a:cs typeface="Segoe UI" panose="020B0502040204020203" pitchFamily="34" charset="0"/>
              </a:rPr>
              <a:t>DSM-5-TR tanı kriterleri kullanılarak saptanabilen klinik bir tanı</a:t>
            </a:r>
          </a:p>
          <a:p>
            <a:pPr lvl="1" algn="just">
              <a:buFont typeface="Wingdings" panose="05000000000000000000" pitchFamily="2" charset="2"/>
              <a:buChar char="ü"/>
            </a:pPr>
            <a:r>
              <a:rPr lang="tr-TR" sz="2000" dirty="0">
                <a:effectLst/>
                <a:latin typeface="Segoe UI" panose="020B0502040204020203" pitchFamily="34" charset="0"/>
                <a:ea typeface="Calibri" panose="020F0502020204030204" pitchFamily="34" charset="0"/>
                <a:cs typeface="Segoe UI" panose="020B0502040204020203" pitchFamily="34" charset="0"/>
              </a:rPr>
              <a:t>Ç</a:t>
            </a:r>
            <a:r>
              <a:rPr lang="en-US" sz="2000" dirty="0" err="1">
                <a:effectLst/>
                <a:latin typeface="Segoe UI" panose="020B0502040204020203" pitchFamily="34" charset="0"/>
                <a:ea typeface="Calibri" panose="020F0502020204030204" pitchFamily="34" charset="0"/>
                <a:cs typeface="Segoe UI" panose="020B0502040204020203" pitchFamily="34" charset="0"/>
              </a:rPr>
              <a:t>ocuğu</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ve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ailesini</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değerlendirme</a:t>
            </a:r>
            <a:endParaRPr lang="tr-TR" sz="2000" dirty="0">
              <a:effectLst/>
              <a:latin typeface="Segoe UI" panose="020B0502040204020203" pitchFamily="34" charset="0"/>
              <a:ea typeface="Calibri" panose="020F0502020204030204" pitchFamily="34" charset="0"/>
              <a:cs typeface="Segoe UI" panose="020B0502040204020203" pitchFamily="34" charset="0"/>
            </a:endParaRPr>
          </a:p>
          <a:p>
            <a:pPr lvl="1" algn="just">
              <a:buFont typeface="Wingdings" panose="05000000000000000000" pitchFamily="2" charset="2"/>
              <a:buChar char="ü"/>
            </a:pPr>
            <a:r>
              <a:rPr lang="tr-TR" sz="2000" dirty="0">
                <a:effectLst/>
                <a:latin typeface="Segoe UI" panose="020B0502040204020203" pitchFamily="34" charset="0"/>
                <a:ea typeface="Calibri" panose="020F0502020204030204" pitchFamily="34" charset="0"/>
                <a:cs typeface="Segoe UI" panose="020B0502040204020203" pitchFamily="34" charset="0"/>
              </a:rPr>
              <a:t>G</a:t>
            </a:r>
            <a:r>
              <a:rPr lang="en-US" sz="2000" dirty="0" err="1">
                <a:effectLst/>
                <a:latin typeface="Segoe UI" panose="020B0502040204020203" pitchFamily="34" charset="0"/>
                <a:ea typeface="Calibri" panose="020F0502020204030204" pitchFamily="34" charset="0"/>
                <a:cs typeface="Segoe UI" panose="020B0502040204020203" pitchFamily="34" charset="0"/>
              </a:rPr>
              <a:t>eçmiş</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kayıtlarını</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ve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videoları</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inceleme</a:t>
            </a:r>
            <a:endParaRPr lang="tr-TR" sz="2000" dirty="0">
              <a:effectLst/>
              <a:latin typeface="Segoe UI" panose="020B0502040204020203" pitchFamily="34" charset="0"/>
              <a:ea typeface="Calibri" panose="020F0502020204030204"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Davranışsal gözlem</a:t>
            </a:r>
          </a:p>
          <a:p>
            <a:pPr algn="just">
              <a:buFont typeface="Wingdings" panose="05000000000000000000" pitchFamily="2" charset="2"/>
              <a:buChar char="§"/>
            </a:pPr>
            <a:r>
              <a:rPr lang="en-US" sz="2000" dirty="0" err="1">
                <a:effectLst/>
                <a:latin typeface="Segoe UI" panose="020B0502040204020203" pitchFamily="34" charset="0"/>
                <a:ea typeface="Calibri" panose="020F0502020204030204" pitchFamily="34" charset="0"/>
                <a:cs typeface="Segoe UI" panose="020B0502040204020203" pitchFamily="34" charset="0"/>
              </a:rPr>
              <a:t>Otizm</a:t>
            </a:r>
            <a:r>
              <a:rPr lang="en-US" sz="2000" dirty="0">
                <a:effectLst/>
                <a:latin typeface="Segoe UI" panose="020B0502040204020203" pitchFamily="34" charset="0"/>
                <a:ea typeface="Calibri" panose="020F0502020204030204" pitchFamily="34" charset="0"/>
                <a:cs typeface="Segoe UI" panose="020B0502040204020203" pitchFamily="34" charset="0"/>
              </a:rPr>
              <a:t> Spektrum </a:t>
            </a:r>
            <a:r>
              <a:rPr lang="en-US" sz="2000" dirty="0" err="1">
                <a:effectLst/>
                <a:latin typeface="Segoe UI" panose="020B0502040204020203" pitchFamily="34" charset="0"/>
                <a:ea typeface="Calibri" panose="020F0502020204030204" pitchFamily="34" charset="0"/>
                <a:cs typeface="Segoe UI" panose="020B0502040204020203" pitchFamily="34" charset="0"/>
              </a:rPr>
              <a:t>Bozukluğu</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tanısını</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koyduran</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spesifik</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bir</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ölçek</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görüntüleme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yöntemi</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veya</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laboratuar</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dirty="0" err="1">
                <a:effectLst/>
                <a:latin typeface="Segoe UI" panose="020B0502040204020203" pitchFamily="34" charset="0"/>
                <a:ea typeface="Calibri" panose="020F0502020204030204" pitchFamily="34" charset="0"/>
                <a:cs typeface="Segoe UI" panose="020B0502040204020203" pitchFamily="34" charset="0"/>
              </a:rPr>
              <a:t>testi</a:t>
            </a:r>
            <a:r>
              <a:rPr lang="en-US" sz="2000" dirty="0">
                <a:effectLst/>
                <a:latin typeface="Segoe UI" panose="020B0502040204020203" pitchFamily="34" charset="0"/>
                <a:ea typeface="Calibri" panose="020F0502020204030204" pitchFamily="34" charset="0"/>
                <a:cs typeface="Segoe UI" panose="020B0502040204020203" pitchFamily="34" charset="0"/>
              </a:rPr>
              <a:t> yok</a:t>
            </a:r>
            <a:r>
              <a:rPr lang="tr-TR" sz="2000" dirty="0">
                <a:effectLst/>
                <a:latin typeface="Segoe UI" panose="020B0502040204020203" pitchFamily="34" charset="0"/>
                <a:ea typeface="Calibri" panose="020F0502020204030204" pitchFamily="34" charset="0"/>
                <a:cs typeface="Segoe UI" panose="020B0502040204020203" pitchFamily="34" charset="0"/>
              </a:rPr>
              <a:t>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Otizmin belirti şiddetinin değerlendirilmesinde ve izleminde</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Ölçekler</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Yapılandırılmış ve yarı yapılandırılmış görüşme yöntemler </a:t>
            </a:r>
          </a:p>
        </p:txBody>
      </p:sp>
      <p:sp>
        <p:nvSpPr>
          <p:cNvPr id="4" name="Slide Number Placeholder 3">
            <a:extLst>
              <a:ext uri="{FF2B5EF4-FFF2-40B4-BE49-F238E27FC236}">
                <a16:creationId xmlns:a16="http://schemas.microsoft.com/office/drawing/2014/main" id="{084786DD-25E6-31C2-7740-9788CE6CD0FD}"/>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3484837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C7CBF1-B909-72AE-EFA8-6F2750CE26FB}"/>
              </a:ext>
            </a:extLst>
          </p:cNvPr>
          <p:cNvSpPr>
            <a:spLocks noGrp="1"/>
          </p:cNvSpPr>
          <p:nvPr>
            <p:ph type="title"/>
          </p:nvPr>
        </p:nvSpPr>
        <p:spPr>
          <a:xfrm>
            <a:off x="645695" y="137359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ED9691C7-21F1-64BD-AC00-A4D66A5F71EE}"/>
              </a:ext>
            </a:extLst>
          </p:cNvPr>
          <p:cNvSpPr>
            <a:spLocks noGrp="1"/>
          </p:cNvSpPr>
          <p:nvPr>
            <p:ph idx="1"/>
          </p:nvPr>
        </p:nvSpPr>
        <p:spPr>
          <a:xfrm>
            <a:off x="636070" y="2733515"/>
            <a:ext cx="10775731" cy="2851892"/>
          </a:xfrm>
        </p:spPr>
        <p:txBody>
          <a:bodyPr>
            <a:noAutofit/>
          </a:bodyPr>
          <a:lstStyle/>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Tedavi çok boyutludur ve bireyselleştirilmelidir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Ana belirtilere etkisi görülmüş en etkili tedavi yöntemi → </a:t>
            </a:r>
            <a:r>
              <a:rPr lang="tr-TR" sz="2000" b="1" dirty="0">
                <a:solidFill>
                  <a:srgbClr val="002060"/>
                </a:solidFill>
                <a:latin typeface="Segoe UI" panose="020B0502040204020203" pitchFamily="34" charset="0"/>
                <a:cs typeface="Segoe UI" panose="020B0502040204020203" pitchFamily="34" charset="0"/>
              </a:rPr>
              <a:t>eğitsel yaklaşımlar</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Eğitimin başarısını belirleyen en önemli faktörler</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Çocuğun bilişsel seviyesi, erken yaşta tedaviye başlanması (</a:t>
            </a:r>
            <a:r>
              <a:rPr lang="tr-TR" sz="2000" b="1" dirty="0">
                <a:solidFill>
                  <a:srgbClr val="002060"/>
                </a:solidFill>
                <a:latin typeface="Segoe UI" panose="020B0502040204020203" pitchFamily="34" charset="0"/>
                <a:cs typeface="Segoe UI" panose="020B0502040204020203" pitchFamily="34" charset="0"/>
              </a:rPr>
              <a:t>3 yaş ve öncesi</a:t>
            </a:r>
            <a:r>
              <a:rPr lang="tr-TR" sz="2000" dirty="0">
                <a:latin typeface="Segoe UI" panose="020B0502040204020203" pitchFamily="34" charset="0"/>
                <a:cs typeface="Segoe UI" panose="020B0502040204020203" pitchFamily="34" charset="0"/>
              </a:rPr>
              <a:t>) </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Tedavinin yoğunluğu ve miktarı</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Ailenin özellikleri</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Çocuğun genetik ve biyolojik özellikleri (</a:t>
            </a:r>
            <a:r>
              <a:rPr lang="tr-TR" sz="2000" b="1" u="sng" dirty="0">
                <a:solidFill>
                  <a:srgbClr val="002060"/>
                </a:solidFill>
                <a:latin typeface="Segoe UI" panose="020B0502040204020203" pitchFamily="34" charset="0"/>
                <a:cs typeface="Segoe UI" panose="020B0502040204020203" pitchFamily="34" charset="0"/>
              </a:rPr>
              <a:t>belirti şiddeti</a:t>
            </a:r>
            <a:r>
              <a:rPr lang="tr-TR" sz="2000" dirty="0">
                <a:latin typeface="Segoe UI" panose="020B0502040204020203" pitchFamily="34" charset="0"/>
                <a:cs typeface="Segoe UI" panose="020B0502040204020203" pitchFamily="34" charset="0"/>
              </a:rPr>
              <a:t>)</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Sosyal hayata katılım derecesi</a:t>
            </a:r>
          </a:p>
        </p:txBody>
      </p:sp>
      <p:sp>
        <p:nvSpPr>
          <p:cNvPr id="4" name="Slide Number Placeholder 3">
            <a:extLst>
              <a:ext uri="{FF2B5EF4-FFF2-40B4-BE49-F238E27FC236}">
                <a16:creationId xmlns:a16="http://schemas.microsoft.com/office/drawing/2014/main" id="{74225A50-C233-CA9A-9894-AC2A8BA6167E}"/>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151429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FC9A4A-3656-103D-E698-14F5D04DFBCD}"/>
              </a:ext>
            </a:extLst>
          </p:cNvPr>
          <p:cNvSpPr>
            <a:spLocks noGrp="1"/>
          </p:cNvSpPr>
          <p:nvPr>
            <p:ph type="title"/>
          </p:nvPr>
        </p:nvSpPr>
        <p:spPr>
          <a:xfrm>
            <a:off x="530192" y="124847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FD8590AF-180C-B53F-DB24-42C0132FED98}"/>
              </a:ext>
            </a:extLst>
          </p:cNvPr>
          <p:cNvSpPr>
            <a:spLocks noGrp="1"/>
          </p:cNvSpPr>
          <p:nvPr>
            <p:ph idx="1"/>
          </p:nvPr>
        </p:nvSpPr>
        <p:spPr>
          <a:xfrm>
            <a:off x="596766" y="2468053"/>
            <a:ext cx="10757034" cy="3141476"/>
          </a:xfrm>
        </p:spPr>
        <p:txBody>
          <a:bodyPr>
            <a:norm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Çocuğun gereksinimlerinin tespit edilip eğitsel müdahaleye hemen başlanmalı</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En sık kullanılan ve etkinliği ispatlanmış eğitsel yöntemler</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Uygulamalı Davranış Analizi (</a:t>
            </a:r>
            <a:r>
              <a:rPr lang="tr-TR" sz="2000" dirty="0" err="1">
                <a:latin typeface="Segoe UI" panose="020B0502040204020203" pitchFamily="34" charset="0"/>
                <a:cs typeface="Segoe UI" panose="020B0502040204020203" pitchFamily="34" charset="0"/>
              </a:rPr>
              <a:t>Applied</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Behavior</a:t>
            </a:r>
            <a:r>
              <a:rPr lang="tr-TR" sz="2000" dirty="0">
                <a:latin typeface="Segoe UI" panose="020B0502040204020203" pitchFamily="34" charset="0"/>
                <a:cs typeface="Segoe UI" panose="020B0502040204020203" pitchFamily="34" charset="0"/>
              </a:rPr>
              <a:t> Analysis) </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Erken Yoğun Davranış Analizi (</a:t>
            </a:r>
            <a:r>
              <a:rPr lang="tr-TR" sz="2000" dirty="0" err="1">
                <a:latin typeface="Segoe UI" panose="020B0502040204020203" pitchFamily="34" charset="0"/>
                <a:cs typeface="Segoe UI" panose="020B0502040204020203" pitchFamily="34" charset="0"/>
              </a:rPr>
              <a:t>Early</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Intensive</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Behavioral</a:t>
            </a:r>
            <a:r>
              <a:rPr lang="tr-TR" sz="2000" dirty="0">
                <a:latin typeface="Segoe UI" panose="020B0502040204020203" pitchFamily="34" charset="0"/>
                <a:cs typeface="Segoe UI" panose="020B0502040204020203" pitchFamily="34" charset="0"/>
              </a:rPr>
              <a:t> Analysis) </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Erken Başlangıçlı Denver Modeli (</a:t>
            </a:r>
            <a:r>
              <a:rPr lang="tr-TR" sz="2000" dirty="0" err="1">
                <a:latin typeface="Segoe UI" panose="020B0502040204020203" pitchFamily="34" charset="0"/>
                <a:cs typeface="Segoe UI" panose="020B0502040204020203" pitchFamily="34" charset="0"/>
              </a:rPr>
              <a:t>The</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Early</a:t>
            </a:r>
            <a:r>
              <a:rPr lang="tr-TR" sz="2000" dirty="0">
                <a:latin typeface="Segoe UI" panose="020B0502040204020203" pitchFamily="34" charset="0"/>
                <a:cs typeface="Segoe UI" panose="020B0502040204020203" pitchFamily="34" charset="0"/>
              </a:rPr>
              <a:t> Start Denver Model)</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Evde eğitim programları, okul ile iş birliği ve ailenin gereksinimlerinin tespiti ve desteklenmesi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Konuşma ve dil terapisi ancak </a:t>
            </a:r>
            <a:r>
              <a:rPr lang="tr-TR" sz="2000" b="1" dirty="0">
                <a:solidFill>
                  <a:srgbClr val="002060"/>
                </a:solidFill>
                <a:latin typeface="Segoe UI" panose="020B0502040204020203" pitchFamily="34" charset="0"/>
                <a:cs typeface="Segoe UI" panose="020B0502040204020203" pitchFamily="34" charset="0"/>
              </a:rPr>
              <a:t>ortak dikkat </a:t>
            </a:r>
            <a:r>
              <a:rPr lang="tr-TR" sz="2000" dirty="0">
                <a:latin typeface="Segoe UI" panose="020B0502040204020203" pitchFamily="34" charset="0"/>
                <a:cs typeface="Segoe UI" panose="020B0502040204020203" pitchFamily="34" charset="0"/>
              </a:rPr>
              <a:t>geliştikten sonra gündeme gelebilir!! </a:t>
            </a:r>
          </a:p>
        </p:txBody>
      </p:sp>
      <p:sp>
        <p:nvSpPr>
          <p:cNvPr id="4" name="Slide Number Placeholder 3">
            <a:extLst>
              <a:ext uri="{FF2B5EF4-FFF2-40B4-BE49-F238E27FC236}">
                <a16:creationId xmlns:a16="http://schemas.microsoft.com/office/drawing/2014/main" id="{B3409CEE-5EE3-B18E-17E6-402C46353C81}"/>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1336397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8101A-686C-8C44-B58C-1CEE796A96AA}"/>
              </a:ext>
            </a:extLst>
          </p:cNvPr>
          <p:cNvSpPr>
            <a:spLocks noGrp="1"/>
          </p:cNvSpPr>
          <p:nvPr>
            <p:ph type="title"/>
          </p:nvPr>
        </p:nvSpPr>
        <p:spPr>
          <a:xfrm>
            <a:off x="636069" y="13681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034FFF23-41CC-2D69-45C6-3EC73F1C3BBD}"/>
              </a:ext>
            </a:extLst>
          </p:cNvPr>
          <p:cNvSpPr>
            <a:spLocks noGrp="1"/>
          </p:cNvSpPr>
          <p:nvPr>
            <p:ph idx="1"/>
          </p:nvPr>
        </p:nvSpPr>
        <p:spPr>
          <a:xfrm>
            <a:off x="943276" y="2618072"/>
            <a:ext cx="10943924" cy="3330341"/>
          </a:xfrm>
        </p:spPr>
        <p:txBody>
          <a:bodyPr>
            <a:noAutofit/>
          </a:bodyPr>
          <a:lstStyle/>
          <a:p>
            <a:pPr algn="just">
              <a:buFont typeface="Wingdings" panose="05000000000000000000" pitchFamily="2" charset="2"/>
              <a:buChar char="§"/>
            </a:pPr>
            <a:r>
              <a:rPr lang="tr-TR" sz="2000" b="1" dirty="0">
                <a:solidFill>
                  <a:srgbClr val="002060"/>
                </a:solidFill>
                <a:latin typeface="Segoe UI" panose="020B0502040204020203" pitchFamily="34" charset="0"/>
                <a:cs typeface="Segoe UI" panose="020B0502040204020203" pitchFamily="34" charset="0"/>
              </a:rPr>
              <a:t>Alternatif tedavi arayışları </a:t>
            </a:r>
            <a:r>
              <a:rPr lang="tr-TR" sz="2000" b="0" i="0" dirty="0">
                <a:solidFill>
                  <a:srgbClr val="374151"/>
                </a:solidFill>
                <a:effectLst/>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%56</a:t>
            </a:r>
          </a:p>
          <a:p>
            <a:pPr lvl="1" algn="just">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Hiperbarik oksijen, IVIG tedavisi, </a:t>
            </a:r>
            <a:r>
              <a:rPr lang="tr-TR" sz="2000" dirty="0" err="1">
                <a:latin typeface="Segoe UI" panose="020B0502040204020203" pitchFamily="34" charset="0"/>
                <a:cs typeface="Segoe UI" panose="020B0502040204020203" pitchFamily="34" charset="0"/>
              </a:rPr>
              <a:t>nörofeedback</a:t>
            </a:r>
            <a:r>
              <a:rPr lang="tr-TR" sz="2000" dirty="0">
                <a:latin typeface="Segoe UI" panose="020B0502040204020203" pitchFamily="34" charset="0"/>
                <a:cs typeface="Segoe UI" panose="020B0502040204020203" pitchFamily="34" charset="0"/>
              </a:rPr>
              <a:t> yöntemleri</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Etkisi gösterilmiş yöntemler</a:t>
            </a:r>
          </a:p>
          <a:p>
            <a:pPr lvl="1" algn="just">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Melatonin, spesifik masaj yöntemleri ve beslenmesi kötü olan çocuklarda multivitamin takviyesi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Kısmen kabul edilebilir yöntemler</a:t>
            </a:r>
          </a:p>
          <a:p>
            <a:pPr lvl="1" algn="just">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Spor, hayvanlarla terapiler, düşük doz B6/MG, folik asit, omega-3, akupunktur, müzik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Etkisiz/Olumsuz etkisi olabilecek yöntemler</a:t>
            </a:r>
          </a:p>
          <a:p>
            <a:pPr lvl="1" algn="just">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B12, C vitamini takviyesi, </a:t>
            </a:r>
            <a:r>
              <a:rPr lang="tr-TR" sz="2000" dirty="0" err="1">
                <a:latin typeface="Segoe UI" panose="020B0502040204020203" pitchFamily="34" charset="0"/>
                <a:cs typeface="Segoe UI" panose="020B0502040204020203" pitchFamily="34" charset="0"/>
              </a:rPr>
              <a:t>immun</a:t>
            </a:r>
            <a:r>
              <a:rPr lang="tr-TR" sz="2000" dirty="0">
                <a:latin typeface="Segoe UI" panose="020B0502040204020203" pitchFamily="34" charset="0"/>
                <a:cs typeface="Segoe UI" panose="020B0502040204020203" pitchFamily="34" charset="0"/>
              </a:rPr>
              <a:t> terapiler, spesifik diyetler, </a:t>
            </a:r>
            <a:r>
              <a:rPr lang="tr-TR" sz="2000" dirty="0" err="1">
                <a:latin typeface="Segoe UI" panose="020B0502040204020203" pitchFamily="34" charset="0"/>
                <a:cs typeface="Segoe UI" panose="020B0502040204020203" pitchFamily="34" charset="0"/>
              </a:rPr>
              <a:t>hiperbarik</a:t>
            </a:r>
            <a:r>
              <a:rPr lang="tr-TR" sz="2000" dirty="0">
                <a:latin typeface="Segoe UI" panose="020B0502040204020203" pitchFamily="34" charset="0"/>
                <a:cs typeface="Segoe UI" panose="020B0502040204020203" pitchFamily="34" charset="0"/>
              </a:rPr>
              <a:t> oksijen, ağır metal </a:t>
            </a:r>
            <a:r>
              <a:rPr lang="tr-TR" sz="2000" dirty="0" err="1">
                <a:latin typeface="Segoe UI" panose="020B0502040204020203" pitchFamily="34" charset="0"/>
                <a:cs typeface="Segoe UI" panose="020B0502040204020203" pitchFamily="34" charset="0"/>
              </a:rPr>
              <a:t>şelasyonu</a:t>
            </a:r>
            <a:r>
              <a:rPr lang="tr-TR" sz="20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E17432FD-8541-63A4-0722-4A826031E789}"/>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3662047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E9D245-6282-E2EB-1731-FA2F7A24EA6B}"/>
              </a:ext>
            </a:extLst>
          </p:cNvPr>
          <p:cNvSpPr>
            <a:spLocks noGrp="1"/>
          </p:cNvSpPr>
          <p:nvPr>
            <p:ph type="title"/>
          </p:nvPr>
        </p:nvSpPr>
        <p:spPr>
          <a:xfrm>
            <a:off x="601134" y="124541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895E2A6E-A8D1-3C80-89B8-2A40D58A72DC}"/>
              </a:ext>
            </a:extLst>
          </p:cNvPr>
          <p:cNvSpPr>
            <a:spLocks noGrp="1"/>
          </p:cNvSpPr>
          <p:nvPr>
            <p:ph idx="1"/>
          </p:nvPr>
        </p:nvSpPr>
        <p:spPr>
          <a:xfrm>
            <a:off x="601134" y="2479338"/>
            <a:ext cx="10515600" cy="2851892"/>
          </a:xfrm>
        </p:spPr>
        <p:txBody>
          <a:bodyPr>
            <a:no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Ana belirtiler üzerine etkisi gösterilmiş bir medikal tedavi Ø</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Medikal tedavi yalnızca otizme eşlik eden diğer psikiyatrik durumlar </a:t>
            </a:r>
          </a:p>
          <a:p>
            <a:pPr lvl="1" algn="just"/>
            <a:r>
              <a:rPr lang="tr-TR" dirty="0" err="1">
                <a:latin typeface="Segoe UI" panose="020B0502040204020203" pitchFamily="34" charset="0"/>
                <a:cs typeface="Segoe UI" panose="020B0502040204020203" pitchFamily="34" charset="0"/>
              </a:rPr>
              <a:t>Örn</a:t>
            </a:r>
            <a:r>
              <a:rPr lang="tr-TR" dirty="0">
                <a:latin typeface="Segoe UI" panose="020B0502040204020203" pitchFamily="34" charset="0"/>
                <a:cs typeface="Segoe UI" panose="020B0502040204020203" pitchFamily="34" charset="0"/>
              </a:rPr>
              <a:t>. irritabilite, uyku sorunları gibi için kullanılabilir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OSB gidişatında, en çok üzerinde durulan klinik özellikler;</a:t>
            </a:r>
          </a:p>
          <a:p>
            <a:pPr lvl="1" algn="just"/>
            <a:r>
              <a:rPr lang="tr-TR" dirty="0">
                <a:latin typeface="Segoe UI" panose="020B0502040204020203" pitchFamily="34" charset="0"/>
                <a:cs typeface="Segoe UI" panose="020B0502040204020203" pitchFamily="34" charset="0"/>
              </a:rPr>
              <a:t>Zekâ düzeyi</a:t>
            </a:r>
          </a:p>
          <a:p>
            <a:pPr lvl="1" algn="just"/>
            <a:r>
              <a:rPr lang="tr-TR" dirty="0">
                <a:latin typeface="Segoe UI" panose="020B0502040204020203" pitchFamily="34" charset="0"/>
                <a:cs typeface="Segoe UI" panose="020B0502040204020203" pitchFamily="34" charset="0"/>
              </a:rPr>
              <a:t>OSB şiddeti</a:t>
            </a:r>
          </a:p>
          <a:p>
            <a:pPr lvl="1" algn="just"/>
            <a:r>
              <a:rPr lang="tr-TR" dirty="0">
                <a:latin typeface="Segoe UI" panose="020B0502040204020203" pitchFamily="34" charset="0"/>
                <a:cs typeface="Segoe UI" panose="020B0502040204020203" pitchFamily="34" charset="0"/>
              </a:rPr>
              <a:t>Ek tanılardır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6135786-8590-5984-F1C6-5DE68C60A952}"/>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244636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07194" y="138322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16819" y="2780979"/>
            <a:ext cx="10923872" cy="3340688"/>
          </a:xfrm>
        </p:spPr>
        <p:txBody>
          <a:bodyPr>
            <a:normAutofit/>
          </a:bodyPr>
          <a:lstStyle/>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Değerlendirmede bilgi kaynağı, </a:t>
            </a:r>
            <a:r>
              <a:rPr lang="tr-TR" sz="2400" dirty="0">
                <a:latin typeface="Segoe UI" panose="020B0502040204020203" pitchFamily="34" charset="0"/>
                <a:cs typeface="Segoe UI" panose="020B0502040204020203" pitchFamily="34" charset="0"/>
              </a:rPr>
              <a:t>çocuğun kendisi ve bakım verenleridir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Çocukların değerlendirmesi </a:t>
            </a:r>
            <a:r>
              <a:rPr lang="tr-TR" sz="2400" b="1" dirty="0">
                <a:solidFill>
                  <a:srgbClr val="002060"/>
                </a:solidFill>
                <a:latin typeface="Segoe UI" panose="020B0502040204020203" pitchFamily="34" charset="0"/>
                <a:cs typeface="Segoe UI" panose="020B0502040204020203" pitchFamily="34" charset="0"/>
              </a:rPr>
              <a:t>nadiren</a:t>
            </a:r>
            <a:r>
              <a:rPr lang="tr-TR" sz="2400" dirty="0">
                <a:latin typeface="Segoe UI" panose="020B0502040204020203" pitchFamily="34" charset="0"/>
                <a:cs typeface="Segoe UI" panose="020B0502040204020203" pitchFamily="34" charset="0"/>
              </a:rPr>
              <a:t> çocuğun kendisi ile başlar </a:t>
            </a:r>
          </a:p>
          <a:p>
            <a:pPr lvl="1" algn="just">
              <a:buFont typeface="Wingdings" panose="05000000000000000000" pitchFamily="2" charset="2"/>
              <a:buChar char="§"/>
            </a:pPr>
            <a:r>
              <a:rPr lang="tr-TR" sz="2000" i="1" dirty="0" err="1">
                <a:latin typeface="Segoe UI" panose="020B0502040204020203" pitchFamily="34" charset="0"/>
                <a:cs typeface="Segoe UI" panose="020B0502040204020203" pitchFamily="34" charset="0"/>
              </a:rPr>
              <a:t>Örn</a:t>
            </a:r>
            <a:r>
              <a:rPr lang="tr-TR" sz="2000" i="1" dirty="0">
                <a:latin typeface="Segoe UI" panose="020B0502040204020203" pitchFamily="34" charset="0"/>
                <a:cs typeface="Segoe UI" panose="020B0502040204020203" pitchFamily="34" charset="0"/>
              </a:rPr>
              <a:t>. koruma altına alınmışsa </a:t>
            </a:r>
          </a:p>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Okul ve sosyal ortamı</a:t>
            </a:r>
            <a:r>
              <a:rPr lang="tr-TR" sz="2400" dirty="0">
                <a:solidFill>
                  <a:srgbClr val="002060"/>
                </a:solidFill>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ile ilgili yapılan görüşmeler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Bilişsel gelişimini değerlendiren </a:t>
            </a:r>
            <a:r>
              <a:rPr lang="tr-TR" sz="2400" b="1" dirty="0">
                <a:solidFill>
                  <a:srgbClr val="002060"/>
                </a:solidFill>
                <a:latin typeface="Segoe UI" panose="020B0502040204020203" pitchFamily="34" charset="0"/>
                <a:cs typeface="Segoe UI" panose="020B0502040204020203" pitchFamily="34" charset="0"/>
              </a:rPr>
              <a:t>testler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Belirtileri sorgulayan ölçekler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Çocuğun geçmiş öyküsü</a:t>
            </a:r>
          </a:p>
        </p:txBody>
      </p:sp>
      <p:sp>
        <p:nvSpPr>
          <p:cNvPr id="4" name="Ok: Sağ 3">
            <a:extLst>
              <a:ext uri="{FF2B5EF4-FFF2-40B4-BE49-F238E27FC236}">
                <a16:creationId xmlns:a16="http://schemas.microsoft.com/office/drawing/2014/main" id="{3E171062-45DE-4E64-8034-B7EBDA10F801}"/>
              </a:ext>
            </a:extLst>
          </p:cNvPr>
          <p:cNvSpPr/>
          <p:nvPr/>
        </p:nvSpPr>
        <p:spPr>
          <a:xfrm>
            <a:off x="7383213" y="4048414"/>
            <a:ext cx="1459006" cy="1754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01D9C754-071D-43AA-B569-92577CDCEB88}"/>
              </a:ext>
            </a:extLst>
          </p:cNvPr>
          <p:cNvSpPr txBox="1"/>
          <p:nvPr/>
        </p:nvSpPr>
        <p:spPr>
          <a:xfrm>
            <a:off x="5637679" y="2971800"/>
            <a:ext cx="914400" cy="914400"/>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ED34DF9-0ECD-482B-92EE-643C4DD66B2E}"/>
              </a:ext>
            </a:extLst>
          </p:cNvPr>
          <p:cNvSpPr txBox="1"/>
          <p:nvPr/>
        </p:nvSpPr>
        <p:spPr>
          <a:xfrm>
            <a:off x="5637679" y="2971800"/>
            <a:ext cx="914400" cy="914400"/>
          </a:xfrm>
          <a:prstGeom prst="rect">
            <a:avLst/>
          </a:prstGeom>
          <a:noFill/>
        </p:spPr>
        <p:txBody>
          <a:bodyPr wrap="square" rtlCol="0">
            <a:spAutoFit/>
          </a:bodyPr>
          <a:lstStyle/>
          <a:p>
            <a:endParaRPr lang="tr-TR" dirty="0"/>
          </a:p>
        </p:txBody>
      </p:sp>
      <p:sp>
        <p:nvSpPr>
          <p:cNvPr id="7" name="Metin kutusu 6">
            <a:extLst>
              <a:ext uri="{FF2B5EF4-FFF2-40B4-BE49-F238E27FC236}">
                <a16:creationId xmlns:a16="http://schemas.microsoft.com/office/drawing/2014/main" id="{31EC03B2-3A89-44E8-A9CC-2C11FAD51FFB}"/>
              </a:ext>
            </a:extLst>
          </p:cNvPr>
          <p:cNvSpPr txBox="1"/>
          <p:nvPr/>
        </p:nvSpPr>
        <p:spPr>
          <a:xfrm>
            <a:off x="9057372" y="4340995"/>
            <a:ext cx="2425567" cy="1200329"/>
          </a:xfrm>
          <a:prstGeom prst="rect">
            <a:avLst/>
          </a:prstGeom>
          <a:noFill/>
        </p:spPr>
        <p:txBody>
          <a:bodyPr wrap="square" rtlCol="0">
            <a:spAutoFit/>
          </a:bodyPr>
          <a:lstStyle/>
          <a:p>
            <a:pPr algn="ctr"/>
            <a:r>
              <a:rPr lang="tr-TR" sz="2400" b="1" dirty="0">
                <a:solidFill>
                  <a:srgbClr val="002060"/>
                </a:solidFill>
              </a:rPr>
              <a:t>DSM-5-TR</a:t>
            </a:r>
            <a:r>
              <a:rPr lang="tr-TR" sz="2400" dirty="0"/>
              <a:t> tanı ölçütlerini kullanımı</a:t>
            </a:r>
          </a:p>
        </p:txBody>
      </p:sp>
      <p:sp>
        <p:nvSpPr>
          <p:cNvPr id="8" name="Slide Number Placeholder 7">
            <a:extLst>
              <a:ext uri="{FF2B5EF4-FFF2-40B4-BE49-F238E27FC236}">
                <a16:creationId xmlns:a16="http://schemas.microsoft.com/office/drawing/2014/main" id="{BDA3A8C1-EFF6-2642-E8FA-B314E2323744}"/>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10421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DCEF5-1187-EA64-3229-CAF18B49CEC8}"/>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6</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OTİZM SPEKTRUM BOZUKLUĞU-ÖZET </a:t>
            </a:r>
          </a:p>
        </p:txBody>
      </p:sp>
      <p:graphicFrame>
        <p:nvGraphicFramePr>
          <p:cNvPr id="4" name="İçerik Yer Tutucusu 3">
            <a:extLst>
              <a:ext uri="{FF2B5EF4-FFF2-40B4-BE49-F238E27FC236}">
                <a16:creationId xmlns:a16="http://schemas.microsoft.com/office/drawing/2014/main" id="{134B1452-7704-5E98-EFF9-801591EE86F5}"/>
              </a:ext>
            </a:extLst>
          </p:cNvPr>
          <p:cNvGraphicFramePr>
            <a:graphicFrameLocks noGrp="1"/>
          </p:cNvGraphicFramePr>
          <p:nvPr>
            <p:ph idx="1"/>
            <p:extLst>
              <p:ext uri="{D42A27DB-BD31-4B8C-83A1-F6EECF244321}">
                <p14:modId xmlns:p14="http://schemas.microsoft.com/office/powerpoint/2010/main" val="4233738217"/>
              </p:ext>
            </p:extLst>
          </p:nvPr>
        </p:nvGraphicFramePr>
        <p:xfrm>
          <a:off x="838200" y="2862792"/>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7DD0CAF-C682-CA18-DD77-E3B85AAAE74E}"/>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2993734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73AD6-919D-7D37-55CF-7747B2756B72}"/>
              </a:ext>
            </a:extLst>
          </p:cNvPr>
          <p:cNvSpPr>
            <a:spLocks noGrp="1"/>
          </p:cNvSpPr>
          <p:nvPr>
            <p:ph type="title"/>
          </p:nvPr>
        </p:nvSpPr>
        <p:spPr>
          <a:xfrm>
            <a:off x="578318" y="136397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B720E89D-493F-8883-EB66-37296EEBC7BB}"/>
              </a:ext>
            </a:extLst>
          </p:cNvPr>
          <p:cNvSpPr>
            <a:spLocks noGrp="1"/>
          </p:cNvSpPr>
          <p:nvPr>
            <p:ph idx="1"/>
          </p:nvPr>
        </p:nvSpPr>
        <p:spPr>
          <a:xfrm>
            <a:off x="644893" y="2568143"/>
            <a:ext cx="10708907" cy="3093350"/>
          </a:xfrm>
        </p:spPr>
        <p:txBody>
          <a:bodyPr>
            <a:no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DEHB; çocuğun genel gelişimi ile uyumsuz</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Aile, sosyal yaşam ve okul ortamlarındaki yaşamını etkileyen</a:t>
            </a:r>
          </a:p>
          <a:p>
            <a:pPr lvl="1" algn="just">
              <a:buFont typeface="Wingdings" panose="05000000000000000000" pitchFamily="2" charset="2"/>
              <a:buChar char="§"/>
            </a:pPr>
            <a:r>
              <a:rPr lang="tr-TR" sz="2000" b="1" u="sng" dirty="0">
                <a:solidFill>
                  <a:srgbClr val="002060"/>
                </a:solidFill>
                <a:latin typeface="Segoe UI" panose="020B0502040204020203" pitchFamily="34" charset="0"/>
                <a:cs typeface="Segoe UI" panose="020B0502040204020203" pitchFamily="34" charset="0"/>
              </a:rPr>
              <a:t>Dikkatsizlik, aşırı hareketlilik ve dürtüsellik </a:t>
            </a:r>
            <a:r>
              <a:rPr lang="tr-TR" sz="2000" dirty="0">
                <a:latin typeface="Segoe UI" panose="020B0502040204020203" pitchFamily="34" charset="0"/>
                <a:cs typeface="Segoe UI" panose="020B0502040204020203" pitchFamily="34" charset="0"/>
              </a:rPr>
              <a:t>ile karakterizedir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Okul çağı çocuklarının %3-7’sinde görülür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DEHB sıklığı dünya genelinde %5,9-7,1, ülkemizde %12,39</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Erkeklerde daha sık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Toplum bazlı çalışmalarda </a:t>
            </a:r>
            <a:r>
              <a:rPr lang="tr-TR" sz="2000" b="1" u="sng" dirty="0">
                <a:solidFill>
                  <a:srgbClr val="002060"/>
                </a:solidFill>
                <a:latin typeface="Segoe UI" panose="020B0502040204020203" pitchFamily="34" charset="0"/>
                <a:cs typeface="Segoe UI" panose="020B0502040204020203" pitchFamily="34" charset="0"/>
              </a:rPr>
              <a:t>dikkat eksikliği baskın tip</a:t>
            </a:r>
            <a:r>
              <a:rPr lang="tr-TR" sz="2000" dirty="0">
                <a:latin typeface="Segoe UI" panose="020B0502040204020203" pitchFamily="34" charset="0"/>
                <a:cs typeface="Segoe UI" panose="020B0502040204020203" pitchFamily="34" charset="0"/>
              </a:rPr>
              <a:t>;</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Klinik temelli çalışmalarda </a:t>
            </a:r>
            <a:r>
              <a:rPr lang="tr-TR" sz="2000" b="1" u="sng" dirty="0">
                <a:solidFill>
                  <a:srgbClr val="002060"/>
                </a:solidFill>
                <a:latin typeface="Segoe UI" panose="020B0502040204020203" pitchFamily="34" charset="0"/>
                <a:cs typeface="Segoe UI" panose="020B0502040204020203" pitchFamily="34" charset="0"/>
              </a:rPr>
              <a:t>bileşik tip</a:t>
            </a:r>
            <a:r>
              <a:rPr lang="tr-TR" sz="2000" dirty="0">
                <a:solidFill>
                  <a:srgbClr val="002060"/>
                </a:solidFill>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daha sık </a:t>
            </a:r>
          </a:p>
        </p:txBody>
      </p:sp>
      <p:pic>
        <p:nvPicPr>
          <p:cNvPr id="5" name="Resim 4">
            <a:extLst>
              <a:ext uri="{FF2B5EF4-FFF2-40B4-BE49-F238E27FC236}">
                <a16:creationId xmlns:a16="http://schemas.microsoft.com/office/drawing/2014/main" id="{C391C1B9-881A-0339-D42E-8F6305351F3A}"/>
              </a:ext>
            </a:extLst>
          </p:cNvPr>
          <p:cNvPicPr>
            <a:picLocks noChangeAspect="1"/>
          </p:cNvPicPr>
          <p:nvPr/>
        </p:nvPicPr>
        <p:blipFill rotWithShape="1">
          <a:blip r:embed="rId3"/>
          <a:srcRect b="4374"/>
          <a:stretch/>
        </p:blipFill>
        <p:spPr>
          <a:xfrm>
            <a:off x="8698019" y="3042179"/>
            <a:ext cx="3091455" cy="2135982"/>
          </a:xfrm>
          <a:prstGeom prst="rect">
            <a:avLst/>
          </a:prstGeom>
        </p:spPr>
      </p:pic>
      <p:sp>
        <p:nvSpPr>
          <p:cNvPr id="4" name="Slide Number Placeholder 3">
            <a:extLst>
              <a:ext uri="{FF2B5EF4-FFF2-40B4-BE49-F238E27FC236}">
                <a16:creationId xmlns:a16="http://schemas.microsoft.com/office/drawing/2014/main" id="{054FCFB1-2A9A-9982-DB1F-0884762885A1}"/>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2838406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07B0C-942A-6229-3546-525059D4F7AD}"/>
              </a:ext>
            </a:extLst>
          </p:cNvPr>
          <p:cNvSpPr>
            <a:spLocks noGrp="1"/>
          </p:cNvSpPr>
          <p:nvPr>
            <p:ph type="title"/>
          </p:nvPr>
        </p:nvSpPr>
        <p:spPr>
          <a:xfrm>
            <a:off x="607194" y="141210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Tanım ve Sıklık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F7BD9C8B-4460-BF51-80E5-88191965E4ED}"/>
              </a:ext>
            </a:extLst>
          </p:cNvPr>
          <p:cNvSpPr>
            <a:spLocks noGrp="1"/>
          </p:cNvSpPr>
          <p:nvPr>
            <p:ph idx="1"/>
          </p:nvPr>
        </p:nvSpPr>
        <p:spPr>
          <a:xfrm>
            <a:off x="684611" y="2559225"/>
            <a:ext cx="10822778" cy="3122226"/>
          </a:xfrm>
        </p:spPr>
        <p:txBody>
          <a:bodyPr>
            <a:noAutofit/>
          </a:bodyPr>
          <a:lstStyle/>
          <a:p>
            <a:pPr marL="0" indent="0">
              <a:buNone/>
            </a:pPr>
            <a:r>
              <a:rPr lang="tr-TR" sz="2400" dirty="0">
                <a:latin typeface="Segoe UI" panose="020B0502040204020203" pitchFamily="34" charset="0"/>
                <a:cs typeface="Segoe UI" panose="020B0502040204020203" pitchFamily="34" charset="0"/>
              </a:rPr>
              <a:t>Nörobiyolojik bir bozukluk</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Genetik faktörler</a:t>
            </a:r>
          </a:p>
          <a:p>
            <a:pPr>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Nörokimyasal</a:t>
            </a:r>
            <a:r>
              <a:rPr lang="tr-TR" sz="2400" dirty="0">
                <a:latin typeface="Segoe UI" panose="020B0502040204020203" pitchFamily="34" charset="0"/>
                <a:cs typeface="Segoe UI" panose="020B0502040204020203" pitchFamily="34" charset="0"/>
              </a:rPr>
              <a:t> faktörler</a:t>
            </a:r>
          </a:p>
          <a:p>
            <a:pPr>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Nöroanatomik</a:t>
            </a:r>
            <a:r>
              <a:rPr lang="tr-TR" sz="2400" dirty="0">
                <a:latin typeface="Segoe UI" panose="020B0502040204020203" pitchFamily="34" charset="0"/>
                <a:cs typeface="Segoe UI" panose="020B0502040204020203" pitchFamily="34" charset="0"/>
              </a:rPr>
              <a:t> faktörler</a:t>
            </a:r>
          </a:p>
          <a:p>
            <a:pPr>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Nöropsikolojik</a:t>
            </a:r>
            <a:r>
              <a:rPr lang="tr-TR" sz="2400" dirty="0">
                <a:latin typeface="Segoe UI" panose="020B0502040204020203" pitchFamily="34" charset="0"/>
                <a:cs typeface="Segoe UI" panose="020B0502040204020203" pitchFamily="34" charset="0"/>
              </a:rPr>
              <a:t> faktörler</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Doğum öncesi ve sırasındaki faktörler</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Doğum sonrası faktörler</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1508B09-0AB5-AADB-7D62-1788A5BFB975}"/>
              </a:ext>
            </a:extLst>
          </p:cNvPr>
          <p:cNvSpPr>
            <a:spLocks noGrp="1"/>
          </p:cNvSpPr>
          <p:nvPr>
            <p:ph type="sldNum" sz="quarter" idx="12"/>
          </p:nvPr>
        </p:nvSpPr>
        <p:spPr/>
        <p:txBody>
          <a:bodyPr/>
          <a:lstStyle/>
          <a:p>
            <a:fld id="{0BE68271-D1D7-4240-9CAF-7A57D75CD8A1}" type="slidenum">
              <a:rPr lang="en-US" smtClean="0"/>
              <a:t>42</a:t>
            </a:fld>
            <a:endParaRPr lang="en-US"/>
          </a:p>
        </p:txBody>
      </p:sp>
    </p:spTree>
    <p:extLst>
      <p:ext uri="{BB962C8B-B14F-4D97-AF65-F5344CB8AC3E}">
        <p14:creationId xmlns:p14="http://schemas.microsoft.com/office/powerpoint/2010/main" val="252890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3B260C-01F3-C5E5-A507-0EF3CCE4F739}"/>
              </a:ext>
            </a:extLst>
          </p:cNvPr>
          <p:cNvSpPr>
            <a:spLocks noGrp="1"/>
          </p:cNvSpPr>
          <p:nvPr>
            <p:ph type="title"/>
          </p:nvPr>
        </p:nvSpPr>
        <p:spPr>
          <a:xfrm>
            <a:off x="680624" y="119182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71C84BFD-BC81-302B-21EA-2BF212E98BFC}"/>
              </a:ext>
            </a:extLst>
          </p:cNvPr>
          <p:cNvSpPr>
            <a:spLocks noGrp="1"/>
          </p:cNvSpPr>
          <p:nvPr>
            <p:ph idx="1"/>
          </p:nvPr>
        </p:nvSpPr>
        <p:spPr>
          <a:xfrm>
            <a:off x="680624" y="2376715"/>
            <a:ext cx="10673176" cy="3048062"/>
          </a:xfrm>
        </p:spPr>
        <p:txBody>
          <a:bodyPr>
            <a:noAutofit/>
          </a:bodyPr>
          <a:lstStyle/>
          <a:p>
            <a:pPr marL="0" indent="0">
              <a:buNone/>
            </a:pPr>
            <a:r>
              <a:rPr lang="tr-TR" sz="2000" b="1" u="sng" dirty="0">
                <a:solidFill>
                  <a:srgbClr val="002060"/>
                </a:solidFill>
                <a:latin typeface="Segoe UI" panose="020B0502040204020203" pitchFamily="34" charset="0"/>
                <a:cs typeface="Segoe UI" panose="020B0502040204020203" pitchFamily="34" charset="0"/>
              </a:rPr>
              <a:t>DEHB’nin 3 alt tipi</a:t>
            </a:r>
            <a:r>
              <a:rPr lang="en-US" sz="2000" b="1" u="sng" dirty="0">
                <a:solidFill>
                  <a:srgbClr val="002060"/>
                </a:solidFill>
                <a:latin typeface="Segoe UI" panose="020B0502040204020203" pitchFamily="34" charset="0"/>
                <a:cs typeface="Segoe UI" panose="020B0502040204020203" pitchFamily="34" charset="0"/>
              </a:rPr>
              <a:t>:</a:t>
            </a:r>
            <a:endParaRPr lang="tr-TR" sz="2000" b="1" u="sng" dirty="0">
              <a:solidFill>
                <a:srgbClr val="002060"/>
              </a:solidFill>
              <a:latin typeface="Segoe UI" panose="020B0502040204020203" pitchFamily="34" charset="0"/>
              <a:cs typeface="Segoe UI" panose="020B0502040204020203" pitchFamily="34" charset="0"/>
            </a:endParaRPr>
          </a:p>
          <a:p>
            <a:pPr marL="280988" indent="-280988">
              <a:buFont typeface="+mj-lt"/>
              <a:buAutoNum type="arabicPeriod"/>
            </a:pPr>
            <a:r>
              <a:rPr lang="tr-TR" sz="2000" b="1" dirty="0">
                <a:solidFill>
                  <a:srgbClr val="002060"/>
                </a:solidFill>
                <a:latin typeface="Segoe UI" panose="020B0502040204020203" pitchFamily="34" charset="0"/>
                <a:cs typeface="Segoe UI" panose="020B0502040204020203" pitchFamily="34" charset="0"/>
              </a:rPr>
              <a:t>Dikkat Eksikliği Baskın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Dikkatle ilişkili sorunlar, unutkanlık, organize olma ve planlamada güçlük çekme gibi belirtiler+</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Kız çocuklarında daha yaygın</a:t>
            </a:r>
          </a:p>
          <a:p>
            <a:pPr marL="280988" indent="-280988">
              <a:buFont typeface="+mj-lt"/>
              <a:buAutoNum type="arabicPeriod"/>
            </a:pPr>
            <a:r>
              <a:rPr lang="tr-TR" sz="2000" b="1" dirty="0">
                <a:solidFill>
                  <a:srgbClr val="002060"/>
                </a:solidFill>
                <a:latin typeface="Segoe UI" panose="020B0502040204020203" pitchFamily="34" charset="0"/>
                <a:cs typeface="Segoe UI" panose="020B0502040204020203" pitchFamily="34" charset="0"/>
              </a:rPr>
              <a:t>Hiperaktivite-</a:t>
            </a:r>
            <a:r>
              <a:rPr lang="en-US" sz="2000" b="1" dirty="0">
                <a:solidFill>
                  <a:srgbClr val="002060"/>
                </a:solidFill>
                <a:latin typeface="Segoe UI" panose="020B0502040204020203" pitchFamily="34" charset="0"/>
                <a:cs typeface="Segoe UI" panose="020B0502040204020203" pitchFamily="34" charset="0"/>
              </a:rPr>
              <a:t>D</a:t>
            </a:r>
            <a:r>
              <a:rPr lang="tr-TR" sz="2000" b="1" dirty="0">
                <a:solidFill>
                  <a:srgbClr val="002060"/>
                </a:solidFill>
                <a:latin typeface="Segoe UI" panose="020B0502040204020203" pitchFamily="34" charset="0"/>
                <a:cs typeface="Segoe UI" panose="020B0502040204020203" pitchFamily="34" charset="0"/>
              </a:rPr>
              <a:t>ürtüsellik Baskın</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 Aşırı hareketlilik ve dürtüsellik belirtilerinin daha ön planda olduğu</a:t>
            </a:r>
          </a:p>
          <a:p>
            <a:pPr marL="280988" indent="-280988">
              <a:buFont typeface="+mj-lt"/>
              <a:buAutoNum type="arabicPeriod"/>
            </a:pPr>
            <a:r>
              <a:rPr lang="tr-TR" sz="2000" b="1" dirty="0">
                <a:solidFill>
                  <a:srgbClr val="002060"/>
                </a:solidFill>
                <a:latin typeface="Segoe UI" panose="020B0502040204020203" pitchFamily="34" charset="0"/>
                <a:cs typeface="Segoe UI" panose="020B0502040204020203" pitchFamily="34" charset="0"/>
              </a:rPr>
              <a:t>Bileşik Tip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Hem dikkat sorunları hem de aşırı hareketlilik belirtileri+</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Kliniğe en sık başvurunun olduğu tip </a:t>
            </a:r>
          </a:p>
        </p:txBody>
      </p:sp>
      <p:sp>
        <p:nvSpPr>
          <p:cNvPr id="4" name="Slide Number Placeholder 3">
            <a:extLst>
              <a:ext uri="{FF2B5EF4-FFF2-40B4-BE49-F238E27FC236}">
                <a16:creationId xmlns:a16="http://schemas.microsoft.com/office/drawing/2014/main" id="{EE57B870-C7A7-4863-B525-96FD2004CE5D}"/>
              </a:ext>
            </a:extLst>
          </p:cNvPr>
          <p:cNvSpPr>
            <a:spLocks noGrp="1"/>
          </p:cNvSpPr>
          <p:nvPr>
            <p:ph type="sldNum" sz="quarter" idx="12"/>
          </p:nvPr>
        </p:nvSpPr>
        <p:spPr/>
        <p:txBody>
          <a:bodyPr/>
          <a:lstStyle/>
          <a:p>
            <a:fld id="{0BE68271-D1D7-4240-9CAF-7A57D75CD8A1}" type="slidenum">
              <a:rPr lang="en-US" smtClean="0"/>
              <a:t>43</a:t>
            </a:fld>
            <a:endParaRPr lang="en-US"/>
          </a:p>
        </p:txBody>
      </p:sp>
    </p:spTree>
    <p:extLst>
      <p:ext uri="{BB962C8B-B14F-4D97-AF65-F5344CB8AC3E}">
        <p14:creationId xmlns:p14="http://schemas.microsoft.com/office/powerpoint/2010/main" val="3359910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80EE2-5034-BEB5-38F5-BAC04B7A16DA}"/>
              </a:ext>
            </a:extLst>
          </p:cNvPr>
          <p:cNvSpPr>
            <a:spLocks noGrp="1"/>
          </p:cNvSpPr>
          <p:nvPr>
            <p:ph type="title"/>
          </p:nvPr>
        </p:nvSpPr>
        <p:spPr>
          <a:xfrm>
            <a:off x="838200" y="130490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3B17C7BB-D078-D182-579E-CEFBFB0B1DFF}"/>
              </a:ext>
            </a:extLst>
          </p:cNvPr>
          <p:cNvSpPr>
            <a:spLocks noGrp="1"/>
          </p:cNvSpPr>
          <p:nvPr>
            <p:ph sz="half" idx="1"/>
          </p:nvPr>
        </p:nvSpPr>
        <p:spPr>
          <a:xfrm>
            <a:off x="838200" y="3068535"/>
            <a:ext cx="5216893" cy="2759994"/>
          </a:xfrm>
        </p:spPr>
        <p:txBody>
          <a:bodyPr>
            <a:normAutofit/>
          </a:bodyPr>
          <a:lstStyle/>
          <a:p>
            <a:pPr marL="0" indent="0">
              <a:buNone/>
            </a:pPr>
            <a:r>
              <a:rPr lang="tr-TR" sz="2000" b="1" u="sng" dirty="0">
                <a:solidFill>
                  <a:srgbClr val="002060"/>
                </a:solidFill>
                <a:latin typeface="Segoe UI" panose="020B0502040204020203" pitchFamily="34" charset="0"/>
                <a:cs typeface="Segoe UI" panose="020B0502040204020203" pitchFamily="34" charset="0"/>
              </a:rPr>
              <a:t>Okul Öncesi Dönemde İlk 3 Yaşta</a:t>
            </a:r>
          </a:p>
          <a:p>
            <a:pPr marL="341313"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Uyku problemleri</a:t>
            </a:r>
          </a:p>
          <a:p>
            <a:pPr marL="341313"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Beslenme problemleri </a:t>
            </a:r>
          </a:p>
          <a:p>
            <a:pPr>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4" name="İçerik Yer Tutucusu 3">
            <a:extLst>
              <a:ext uri="{FF2B5EF4-FFF2-40B4-BE49-F238E27FC236}">
                <a16:creationId xmlns:a16="http://schemas.microsoft.com/office/drawing/2014/main" id="{3AE5B534-DEBC-4F88-B859-AD65015E530A}"/>
              </a:ext>
            </a:extLst>
          </p:cNvPr>
          <p:cNvSpPr>
            <a:spLocks noGrp="1"/>
          </p:cNvSpPr>
          <p:nvPr>
            <p:ph sz="half" idx="2"/>
          </p:nvPr>
        </p:nvSpPr>
        <p:spPr>
          <a:xfrm>
            <a:off x="5609494" y="3068535"/>
            <a:ext cx="6167175" cy="2750369"/>
          </a:xfrm>
        </p:spPr>
        <p:txBody>
          <a:bodyPr>
            <a:noAutofit/>
          </a:bodyPr>
          <a:lstStyle/>
          <a:p>
            <a:pPr marL="0" indent="0">
              <a:buNone/>
            </a:pPr>
            <a:r>
              <a:rPr lang="tr-TR" sz="2000" b="1" u="sng" dirty="0">
                <a:solidFill>
                  <a:srgbClr val="002060"/>
                </a:solidFill>
                <a:latin typeface="Segoe UI" panose="020B0502040204020203" pitchFamily="34" charset="0"/>
                <a:cs typeface="Segoe UI" panose="020B0502040204020203" pitchFamily="34" charset="0"/>
              </a:rPr>
              <a:t>3 Yaş Sonrası Okul Öncesi Dönemde  </a:t>
            </a:r>
          </a:p>
          <a:p>
            <a:pPr marL="401638"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Huzursuzluk, aşırı hareketlilik, her şeye dokunmaya çalışma </a:t>
            </a:r>
          </a:p>
          <a:p>
            <a:pPr marL="401638"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Oyundan yaşıtlarına göre çok daha çabuk sıkılma </a:t>
            </a:r>
          </a:p>
          <a:p>
            <a:pPr marL="401638"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Kitap okuma gibi etkinliklerde dinlememe, Daha gürültülü ve sert oyunlar</a:t>
            </a:r>
          </a:p>
          <a:p>
            <a:pPr marL="401638"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Çabuk sinirlenme</a:t>
            </a:r>
          </a:p>
          <a:p>
            <a:pPr marL="401638"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Sık kaza</a:t>
            </a:r>
          </a:p>
          <a:p>
            <a:endParaRPr lang="tr-TR" sz="2000" dirty="0">
              <a:latin typeface="Segoe UI" panose="020B0502040204020203" pitchFamily="34" charset="0"/>
              <a:cs typeface="Segoe UI" panose="020B0502040204020203" pitchFamily="34" charset="0"/>
            </a:endParaRPr>
          </a:p>
        </p:txBody>
      </p:sp>
      <p:sp>
        <p:nvSpPr>
          <p:cNvPr id="6" name="Metin kutusu 5">
            <a:extLst>
              <a:ext uri="{FF2B5EF4-FFF2-40B4-BE49-F238E27FC236}">
                <a16:creationId xmlns:a16="http://schemas.microsoft.com/office/drawing/2014/main" id="{424044F1-9342-4DCE-A909-EC268634AF4F}"/>
              </a:ext>
            </a:extLst>
          </p:cNvPr>
          <p:cNvSpPr txBox="1"/>
          <p:nvPr/>
        </p:nvSpPr>
        <p:spPr>
          <a:xfrm>
            <a:off x="843013" y="2579025"/>
            <a:ext cx="10510787" cy="461665"/>
          </a:xfrm>
          <a:prstGeom prst="rect">
            <a:avLst/>
          </a:prstGeom>
          <a:noFill/>
        </p:spPr>
        <p:txBody>
          <a:bodyPr wrap="square">
            <a:spAutoFit/>
          </a:bodyPr>
          <a:lstStyle/>
          <a:p>
            <a:pPr marL="0" indent="0">
              <a:buNone/>
            </a:pPr>
            <a:r>
              <a:rPr lang="tr-TR" sz="2400" dirty="0">
                <a:effectLst/>
                <a:latin typeface="Segoe UI" panose="020B0502040204020203" pitchFamily="34" charset="0"/>
                <a:ea typeface="Calibri" panose="020F0502020204030204" pitchFamily="34" charset="0"/>
                <a:cs typeface="Segoe UI" panose="020B0502040204020203" pitchFamily="34" charset="0"/>
              </a:rPr>
              <a:t>DEHB’nin klinik belirtileri, farklı yaş gruplarında farklı şekilde görülebilir</a:t>
            </a:r>
            <a:r>
              <a:rPr lang="en-US" sz="2400" dirty="0">
                <a:effectLst/>
                <a:latin typeface="Segoe UI" panose="020B0502040204020203" pitchFamily="34" charset="0"/>
                <a:ea typeface="Calibri" panose="020F0502020204030204" pitchFamily="34" charset="0"/>
                <a:cs typeface="Segoe UI" panose="020B0502040204020203" pitchFamily="34" charset="0"/>
              </a:rPr>
              <a:t>:</a:t>
            </a:r>
            <a:endParaRPr lang="tr-TR" sz="2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B20EC341-253E-8F09-1291-1AE46E9D07FE}"/>
              </a:ext>
            </a:extLst>
          </p:cNvPr>
          <p:cNvSpPr>
            <a:spLocks noGrp="1"/>
          </p:cNvSpPr>
          <p:nvPr>
            <p:ph type="sldNum" sz="quarter" idx="12"/>
          </p:nvPr>
        </p:nvSpPr>
        <p:spPr/>
        <p:txBody>
          <a:bodyPr/>
          <a:lstStyle/>
          <a:p>
            <a:fld id="{0BE68271-D1D7-4240-9CAF-7A57D75CD8A1}" type="slidenum">
              <a:rPr lang="en-US" smtClean="0"/>
              <a:t>44</a:t>
            </a:fld>
            <a:endParaRPr lang="en-US"/>
          </a:p>
        </p:txBody>
      </p:sp>
    </p:spTree>
    <p:extLst>
      <p:ext uri="{BB962C8B-B14F-4D97-AF65-F5344CB8AC3E}">
        <p14:creationId xmlns:p14="http://schemas.microsoft.com/office/powerpoint/2010/main" val="113973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C08E7B-53CF-42A1-E0D5-EEC73CF00B0B}"/>
              </a:ext>
            </a:extLst>
          </p:cNvPr>
          <p:cNvSpPr>
            <a:spLocks noGrp="1"/>
          </p:cNvSpPr>
          <p:nvPr>
            <p:ph type="title"/>
          </p:nvPr>
        </p:nvSpPr>
        <p:spPr>
          <a:xfrm>
            <a:off x="589531" y="12506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Metin Yer Tutucusu 3">
            <a:extLst>
              <a:ext uri="{FF2B5EF4-FFF2-40B4-BE49-F238E27FC236}">
                <a16:creationId xmlns:a16="http://schemas.microsoft.com/office/drawing/2014/main" id="{5D401F71-A517-40B5-964F-6E9EAF66875F}"/>
              </a:ext>
            </a:extLst>
          </p:cNvPr>
          <p:cNvSpPr>
            <a:spLocks noGrp="1"/>
          </p:cNvSpPr>
          <p:nvPr>
            <p:ph type="body" idx="1"/>
          </p:nvPr>
        </p:nvSpPr>
        <p:spPr>
          <a:xfrm>
            <a:off x="551031" y="3012708"/>
            <a:ext cx="5310754" cy="503020"/>
          </a:xfrm>
        </p:spPr>
        <p:txBody>
          <a:bodyPr>
            <a:normAutofit/>
          </a:bodyPr>
          <a:lstStyle/>
          <a:p>
            <a:r>
              <a:rPr lang="tr-TR" dirty="0">
                <a:solidFill>
                  <a:srgbClr val="002060"/>
                </a:solidFill>
                <a:latin typeface="Segoe UI" panose="020B0502040204020203" pitchFamily="34" charset="0"/>
                <a:cs typeface="Segoe UI" panose="020B0502040204020203" pitchFamily="34" charset="0"/>
              </a:rPr>
              <a:t>Okulda;</a:t>
            </a:r>
          </a:p>
        </p:txBody>
      </p:sp>
      <p:sp>
        <p:nvSpPr>
          <p:cNvPr id="3" name="İçerik Yer Tutucusu 2">
            <a:extLst>
              <a:ext uri="{FF2B5EF4-FFF2-40B4-BE49-F238E27FC236}">
                <a16:creationId xmlns:a16="http://schemas.microsoft.com/office/drawing/2014/main" id="{4388E19A-3AFC-EC73-34B3-B86CA9CF4AFD}"/>
              </a:ext>
            </a:extLst>
          </p:cNvPr>
          <p:cNvSpPr>
            <a:spLocks noGrp="1"/>
          </p:cNvSpPr>
          <p:nvPr>
            <p:ph sz="half" idx="2"/>
          </p:nvPr>
        </p:nvSpPr>
        <p:spPr>
          <a:xfrm>
            <a:off x="606391" y="3445844"/>
            <a:ext cx="5534525" cy="2782319"/>
          </a:xfrm>
        </p:spPr>
        <p:txBody>
          <a:bodyPr numCol="1">
            <a:noAutofit/>
          </a:bodyPr>
          <a:lstStyle/>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Sınıfta aşırı hareketlilik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Çok konuşma ve söz kesme </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Ders takibinde zorluk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Sık eşya kaybı</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Sınıf içi görevleri takipte zorluk</a:t>
            </a:r>
          </a:p>
          <a:p>
            <a:pPr marL="342900" lvl="1" indent="-342900" algn="just">
              <a:buFont typeface="Wingdings" panose="05000000000000000000" pitchFamily="2" charset="2"/>
              <a:buChar char="§"/>
            </a:pPr>
            <a:r>
              <a:rPr lang="tr-TR" dirty="0">
                <a:latin typeface="Segoe UI" panose="020B0502040204020203" pitchFamily="34" charset="0"/>
                <a:cs typeface="Segoe UI" panose="020B0502040204020203" pitchFamily="34" charset="0"/>
              </a:rPr>
              <a:t>Öfke patlamaları</a:t>
            </a:r>
          </a:p>
        </p:txBody>
      </p:sp>
      <p:sp>
        <p:nvSpPr>
          <p:cNvPr id="6" name="Metin Yer Tutucusu 5">
            <a:extLst>
              <a:ext uri="{FF2B5EF4-FFF2-40B4-BE49-F238E27FC236}">
                <a16:creationId xmlns:a16="http://schemas.microsoft.com/office/drawing/2014/main" id="{93ECBC2C-245E-4E59-9FF5-62DF045E1938}"/>
              </a:ext>
            </a:extLst>
          </p:cNvPr>
          <p:cNvSpPr>
            <a:spLocks noGrp="1"/>
          </p:cNvSpPr>
          <p:nvPr>
            <p:ph type="body" sz="quarter" idx="3"/>
          </p:nvPr>
        </p:nvSpPr>
        <p:spPr>
          <a:xfrm>
            <a:off x="6075947" y="3038325"/>
            <a:ext cx="5378116" cy="503772"/>
          </a:xfrm>
        </p:spPr>
        <p:txBody>
          <a:bodyPr>
            <a:normAutofit/>
          </a:bodyPr>
          <a:lstStyle/>
          <a:p>
            <a:r>
              <a:rPr lang="tr-TR" dirty="0">
                <a:solidFill>
                  <a:srgbClr val="002060"/>
                </a:solidFill>
                <a:latin typeface="Segoe UI" panose="020B0502040204020203" pitchFamily="34" charset="0"/>
                <a:cs typeface="Segoe UI" panose="020B0502040204020203" pitchFamily="34" charset="0"/>
              </a:rPr>
              <a:t>Evde;</a:t>
            </a:r>
          </a:p>
        </p:txBody>
      </p:sp>
      <p:sp>
        <p:nvSpPr>
          <p:cNvPr id="7" name="İçerik Yer Tutucusu 6">
            <a:extLst>
              <a:ext uri="{FF2B5EF4-FFF2-40B4-BE49-F238E27FC236}">
                <a16:creationId xmlns:a16="http://schemas.microsoft.com/office/drawing/2014/main" id="{D61134BD-7C43-4F17-96F5-943D79A481B9}"/>
              </a:ext>
            </a:extLst>
          </p:cNvPr>
          <p:cNvSpPr>
            <a:spLocks noGrp="1"/>
          </p:cNvSpPr>
          <p:nvPr>
            <p:ph sz="quarter" idx="4"/>
          </p:nvPr>
        </p:nvSpPr>
        <p:spPr>
          <a:xfrm>
            <a:off x="6131293" y="3436219"/>
            <a:ext cx="5454316" cy="2734194"/>
          </a:xfrm>
        </p:spPr>
        <p:txBody>
          <a:bodyPr>
            <a:normAutofit/>
          </a:bodyPr>
          <a:lstStyle/>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Ödevle ilişkili zorluklar</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Çanta hazırlama, </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Uyku sorunları</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Öz bakım alışkanlıklarında zorluklar</a:t>
            </a:r>
          </a:p>
          <a:p>
            <a:pPr marL="269875" lvl="1" indent="-269875">
              <a:buFont typeface="Wingdings" panose="05000000000000000000" pitchFamily="2" charset="2"/>
              <a:buChar char="§"/>
            </a:pPr>
            <a:r>
              <a:rPr lang="tr-TR" dirty="0">
                <a:latin typeface="Segoe UI" panose="020B0502040204020203" pitchFamily="34" charset="0"/>
                <a:cs typeface="Segoe UI" panose="020B0502040204020203" pitchFamily="34" charset="0"/>
              </a:rPr>
              <a:t>Plan ve organizasyon gerektiren işlerden kaçınma</a:t>
            </a:r>
            <a:endParaRPr lang="tr-TR" u="sng" dirty="0">
              <a:latin typeface="Segoe UI" panose="020B0502040204020203" pitchFamily="34" charset="0"/>
              <a:cs typeface="Segoe UI" panose="020B0502040204020203" pitchFamily="34" charset="0"/>
            </a:endParaRPr>
          </a:p>
          <a:p>
            <a:pPr lvl="1">
              <a:buFont typeface="Wingdings" panose="05000000000000000000" pitchFamily="2" charset="2"/>
              <a:buChar char="§"/>
            </a:pPr>
            <a:endParaRPr lang="tr-TR"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07DF0161-F0A5-4BC2-9E31-DDD1E15A8484}"/>
              </a:ext>
            </a:extLst>
          </p:cNvPr>
          <p:cNvSpPr txBox="1"/>
          <p:nvPr/>
        </p:nvSpPr>
        <p:spPr>
          <a:xfrm>
            <a:off x="551031" y="2391087"/>
            <a:ext cx="11408052" cy="461665"/>
          </a:xfrm>
          <a:prstGeom prst="rect">
            <a:avLst/>
          </a:prstGeom>
          <a:noFill/>
        </p:spPr>
        <p:txBody>
          <a:bodyPr wrap="square">
            <a:spAutoFit/>
          </a:bodyPr>
          <a:lstStyle/>
          <a:p>
            <a:pPr marL="0" indent="0" algn="just">
              <a:buNone/>
            </a:pPr>
            <a:r>
              <a:rPr lang="tr-TR" sz="2400" b="1" u="sng" dirty="0">
                <a:solidFill>
                  <a:srgbClr val="002060"/>
                </a:solidFill>
                <a:latin typeface="Segoe UI" panose="020B0502040204020203" pitchFamily="34" charset="0"/>
                <a:cs typeface="Segoe UI" panose="020B0502040204020203" pitchFamily="34" charset="0"/>
              </a:rPr>
              <a:t>Okul Dönemi Tanı Alma Açısından En Sık Başvurunun Olduğu Dönem</a:t>
            </a:r>
          </a:p>
        </p:txBody>
      </p:sp>
      <p:sp>
        <p:nvSpPr>
          <p:cNvPr id="8" name="Slide Number Placeholder 7">
            <a:extLst>
              <a:ext uri="{FF2B5EF4-FFF2-40B4-BE49-F238E27FC236}">
                <a16:creationId xmlns:a16="http://schemas.microsoft.com/office/drawing/2014/main" id="{9DBE0428-9DCD-5151-4060-1EADDD82E68E}"/>
              </a:ext>
            </a:extLst>
          </p:cNvPr>
          <p:cNvSpPr>
            <a:spLocks noGrp="1"/>
          </p:cNvSpPr>
          <p:nvPr>
            <p:ph type="sldNum" sz="quarter" idx="12"/>
          </p:nvPr>
        </p:nvSpPr>
        <p:spPr/>
        <p:txBody>
          <a:bodyPr/>
          <a:lstStyle/>
          <a:p>
            <a:fld id="{0BE68271-D1D7-4240-9CAF-7A57D75CD8A1}" type="slidenum">
              <a:rPr lang="en-US" smtClean="0"/>
              <a:t>45</a:t>
            </a:fld>
            <a:endParaRPr lang="en-US"/>
          </a:p>
        </p:txBody>
      </p:sp>
    </p:spTree>
    <p:extLst>
      <p:ext uri="{BB962C8B-B14F-4D97-AF65-F5344CB8AC3E}">
        <p14:creationId xmlns:p14="http://schemas.microsoft.com/office/powerpoint/2010/main" val="2840957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C89025-1EB0-43B9-3E0B-E7817743EB49}"/>
              </a:ext>
            </a:extLst>
          </p:cNvPr>
          <p:cNvSpPr>
            <a:spLocks noGrp="1"/>
          </p:cNvSpPr>
          <p:nvPr>
            <p:ph type="title"/>
          </p:nvPr>
        </p:nvSpPr>
        <p:spPr>
          <a:xfrm>
            <a:off x="643467" y="140176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D54F72E5-4A69-B8A3-CA64-BF37A90FDE64}"/>
              </a:ext>
            </a:extLst>
          </p:cNvPr>
          <p:cNvSpPr>
            <a:spLocks noGrp="1"/>
          </p:cNvSpPr>
          <p:nvPr>
            <p:ph idx="1"/>
          </p:nvPr>
        </p:nvSpPr>
        <p:spPr>
          <a:xfrm>
            <a:off x="609599" y="2743758"/>
            <a:ext cx="11177117" cy="3047441"/>
          </a:xfrm>
        </p:spPr>
        <p:txBody>
          <a:bodyPr>
            <a:normAutofit/>
          </a:bodyPr>
          <a:lstStyle/>
          <a:p>
            <a:pPr marL="0" indent="0" algn="just">
              <a:buNone/>
            </a:pPr>
            <a:r>
              <a:rPr lang="tr-TR" sz="2400" b="1" u="sng" dirty="0">
                <a:solidFill>
                  <a:srgbClr val="002060"/>
                </a:solidFill>
                <a:latin typeface="Segoe UI" panose="020B0502040204020203" pitchFamily="34" charset="0"/>
                <a:cs typeface="Segoe UI" panose="020B0502040204020203" pitchFamily="34" charset="0"/>
              </a:rPr>
              <a:t>Ergenlik </a:t>
            </a:r>
            <a:r>
              <a:rPr lang="en-US" sz="2400" b="1" u="sng" dirty="0">
                <a:solidFill>
                  <a:srgbClr val="002060"/>
                </a:solidFill>
                <a:latin typeface="Segoe UI" panose="020B0502040204020203" pitchFamily="34" charset="0"/>
                <a:cs typeface="Segoe UI" panose="020B0502040204020203" pitchFamily="34" charset="0"/>
              </a:rPr>
              <a:t>D</a:t>
            </a:r>
            <a:r>
              <a:rPr lang="tr-TR" sz="2400" b="1" u="sng" dirty="0">
                <a:solidFill>
                  <a:srgbClr val="002060"/>
                </a:solidFill>
                <a:latin typeface="Segoe UI" panose="020B0502040204020203" pitchFamily="34" charset="0"/>
                <a:cs typeface="Segoe UI" panose="020B0502040204020203" pitchFamily="34" charset="0"/>
              </a:rPr>
              <a:t>önemi</a:t>
            </a:r>
            <a:endParaRPr lang="tr-TR" sz="2400" b="1" dirty="0">
              <a:solidFill>
                <a:srgbClr val="002060"/>
              </a:solidFill>
              <a:latin typeface="Segoe UI" panose="020B0502040204020203" pitchFamily="34" charset="0"/>
              <a:cs typeface="Segoe UI" panose="020B0502040204020203" pitchFamily="34" charset="0"/>
            </a:endParaRPr>
          </a:p>
          <a:p>
            <a:pPr lvl="1" algn="just">
              <a:buFont typeface="Wingdings" panose="05000000000000000000" pitchFamily="2" charset="2"/>
              <a:buChar char="§"/>
            </a:pPr>
            <a:r>
              <a:rPr lang="tr-TR" dirty="0">
                <a:effectLst/>
                <a:latin typeface="Segoe UI" panose="020B0502040204020203" pitchFamily="34" charset="0"/>
                <a:ea typeface="Calibri" panose="020F0502020204030204" pitchFamily="34" charset="0"/>
                <a:cs typeface="Segoe UI" panose="020B0502040204020203" pitchFamily="34" charset="0"/>
              </a:rPr>
              <a:t>Akademik ve sosyal alan ile aile ilişkilerinde sorunlar</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Arkadaş ortamlarına alınmak için </a:t>
            </a:r>
            <a:r>
              <a:rPr lang="tr-TR" b="1" dirty="0">
                <a:solidFill>
                  <a:srgbClr val="002060"/>
                </a:solidFill>
                <a:latin typeface="Segoe UI" panose="020B0502040204020203" pitchFamily="34" charset="0"/>
                <a:cs typeface="Segoe UI" panose="020B0502040204020203" pitchFamily="34" charset="0"/>
              </a:rPr>
              <a:t>riskli davranışlara </a:t>
            </a:r>
            <a:r>
              <a:rPr lang="tr-TR" dirty="0">
                <a:latin typeface="Segoe UI" panose="020B0502040204020203" pitchFamily="34" charset="0"/>
                <a:cs typeface="Segoe UI" panose="020B0502040204020203" pitchFamily="34" charset="0"/>
              </a:rPr>
              <a:t>yönelme</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Akranlarına göre suç işleme, riskli cinsel davranışlar ve </a:t>
            </a:r>
            <a:r>
              <a:rPr lang="tr-TR" b="1" dirty="0">
                <a:solidFill>
                  <a:srgbClr val="002060"/>
                </a:solidFill>
                <a:latin typeface="Segoe UI" panose="020B0502040204020203" pitchFamily="34" charset="0"/>
                <a:cs typeface="Segoe UI" panose="020B0502040204020203" pitchFamily="34" charset="0"/>
              </a:rPr>
              <a:t>madde kullanım </a:t>
            </a:r>
            <a:r>
              <a:rPr lang="tr-TR" dirty="0">
                <a:latin typeface="Segoe UI" panose="020B0502040204020203" pitchFamily="34" charset="0"/>
                <a:cs typeface="Segoe UI" panose="020B0502040204020203" pitchFamily="34" charset="0"/>
              </a:rPr>
              <a:t>sıklığının daha yüksek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DEHB tanısı olan ergenlerde, ek psikiyatrik rahatsızlıklar (depresyon, intihar girişimi dahil) akranlarına oranla daha fazla</a:t>
            </a:r>
          </a:p>
        </p:txBody>
      </p:sp>
      <p:sp>
        <p:nvSpPr>
          <p:cNvPr id="4" name="Slide Number Placeholder 3">
            <a:extLst>
              <a:ext uri="{FF2B5EF4-FFF2-40B4-BE49-F238E27FC236}">
                <a16:creationId xmlns:a16="http://schemas.microsoft.com/office/drawing/2014/main" id="{72AE933D-F54C-40ED-06DD-B81712805584}"/>
              </a:ext>
            </a:extLst>
          </p:cNvPr>
          <p:cNvSpPr>
            <a:spLocks noGrp="1"/>
          </p:cNvSpPr>
          <p:nvPr>
            <p:ph type="sldNum" sz="quarter" idx="12"/>
          </p:nvPr>
        </p:nvSpPr>
        <p:spPr/>
        <p:txBody>
          <a:bodyPr/>
          <a:lstStyle/>
          <a:p>
            <a:fld id="{0BE68271-D1D7-4240-9CAF-7A57D75CD8A1}" type="slidenum">
              <a:rPr lang="en-US" smtClean="0"/>
              <a:t>46</a:t>
            </a:fld>
            <a:endParaRPr lang="en-US"/>
          </a:p>
        </p:txBody>
      </p:sp>
    </p:spTree>
    <p:extLst>
      <p:ext uri="{BB962C8B-B14F-4D97-AF65-F5344CB8AC3E}">
        <p14:creationId xmlns:p14="http://schemas.microsoft.com/office/powerpoint/2010/main" val="4292741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57C0B-D14E-EAD7-A4BC-752B2A224A12}"/>
              </a:ext>
            </a:extLst>
          </p:cNvPr>
          <p:cNvSpPr>
            <a:spLocks noGrp="1"/>
          </p:cNvSpPr>
          <p:nvPr>
            <p:ph type="title"/>
          </p:nvPr>
        </p:nvSpPr>
        <p:spPr>
          <a:xfrm>
            <a:off x="643466" y="13678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0C3EE5C0-5FAA-00F1-B3F2-66DB6AE70A1D}"/>
              </a:ext>
            </a:extLst>
          </p:cNvPr>
          <p:cNvSpPr>
            <a:spLocks noGrp="1"/>
          </p:cNvSpPr>
          <p:nvPr>
            <p:ph idx="1"/>
          </p:nvPr>
        </p:nvSpPr>
        <p:spPr>
          <a:xfrm>
            <a:off x="652224" y="2754560"/>
            <a:ext cx="10943573" cy="2851892"/>
          </a:xfrm>
        </p:spPr>
        <p:txBody>
          <a:bodyPr>
            <a:normAutofit lnSpcReduction="10000"/>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DEHB tanısı, çocuk psikiyatri uzmanı tarafından </a:t>
            </a:r>
            <a:r>
              <a:rPr lang="tr-TR" sz="2400" b="1" dirty="0">
                <a:solidFill>
                  <a:srgbClr val="002060"/>
                </a:solidFill>
                <a:latin typeface="Segoe UI" panose="020B0502040204020203" pitchFamily="34" charset="0"/>
                <a:cs typeface="Segoe UI" panose="020B0502040204020203" pitchFamily="34" charset="0"/>
              </a:rPr>
              <a:t>klinik görüşme </a:t>
            </a:r>
            <a:r>
              <a:rPr lang="tr-TR" sz="2400" dirty="0">
                <a:latin typeface="Segoe UI" panose="020B0502040204020203" pitchFamily="34" charset="0"/>
                <a:cs typeface="Segoe UI" panose="020B0502040204020203" pitchFamily="34" charset="0"/>
              </a:rPr>
              <a:t>ile konulur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DSM-5’e göre dikkatsizlik ve/veya aşırı hareketlilik başlıklarındaki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9 maddeden en az 6’sının</a:t>
            </a:r>
          </a:p>
          <a:p>
            <a:pPr lvl="1" algn="just">
              <a:buFont typeface="Wingdings" panose="05000000000000000000" pitchFamily="2" charset="2"/>
              <a:buChar char="§"/>
            </a:pPr>
            <a:r>
              <a:rPr lang="en-US" dirty="0">
                <a:latin typeface="Segoe UI" panose="020B0502040204020203" pitchFamily="34" charset="0"/>
                <a:cs typeface="Segoe UI" panose="020B0502040204020203" pitchFamily="34" charset="0"/>
              </a:rPr>
              <a:t>E</a:t>
            </a:r>
            <a:r>
              <a:rPr lang="tr-TR" dirty="0">
                <a:latin typeface="Segoe UI" panose="020B0502040204020203" pitchFamily="34" charset="0"/>
                <a:cs typeface="Segoe UI" panose="020B0502040204020203" pitchFamily="34" charset="0"/>
              </a:rPr>
              <a:t>n az 6 ay süreyle karşılanması gerekmektedir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Belirtiler, ilk defa 12 yaşın altında ortaya çıkmalıdır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Üç yaşamsal alanın en az ikisinde işlevselliğin bozulması gerekir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Tanı sırasında ebeveynler ve okuldaki öğretmenlerden bilgi alınır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F42AE5D-C0D3-6662-29A2-2CCB3FFB6DE9}"/>
              </a:ext>
            </a:extLst>
          </p:cNvPr>
          <p:cNvSpPr>
            <a:spLocks noGrp="1"/>
          </p:cNvSpPr>
          <p:nvPr>
            <p:ph type="sldNum" sz="quarter" idx="12"/>
          </p:nvPr>
        </p:nvSpPr>
        <p:spPr/>
        <p:txBody>
          <a:bodyPr/>
          <a:lstStyle/>
          <a:p>
            <a:fld id="{0BE68271-D1D7-4240-9CAF-7A57D75CD8A1}" type="slidenum">
              <a:rPr lang="en-US" smtClean="0"/>
              <a:t>47</a:t>
            </a:fld>
            <a:endParaRPr lang="en-US"/>
          </a:p>
        </p:txBody>
      </p:sp>
    </p:spTree>
    <p:extLst>
      <p:ext uri="{BB962C8B-B14F-4D97-AF65-F5344CB8AC3E}">
        <p14:creationId xmlns:p14="http://schemas.microsoft.com/office/powerpoint/2010/main" val="2604304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BF17C4-1AED-81B5-3263-08C45D76B372}"/>
              </a:ext>
            </a:extLst>
          </p:cNvPr>
          <p:cNvSpPr>
            <a:spLocks noGrp="1"/>
          </p:cNvSpPr>
          <p:nvPr>
            <p:ph type="title"/>
          </p:nvPr>
        </p:nvSpPr>
        <p:spPr>
          <a:xfrm>
            <a:off x="601133" y="13678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Değerlendirme ve Takip</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59413862-3B6D-AC6E-B2F3-2034545CE3EA}"/>
              </a:ext>
            </a:extLst>
          </p:cNvPr>
          <p:cNvSpPr>
            <a:spLocks noGrp="1"/>
          </p:cNvSpPr>
          <p:nvPr>
            <p:ph idx="1"/>
          </p:nvPr>
        </p:nvSpPr>
        <p:spPr>
          <a:xfrm>
            <a:off x="651934" y="2743759"/>
            <a:ext cx="10515600" cy="2851892"/>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DEHB tanı ve tedavisi ruh sağlığı uzmanları tarafından yapılmaktadır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Ailelere </a:t>
            </a:r>
            <a:r>
              <a:rPr lang="tr-TR" sz="2400" b="1" dirty="0">
                <a:solidFill>
                  <a:srgbClr val="002060"/>
                </a:solidFill>
                <a:latin typeface="Segoe UI" panose="020B0502040204020203" pitchFamily="34" charset="0"/>
                <a:cs typeface="Segoe UI" panose="020B0502040204020203" pitchFamily="34" charset="0"/>
              </a:rPr>
              <a:t>psikoeğitim</a:t>
            </a:r>
            <a:r>
              <a:rPr lang="tr-TR" sz="2400" b="1"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verilmeli ve </a:t>
            </a:r>
            <a:r>
              <a:rPr lang="tr-TR" sz="2400" b="1" u="sng" dirty="0">
                <a:solidFill>
                  <a:srgbClr val="002060"/>
                </a:solidFill>
                <a:latin typeface="Segoe UI" panose="020B0502040204020203" pitchFamily="34" charset="0"/>
                <a:cs typeface="Segoe UI" panose="020B0502040204020203" pitchFamily="34" charset="0"/>
              </a:rPr>
              <a:t>ilacın temel tedavi aracı </a:t>
            </a:r>
            <a:r>
              <a:rPr lang="tr-TR" sz="2400" dirty="0">
                <a:latin typeface="Segoe UI" panose="020B0502040204020203" pitchFamily="34" charset="0"/>
                <a:cs typeface="Segoe UI" panose="020B0502040204020203" pitchFamily="34" charset="0"/>
              </a:rPr>
              <a:t>olduğu anlatılmalı</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İlaç dışı diğer tedavilerin (BDT, ebeveyn eğitimi vb.) ilacın etkinliğini artırıcı etkisi olduğu vurgulanmalıdır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Dünyada DEHB tedavisi için hazırlanan kılavuzlar</a:t>
            </a:r>
          </a:p>
          <a:p>
            <a:pPr lvl="1" algn="just">
              <a:buFont typeface="Courier New" panose="02070309020205020404" pitchFamily="49" charset="0"/>
              <a:buChar char="o"/>
            </a:pPr>
            <a:r>
              <a:rPr lang="tr-TR" dirty="0" err="1">
                <a:latin typeface="Segoe UI" panose="020B0502040204020203" pitchFamily="34" charset="0"/>
                <a:cs typeface="Segoe UI" panose="020B0502040204020203" pitchFamily="34" charset="0"/>
              </a:rPr>
              <a:t>Psikostimülanlar</a:t>
            </a:r>
            <a:r>
              <a:rPr lang="tr-TR"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(metilfenidat ve amfetamin) ve </a:t>
            </a:r>
            <a:r>
              <a:rPr lang="tr-TR" dirty="0" err="1">
                <a:latin typeface="Segoe UI" panose="020B0502040204020203" pitchFamily="34" charset="0"/>
                <a:cs typeface="Segoe UI" panose="020B0502040204020203" pitchFamily="34" charset="0"/>
              </a:rPr>
              <a:t>atomoksetin</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0D712D9-B017-98B2-15ED-8B8CE605C0CE}"/>
              </a:ext>
            </a:extLst>
          </p:cNvPr>
          <p:cNvSpPr>
            <a:spLocks noGrp="1"/>
          </p:cNvSpPr>
          <p:nvPr>
            <p:ph type="sldNum" sz="quarter" idx="12"/>
          </p:nvPr>
        </p:nvSpPr>
        <p:spPr/>
        <p:txBody>
          <a:bodyPr/>
          <a:lstStyle/>
          <a:p>
            <a:fld id="{0BE68271-D1D7-4240-9CAF-7A57D75CD8A1}" type="slidenum">
              <a:rPr lang="en-US" smtClean="0"/>
              <a:t>48</a:t>
            </a:fld>
            <a:endParaRPr lang="en-US"/>
          </a:p>
        </p:txBody>
      </p:sp>
    </p:spTree>
    <p:extLst>
      <p:ext uri="{BB962C8B-B14F-4D97-AF65-F5344CB8AC3E}">
        <p14:creationId xmlns:p14="http://schemas.microsoft.com/office/powerpoint/2010/main" val="412287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5D8E94-737B-72B7-F3D2-41BB334BC32E}"/>
              </a:ext>
            </a:extLst>
          </p:cNvPr>
          <p:cNvSpPr>
            <a:spLocks noGrp="1"/>
          </p:cNvSpPr>
          <p:nvPr>
            <p:ph type="title"/>
          </p:nvPr>
        </p:nvSpPr>
        <p:spPr>
          <a:xfrm>
            <a:off x="635000" y="1410229"/>
            <a:ext cx="10850266"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7</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DİKKAT EKSİKLİĞİ HİPERAKTİVİTE BOZUKLUĞU-ÖZET</a:t>
            </a:r>
          </a:p>
        </p:txBody>
      </p:sp>
      <p:graphicFrame>
        <p:nvGraphicFramePr>
          <p:cNvPr id="4" name="İçerik Yer Tutucusu 3">
            <a:extLst>
              <a:ext uri="{FF2B5EF4-FFF2-40B4-BE49-F238E27FC236}">
                <a16:creationId xmlns:a16="http://schemas.microsoft.com/office/drawing/2014/main" id="{6A8E9902-E68B-5A74-49CE-E69EB45C9DA8}"/>
              </a:ext>
            </a:extLst>
          </p:cNvPr>
          <p:cNvGraphicFramePr>
            <a:graphicFrameLocks noGrp="1"/>
          </p:cNvGraphicFramePr>
          <p:nvPr>
            <p:ph idx="1"/>
            <p:extLst>
              <p:ext uri="{D42A27DB-BD31-4B8C-83A1-F6EECF244321}">
                <p14:modId xmlns:p14="http://schemas.microsoft.com/office/powerpoint/2010/main" val="2883339463"/>
              </p:ext>
            </p:extLst>
          </p:nvPr>
        </p:nvGraphicFramePr>
        <p:xfrm>
          <a:off x="838200" y="2470500"/>
          <a:ext cx="10850266" cy="2851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B9B9F55-F0E9-E875-F45C-DB3B4BFAF78A}"/>
              </a:ext>
            </a:extLst>
          </p:cNvPr>
          <p:cNvSpPr>
            <a:spLocks noGrp="1"/>
          </p:cNvSpPr>
          <p:nvPr>
            <p:ph type="sldNum" sz="quarter" idx="12"/>
          </p:nvPr>
        </p:nvSpPr>
        <p:spPr/>
        <p:txBody>
          <a:bodyPr/>
          <a:lstStyle/>
          <a:p>
            <a:fld id="{0BE68271-D1D7-4240-9CAF-7A57D75CD8A1}" type="slidenum">
              <a:rPr lang="en-US" smtClean="0"/>
              <a:t>49</a:t>
            </a:fld>
            <a:endParaRPr lang="en-US"/>
          </a:p>
        </p:txBody>
      </p:sp>
    </p:spTree>
    <p:extLst>
      <p:ext uri="{BB962C8B-B14F-4D97-AF65-F5344CB8AC3E}">
        <p14:creationId xmlns:p14="http://schemas.microsoft.com/office/powerpoint/2010/main" val="323357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16819" y="140247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4518" y="2752825"/>
            <a:ext cx="10699282" cy="3122226"/>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Görüşmecinin ilk yapması gereken</a:t>
            </a:r>
          </a:p>
          <a:p>
            <a:pPr lvl="1" algn="just">
              <a:buFont typeface="Wingdings" panose="05000000000000000000" pitchFamily="2" charset="2"/>
              <a:buChar char="§"/>
            </a:pPr>
            <a:r>
              <a:rPr lang="tr-TR" sz="2000" b="1" dirty="0">
                <a:solidFill>
                  <a:srgbClr val="002060"/>
                </a:solidFill>
                <a:latin typeface="Segoe UI" panose="020B0502040204020203" pitchFamily="34" charset="0"/>
                <a:cs typeface="Segoe UI" panose="020B0502040204020203" pitchFamily="34" charset="0"/>
              </a:rPr>
              <a:t>Çocuğu bilgilendirmek ve güven tesis etmek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Kendisini tanıtmalı, konumunu ve görüşmenin amacını anlatmalı</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Çocukla iş birliği </a:t>
            </a:r>
          </a:p>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Açık uçlu </a:t>
            </a:r>
            <a:r>
              <a:rPr lang="tr-TR" sz="2400" dirty="0">
                <a:latin typeface="Segoe UI" panose="020B0502040204020203" pitchFamily="34" charset="0"/>
                <a:cs typeface="Segoe UI" panose="020B0502040204020203" pitchFamily="34" charset="0"/>
              </a:rPr>
              <a:t>sorular &gt; Kapalı uçlu sorular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Genelden 		Özele</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Görüşme sırasında kullanılabilecek örnek cümleler</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Ok: Sağ 3">
            <a:extLst>
              <a:ext uri="{FF2B5EF4-FFF2-40B4-BE49-F238E27FC236}">
                <a16:creationId xmlns:a16="http://schemas.microsoft.com/office/drawing/2014/main" id="{16936023-452B-4116-BECE-383A1893ED58}"/>
              </a:ext>
            </a:extLst>
          </p:cNvPr>
          <p:cNvSpPr/>
          <p:nvPr/>
        </p:nvSpPr>
        <p:spPr>
          <a:xfrm>
            <a:off x="2401999" y="5064939"/>
            <a:ext cx="900952" cy="14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Slide Number Placeholder 4">
            <a:extLst>
              <a:ext uri="{FF2B5EF4-FFF2-40B4-BE49-F238E27FC236}">
                <a16:creationId xmlns:a16="http://schemas.microsoft.com/office/drawing/2014/main" id="{9315378E-AA3B-359E-DBBF-071621D9BEFE}"/>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730117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E9A8C9-282A-81B9-18E8-D4ADEBACD623}"/>
              </a:ext>
            </a:extLst>
          </p:cNvPr>
          <p:cNvSpPr>
            <a:spLocks noGrp="1"/>
          </p:cNvSpPr>
          <p:nvPr>
            <p:ph type="title"/>
          </p:nvPr>
        </p:nvSpPr>
        <p:spPr>
          <a:xfrm>
            <a:off x="604520" y="1364510"/>
            <a:ext cx="10515600" cy="70982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p>
        </p:txBody>
      </p:sp>
      <p:sp>
        <p:nvSpPr>
          <p:cNvPr id="3" name="İçerik Yer Tutucusu 2">
            <a:extLst>
              <a:ext uri="{FF2B5EF4-FFF2-40B4-BE49-F238E27FC236}">
                <a16:creationId xmlns:a16="http://schemas.microsoft.com/office/drawing/2014/main" id="{845EE175-349E-DFB1-5DF2-E33DB7BD263B}"/>
              </a:ext>
            </a:extLst>
          </p:cNvPr>
          <p:cNvSpPr>
            <a:spLocks noGrp="1"/>
          </p:cNvSpPr>
          <p:nvPr>
            <p:ph idx="1"/>
          </p:nvPr>
        </p:nvSpPr>
        <p:spPr>
          <a:xfrm>
            <a:off x="745066" y="2344706"/>
            <a:ext cx="10701867" cy="3148784"/>
          </a:xfrm>
        </p:spPr>
        <p:txBody>
          <a:bodyPr>
            <a:normAutofit/>
          </a:bodyPr>
          <a:lstStyle/>
          <a:p>
            <a:pPr algn="just">
              <a:buFont typeface="Wingdings" panose="05000000000000000000" pitchFamily="2" charset="2"/>
              <a:buChar char="§"/>
            </a:pPr>
            <a:r>
              <a:rPr lang="tr-TR" sz="2400" b="1" dirty="0" err="1">
                <a:solidFill>
                  <a:srgbClr val="002060"/>
                </a:solidFill>
                <a:latin typeface="Segoe UI" panose="020B0502040204020203" pitchFamily="34" charset="0"/>
                <a:cs typeface="Segoe UI" panose="020B0502040204020203" pitchFamily="34" charset="0"/>
              </a:rPr>
              <a:t>Anksiyete</a:t>
            </a:r>
            <a:r>
              <a:rPr lang="tr-TR" sz="2400" b="1" dirty="0">
                <a:solidFill>
                  <a:srgbClr val="002060"/>
                </a:solidFill>
                <a:latin typeface="Segoe UI" panose="020B0502040204020203" pitchFamily="34" charset="0"/>
                <a:cs typeface="Segoe UI" panose="020B0502040204020203" pitchFamily="34" charset="0"/>
              </a:rPr>
              <a:t>:</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Kişide öznel bir huzursuzluğa yol açan, kişiyi kaygılandıran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Beraberinde irritabilitenin eşlik edebildiği bir duygudur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Ayrılık kaygısı </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Normal ayrılık kaygısı (Yabancı Kaygısı)</a:t>
            </a:r>
          </a:p>
          <a:p>
            <a:r>
              <a:rPr lang="tr-TR" sz="2400" dirty="0">
                <a:latin typeface="Segoe UI" panose="020B0502040204020203" pitchFamily="34" charset="0"/>
                <a:cs typeface="Segoe UI" panose="020B0502040204020203" pitchFamily="34" charset="0"/>
              </a:rPr>
              <a:t>Davranışsal </a:t>
            </a:r>
            <a:r>
              <a:rPr lang="tr-TR" sz="2400" dirty="0" err="1">
                <a:latin typeface="Segoe UI" panose="020B0502040204020203" pitchFamily="34" charset="0"/>
                <a:cs typeface="Segoe UI" panose="020B0502040204020203" pitchFamily="34" charset="0"/>
              </a:rPr>
              <a:t>ketlenme</a:t>
            </a:r>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Endişeler</a:t>
            </a:r>
          </a:p>
        </p:txBody>
      </p:sp>
      <p:sp>
        <p:nvSpPr>
          <p:cNvPr id="4" name="Slide Number Placeholder 3">
            <a:extLst>
              <a:ext uri="{FF2B5EF4-FFF2-40B4-BE49-F238E27FC236}">
                <a16:creationId xmlns:a16="http://schemas.microsoft.com/office/drawing/2014/main" id="{D5047024-7C2C-B21B-6B1F-3232D09F3317}"/>
              </a:ext>
            </a:extLst>
          </p:cNvPr>
          <p:cNvSpPr>
            <a:spLocks noGrp="1"/>
          </p:cNvSpPr>
          <p:nvPr>
            <p:ph type="sldNum" sz="quarter" idx="12"/>
          </p:nvPr>
        </p:nvSpPr>
        <p:spPr/>
        <p:txBody>
          <a:bodyPr/>
          <a:lstStyle/>
          <a:p>
            <a:fld id="{0BE68271-D1D7-4240-9CAF-7A57D75CD8A1}" type="slidenum">
              <a:rPr lang="en-US" smtClean="0"/>
              <a:t>50</a:t>
            </a:fld>
            <a:endParaRPr lang="en-US"/>
          </a:p>
        </p:txBody>
      </p:sp>
    </p:spTree>
    <p:extLst>
      <p:ext uri="{BB962C8B-B14F-4D97-AF65-F5344CB8AC3E}">
        <p14:creationId xmlns:p14="http://schemas.microsoft.com/office/powerpoint/2010/main" val="1110488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4D29F3-710B-C545-3213-48EDD1E80D19}"/>
              </a:ext>
            </a:extLst>
          </p:cNvPr>
          <p:cNvSpPr>
            <a:spLocks noGrp="1"/>
          </p:cNvSpPr>
          <p:nvPr>
            <p:ph type="title"/>
          </p:nvPr>
        </p:nvSpPr>
        <p:spPr>
          <a:xfrm>
            <a:off x="638386" y="1398376"/>
            <a:ext cx="10515600" cy="76909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p>
        </p:txBody>
      </p:sp>
      <p:sp>
        <p:nvSpPr>
          <p:cNvPr id="3" name="İçerik Yer Tutucusu 2">
            <a:extLst>
              <a:ext uri="{FF2B5EF4-FFF2-40B4-BE49-F238E27FC236}">
                <a16:creationId xmlns:a16="http://schemas.microsoft.com/office/drawing/2014/main" id="{2FBB62A2-85FE-53EA-FD4F-F983F11C6B68}"/>
              </a:ext>
            </a:extLst>
          </p:cNvPr>
          <p:cNvSpPr>
            <a:spLocks noGrp="1"/>
          </p:cNvSpPr>
          <p:nvPr>
            <p:ph idx="1"/>
          </p:nvPr>
        </p:nvSpPr>
        <p:spPr>
          <a:xfrm>
            <a:off x="638386" y="2307453"/>
            <a:ext cx="10713720" cy="3152171"/>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 ve ergenlerde yaşam boyu AB görülme sıklığı %8-27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Ayrılık </a:t>
            </a:r>
            <a:r>
              <a:rPr lang="tr-TR" sz="2400" dirty="0" err="1">
                <a:latin typeface="Segoe UI" panose="020B0502040204020203" pitchFamily="34" charset="0"/>
                <a:cs typeface="Segoe UI" panose="020B0502040204020203" pitchFamily="34" charset="0"/>
              </a:rPr>
              <a:t>Anksiyetesi</a:t>
            </a:r>
            <a:r>
              <a:rPr lang="tr-TR" sz="2400" dirty="0">
                <a:latin typeface="Segoe UI" panose="020B0502040204020203" pitchFamily="34" charset="0"/>
                <a:cs typeface="Segoe UI" panose="020B0502040204020203" pitchFamily="34" charset="0"/>
              </a:rPr>
              <a:t> Bozukluğu (AAB) ve </a:t>
            </a:r>
            <a:r>
              <a:rPr lang="tr-TR" sz="2400" dirty="0" err="1">
                <a:latin typeface="Segoe UI" panose="020B0502040204020203" pitchFamily="34" charset="0"/>
                <a:cs typeface="Segoe UI" panose="020B0502040204020203" pitchFamily="34" charset="0"/>
              </a:rPr>
              <a:t>Selektif</a:t>
            </a:r>
            <a:r>
              <a:rPr lang="tr-TR" sz="2400" dirty="0">
                <a:latin typeface="Segoe UI" panose="020B0502040204020203" pitchFamily="34" charset="0"/>
                <a:cs typeface="Segoe UI" panose="020B0502040204020203" pitchFamily="34" charset="0"/>
              </a:rPr>
              <a:t> </a:t>
            </a:r>
            <a:r>
              <a:rPr lang="tr-TR" sz="2400" dirty="0" err="1">
                <a:latin typeface="Segoe UI" panose="020B0502040204020203" pitchFamily="34" charset="0"/>
                <a:cs typeface="Segoe UI" panose="020B0502040204020203" pitchFamily="34" charset="0"/>
              </a:rPr>
              <a:t>Mutizm</a:t>
            </a:r>
            <a:r>
              <a:rPr lang="tr-TR" sz="2400" dirty="0">
                <a:latin typeface="Segoe UI" panose="020B0502040204020203" pitchFamily="34" charset="0"/>
                <a:cs typeface="Segoe UI" panose="020B0502040204020203" pitchFamily="34" charset="0"/>
              </a:rPr>
              <a:t> </a:t>
            </a:r>
          </a:p>
          <a:p>
            <a:pPr lvl="1" algn="just">
              <a:buFont typeface="Courier New" panose="02070309020205020404" pitchFamily="49" charset="0"/>
              <a:buChar char="o"/>
            </a:pPr>
            <a:r>
              <a:rPr lang="en-US" dirty="0">
                <a:latin typeface="Segoe UI" panose="020B0502040204020203" pitchFamily="34" charset="0"/>
                <a:cs typeface="Segoe UI" panose="020B0502040204020203" pitchFamily="34" charset="0"/>
              </a:rPr>
              <a:t>Ç</a:t>
            </a:r>
            <a:r>
              <a:rPr lang="tr-TR" dirty="0">
                <a:latin typeface="Segoe UI" panose="020B0502040204020203" pitchFamily="34" charset="0"/>
                <a:cs typeface="Segoe UI" panose="020B0502040204020203" pitchFamily="34" charset="0"/>
              </a:rPr>
              <a:t>ocukluk ve ergenlik dönemine özgü</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Çocuklardaki AAB, Yaygın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Bozukluğu (YAB) ve Sosyal Fobi</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Yüksek oranda </a:t>
            </a:r>
            <a:r>
              <a:rPr lang="tr-TR" b="1" dirty="0">
                <a:solidFill>
                  <a:srgbClr val="002060"/>
                </a:solidFill>
                <a:latin typeface="Segoe UI" panose="020B0502040204020203" pitchFamily="34" charset="0"/>
                <a:cs typeface="Segoe UI" panose="020B0502040204020203" pitchFamily="34" charset="0"/>
              </a:rPr>
              <a:t>binişiklik ve örtüşen belirtiler</a:t>
            </a:r>
            <a:r>
              <a:rPr lang="tr-TR" b="1"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gösterirler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lvl="1" algn="just">
              <a:buFont typeface="Wingdings" panose="05000000000000000000" pitchFamily="2" charset="2"/>
              <a:buChar char="§"/>
            </a:pPr>
            <a:endParaRPr lang="tr-TR"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0616AC8-662E-671E-4661-874A850A1AD4}"/>
              </a:ext>
            </a:extLst>
          </p:cNvPr>
          <p:cNvSpPr>
            <a:spLocks noGrp="1"/>
          </p:cNvSpPr>
          <p:nvPr>
            <p:ph type="sldNum" sz="quarter" idx="12"/>
          </p:nvPr>
        </p:nvSpPr>
        <p:spPr/>
        <p:txBody>
          <a:bodyPr/>
          <a:lstStyle/>
          <a:p>
            <a:fld id="{0BE68271-D1D7-4240-9CAF-7A57D75CD8A1}" type="slidenum">
              <a:rPr lang="en-US" smtClean="0"/>
              <a:t>51</a:t>
            </a:fld>
            <a:endParaRPr lang="en-US"/>
          </a:p>
        </p:txBody>
      </p:sp>
    </p:spTree>
    <p:extLst>
      <p:ext uri="{BB962C8B-B14F-4D97-AF65-F5344CB8AC3E}">
        <p14:creationId xmlns:p14="http://schemas.microsoft.com/office/powerpoint/2010/main" val="232194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46953E-8888-845D-2AC2-CD92057F93DF}"/>
              </a:ext>
            </a:extLst>
          </p:cNvPr>
          <p:cNvSpPr>
            <a:spLocks noGrp="1"/>
          </p:cNvSpPr>
          <p:nvPr>
            <p:ph type="title"/>
          </p:nvPr>
        </p:nvSpPr>
        <p:spPr>
          <a:xfrm>
            <a:off x="604520" y="1374669"/>
            <a:ext cx="10515600" cy="69966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p>
        </p:txBody>
      </p:sp>
      <p:sp>
        <p:nvSpPr>
          <p:cNvPr id="3" name="İçerik Yer Tutucusu 2">
            <a:extLst>
              <a:ext uri="{FF2B5EF4-FFF2-40B4-BE49-F238E27FC236}">
                <a16:creationId xmlns:a16="http://schemas.microsoft.com/office/drawing/2014/main" id="{C95DC54E-9F5E-775D-B07C-A4FD2CDBF0AD}"/>
              </a:ext>
            </a:extLst>
          </p:cNvPr>
          <p:cNvSpPr>
            <a:spLocks noGrp="1"/>
          </p:cNvSpPr>
          <p:nvPr>
            <p:ph idx="1"/>
          </p:nvPr>
        </p:nvSpPr>
        <p:spPr>
          <a:xfrm>
            <a:off x="604520" y="2300680"/>
            <a:ext cx="10845800" cy="3182651"/>
          </a:xfrm>
        </p:spPr>
        <p:txBody>
          <a:bodyPr>
            <a:normAutofit/>
          </a:bodyPr>
          <a:lstStyle/>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Anksiyete belirtilerinin gelişiminde </a:t>
            </a:r>
            <a:r>
              <a:rPr lang="en-US" sz="2400" dirty="0">
                <a:latin typeface="Segoe UI" panose="020B0502040204020203" pitchFamily="34" charset="0"/>
                <a:cs typeface="Segoe UI" panose="020B0502040204020203" pitchFamily="34" charset="0"/>
              </a:rPr>
              <a:t>m</a:t>
            </a:r>
            <a:r>
              <a:rPr lang="tr-TR" sz="2400" dirty="0">
                <a:latin typeface="Segoe UI" panose="020B0502040204020203" pitchFamily="34" charset="0"/>
                <a:cs typeface="Segoe UI" panose="020B0502040204020203" pitchFamily="34" charset="0"/>
              </a:rPr>
              <a:t>izaç özellikleri</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Aşırı utangaçlık ya da yabancı ortamlardan kaçınmaya yatkın mizaç AB riski ↑</a:t>
            </a:r>
          </a:p>
          <a:p>
            <a:pPr algn="just">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AB’da</a:t>
            </a:r>
            <a:r>
              <a:rPr lang="tr-TR" sz="2400" dirty="0">
                <a:latin typeface="Segoe UI" panose="020B0502040204020203" pitchFamily="34" charset="0"/>
                <a:cs typeface="Segoe UI" panose="020B0502040204020203" pitchFamily="34" charset="0"/>
              </a:rPr>
              <a:t> mizaç özelliği olarak değerlendirilenler → </a:t>
            </a:r>
            <a:r>
              <a:rPr lang="tr-TR" sz="2400" b="1" u="sng" dirty="0">
                <a:solidFill>
                  <a:srgbClr val="002060"/>
                </a:solidFill>
                <a:latin typeface="Segoe UI" panose="020B0502040204020203" pitchFamily="34" charset="0"/>
                <a:cs typeface="Segoe UI" panose="020B0502040204020203" pitchFamily="34" charset="0"/>
              </a:rPr>
              <a:t>genetik aktarım (%40-60)</a:t>
            </a:r>
            <a:endParaRPr lang="tr-TR" sz="2400" dirty="0">
              <a:solidFill>
                <a:srgbClr val="002060"/>
              </a:solidFill>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Sosyal ortamlardan öğrenme de AB açısından risk faktörü </a:t>
            </a:r>
          </a:p>
          <a:p>
            <a:pPr lvl="1" algn="just">
              <a:buFont typeface="Wingdings" panose="05000000000000000000" pitchFamily="2" charset="2"/>
              <a:buChar char="§"/>
            </a:pPr>
            <a:r>
              <a:rPr lang="tr-TR" b="1" dirty="0">
                <a:solidFill>
                  <a:srgbClr val="002060"/>
                </a:solidFill>
                <a:latin typeface="Segoe UI" panose="020B0502040204020203" pitchFamily="34" charset="0"/>
                <a:cs typeface="Segoe UI" panose="020B0502040204020203" pitchFamily="34" charset="0"/>
              </a:rPr>
              <a:t>Aşırı korucu tutum ve tehlikeyi abarta</a:t>
            </a:r>
            <a:r>
              <a:rPr lang="tr-TR" dirty="0">
                <a:solidFill>
                  <a:srgbClr val="002060"/>
                </a:solidFill>
                <a:latin typeface="Segoe UI" panose="020B0502040204020203" pitchFamily="34" charset="0"/>
                <a:cs typeface="Segoe UI" panose="020B0502040204020203" pitchFamily="34" charset="0"/>
              </a:rPr>
              <a:t> → </a:t>
            </a:r>
            <a:r>
              <a:rPr lang="tr-TR" b="1" dirty="0">
                <a:solidFill>
                  <a:srgbClr val="002060"/>
                </a:solidFill>
                <a:latin typeface="Segoe UI" panose="020B0502040204020203" pitchFamily="34" charset="0"/>
                <a:cs typeface="Segoe UI" panose="020B0502040204020203" pitchFamily="34" charset="0"/>
              </a:rPr>
              <a:t>doğrudan model olma </a:t>
            </a:r>
          </a:p>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Ebeveynlerde AB </a:t>
            </a:r>
            <a:r>
              <a:rPr lang="tr-TR" sz="2400" dirty="0">
                <a:latin typeface="Segoe UI" panose="020B0502040204020203" pitchFamily="34" charset="0"/>
                <a:cs typeface="Segoe UI" panose="020B0502040204020203" pitchFamily="34" charset="0"/>
              </a:rPr>
              <a:t>varsa </a:t>
            </a:r>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tepkilerinin gelişiminde → </a:t>
            </a:r>
            <a:r>
              <a:rPr lang="tr-TR" sz="2400" b="1" dirty="0">
                <a:solidFill>
                  <a:srgbClr val="002060"/>
                </a:solidFill>
                <a:latin typeface="Segoe UI" panose="020B0502040204020203" pitchFamily="34" charset="0"/>
                <a:cs typeface="Segoe UI" panose="020B0502040204020203" pitchFamily="34" charset="0"/>
              </a:rPr>
              <a:t>sosyal öğrenme</a:t>
            </a:r>
            <a:endParaRPr lang="tr-TR" sz="2400" dirty="0">
              <a:solidFill>
                <a:srgbClr val="002060"/>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60F078-78AE-48F3-AC93-D0D43C280361}"/>
              </a:ext>
            </a:extLst>
          </p:cNvPr>
          <p:cNvSpPr>
            <a:spLocks noGrp="1"/>
          </p:cNvSpPr>
          <p:nvPr>
            <p:ph type="sldNum" sz="quarter" idx="12"/>
          </p:nvPr>
        </p:nvSpPr>
        <p:spPr/>
        <p:txBody>
          <a:bodyPr/>
          <a:lstStyle/>
          <a:p>
            <a:fld id="{0BE68271-D1D7-4240-9CAF-7A57D75CD8A1}" type="slidenum">
              <a:rPr lang="en-US" smtClean="0"/>
              <a:t>52</a:t>
            </a:fld>
            <a:endParaRPr lang="en-US"/>
          </a:p>
        </p:txBody>
      </p:sp>
    </p:spTree>
    <p:extLst>
      <p:ext uri="{BB962C8B-B14F-4D97-AF65-F5344CB8AC3E}">
        <p14:creationId xmlns:p14="http://schemas.microsoft.com/office/powerpoint/2010/main" val="2978970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E26402-3E3B-852B-3092-F070D64C393F}"/>
              </a:ext>
            </a:extLst>
          </p:cNvPr>
          <p:cNvSpPr>
            <a:spLocks noGrp="1"/>
          </p:cNvSpPr>
          <p:nvPr>
            <p:ph type="title"/>
          </p:nvPr>
        </p:nvSpPr>
        <p:spPr>
          <a:xfrm>
            <a:off x="650240" y="122147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Ayrılık Anksiyetesi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CD6B8252-0DF4-B918-7D5C-7C9895303EA0}"/>
              </a:ext>
            </a:extLst>
          </p:cNvPr>
          <p:cNvSpPr>
            <a:spLocks noGrp="1"/>
          </p:cNvSpPr>
          <p:nvPr>
            <p:ph idx="1"/>
          </p:nvPr>
        </p:nvSpPr>
        <p:spPr>
          <a:xfrm>
            <a:off x="828042" y="3292158"/>
            <a:ext cx="11059158" cy="3078480"/>
          </a:xfrm>
        </p:spPr>
        <p:txBody>
          <a:bodyPr numCol="2">
            <a:noAutofit/>
          </a:bodyPr>
          <a:lstStyle/>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Sıklıkla stresli olaylarla tetiklenme</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Bağlanma figürünü bir daha göremeyeceği konusunda endişeler</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Yalnız uyumayı veya evden uzaklaşmayı reddetme, ayrılıkla ilgili kâbuslar</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a:p>
            <a:pPr marL="633413" indent="-401638"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Yanlık kalma konusunda endişeler</a:t>
            </a:r>
          </a:p>
          <a:p>
            <a:pPr marL="633413" indent="-401638"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Somatik semptomlar</a:t>
            </a:r>
          </a:p>
          <a:p>
            <a:pPr marL="633413" indent="-401638"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Okul reddi</a:t>
            </a:r>
          </a:p>
          <a:p>
            <a:pPr algn="just">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7AA167B4-7DCB-415B-8890-84F5AB1D137A}"/>
              </a:ext>
            </a:extLst>
          </p:cNvPr>
          <p:cNvSpPr txBox="1"/>
          <p:nvPr/>
        </p:nvSpPr>
        <p:spPr>
          <a:xfrm>
            <a:off x="650239" y="2352338"/>
            <a:ext cx="10977879" cy="830997"/>
          </a:xfrm>
          <a:prstGeom prst="rect">
            <a:avLst/>
          </a:prstGeom>
          <a:noFill/>
        </p:spPr>
        <p:txBody>
          <a:bodyPr wrap="square">
            <a:spAutoFit/>
          </a:bodyPr>
          <a:lstStyle/>
          <a:p>
            <a:pPr algn="just"/>
            <a:r>
              <a:rPr lang="tr-TR" sz="2400" dirty="0">
                <a:latin typeface="Segoe UI" panose="020B0502040204020203" pitchFamily="34" charset="0"/>
                <a:cs typeface="Segoe UI" panose="020B0502040204020203" pitchFamily="34" charset="0"/>
              </a:rPr>
              <a:t>AAB bağlanma figüründen veya bakıcıdan ayrılmaya ilişkin gelişimsel olarak uygun olmayan kaygı veya sıkıntı</a:t>
            </a:r>
          </a:p>
        </p:txBody>
      </p:sp>
      <p:sp>
        <p:nvSpPr>
          <p:cNvPr id="6" name="Metin kutusu 5">
            <a:extLst>
              <a:ext uri="{FF2B5EF4-FFF2-40B4-BE49-F238E27FC236}">
                <a16:creationId xmlns:a16="http://schemas.microsoft.com/office/drawing/2014/main" id="{5030B6B3-84A1-45ED-8130-6320B336691A}"/>
              </a:ext>
            </a:extLst>
          </p:cNvPr>
          <p:cNvSpPr txBox="1"/>
          <p:nvPr/>
        </p:nvSpPr>
        <p:spPr>
          <a:xfrm>
            <a:off x="2751211" y="5460569"/>
            <a:ext cx="7212819" cy="461665"/>
          </a:xfrm>
          <a:prstGeom prst="rect">
            <a:avLst/>
          </a:prstGeom>
          <a:noFill/>
        </p:spPr>
        <p:txBody>
          <a:bodyPr wrap="square">
            <a:spAutoFit/>
          </a:bodyPr>
          <a:lstStyle/>
          <a:p>
            <a:pPr algn="just"/>
            <a:r>
              <a:rPr lang="tr-TR" sz="2400" b="1" dirty="0">
                <a:solidFill>
                  <a:srgbClr val="002060"/>
                </a:solidFill>
                <a:latin typeface="Segoe UI" panose="020B0502040204020203" pitchFamily="34" charset="0"/>
                <a:cs typeface="Segoe UI" panose="020B0502040204020203" pitchFamily="34" charset="0"/>
              </a:rPr>
              <a:t>Çocuklarda tanı için belirtiler en az 4 hafta !!</a:t>
            </a:r>
            <a:r>
              <a:rPr lang="en-US" sz="2400" b="1" dirty="0">
                <a:solidFill>
                  <a:srgbClr val="002060"/>
                </a:solidFill>
                <a:latin typeface="Segoe UI" panose="020B0502040204020203" pitchFamily="34" charset="0"/>
                <a:cs typeface="Segoe UI" panose="020B0502040204020203" pitchFamily="34" charset="0"/>
              </a:rPr>
              <a:t>!</a:t>
            </a:r>
            <a:endParaRPr lang="tr-TR" sz="2400" b="1" dirty="0">
              <a:solidFill>
                <a:srgbClr val="002060"/>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3BC85402-1CEE-2F62-E77B-7AA9AA1F95C1}"/>
              </a:ext>
            </a:extLst>
          </p:cNvPr>
          <p:cNvSpPr>
            <a:spLocks noGrp="1"/>
          </p:cNvSpPr>
          <p:nvPr>
            <p:ph type="sldNum" sz="quarter" idx="12"/>
          </p:nvPr>
        </p:nvSpPr>
        <p:spPr/>
        <p:txBody>
          <a:bodyPr/>
          <a:lstStyle/>
          <a:p>
            <a:fld id="{0BE68271-D1D7-4240-9CAF-7A57D75CD8A1}" type="slidenum">
              <a:rPr lang="en-US" smtClean="0"/>
              <a:t>53</a:t>
            </a:fld>
            <a:endParaRPr lang="en-US"/>
          </a:p>
        </p:txBody>
      </p:sp>
    </p:spTree>
    <p:extLst>
      <p:ext uri="{BB962C8B-B14F-4D97-AF65-F5344CB8AC3E}">
        <p14:creationId xmlns:p14="http://schemas.microsoft.com/office/powerpoint/2010/main" val="3480798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9F2D43-BF7A-F74D-78A1-6F9B354CC61B}"/>
              </a:ext>
            </a:extLst>
          </p:cNvPr>
          <p:cNvSpPr>
            <a:spLocks noGrp="1"/>
          </p:cNvSpPr>
          <p:nvPr>
            <p:ph type="title"/>
          </p:nvPr>
        </p:nvSpPr>
        <p:spPr>
          <a:xfrm>
            <a:off x="563880" y="128322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Ayrılık Anksiyetesi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7715660C-62F8-18F7-A40A-F2462F39BFF6}"/>
              </a:ext>
            </a:extLst>
          </p:cNvPr>
          <p:cNvSpPr>
            <a:spLocks noGrp="1"/>
          </p:cNvSpPr>
          <p:nvPr>
            <p:ph idx="1"/>
          </p:nvPr>
        </p:nvSpPr>
        <p:spPr>
          <a:xfrm>
            <a:off x="651450" y="2456618"/>
            <a:ext cx="11211560" cy="3441765"/>
          </a:xfrm>
        </p:spPr>
        <p:txBody>
          <a:bodyPr>
            <a:noAutofit/>
          </a:bodyPr>
          <a:lstStyle/>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Koruma altındaki çocuklarda bu semptomlar daha sık </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Kurumdaki bakım verenden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Ayrılmakta güçlük, karanlıktan korkma, okula gitmek istememe</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Çocuğun kaygısını </a:t>
            </a:r>
            <a:r>
              <a:rPr lang="tr-TR" sz="2000" dirty="0" err="1">
                <a:latin typeface="Segoe UI" panose="020B0502040204020203" pitchFamily="34" charset="0"/>
                <a:cs typeface="Segoe UI" panose="020B0502040204020203" pitchFamily="34" charset="0"/>
              </a:rPr>
              <a:t>sözelleştirmek</a:t>
            </a:r>
            <a:r>
              <a:rPr lang="tr-TR" sz="2000" dirty="0">
                <a:latin typeface="Segoe UI" panose="020B0502040204020203" pitchFamily="34" charset="0"/>
                <a:cs typeface="Segoe UI" panose="020B0502040204020203" pitchFamily="34" charset="0"/>
              </a:rPr>
              <a:t>, senaryolaştırma</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Canavardan korkan çocuğa “Canavar diye birşey yoktur.” demek kaygıyı yatıştırmaz</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Bunun yerine çocuğun canavardan ne kastettiği anlaşılmalı, canavar tasvir edilmeli</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Bazen resmedilmeli ve canavarın ne yapabileceği konuşulmalıdır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Çocuğun bununla nasıl mücadele edebileceği konuşulup kaygı somutlaştırılabilir</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a:p>
            <a:pPr lvl="1">
              <a:buFont typeface="Wingdings" panose="05000000000000000000" pitchFamily="2" charset="2"/>
              <a:buChar char="ü"/>
            </a:pPr>
            <a:r>
              <a:rPr lang="tr-TR" sz="2000" dirty="0">
                <a:latin typeface="Segoe UI" panose="020B0502040204020203" pitchFamily="34" charset="0"/>
                <a:cs typeface="Segoe UI" panose="020B0502040204020203" pitchFamily="34" charset="0"/>
              </a:rPr>
              <a:t>Canavarın resmi üstünde komik değişiklikler yapılarak baş etme becerileri geliştirilebilir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3EF18C0-6B5A-D4EE-58AE-5DFB45C09464}"/>
              </a:ext>
            </a:extLst>
          </p:cNvPr>
          <p:cNvSpPr>
            <a:spLocks noGrp="1"/>
          </p:cNvSpPr>
          <p:nvPr>
            <p:ph type="sldNum" sz="quarter" idx="12"/>
          </p:nvPr>
        </p:nvSpPr>
        <p:spPr/>
        <p:txBody>
          <a:bodyPr/>
          <a:lstStyle/>
          <a:p>
            <a:fld id="{0BE68271-D1D7-4240-9CAF-7A57D75CD8A1}" type="slidenum">
              <a:rPr lang="en-US" smtClean="0"/>
              <a:t>54</a:t>
            </a:fld>
            <a:endParaRPr lang="en-US"/>
          </a:p>
        </p:txBody>
      </p:sp>
    </p:spTree>
    <p:extLst>
      <p:ext uri="{BB962C8B-B14F-4D97-AF65-F5344CB8AC3E}">
        <p14:creationId xmlns:p14="http://schemas.microsoft.com/office/powerpoint/2010/main" val="486951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FDEC34-977B-A888-5F16-1CAEB6BDA58D}"/>
              </a:ext>
            </a:extLst>
          </p:cNvPr>
          <p:cNvSpPr>
            <a:spLocks noGrp="1"/>
          </p:cNvSpPr>
          <p:nvPr>
            <p:ph type="title"/>
          </p:nvPr>
        </p:nvSpPr>
        <p:spPr>
          <a:xfrm>
            <a:off x="604520" y="133402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Özgül Fobi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BB16B5F4-4534-D459-E5F1-74947D9D2289}"/>
              </a:ext>
            </a:extLst>
          </p:cNvPr>
          <p:cNvSpPr>
            <a:spLocks noGrp="1"/>
          </p:cNvSpPr>
          <p:nvPr>
            <p:ph idx="1"/>
          </p:nvPr>
        </p:nvSpPr>
        <p:spPr>
          <a:xfrm>
            <a:off x="703580" y="2595948"/>
            <a:ext cx="10784840" cy="3204921"/>
          </a:xfrm>
        </p:spPr>
        <p:txBody>
          <a:bodyPr>
            <a:noAutofit/>
          </a:bodyPr>
          <a:lstStyle/>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Belirli bir </a:t>
            </a:r>
            <a:r>
              <a:rPr lang="tr-TR" sz="2000" b="1" dirty="0">
                <a:solidFill>
                  <a:srgbClr val="002060"/>
                </a:solidFill>
                <a:latin typeface="Segoe UI" panose="020B0502040204020203" pitchFamily="34" charset="0"/>
                <a:cs typeface="Segoe UI" panose="020B0502040204020203" pitchFamily="34" charset="0"/>
              </a:rPr>
              <a:t>nesne veya durumdan </a:t>
            </a:r>
            <a:r>
              <a:rPr lang="tr-TR" sz="2000" dirty="0">
                <a:latin typeface="Segoe UI" panose="020B0502040204020203" pitchFamily="34" charset="0"/>
                <a:cs typeface="Segoe UI" panose="020B0502040204020203" pitchFamily="34" charset="0"/>
              </a:rPr>
              <a:t>aşırı derecede korkma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5 farklı alt tip</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Hayvanlar, doğal çevre (şimşek, yükseklik, karanlık vb.)</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Kan, enjeksiyon, yaralanma (diğer tıbbi prosedürler dahil)</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Durumsal (uçmak, araba kullanmak, köprüler vb.)</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Diğer (yüksek ses, boğulma, palyaçolar vb.)</a:t>
            </a:r>
          </a:p>
          <a:p>
            <a:pPr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ÖF'li</a:t>
            </a:r>
            <a:r>
              <a:rPr lang="tr-TR" sz="2000" dirty="0">
                <a:latin typeface="Segoe UI" panose="020B0502040204020203" pitchFamily="34" charset="0"/>
                <a:cs typeface="Segoe UI" panose="020B0502040204020203" pitchFamily="34" charset="0"/>
              </a:rPr>
              <a:t> çocukların çoğunun birden fazla fobi+</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Travmatik ve korkutucu deneyimlerden sonra ÖF veya TSSB gelişebilir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r>
              <a:rPr lang="tr-TR" sz="2000" dirty="0">
                <a:latin typeface="Segoe UI" panose="020B0502040204020203" pitchFamily="34" charset="0"/>
                <a:cs typeface="Segoe UI" panose="020B0502040204020203" pitchFamily="34" charset="0"/>
              </a:rPr>
              <a:t>ÖF yalnızca TSSB kriterlerinin karşılanmadığı durumlarda teşhis edilir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marL="457200" lvl="1" indent="0" algn="just">
              <a:buNone/>
            </a:pP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BCEF201-47B4-64E9-402B-0948E45327F2}"/>
              </a:ext>
            </a:extLst>
          </p:cNvPr>
          <p:cNvSpPr>
            <a:spLocks noGrp="1"/>
          </p:cNvSpPr>
          <p:nvPr>
            <p:ph type="sldNum" sz="quarter" idx="12"/>
          </p:nvPr>
        </p:nvSpPr>
        <p:spPr/>
        <p:txBody>
          <a:bodyPr/>
          <a:lstStyle/>
          <a:p>
            <a:fld id="{0BE68271-D1D7-4240-9CAF-7A57D75CD8A1}" type="slidenum">
              <a:rPr lang="en-US" smtClean="0"/>
              <a:t>55</a:t>
            </a:fld>
            <a:endParaRPr lang="en-US"/>
          </a:p>
        </p:txBody>
      </p:sp>
    </p:spTree>
    <p:extLst>
      <p:ext uri="{BB962C8B-B14F-4D97-AF65-F5344CB8AC3E}">
        <p14:creationId xmlns:p14="http://schemas.microsoft.com/office/powerpoint/2010/main" val="920802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888B01-D4B4-F2D6-412B-886EB5AC0492}"/>
              </a:ext>
            </a:extLst>
          </p:cNvPr>
          <p:cNvSpPr>
            <a:spLocks noGrp="1"/>
          </p:cNvSpPr>
          <p:nvPr>
            <p:ph type="title"/>
          </p:nvPr>
        </p:nvSpPr>
        <p:spPr>
          <a:xfrm>
            <a:off x="625286" y="119346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c. Sosyal Anksiyete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9125994F-F870-4964-A9A0-B2D5F2277C3E}"/>
              </a:ext>
            </a:extLst>
          </p:cNvPr>
          <p:cNvSpPr>
            <a:spLocks noGrp="1"/>
          </p:cNvSpPr>
          <p:nvPr>
            <p:ph idx="1"/>
          </p:nvPr>
        </p:nvSpPr>
        <p:spPr>
          <a:xfrm>
            <a:off x="778468" y="2878835"/>
            <a:ext cx="10916920" cy="3136038"/>
          </a:xfrm>
        </p:spPr>
        <p:txBody>
          <a:bodyPr numCol="2">
            <a:noAutofit/>
          </a:bodyPr>
          <a:lstStyle/>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Sosyal açıdan kaygılı çocuklar</a:t>
            </a:r>
          </a:p>
          <a:p>
            <a:pPr marL="457200" lvl="1" indent="0" algn="just">
              <a:buNone/>
            </a:pPr>
            <a:r>
              <a:rPr lang="en-US" sz="1800" dirty="0">
                <a:latin typeface="Segoe UI" panose="020B0502040204020203" pitchFamily="34" charset="0"/>
                <a:cs typeface="Segoe UI" panose="020B0502040204020203" pitchFamily="34" charset="0"/>
              </a:rPr>
              <a:t>Y</a:t>
            </a:r>
            <a:r>
              <a:rPr lang="tr-TR" sz="1800" dirty="0">
                <a:latin typeface="Segoe UI" panose="020B0502040204020203" pitchFamily="34" charset="0"/>
                <a:cs typeface="Segoe UI" panose="020B0502040204020203" pitchFamily="34" charset="0"/>
              </a:rPr>
              <a:t>üz kızarması, terleme veya ses titremesi</a:t>
            </a:r>
          </a:p>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Sosyal durumlarda kaçınma ya da zorlanma</a:t>
            </a:r>
          </a:p>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Göz temasından rahatsızlık</a:t>
            </a:r>
          </a:p>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Aşırı sert duruş ve anormal derecede yumuşak konuşma</a:t>
            </a:r>
          </a:p>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Kaçınma</a:t>
            </a:r>
          </a:p>
          <a:p>
            <a:pPr lvl="1" algn="just">
              <a:buFont typeface="Courier New" panose="02070309020205020404" pitchFamily="49" charset="0"/>
              <a:buChar char="o"/>
            </a:pPr>
            <a:r>
              <a:rPr lang="tr-TR" sz="1800" dirty="0">
                <a:latin typeface="Segoe UI" panose="020B0502040204020203" pitchFamily="34" charset="0"/>
                <a:cs typeface="Segoe UI" panose="020B0502040204020203" pitchFamily="34" charset="0"/>
              </a:rPr>
              <a:t>Misafir varken odasına çekilme, öğle yemeğini diğer çocuklarla yemek yerine yalnız yeme</a:t>
            </a:r>
          </a:p>
          <a:p>
            <a:pPr algn="just">
              <a:buFont typeface="Wingdings" panose="05000000000000000000" pitchFamily="2" charset="2"/>
              <a:buChar char="§"/>
            </a:pPr>
            <a:r>
              <a:rPr lang="tr-TR" sz="1800" dirty="0">
                <a:latin typeface="Segoe UI" panose="020B0502040204020203" pitchFamily="34" charset="0"/>
                <a:cs typeface="Segoe UI" panose="020B0502040204020203" pitchFamily="34" charset="0"/>
              </a:rPr>
              <a:t>Sosyal ilişkiye katılmaya zorlanırlarsa </a:t>
            </a:r>
          </a:p>
          <a:p>
            <a:pPr lvl="1" algn="just">
              <a:buFont typeface="Courier New" panose="02070309020205020404" pitchFamily="49" charset="0"/>
              <a:buChar char="o"/>
            </a:pPr>
            <a:r>
              <a:rPr lang="tr-TR" sz="1800" dirty="0">
                <a:latin typeface="Segoe UI" panose="020B0502040204020203" pitchFamily="34" charset="0"/>
                <a:cs typeface="Segoe UI" panose="020B0502040204020203" pitchFamily="34" charset="0"/>
              </a:rPr>
              <a:t>Öfke nöbeti geçirebilirler, sosyal ortamlarda ağlama, donakalma veya yetişkinlere yapışma</a:t>
            </a:r>
          </a:p>
          <a:p>
            <a:pPr algn="just"/>
            <a:endParaRPr lang="tr-TR" sz="1800" dirty="0">
              <a:latin typeface="Segoe UI" panose="020B0502040204020203" pitchFamily="34" charset="0"/>
              <a:cs typeface="Segoe UI" panose="020B0502040204020203" pitchFamily="34" charset="0"/>
            </a:endParaRPr>
          </a:p>
          <a:p>
            <a:pPr algn="just"/>
            <a:endParaRPr lang="tr-TR" sz="2000" dirty="0">
              <a:latin typeface="Segoe UI" panose="020B0502040204020203" pitchFamily="34" charset="0"/>
              <a:cs typeface="Segoe UI" panose="020B0502040204020203" pitchFamily="34" charset="0"/>
            </a:endParaRPr>
          </a:p>
        </p:txBody>
      </p:sp>
      <p:sp>
        <p:nvSpPr>
          <p:cNvPr id="6" name="Metin kutusu 5">
            <a:extLst>
              <a:ext uri="{FF2B5EF4-FFF2-40B4-BE49-F238E27FC236}">
                <a16:creationId xmlns:a16="http://schemas.microsoft.com/office/drawing/2014/main" id="{55D6CA96-0975-490A-AE04-71FEF0F3C8B2}"/>
              </a:ext>
            </a:extLst>
          </p:cNvPr>
          <p:cNvSpPr txBox="1"/>
          <p:nvPr/>
        </p:nvSpPr>
        <p:spPr>
          <a:xfrm>
            <a:off x="778468" y="2352692"/>
            <a:ext cx="10100733" cy="369332"/>
          </a:xfrm>
          <a:prstGeom prst="rect">
            <a:avLst/>
          </a:prstGeom>
          <a:noFill/>
        </p:spPr>
        <p:txBody>
          <a:bodyPr wrap="square">
            <a:spAutoFit/>
          </a:bodyPr>
          <a:lstStyle/>
          <a:p>
            <a:pPr marL="0" indent="0" algn="just">
              <a:buNone/>
            </a:pPr>
            <a:r>
              <a:rPr lang="tr-TR" dirty="0">
                <a:latin typeface="Segoe UI" panose="020B0502040204020203" pitchFamily="34" charset="0"/>
                <a:cs typeface="Segoe UI" panose="020B0502040204020203" pitchFamily="34" charset="0"/>
              </a:rPr>
              <a:t>Başkaları tarafından olumsuz değerlendirilmekten aşırı korkma</a:t>
            </a:r>
          </a:p>
        </p:txBody>
      </p:sp>
      <p:sp>
        <p:nvSpPr>
          <p:cNvPr id="4" name="Slide Number Placeholder 3">
            <a:extLst>
              <a:ext uri="{FF2B5EF4-FFF2-40B4-BE49-F238E27FC236}">
                <a16:creationId xmlns:a16="http://schemas.microsoft.com/office/drawing/2014/main" id="{8F1BE423-5030-3C7B-DF54-040D1F578660}"/>
              </a:ext>
            </a:extLst>
          </p:cNvPr>
          <p:cNvSpPr>
            <a:spLocks noGrp="1"/>
          </p:cNvSpPr>
          <p:nvPr>
            <p:ph type="sldNum" sz="quarter" idx="12"/>
          </p:nvPr>
        </p:nvSpPr>
        <p:spPr/>
        <p:txBody>
          <a:bodyPr/>
          <a:lstStyle/>
          <a:p>
            <a:fld id="{0BE68271-D1D7-4240-9CAF-7A57D75CD8A1}" type="slidenum">
              <a:rPr lang="en-US" smtClean="0"/>
              <a:t>56</a:t>
            </a:fld>
            <a:endParaRPr lang="en-US"/>
          </a:p>
        </p:txBody>
      </p:sp>
    </p:spTree>
    <p:extLst>
      <p:ext uri="{BB962C8B-B14F-4D97-AF65-F5344CB8AC3E}">
        <p14:creationId xmlns:p14="http://schemas.microsoft.com/office/powerpoint/2010/main" val="964224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BA2AE-C404-FF92-74BA-CC50B9B53FC3}"/>
              </a:ext>
            </a:extLst>
          </p:cNvPr>
          <p:cNvSpPr>
            <a:spLocks noGrp="1"/>
          </p:cNvSpPr>
          <p:nvPr>
            <p:ph type="title"/>
          </p:nvPr>
        </p:nvSpPr>
        <p:spPr>
          <a:xfrm>
            <a:off x="609600" y="1393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c. Sosyal Anksiyete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İçerik Yer Tutucusu 3">
            <a:extLst>
              <a:ext uri="{FF2B5EF4-FFF2-40B4-BE49-F238E27FC236}">
                <a16:creationId xmlns:a16="http://schemas.microsoft.com/office/drawing/2014/main" id="{15276436-D82E-0981-646E-6CF31BA4CF30}"/>
              </a:ext>
            </a:extLst>
          </p:cNvPr>
          <p:cNvSpPr>
            <a:spLocks noGrp="1"/>
          </p:cNvSpPr>
          <p:nvPr>
            <p:ph idx="1"/>
          </p:nvPr>
        </p:nvSpPr>
        <p:spPr>
          <a:xfrm>
            <a:off x="609600" y="2556284"/>
            <a:ext cx="10972800" cy="3165718"/>
          </a:xfrm>
        </p:spPr>
        <p:txBody>
          <a:bodyPr>
            <a:normAutofit/>
          </a:bodyPr>
          <a:lstStyle/>
          <a:p>
            <a:pPr marL="177800" lvl="1" indent="0">
              <a:buFont typeface="Wingdings" panose="05000000000000000000" pitchFamily="2" charset="2"/>
              <a:buChar char="§"/>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Sosyal anksiyete performansla sınırlı olduğunda → </a:t>
            </a:r>
            <a:r>
              <a:rPr lang="tr-TR" b="1" dirty="0">
                <a:solidFill>
                  <a:srgbClr val="002060"/>
                </a:solidFill>
                <a:latin typeface="Segoe UI" panose="020B0502040204020203" pitchFamily="34" charset="0"/>
                <a:cs typeface="Segoe UI" panose="020B0502040204020203" pitchFamily="34" charset="0"/>
              </a:rPr>
              <a:t>performans anksiyetesi</a:t>
            </a:r>
            <a:endParaRPr lang="tr-TR" dirty="0">
              <a:solidFill>
                <a:srgbClr val="002060"/>
              </a:solidFill>
              <a:latin typeface="Segoe UI" panose="020B0502040204020203" pitchFamily="34" charset="0"/>
              <a:cs typeface="Segoe UI" panose="020B0502040204020203" pitchFamily="34" charset="0"/>
            </a:endParaRPr>
          </a:p>
          <a:p>
            <a:pPr marL="177800" lvl="1" indent="0">
              <a:buFont typeface="Wingdings" panose="05000000000000000000" pitchFamily="2" charset="2"/>
              <a:buChar char="§"/>
            </a:pPr>
            <a:r>
              <a:rPr lang="en-US" b="1" dirty="0">
                <a:solidFill>
                  <a:srgbClr val="002060"/>
                </a:solidFill>
                <a:latin typeface="Segoe UI" panose="020B0502040204020203" pitchFamily="34" charset="0"/>
                <a:cs typeface="Segoe UI" panose="020B0502040204020203" pitchFamily="34" charset="0"/>
              </a:rPr>
              <a:t> </a:t>
            </a:r>
            <a:r>
              <a:rPr lang="tr-TR" b="1" dirty="0">
                <a:solidFill>
                  <a:srgbClr val="002060"/>
                </a:solidFill>
                <a:latin typeface="Segoe UI" panose="020B0502040204020203" pitchFamily="34" charset="0"/>
                <a:cs typeface="Segoe UI" panose="020B0502040204020203" pitchFamily="34" charset="0"/>
              </a:rPr>
              <a:t>SAB için belirtiler en az 6 ay </a:t>
            </a:r>
          </a:p>
          <a:p>
            <a:pPr marL="177800" lvl="1" indent="0">
              <a:buFont typeface="Wingdings" panose="05000000000000000000" pitchFamily="2" charset="2"/>
              <a:buChar char="§"/>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Normal utangaçlık ile SAB arasında ayrım:</a:t>
            </a:r>
          </a:p>
          <a:p>
            <a:pPr marL="635000" lvl="3" indent="0">
              <a:buFont typeface="Wingdings" panose="05000000000000000000" pitchFamily="2" charset="2"/>
              <a:buChar char="§"/>
            </a:pPr>
            <a:r>
              <a:rPr lang="tr-TR" sz="2400" dirty="0">
                <a:latin typeface="Segoe UI" panose="020B0502040204020203" pitchFamily="34" charset="0"/>
                <a:cs typeface="Segoe UI" panose="020B0502040204020203" pitchFamily="34" charset="0"/>
              </a:rPr>
              <a:t>Arkadaş edinme veya arkadaşlık ilişkilerini sürdürmede zorluklar, okul reddi</a:t>
            </a:r>
          </a:p>
          <a:p>
            <a:pPr marL="177800" lvl="1" indent="0">
              <a:buFont typeface="Wingdings" panose="05000000000000000000" pitchFamily="2" charset="2"/>
              <a:buChar char="§"/>
            </a:pPr>
            <a:r>
              <a:rPr lang="en-US" b="1" dirty="0">
                <a:solidFill>
                  <a:srgbClr val="002060"/>
                </a:solidFill>
                <a:latin typeface="Segoe UI" panose="020B0502040204020203" pitchFamily="34" charset="0"/>
                <a:cs typeface="Segoe UI" panose="020B0502040204020203" pitchFamily="34" charset="0"/>
              </a:rPr>
              <a:t> </a:t>
            </a:r>
            <a:r>
              <a:rPr lang="tr-TR" b="1" dirty="0">
                <a:solidFill>
                  <a:srgbClr val="002060"/>
                </a:solidFill>
                <a:latin typeface="Segoe UI" panose="020B0502040204020203" pitchFamily="34" charset="0"/>
                <a:cs typeface="Segoe UI" panose="020B0502040204020203" pitchFamily="34" charset="0"/>
              </a:rPr>
              <a:t>Ayırıcı tanı</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Kaçıngan Kişilik Bozukluğu</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Otizm Spektrum Bozukluğu</a:t>
            </a:r>
          </a:p>
          <a:p>
            <a:pPr marL="177800" lvl="1" indent="0">
              <a:buFont typeface="Wingdings" panose="05000000000000000000" pitchFamily="2" charset="2"/>
              <a:buChar char="§"/>
            </a:pPr>
            <a:endParaRPr lang="tr-TR" b="1"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91D7BC02-B592-10D2-AA00-55B326B3B6F6}"/>
              </a:ext>
            </a:extLst>
          </p:cNvPr>
          <p:cNvSpPr>
            <a:spLocks noGrp="1"/>
          </p:cNvSpPr>
          <p:nvPr>
            <p:ph type="sldNum" sz="quarter" idx="12"/>
          </p:nvPr>
        </p:nvSpPr>
        <p:spPr/>
        <p:txBody>
          <a:bodyPr/>
          <a:lstStyle/>
          <a:p>
            <a:fld id="{0BE68271-D1D7-4240-9CAF-7A57D75CD8A1}" type="slidenum">
              <a:rPr lang="en-US" smtClean="0"/>
              <a:t>57</a:t>
            </a:fld>
            <a:endParaRPr lang="en-US"/>
          </a:p>
        </p:txBody>
      </p:sp>
    </p:spTree>
    <p:extLst>
      <p:ext uri="{BB962C8B-B14F-4D97-AF65-F5344CB8AC3E}">
        <p14:creationId xmlns:p14="http://schemas.microsoft.com/office/powerpoint/2010/main" val="3636421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6D5BEB-559F-E8A5-DE1C-68338885F087}"/>
              </a:ext>
            </a:extLst>
          </p:cNvPr>
          <p:cNvSpPr>
            <a:spLocks noGrp="1"/>
          </p:cNvSpPr>
          <p:nvPr>
            <p:ph type="title"/>
          </p:nvPr>
        </p:nvSpPr>
        <p:spPr>
          <a:xfrm>
            <a:off x="567891" y="115342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d. Selektif Mutizm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İçerik Yer Tutucusu 3">
            <a:extLst>
              <a:ext uri="{FF2B5EF4-FFF2-40B4-BE49-F238E27FC236}">
                <a16:creationId xmlns:a16="http://schemas.microsoft.com/office/drawing/2014/main" id="{88C7BC4E-373F-BAC7-97E5-1410B7E50FFB}"/>
              </a:ext>
            </a:extLst>
          </p:cNvPr>
          <p:cNvSpPr>
            <a:spLocks noGrp="1"/>
          </p:cNvSpPr>
          <p:nvPr>
            <p:ph idx="1"/>
          </p:nvPr>
        </p:nvSpPr>
        <p:spPr>
          <a:xfrm>
            <a:off x="701869" y="2325401"/>
            <a:ext cx="11490131" cy="3057624"/>
          </a:xfrm>
        </p:spPr>
        <p:txBody>
          <a:bodyPr>
            <a:noAutofit/>
          </a:bodyPr>
          <a:lstStyle/>
          <a:p>
            <a:pPr marL="0" indent="0">
              <a:buNone/>
            </a:pPr>
            <a:r>
              <a:rPr lang="tr-TR" sz="2000" dirty="0">
                <a:latin typeface="Segoe UI" panose="020B0502040204020203" pitchFamily="34" charset="0"/>
                <a:cs typeface="Segoe UI" panose="020B0502040204020203" pitchFamily="34" charset="0"/>
              </a:rPr>
              <a:t>Belirli ortamlarda konuşmayı reddetmektir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Evde konuşma+; okulda veya tanımadıkları insanların önünde konuşmama</a:t>
            </a: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Konuşmak yerine başlarını sallayarak, yazarak veya sesler çıkararak iletişim </a:t>
            </a:r>
          </a:p>
          <a:p>
            <a:pPr>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SM'ye</a:t>
            </a:r>
            <a:r>
              <a:rPr lang="tr-TR" sz="2000" dirty="0">
                <a:latin typeface="Segoe UI" panose="020B0502040204020203" pitchFamily="34" charset="0"/>
                <a:cs typeface="Segoe UI" panose="020B0502040204020203" pitchFamily="34" charset="0"/>
              </a:rPr>
              <a:t> bağlı bozukluklar arasında </a:t>
            </a:r>
          </a:p>
          <a:p>
            <a:pPr marL="457200" lvl="1" indent="0">
              <a:buNone/>
            </a:pPr>
            <a:r>
              <a:rPr lang="tr-TR" sz="2000" dirty="0">
                <a:latin typeface="Segoe UI" panose="020B0502040204020203" pitchFamily="34" charset="0"/>
                <a:cs typeface="Segoe UI" panose="020B0502040204020203" pitchFamily="34" charset="0"/>
              </a:rPr>
              <a:t>Derslere katılımın azalması, akademik başarısızlık ve akranlardan izolasyon yer alır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buFont typeface="Wingdings" panose="05000000000000000000" pitchFamily="2" charset="2"/>
              <a:buChar char="§"/>
            </a:pPr>
            <a:r>
              <a:rPr lang="tr-TR" sz="2000" dirty="0">
                <a:latin typeface="Segoe UI" panose="020B0502040204020203" pitchFamily="34" charset="0"/>
                <a:cs typeface="Segoe UI" panose="020B0502040204020203" pitchFamily="34" charset="0"/>
              </a:rPr>
              <a:t>Konuşma gerektirmeyen sosyal aktivitelere katılım</a:t>
            </a:r>
          </a:p>
          <a:p>
            <a:pPr>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SM'li</a:t>
            </a:r>
            <a:r>
              <a:rPr lang="tr-TR" sz="2000" dirty="0">
                <a:latin typeface="Segoe UI" panose="020B0502040204020203" pitchFamily="34" charset="0"/>
                <a:cs typeface="Segoe UI" panose="020B0502040204020203" pitchFamily="34" charset="0"/>
              </a:rPr>
              <a:t> çocuklar, </a:t>
            </a:r>
            <a:r>
              <a:rPr lang="tr-TR" sz="2000" b="1" dirty="0">
                <a:solidFill>
                  <a:srgbClr val="002060"/>
                </a:solidFill>
                <a:latin typeface="Segoe UI" panose="020B0502040204020203" pitchFamily="34" charset="0"/>
                <a:cs typeface="Segoe UI" panose="020B0502040204020203" pitchFamily="34" charset="0"/>
              </a:rPr>
              <a:t>iletişim ve gelişimsel bozuklukları </a:t>
            </a:r>
            <a:r>
              <a:rPr lang="tr-TR" sz="2000" dirty="0">
                <a:latin typeface="Segoe UI" panose="020B0502040204020203" pitchFamily="34" charset="0"/>
                <a:cs typeface="Segoe UI" panose="020B0502040204020203" pitchFamily="34" charset="0"/>
              </a:rPr>
              <a:t>olan çocuklardan farklı</a:t>
            </a:r>
          </a:p>
          <a:p>
            <a:pPr marL="457200" lvl="1" indent="0">
              <a:buNone/>
            </a:pPr>
            <a:r>
              <a:rPr lang="tr-TR" sz="2000" dirty="0" err="1">
                <a:latin typeface="Segoe UI" panose="020B0502040204020203" pitchFamily="34" charset="0"/>
                <a:cs typeface="Segoe UI" panose="020B0502040204020203" pitchFamily="34" charset="0"/>
              </a:rPr>
              <a:t>SM’nin</a:t>
            </a:r>
            <a:r>
              <a:rPr lang="tr-TR" sz="2000" dirty="0">
                <a:latin typeface="Segoe UI" panose="020B0502040204020203" pitchFamily="34" charset="0"/>
                <a:cs typeface="Segoe UI" panose="020B0502040204020203" pitchFamily="34" charset="0"/>
              </a:rPr>
              <a:t> sosyal bağlamlarda konuşma yeteneğine sahip olması</a:t>
            </a:r>
          </a:p>
        </p:txBody>
      </p:sp>
      <p:sp>
        <p:nvSpPr>
          <p:cNvPr id="3" name="Slide Number Placeholder 2">
            <a:extLst>
              <a:ext uri="{FF2B5EF4-FFF2-40B4-BE49-F238E27FC236}">
                <a16:creationId xmlns:a16="http://schemas.microsoft.com/office/drawing/2014/main" id="{FE602DA7-68E5-3001-8A3F-F7A4B454990A}"/>
              </a:ext>
            </a:extLst>
          </p:cNvPr>
          <p:cNvSpPr>
            <a:spLocks noGrp="1"/>
          </p:cNvSpPr>
          <p:nvPr>
            <p:ph type="sldNum" sz="quarter" idx="12"/>
          </p:nvPr>
        </p:nvSpPr>
        <p:spPr/>
        <p:txBody>
          <a:bodyPr/>
          <a:lstStyle/>
          <a:p>
            <a:fld id="{0BE68271-D1D7-4240-9CAF-7A57D75CD8A1}" type="slidenum">
              <a:rPr lang="en-US" smtClean="0"/>
              <a:t>58</a:t>
            </a:fld>
            <a:endParaRPr lang="en-US"/>
          </a:p>
        </p:txBody>
      </p:sp>
    </p:spTree>
    <p:extLst>
      <p:ext uri="{BB962C8B-B14F-4D97-AF65-F5344CB8AC3E}">
        <p14:creationId xmlns:p14="http://schemas.microsoft.com/office/powerpoint/2010/main" val="3753939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AC69D1-B2BF-3AED-0A60-4EE3BC48B2F9}"/>
              </a:ext>
            </a:extLst>
          </p:cNvPr>
          <p:cNvSpPr>
            <a:spLocks noGrp="1"/>
          </p:cNvSpPr>
          <p:nvPr>
            <p:ph type="title"/>
          </p:nvPr>
        </p:nvSpPr>
        <p:spPr>
          <a:xfrm>
            <a:off x="587943" y="131584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e. Panik Bozukluk</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AFC7BB4C-714B-C317-4502-D4CD400BE7D0}"/>
              </a:ext>
            </a:extLst>
          </p:cNvPr>
          <p:cNvSpPr>
            <a:spLocks noGrp="1"/>
          </p:cNvSpPr>
          <p:nvPr>
            <p:ph idx="1"/>
          </p:nvPr>
        </p:nvSpPr>
        <p:spPr>
          <a:xfrm>
            <a:off x="592756" y="2469605"/>
            <a:ext cx="11011301" cy="3493970"/>
          </a:xfrm>
        </p:spPr>
        <p:txBody>
          <a:bodyPr>
            <a:normAutofit/>
          </a:bodyPr>
          <a:lstStyle/>
          <a:p>
            <a:pPr marL="0" indent="0" algn="just">
              <a:buNone/>
            </a:pPr>
            <a:r>
              <a:rPr lang="tr-TR" sz="2000" dirty="0">
                <a:latin typeface="Segoe UI" panose="020B0502040204020203" pitchFamily="34" charset="0"/>
                <a:cs typeface="Segoe UI" panose="020B0502040204020203" pitchFamily="34" charset="0"/>
              </a:rPr>
              <a:t>PB, </a:t>
            </a:r>
            <a:r>
              <a:rPr lang="tr-TR" sz="2000" b="1" dirty="0">
                <a:solidFill>
                  <a:srgbClr val="002060"/>
                </a:solidFill>
                <a:latin typeface="Segoe UI" panose="020B0502040204020203" pitchFamily="34" charset="0"/>
                <a:cs typeface="Segoe UI" panose="020B0502040204020203" pitchFamily="34" charset="0"/>
              </a:rPr>
              <a:t>tanımlanabilir öncülleri olmayan</a:t>
            </a:r>
            <a:r>
              <a:rPr lang="tr-TR" sz="2000" dirty="0">
                <a:solidFill>
                  <a:srgbClr val="002060"/>
                </a:solidFill>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panik atakların olmasıdır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000" b="1" dirty="0">
                <a:solidFill>
                  <a:srgbClr val="002060"/>
                </a:solidFill>
                <a:latin typeface="Segoe UI" panose="020B0502040204020203" pitchFamily="34" charset="0"/>
                <a:cs typeface="Segoe UI" panose="020B0502040204020203" pitchFamily="34" charset="0"/>
              </a:rPr>
              <a:t>Panik atak</a:t>
            </a:r>
            <a:r>
              <a:rPr lang="tr-TR" sz="2000" dirty="0">
                <a:latin typeface="Segoe UI" panose="020B0502040204020203" pitchFamily="34" charset="0"/>
                <a:cs typeface="Segoe UI" panose="020B0502040204020203" pitchFamily="34" charset="0"/>
              </a:rPr>
              <a:t>, klasik olarak 10 ila 15 dakika içinde zirveye ulaşan bir dizi sıkıntı verici semptom</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Titreme, baş dönmesi, çarpıntı, nefes almada güçlük, bulantı ve kusma gibi fiziksel belirtiler</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Ölme ve/veya aklını kaybetme korkusu </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Tanıda</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Panik atak geçirme endişesinin varlığı </a:t>
            </a: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Ataktan kaçınma ya da ataktan kaynaklanabilecek olası zararı azaltma girişimlerindeki davranış değişiklikleri</a:t>
            </a:r>
          </a:p>
          <a:p>
            <a:pPr marL="457200" lvl="1" indent="0" algn="ctr">
              <a:buNone/>
            </a:pPr>
            <a:r>
              <a:rPr lang="tr-TR" sz="2000" dirty="0">
                <a:effectLst/>
                <a:latin typeface="Segoe UI" panose="020B0502040204020203" pitchFamily="34" charset="0"/>
                <a:ea typeface="Calibri" panose="020F0502020204030204" pitchFamily="34" charset="0"/>
                <a:cs typeface="Segoe UI" panose="020B0502040204020203" pitchFamily="34" charset="0"/>
              </a:rPr>
              <a:t>Uykudan uyandıran gece panik atakları PB için tipiktir</a:t>
            </a:r>
            <a:r>
              <a:rPr lang="tr-TR" sz="2000" dirty="0">
                <a:latin typeface="Segoe UI" panose="020B0502040204020203" pitchFamily="34" charset="0"/>
                <a:ea typeface="Calibri" panose="020F0502020204030204"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9C4280D-CF07-6A27-7A8C-6ABA3E74E39B}"/>
              </a:ext>
            </a:extLst>
          </p:cNvPr>
          <p:cNvSpPr>
            <a:spLocks noGrp="1"/>
          </p:cNvSpPr>
          <p:nvPr>
            <p:ph type="sldNum" sz="quarter" idx="12"/>
          </p:nvPr>
        </p:nvSpPr>
        <p:spPr/>
        <p:txBody>
          <a:bodyPr/>
          <a:lstStyle/>
          <a:p>
            <a:fld id="{0BE68271-D1D7-4240-9CAF-7A57D75CD8A1}" type="slidenum">
              <a:rPr lang="en-US" smtClean="0"/>
              <a:t>59</a:t>
            </a:fld>
            <a:endParaRPr lang="en-US"/>
          </a:p>
        </p:txBody>
      </p:sp>
    </p:spTree>
    <p:extLst>
      <p:ext uri="{BB962C8B-B14F-4D97-AF65-F5344CB8AC3E}">
        <p14:creationId xmlns:p14="http://schemas.microsoft.com/office/powerpoint/2010/main" val="352953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16818" y="141210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77516" y="2733575"/>
            <a:ext cx="10776284" cy="3141476"/>
          </a:xfrm>
        </p:spPr>
        <p:txBody>
          <a:bodyPr>
            <a:normAutofit/>
          </a:bodyPr>
          <a:lstStyle/>
          <a:p>
            <a:pPr marL="0" indent="0" algn="just">
              <a:buNone/>
            </a:pPr>
            <a:r>
              <a:rPr lang="tr-TR" sz="3000" b="1" dirty="0">
                <a:solidFill>
                  <a:srgbClr val="002060"/>
                </a:solidFill>
                <a:latin typeface="Segoe UI" panose="020B0502040204020203" pitchFamily="34" charset="0"/>
                <a:cs typeface="Segoe UI" panose="020B0502040204020203" pitchFamily="34" charset="0"/>
              </a:rPr>
              <a:t>Bebeklerin değerlendirilmesi</a:t>
            </a:r>
          </a:p>
          <a:p>
            <a:pPr lvl="1" algn="just">
              <a:buFont typeface="Wingdings" panose="05000000000000000000" pitchFamily="2" charset="2"/>
              <a:buChar char="§"/>
            </a:pPr>
            <a:r>
              <a:rPr lang="tr-TR" sz="2600" dirty="0">
                <a:latin typeface="Segoe UI" panose="020B0502040204020203" pitchFamily="34" charset="0"/>
                <a:cs typeface="Segoe UI" panose="020B0502040204020203" pitchFamily="34" charset="0"/>
              </a:rPr>
              <a:t>Bebeğin</a:t>
            </a:r>
          </a:p>
          <a:p>
            <a:pPr lvl="2" algn="just">
              <a:buFont typeface="Wingdings" panose="05000000000000000000" pitchFamily="2" charset="2"/>
              <a:buChar char="ü"/>
            </a:pPr>
            <a:r>
              <a:rPr lang="tr-TR" sz="2200" dirty="0">
                <a:latin typeface="Segoe UI" panose="020B0502040204020203" pitchFamily="34" charset="0"/>
                <a:cs typeface="Segoe UI" panose="020B0502040204020203" pitchFamily="34" charset="0"/>
              </a:rPr>
              <a:t>Fiziksel sağlığı (örn. Kabaca vücuduna, izlere bakmak) </a:t>
            </a:r>
          </a:p>
          <a:p>
            <a:pPr lvl="2" algn="just">
              <a:buFont typeface="Wingdings" panose="05000000000000000000" pitchFamily="2" charset="2"/>
              <a:buChar char="ü"/>
            </a:pPr>
            <a:r>
              <a:rPr lang="tr-TR" sz="2200" dirty="0">
                <a:latin typeface="Segoe UI" panose="020B0502040204020203" pitchFamily="34" charset="0"/>
                <a:cs typeface="Segoe UI" panose="020B0502040204020203" pitchFamily="34" charset="0"/>
              </a:rPr>
              <a:t>Motor gelişimi, aktivite düzeyi</a:t>
            </a:r>
          </a:p>
          <a:p>
            <a:pPr lvl="2" algn="just">
              <a:buFont typeface="Wingdings" panose="05000000000000000000" pitchFamily="2" charset="2"/>
              <a:buChar char="ü"/>
            </a:pPr>
            <a:r>
              <a:rPr lang="tr-TR" sz="2200" dirty="0">
                <a:latin typeface="Segoe UI" panose="020B0502040204020203" pitchFamily="34" charset="0"/>
                <a:cs typeface="Segoe UI" panose="020B0502040204020203" pitchFamily="34" charset="0"/>
              </a:rPr>
              <a:t>Sözel iletişimi, sosyal becerisi</a:t>
            </a:r>
          </a:p>
          <a:p>
            <a:pPr lvl="2" algn="just">
              <a:buFont typeface="Wingdings" panose="05000000000000000000" pitchFamily="2" charset="2"/>
              <a:buChar char="ü"/>
            </a:pPr>
            <a:r>
              <a:rPr lang="tr-TR" sz="2200" dirty="0">
                <a:latin typeface="Segoe UI" panose="020B0502040204020203" pitchFamily="34" charset="0"/>
                <a:cs typeface="Segoe UI" panose="020B0502040204020203" pitchFamily="34" charset="0"/>
              </a:rPr>
              <a:t>İşlevsellik </a:t>
            </a:r>
          </a:p>
          <a:p>
            <a:pPr lvl="1" algn="just">
              <a:buFont typeface="Wingdings" panose="05000000000000000000" pitchFamily="2" charset="2"/>
              <a:buChar char="ü"/>
            </a:pPr>
            <a:r>
              <a:rPr lang="tr-TR" sz="2400" b="1" dirty="0">
                <a:solidFill>
                  <a:srgbClr val="002060"/>
                </a:solidFill>
                <a:latin typeface="Segoe UI" panose="020B0502040204020203" pitchFamily="34" charset="0"/>
                <a:cs typeface="Segoe UI" panose="020B0502040204020203" pitchFamily="34" charset="0"/>
              </a:rPr>
              <a:t>Bebeklerde sık görülen problemler</a:t>
            </a:r>
          </a:p>
          <a:p>
            <a:pPr marL="457200" lvl="1" indent="0" algn="just">
              <a:buNone/>
            </a:pPr>
            <a:endParaRPr lang="tr-TR" sz="2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70DB062-E01C-3861-4EFC-276AF00BE6F8}"/>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875364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5DD6A-C3E8-EBCB-D30D-C94AD33AD32D}"/>
              </a:ext>
            </a:extLst>
          </p:cNvPr>
          <p:cNvSpPr>
            <a:spLocks noGrp="1"/>
          </p:cNvSpPr>
          <p:nvPr>
            <p:ph type="title"/>
          </p:nvPr>
        </p:nvSpPr>
        <p:spPr>
          <a:xfrm>
            <a:off x="587943" y="136397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f. Yaygın Anksiyete Bozukluğu</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DB62343A-8496-8DB2-9AEB-AA460C8CD5D6}"/>
              </a:ext>
            </a:extLst>
          </p:cNvPr>
          <p:cNvSpPr>
            <a:spLocks noGrp="1"/>
          </p:cNvSpPr>
          <p:nvPr>
            <p:ph idx="1"/>
          </p:nvPr>
        </p:nvSpPr>
        <p:spPr>
          <a:xfrm>
            <a:off x="668330" y="2645922"/>
            <a:ext cx="11106752" cy="3117759"/>
          </a:xfrm>
        </p:spPr>
        <p:txBody>
          <a:bodyPr>
            <a:normAutofit/>
          </a:bodyPr>
          <a:lstStyle/>
          <a:p>
            <a:pPr marL="0" indent="0" algn="just">
              <a:buNone/>
            </a:pPr>
            <a:r>
              <a:rPr lang="tr-TR" sz="2000" dirty="0">
                <a:latin typeface="Segoe UI" panose="020B0502040204020203" pitchFamily="34" charset="0"/>
                <a:cs typeface="Segoe UI" panose="020B0502040204020203" pitchFamily="34" charset="0"/>
              </a:rPr>
              <a:t>En az 6 ay boyunca süren ve </a:t>
            </a:r>
            <a:r>
              <a:rPr lang="tr-TR" sz="2000" b="1" dirty="0">
                <a:solidFill>
                  <a:srgbClr val="002060"/>
                </a:solidFill>
                <a:latin typeface="Segoe UI" panose="020B0502040204020203" pitchFamily="34" charset="0"/>
                <a:cs typeface="Segoe UI" panose="020B0502040204020203" pitchFamily="34" charset="0"/>
              </a:rPr>
              <a:t>birden fazla durum </a:t>
            </a:r>
            <a:r>
              <a:rPr lang="tr-TR" sz="2000" dirty="0">
                <a:latin typeface="Segoe UI" panose="020B0502040204020203" pitchFamily="34" charset="0"/>
                <a:cs typeface="Segoe UI" panose="020B0502040204020203" pitchFamily="34" charset="0"/>
              </a:rPr>
              <a:t>hakkında günlük hayatı etkileyen </a:t>
            </a:r>
            <a:r>
              <a:rPr lang="tr-TR" sz="2000" b="1" dirty="0">
                <a:solidFill>
                  <a:srgbClr val="002060"/>
                </a:solidFill>
                <a:latin typeface="Segoe UI" panose="020B0502040204020203" pitchFamily="34" charset="0"/>
                <a:cs typeface="Segoe UI" panose="020B0502040204020203" pitchFamily="34" charset="0"/>
              </a:rPr>
              <a:t>endişe</a:t>
            </a:r>
            <a:endParaRPr lang="tr-TR" sz="2000" dirty="0">
              <a:solidFill>
                <a:srgbClr val="002060"/>
              </a:solidFill>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YAB'daki</a:t>
            </a:r>
            <a:r>
              <a:rPr lang="tr-TR" sz="2000" dirty="0">
                <a:latin typeface="Segoe UI" panose="020B0502040204020203" pitchFamily="34" charset="0"/>
                <a:cs typeface="Segoe UI" panose="020B0502040204020203" pitchFamily="34" charset="0"/>
              </a:rPr>
              <a:t> kaygıyı kontrol etmek zor</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Kaygı görevleri tamamlamayı, aktivitelerden keyif almayı engeller</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000" dirty="0" err="1">
                <a:latin typeface="Segoe UI" panose="020B0502040204020203" pitchFamily="34" charset="0"/>
                <a:cs typeface="Segoe UI" panose="020B0502040204020203" pitchFamily="34" charset="0"/>
              </a:rPr>
              <a:t>YAB'daki</a:t>
            </a:r>
            <a:r>
              <a:rPr lang="tr-TR" sz="2000" dirty="0">
                <a:latin typeface="Segoe UI" panose="020B0502040204020203" pitchFamily="34" charset="0"/>
                <a:cs typeface="Segoe UI" panose="020B0502040204020203" pitchFamily="34" charset="0"/>
              </a:rPr>
              <a:t> kaygılar </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Gündelik konular, fırtına, hırsızlık, aile üyesinin hastalanması, canavar gibi fantastik ögeler</a:t>
            </a:r>
          </a:p>
          <a:p>
            <a:pPr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YAB olan çocuklarda </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Güvenlik arama, mükemmeliyetçilik, somatik belirtiler</a:t>
            </a:r>
          </a:p>
        </p:txBody>
      </p:sp>
      <p:sp>
        <p:nvSpPr>
          <p:cNvPr id="4" name="Slide Number Placeholder 3">
            <a:extLst>
              <a:ext uri="{FF2B5EF4-FFF2-40B4-BE49-F238E27FC236}">
                <a16:creationId xmlns:a16="http://schemas.microsoft.com/office/drawing/2014/main" id="{6D24DA00-CE3E-78B4-4181-340E447A607D}"/>
              </a:ext>
            </a:extLst>
          </p:cNvPr>
          <p:cNvSpPr>
            <a:spLocks noGrp="1"/>
          </p:cNvSpPr>
          <p:nvPr>
            <p:ph type="sldNum" sz="quarter" idx="12"/>
          </p:nvPr>
        </p:nvSpPr>
        <p:spPr/>
        <p:txBody>
          <a:bodyPr/>
          <a:lstStyle/>
          <a:p>
            <a:fld id="{0BE68271-D1D7-4240-9CAF-7A57D75CD8A1}" type="slidenum">
              <a:rPr lang="en-US" smtClean="0"/>
              <a:t>60</a:t>
            </a:fld>
            <a:endParaRPr lang="en-US"/>
          </a:p>
        </p:txBody>
      </p:sp>
    </p:spTree>
    <p:extLst>
      <p:ext uri="{BB962C8B-B14F-4D97-AF65-F5344CB8AC3E}">
        <p14:creationId xmlns:p14="http://schemas.microsoft.com/office/powerpoint/2010/main" val="1388649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99F7D9-CCD4-C7B5-8E79-F989C76784AD}"/>
              </a:ext>
            </a:extLst>
          </p:cNvPr>
          <p:cNvSpPr>
            <a:spLocks noGrp="1"/>
          </p:cNvSpPr>
          <p:nvPr>
            <p:ph type="title"/>
          </p:nvPr>
        </p:nvSpPr>
        <p:spPr>
          <a:xfrm>
            <a:off x="616819" y="1392851"/>
            <a:ext cx="10515600" cy="95571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BOZUKLUKLARI-TEDAVİ</a:t>
            </a:r>
          </a:p>
        </p:txBody>
      </p:sp>
      <p:sp>
        <p:nvSpPr>
          <p:cNvPr id="3" name="İçerik Yer Tutucusu 2">
            <a:extLst>
              <a:ext uri="{FF2B5EF4-FFF2-40B4-BE49-F238E27FC236}">
                <a16:creationId xmlns:a16="http://schemas.microsoft.com/office/drawing/2014/main" id="{CC703836-B72B-8CA1-2358-DFD054105913}"/>
              </a:ext>
            </a:extLst>
          </p:cNvPr>
          <p:cNvSpPr>
            <a:spLocks noGrp="1"/>
          </p:cNvSpPr>
          <p:nvPr>
            <p:ph idx="1"/>
          </p:nvPr>
        </p:nvSpPr>
        <p:spPr>
          <a:xfrm>
            <a:off x="616819" y="2348565"/>
            <a:ext cx="10757034" cy="3074099"/>
          </a:xfrm>
        </p:spPr>
        <p:txBody>
          <a:bodyPr>
            <a:normAutofit/>
          </a:bodyPr>
          <a:lstStyle/>
          <a:p>
            <a:pPr algn="just">
              <a:buFont typeface="Wingdings" panose="05000000000000000000" pitchFamily="2" charset="2"/>
              <a:buChar char="§"/>
            </a:pPr>
            <a:r>
              <a:rPr lang="tr-TR" sz="2400" b="1" dirty="0">
                <a:latin typeface="Segoe UI" panose="020B0502040204020203" pitchFamily="34" charset="0"/>
                <a:cs typeface="Segoe UI" panose="020B0502040204020203" pitchFamily="34" charset="0"/>
              </a:rPr>
              <a:t>Tedavinin birincil amacı: </a:t>
            </a:r>
            <a:r>
              <a:rPr lang="tr-TR" sz="2400" dirty="0">
                <a:latin typeface="Segoe UI" panose="020B0502040204020203" pitchFamily="34" charset="0"/>
                <a:cs typeface="Segoe UI" panose="020B0502040204020203" pitchFamily="34" charset="0"/>
              </a:rPr>
              <a:t>Çocukların günlük hayatı bozan kaygılarını nasıl yöneteceklerini ve bunlarla nasıl başa çıkacaklarını öğrenmeleridir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İlk olarak en çok zarar veren anksiyete bozukluğunu hedeflemek yaygındır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Uykuyu etkileyen AB’nin tedavisine öncelik verilmelidir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Çocukluk çağı anksiyete bozuklukları için 1. basamak müdahaleler;</a:t>
            </a:r>
          </a:p>
          <a:p>
            <a:pPr lvl="1" algn="just">
              <a:buFont typeface="Wingdings" panose="05000000000000000000" pitchFamily="2" charset="2"/>
              <a:buChar char="ü"/>
            </a:pPr>
            <a:r>
              <a:rPr lang="tr-TR" dirty="0">
                <a:latin typeface="Segoe UI" panose="020B0502040204020203" pitchFamily="34" charset="0"/>
                <a:cs typeface="Segoe UI" panose="020B0502040204020203" pitchFamily="34" charset="0"/>
              </a:rPr>
              <a:t>Bilişsel Davranışçı Terapi ve ilaç ile tedavidir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34541AE-905E-F65B-AC25-D28D073C0155}"/>
              </a:ext>
            </a:extLst>
          </p:cNvPr>
          <p:cNvSpPr>
            <a:spLocks noGrp="1"/>
          </p:cNvSpPr>
          <p:nvPr>
            <p:ph type="sldNum" sz="quarter" idx="12"/>
          </p:nvPr>
        </p:nvSpPr>
        <p:spPr/>
        <p:txBody>
          <a:bodyPr/>
          <a:lstStyle/>
          <a:p>
            <a:fld id="{0BE68271-D1D7-4240-9CAF-7A57D75CD8A1}" type="slidenum">
              <a:rPr lang="en-US" smtClean="0"/>
              <a:t>61</a:t>
            </a:fld>
            <a:endParaRPr lang="en-US"/>
          </a:p>
        </p:txBody>
      </p:sp>
    </p:spTree>
    <p:extLst>
      <p:ext uri="{BB962C8B-B14F-4D97-AF65-F5344CB8AC3E}">
        <p14:creationId xmlns:p14="http://schemas.microsoft.com/office/powerpoint/2010/main" val="1391656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F7B28F-408B-7BAF-2F8C-82C0B6B1B9C2}"/>
              </a:ext>
            </a:extLst>
          </p:cNvPr>
          <p:cNvSpPr>
            <a:spLocks noGrp="1"/>
          </p:cNvSpPr>
          <p:nvPr>
            <p:ph type="title"/>
          </p:nvPr>
        </p:nvSpPr>
        <p:spPr>
          <a:xfrm>
            <a:off x="838200" y="140450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8</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ANKSİYETE BOZUKLUKLARI-ÖZET</a:t>
            </a:r>
          </a:p>
        </p:txBody>
      </p:sp>
      <p:graphicFrame>
        <p:nvGraphicFramePr>
          <p:cNvPr id="4" name="İçerik Yer Tutucusu 3">
            <a:extLst>
              <a:ext uri="{FF2B5EF4-FFF2-40B4-BE49-F238E27FC236}">
                <a16:creationId xmlns:a16="http://schemas.microsoft.com/office/drawing/2014/main" id="{1AC81F76-83E9-0A95-9296-AD99537F3DDA}"/>
              </a:ext>
            </a:extLst>
          </p:cNvPr>
          <p:cNvGraphicFramePr>
            <a:graphicFrameLocks noGrp="1"/>
          </p:cNvGraphicFramePr>
          <p:nvPr>
            <p:ph idx="1"/>
            <p:extLst>
              <p:ext uri="{D42A27DB-BD31-4B8C-83A1-F6EECF244321}">
                <p14:modId xmlns:p14="http://schemas.microsoft.com/office/powerpoint/2010/main" val="2770820412"/>
              </p:ext>
            </p:extLst>
          </p:nvPr>
        </p:nvGraphicFramePr>
        <p:xfrm>
          <a:off x="838200" y="2641322"/>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377F4C-392C-C9D4-B4CE-45F1F296D7DF}"/>
              </a:ext>
            </a:extLst>
          </p:cNvPr>
          <p:cNvSpPr>
            <a:spLocks noGrp="1"/>
          </p:cNvSpPr>
          <p:nvPr>
            <p:ph type="sldNum" sz="quarter" idx="12"/>
          </p:nvPr>
        </p:nvSpPr>
        <p:spPr/>
        <p:txBody>
          <a:bodyPr/>
          <a:lstStyle/>
          <a:p>
            <a:fld id="{0BE68271-D1D7-4240-9CAF-7A57D75CD8A1}" type="slidenum">
              <a:rPr lang="en-US" smtClean="0"/>
              <a:t>62</a:t>
            </a:fld>
            <a:endParaRPr lang="en-US"/>
          </a:p>
        </p:txBody>
      </p:sp>
    </p:spTree>
    <p:extLst>
      <p:ext uri="{BB962C8B-B14F-4D97-AF65-F5344CB8AC3E}">
        <p14:creationId xmlns:p14="http://schemas.microsoft.com/office/powerpoint/2010/main" val="839647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349B56-6A6B-B436-FF77-65212D6D53E2}"/>
              </a:ext>
            </a:extLst>
          </p:cNvPr>
          <p:cNvSpPr>
            <a:spLocks noGrp="1"/>
          </p:cNvSpPr>
          <p:nvPr>
            <p:ph type="title"/>
          </p:nvPr>
        </p:nvSpPr>
        <p:spPr>
          <a:xfrm>
            <a:off x="616017" y="1404753"/>
            <a:ext cx="10515600" cy="75358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a:t>
            </a:r>
          </a:p>
        </p:txBody>
      </p:sp>
      <p:sp>
        <p:nvSpPr>
          <p:cNvPr id="3" name="İçerik Yer Tutucusu 2">
            <a:extLst>
              <a:ext uri="{FF2B5EF4-FFF2-40B4-BE49-F238E27FC236}">
                <a16:creationId xmlns:a16="http://schemas.microsoft.com/office/drawing/2014/main" id="{B0947200-FC7E-E3F8-3A48-6C03814A9863}"/>
              </a:ext>
            </a:extLst>
          </p:cNvPr>
          <p:cNvSpPr>
            <a:spLocks noGrp="1"/>
          </p:cNvSpPr>
          <p:nvPr>
            <p:ph idx="1"/>
          </p:nvPr>
        </p:nvSpPr>
        <p:spPr>
          <a:xfrm>
            <a:off x="616017" y="2272900"/>
            <a:ext cx="11241038" cy="3116262"/>
          </a:xfrm>
        </p:spPr>
        <p:txBody>
          <a:bodyPr>
            <a:normAutofit/>
          </a:bodyPr>
          <a:lstStyle/>
          <a:p>
            <a:pPr marL="0" indent="0" algn="just">
              <a:buNone/>
            </a:pPr>
            <a:r>
              <a:rPr lang="tr-TR" sz="2400" dirty="0">
                <a:latin typeface="Segoe UI" panose="020B0502040204020203" pitchFamily="34" charset="0"/>
                <a:cs typeface="Segoe UI" panose="020B0502040204020203" pitchFamily="34" charset="0"/>
              </a:rPr>
              <a:t>Çocukluk çağında oldukça sık görülen, genellikle iyi seyirli ve çocuğun gelişimsel süreciyle alakalı bozukluklardır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Tuvalet eğitimini aldığı yaştan itibaren idrar veya dışkı kaçırması varsa </a:t>
            </a:r>
            <a:r>
              <a:rPr lang="tr-TR" sz="2400" b="1" u="sng" dirty="0">
                <a:solidFill>
                  <a:srgbClr val="002060"/>
                </a:solidFill>
                <a:latin typeface="Segoe UI" panose="020B0502040204020203" pitchFamily="34" charset="0"/>
                <a:cs typeface="Segoe UI" panose="020B0502040204020203" pitchFamily="34" charset="0"/>
              </a:rPr>
              <a:t>primer</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Sonradan başladıysa </a:t>
            </a:r>
            <a:r>
              <a:rPr lang="tr-TR" sz="2400" b="1" u="sng" dirty="0">
                <a:solidFill>
                  <a:srgbClr val="002060"/>
                </a:solidFill>
                <a:latin typeface="Segoe UI" panose="020B0502040204020203" pitchFamily="34" charset="0"/>
                <a:cs typeface="Segoe UI" panose="020B0502040204020203" pitchFamily="34" charset="0"/>
              </a:rPr>
              <a:t>sekonder</a:t>
            </a:r>
            <a:r>
              <a:rPr lang="tr-TR" sz="2400" dirty="0">
                <a:latin typeface="Segoe UI" panose="020B0502040204020203" pitchFamily="34" charset="0"/>
                <a:cs typeface="Segoe UI" panose="020B0502040204020203" pitchFamily="34" charset="0"/>
              </a:rPr>
              <a:t> olarak adlandırılır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Bazen diğer bozukluklar ile (DEHB, bilişsel yetersizlik, AB gibi) birlikte görülebilir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Bu durumda, diğer bozukluğun tedavisi de önemlidir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25CDCE1E-45A0-5F4C-795F-8C81737919A8}"/>
              </a:ext>
            </a:extLst>
          </p:cNvPr>
          <p:cNvSpPr>
            <a:spLocks noGrp="1"/>
          </p:cNvSpPr>
          <p:nvPr>
            <p:ph type="sldNum" sz="quarter" idx="12"/>
          </p:nvPr>
        </p:nvSpPr>
        <p:spPr/>
        <p:txBody>
          <a:bodyPr/>
          <a:lstStyle/>
          <a:p>
            <a:fld id="{0BE68271-D1D7-4240-9CAF-7A57D75CD8A1}" type="slidenum">
              <a:rPr lang="en-US" smtClean="0"/>
              <a:t>63</a:t>
            </a:fld>
            <a:endParaRPr lang="en-US"/>
          </a:p>
        </p:txBody>
      </p:sp>
    </p:spTree>
    <p:extLst>
      <p:ext uri="{BB962C8B-B14F-4D97-AF65-F5344CB8AC3E}">
        <p14:creationId xmlns:p14="http://schemas.microsoft.com/office/powerpoint/2010/main" val="2400232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64E64-EF75-8760-4DB6-3859F71593DF}"/>
              </a:ext>
            </a:extLst>
          </p:cNvPr>
          <p:cNvSpPr>
            <a:spLocks noGrp="1"/>
          </p:cNvSpPr>
          <p:nvPr>
            <p:ph type="title"/>
          </p:nvPr>
        </p:nvSpPr>
        <p:spPr>
          <a:xfrm>
            <a:off x="607194" y="1405289"/>
            <a:ext cx="10515600" cy="110136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Enürezis</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9A5DD39B-0431-B652-94D8-E8163CA4ED1A}"/>
              </a:ext>
            </a:extLst>
          </p:cNvPr>
          <p:cNvSpPr>
            <a:spLocks noGrp="1"/>
          </p:cNvSpPr>
          <p:nvPr>
            <p:ph idx="1"/>
          </p:nvPr>
        </p:nvSpPr>
        <p:spPr>
          <a:xfrm>
            <a:off x="735945" y="2506657"/>
            <a:ext cx="11040176" cy="3282214"/>
          </a:xfrm>
        </p:spPr>
        <p:txBody>
          <a:bodyPr>
            <a:noAutofit/>
          </a:bodyPr>
          <a:lstStyle/>
          <a:p>
            <a:pPr marL="0" indent="0" algn="just">
              <a:buNone/>
            </a:pPr>
            <a:r>
              <a:rPr lang="tr-TR" sz="2400" dirty="0" err="1">
                <a:latin typeface="Segoe UI" panose="020B0502040204020203" pitchFamily="34" charset="0"/>
                <a:cs typeface="Segoe UI" panose="020B0502040204020203" pitchFamily="34" charset="0"/>
              </a:rPr>
              <a:t>Enürezis</a:t>
            </a:r>
            <a:r>
              <a:rPr lang="tr-TR"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istemsiz</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veya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kasıtlı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olarak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gündüz</a:t>
            </a:r>
            <a:r>
              <a:rPr lang="tr-TR" sz="2400" dirty="0">
                <a:latin typeface="Segoe UI" panose="020B0502040204020203" pitchFamily="34" charset="0"/>
                <a:cs typeface="Segoe UI" panose="020B0502040204020203" pitchFamily="34" charset="0"/>
              </a:rPr>
              <a:t>/</a:t>
            </a:r>
            <a:r>
              <a:rPr lang="en-US" sz="2400" dirty="0" err="1">
                <a:latin typeface="Segoe UI" panose="020B0502040204020203" pitchFamily="34" charset="0"/>
                <a:cs typeface="Segoe UI" panose="020B0502040204020203" pitchFamily="34" charset="0"/>
              </a:rPr>
              <a:t>gece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yatağa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veya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kıyafetlere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tekrar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tekrar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idrar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yapma</a:t>
            </a:r>
            <a:endParaRPr lang="tr-TR" sz="24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Tanı için </a:t>
            </a:r>
            <a:r>
              <a:rPr lang="tr-TR" sz="2400" u="sng" dirty="0">
                <a:latin typeface="Segoe UI" panose="020B0502040204020203" pitchFamily="34" charset="0"/>
                <a:cs typeface="Segoe UI" panose="020B0502040204020203" pitchFamily="34" charset="0"/>
              </a:rPr>
              <a:t>en az üç ay boyunca haftada en az iki kez </a:t>
            </a:r>
            <a:r>
              <a:rPr lang="tr-TR" sz="2400" dirty="0">
                <a:latin typeface="Segoe UI" panose="020B0502040204020203" pitchFamily="34" charset="0"/>
                <a:cs typeface="Segoe UI" panose="020B0502040204020203" pitchFamily="34" charset="0"/>
              </a:rPr>
              <a:t>görülmesi</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Zihinsel ya da kronolojik yaşın </a:t>
            </a:r>
            <a:r>
              <a:rPr lang="tr-TR" sz="2400" b="1" dirty="0">
                <a:solidFill>
                  <a:srgbClr val="002060"/>
                </a:solidFill>
                <a:latin typeface="Segoe UI" panose="020B0502040204020203" pitchFamily="34" charset="0"/>
                <a:cs typeface="Segoe UI" panose="020B0502040204020203" pitchFamily="34" charset="0"/>
              </a:rPr>
              <a:t>en az 5 olması </a:t>
            </a:r>
            <a:endParaRPr lang="tr-TR" sz="2400" dirty="0">
              <a:solidFill>
                <a:srgbClr val="002060"/>
              </a:solidFill>
              <a:latin typeface="Segoe UI" panose="020B0502040204020203" pitchFamily="34" charset="0"/>
              <a:cs typeface="Segoe UI" panose="020B0502040204020203" pitchFamily="34" charset="0"/>
            </a:endParaRP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Gündüz altını ıslatma → </a:t>
            </a:r>
            <a:r>
              <a:rPr lang="tr-TR" b="1" dirty="0" err="1">
                <a:solidFill>
                  <a:srgbClr val="002060"/>
                </a:solidFill>
                <a:latin typeface="Segoe UI" panose="020B0502040204020203" pitchFamily="34" charset="0"/>
                <a:cs typeface="Segoe UI" panose="020B0502040204020203" pitchFamily="34" charset="0"/>
              </a:rPr>
              <a:t>diurnal</a:t>
            </a:r>
            <a:r>
              <a:rPr lang="tr-TR" b="1" dirty="0">
                <a:solidFill>
                  <a:srgbClr val="002060"/>
                </a:solidFill>
                <a:latin typeface="Segoe UI" panose="020B0502040204020203" pitchFamily="34" charset="0"/>
                <a:cs typeface="Segoe UI" panose="020B0502040204020203" pitchFamily="34" charset="0"/>
              </a:rPr>
              <a:t> </a:t>
            </a:r>
            <a:r>
              <a:rPr lang="tr-TR" b="1" dirty="0" err="1">
                <a:solidFill>
                  <a:srgbClr val="002060"/>
                </a:solidFill>
                <a:latin typeface="Segoe UI" panose="020B0502040204020203" pitchFamily="34" charset="0"/>
                <a:cs typeface="Segoe UI" panose="020B0502040204020203" pitchFamily="34" charset="0"/>
              </a:rPr>
              <a:t>enürezis</a:t>
            </a:r>
            <a:r>
              <a:rPr lang="tr-TR" b="1" dirty="0">
                <a:solidFill>
                  <a:srgbClr val="002060"/>
                </a:solidFill>
                <a:latin typeface="Segoe UI" panose="020B0502040204020203" pitchFamily="34" charset="0"/>
                <a:cs typeface="Segoe UI" panose="020B0502040204020203" pitchFamily="34" charset="0"/>
              </a:rPr>
              <a:t> </a:t>
            </a:r>
          </a:p>
          <a:p>
            <a:pPr lvl="1" algn="just">
              <a:buFont typeface="Courier New" panose="02070309020205020404" pitchFamily="49" charset="0"/>
              <a:buChar char="o"/>
            </a:pPr>
            <a:r>
              <a:rPr lang="tr-TR" dirty="0">
                <a:latin typeface="Segoe UI" panose="020B0502040204020203" pitchFamily="34" charset="0"/>
                <a:cs typeface="Segoe UI" panose="020B0502040204020203" pitchFamily="34" charset="0"/>
              </a:rPr>
              <a:t>Gece altını ıslatma → </a:t>
            </a:r>
            <a:r>
              <a:rPr lang="tr-TR" b="1" dirty="0" err="1">
                <a:solidFill>
                  <a:srgbClr val="002060"/>
                </a:solidFill>
                <a:latin typeface="Segoe UI" panose="020B0502040204020203" pitchFamily="34" charset="0"/>
                <a:cs typeface="Segoe UI" panose="020B0502040204020203" pitchFamily="34" charset="0"/>
              </a:rPr>
              <a:t>nokturnal</a:t>
            </a:r>
            <a:r>
              <a:rPr lang="tr-TR" b="1" dirty="0">
                <a:solidFill>
                  <a:srgbClr val="002060"/>
                </a:solidFill>
                <a:latin typeface="Segoe UI" panose="020B0502040204020203" pitchFamily="34" charset="0"/>
                <a:cs typeface="Segoe UI" panose="020B0502040204020203" pitchFamily="34" charset="0"/>
              </a:rPr>
              <a:t> </a:t>
            </a:r>
            <a:r>
              <a:rPr lang="tr-TR" b="1" dirty="0" err="1">
                <a:solidFill>
                  <a:srgbClr val="002060"/>
                </a:solidFill>
                <a:latin typeface="Segoe UI" panose="020B0502040204020203" pitchFamily="34" charset="0"/>
                <a:cs typeface="Segoe UI" panose="020B0502040204020203" pitchFamily="34" charset="0"/>
              </a:rPr>
              <a:t>enürezis</a:t>
            </a:r>
            <a:r>
              <a:rPr lang="tr-TR" b="1" dirty="0">
                <a:solidFill>
                  <a:srgbClr val="002060"/>
                </a:solidFill>
                <a:latin typeface="Segoe UI" panose="020B0502040204020203" pitchFamily="34" charset="0"/>
                <a:cs typeface="Segoe UI" panose="020B0502040204020203" pitchFamily="34" charset="0"/>
              </a:rPr>
              <a:t> </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Erkeklerde daha sık</a:t>
            </a:r>
          </a:p>
          <a:p>
            <a:endParaRPr lang="tr-TR" sz="2400" dirty="0">
              <a:latin typeface="Segoe UI" panose="020B0502040204020203" pitchFamily="34" charset="0"/>
              <a:cs typeface="Segoe UI" panose="020B0502040204020203" pitchFamily="34" charset="0"/>
            </a:endParaRPr>
          </a:p>
        </p:txBody>
      </p:sp>
      <p:pic>
        <p:nvPicPr>
          <p:cNvPr id="6" name="Resim 5">
            <a:extLst>
              <a:ext uri="{FF2B5EF4-FFF2-40B4-BE49-F238E27FC236}">
                <a16:creationId xmlns:a16="http://schemas.microsoft.com/office/drawing/2014/main" id="{D0F26799-AA62-5BD1-2367-0A5F7D324353}"/>
              </a:ext>
            </a:extLst>
          </p:cNvPr>
          <p:cNvPicPr>
            <a:picLocks noChangeAspect="1"/>
          </p:cNvPicPr>
          <p:nvPr/>
        </p:nvPicPr>
        <p:blipFill rotWithShape="1">
          <a:blip r:embed="rId3"/>
          <a:srcRect r="45443"/>
          <a:stretch/>
        </p:blipFill>
        <p:spPr>
          <a:xfrm>
            <a:off x="9206201" y="3708509"/>
            <a:ext cx="2249854" cy="1599079"/>
          </a:xfrm>
          <a:prstGeom prst="rect">
            <a:avLst/>
          </a:prstGeom>
        </p:spPr>
      </p:pic>
      <p:sp>
        <p:nvSpPr>
          <p:cNvPr id="4" name="Slide Number Placeholder 3">
            <a:extLst>
              <a:ext uri="{FF2B5EF4-FFF2-40B4-BE49-F238E27FC236}">
                <a16:creationId xmlns:a16="http://schemas.microsoft.com/office/drawing/2014/main" id="{27F5E5E2-E27C-E0A3-441B-89E6D6B5EAEF}"/>
              </a:ext>
            </a:extLst>
          </p:cNvPr>
          <p:cNvSpPr>
            <a:spLocks noGrp="1"/>
          </p:cNvSpPr>
          <p:nvPr>
            <p:ph type="sldNum" sz="quarter" idx="12"/>
          </p:nvPr>
        </p:nvSpPr>
        <p:spPr/>
        <p:txBody>
          <a:bodyPr/>
          <a:lstStyle/>
          <a:p>
            <a:fld id="{0BE68271-D1D7-4240-9CAF-7A57D75CD8A1}" type="slidenum">
              <a:rPr lang="en-US" smtClean="0"/>
              <a:t>64</a:t>
            </a:fld>
            <a:endParaRPr lang="en-US"/>
          </a:p>
        </p:txBody>
      </p:sp>
    </p:spTree>
    <p:extLst>
      <p:ext uri="{BB962C8B-B14F-4D97-AF65-F5344CB8AC3E}">
        <p14:creationId xmlns:p14="http://schemas.microsoft.com/office/powerpoint/2010/main" val="141301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64E64-EF75-8760-4DB6-3859F71593DF}"/>
              </a:ext>
            </a:extLst>
          </p:cNvPr>
          <p:cNvSpPr>
            <a:spLocks noGrp="1"/>
          </p:cNvSpPr>
          <p:nvPr>
            <p:ph type="title"/>
          </p:nvPr>
        </p:nvSpPr>
        <p:spPr>
          <a:xfrm>
            <a:off x="616819" y="140247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a. Enürezis</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9A5DD39B-0431-B652-94D8-E8163CA4ED1A}"/>
              </a:ext>
            </a:extLst>
          </p:cNvPr>
          <p:cNvSpPr>
            <a:spLocks noGrp="1"/>
          </p:cNvSpPr>
          <p:nvPr>
            <p:ph sz="half" idx="1"/>
          </p:nvPr>
        </p:nvSpPr>
        <p:spPr>
          <a:xfrm>
            <a:off x="596766" y="2752825"/>
            <a:ext cx="5573028" cy="3424138"/>
          </a:xfrm>
        </p:spPr>
        <p:txBody>
          <a:bodyPr>
            <a:noAutofit/>
          </a:bodyPr>
          <a:lstStyle/>
          <a:p>
            <a:pPr algn="just">
              <a:buFont typeface="Wingdings" panose="05000000000000000000" pitchFamily="2" charset="2"/>
              <a:buChar char="§"/>
            </a:pPr>
            <a:r>
              <a:rPr lang="tr-TR" sz="2400" b="1" dirty="0" err="1">
                <a:solidFill>
                  <a:srgbClr val="002060"/>
                </a:solidFill>
                <a:latin typeface="Segoe UI" panose="020B0502040204020203" pitchFamily="34" charset="0"/>
                <a:cs typeface="Segoe UI" panose="020B0502040204020203" pitchFamily="34" charset="0"/>
              </a:rPr>
              <a:t>Psikososyal</a:t>
            </a:r>
            <a:r>
              <a:rPr lang="tr-TR" sz="2400" b="1" dirty="0">
                <a:solidFill>
                  <a:srgbClr val="002060"/>
                </a:solidFill>
                <a:latin typeface="Segoe UI" panose="020B0502040204020203" pitchFamily="34" charset="0"/>
                <a:cs typeface="Segoe UI" panose="020B0502040204020203" pitchFamily="34" charset="0"/>
              </a:rPr>
              <a:t> stres ve sosyal olarak dezavantaj</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Sıvı yüklemesi</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Mesane enfeksiyonu </a:t>
            </a:r>
          </a:p>
          <a:p>
            <a:pPr algn="just">
              <a:buFont typeface="Wingdings" panose="05000000000000000000" pitchFamily="2" charset="2"/>
              <a:buChar char="§"/>
            </a:pPr>
            <a:r>
              <a:rPr lang="tr-TR" sz="2400" b="1" dirty="0">
                <a:solidFill>
                  <a:srgbClr val="002060"/>
                </a:solidFill>
                <a:latin typeface="Segoe UI" panose="020B0502040204020203" pitchFamily="34" charset="0"/>
                <a:cs typeface="Segoe UI" panose="020B0502040204020203" pitchFamily="34" charset="0"/>
              </a:rPr>
              <a:t>Psikolojik bozukluk </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Daha büyük çocuklarda daha belirgin </a:t>
            </a:r>
          </a:p>
          <a:p>
            <a:pPr algn="just">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İçerik Yer Tutucusu 3">
            <a:extLst>
              <a:ext uri="{FF2B5EF4-FFF2-40B4-BE49-F238E27FC236}">
                <a16:creationId xmlns:a16="http://schemas.microsoft.com/office/drawing/2014/main" id="{97BDC87A-32C7-4EA1-B535-FE6D182A0C13}"/>
              </a:ext>
            </a:extLst>
          </p:cNvPr>
          <p:cNvSpPr>
            <a:spLocks noGrp="1"/>
          </p:cNvSpPr>
          <p:nvPr>
            <p:ph sz="half" idx="2"/>
          </p:nvPr>
        </p:nvSpPr>
        <p:spPr>
          <a:xfrm>
            <a:off x="6371183" y="3039717"/>
            <a:ext cx="5573027" cy="2180492"/>
          </a:xfrm>
        </p:spPr>
        <p:txBody>
          <a:bodyPr>
            <a:normAutofit/>
          </a:bodyPr>
          <a:lstStyle/>
          <a:p>
            <a:pPr marL="0" indent="0">
              <a:buNone/>
            </a:pPr>
            <a:r>
              <a:rPr lang="tr-TR" sz="2400" b="1" u="sng" dirty="0">
                <a:solidFill>
                  <a:srgbClr val="002060"/>
                </a:solidFill>
                <a:latin typeface="Segoe UI" panose="020B0502040204020203" pitchFamily="34" charset="0"/>
                <a:cs typeface="Segoe UI" panose="020B0502040204020203" pitchFamily="34" charset="0"/>
              </a:rPr>
              <a:t>Enürezis Tedavi Yöntemleri</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Primer enürezis için Psikoterapi </a:t>
            </a:r>
          </a:p>
          <a:p>
            <a:pPr>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Sekonder</a:t>
            </a:r>
            <a:r>
              <a:rPr lang="tr-TR" sz="2400" dirty="0">
                <a:latin typeface="Segoe UI" panose="020B0502040204020203" pitchFamily="34" charset="0"/>
                <a:cs typeface="Segoe UI" panose="020B0502040204020203" pitchFamily="34" charset="0"/>
              </a:rPr>
              <a:t> </a:t>
            </a:r>
            <a:r>
              <a:rPr lang="tr-TR" sz="2400" dirty="0" err="1">
                <a:latin typeface="Segoe UI" panose="020B0502040204020203" pitchFamily="34" charset="0"/>
                <a:cs typeface="Segoe UI" panose="020B0502040204020203" pitchFamily="34" charset="0"/>
              </a:rPr>
              <a:t>enürezis</a:t>
            </a:r>
            <a:r>
              <a:rPr lang="tr-TR" sz="2400" dirty="0">
                <a:latin typeface="Segoe UI" panose="020B0502040204020203" pitchFamily="34" charset="0"/>
                <a:cs typeface="Segoe UI" panose="020B0502040204020203" pitchFamily="34" charset="0"/>
              </a:rPr>
              <a:t> için Psikoterapi </a:t>
            </a:r>
          </a:p>
          <a:p>
            <a:pPr>
              <a:buFont typeface="Wingdings" panose="05000000000000000000" pitchFamily="2" charset="2"/>
              <a:buChar char="§"/>
            </a:pPr>
            <a:r>
              <a:rPr lang="tr-TR" sz="2400" dirty="0" err="1">
                <a:latin typeface="Segoe UI" panose="020B0502040204020203" pitchFamily="34" charset="0"/>
                <a:cs typeface="Segoe UI" panose="020B0502040204020203" pitchFamily="34" charset="0"/>
              </a:rPr>
              <a:t>Enürezis</a:t>
            </a:r>
            <a:r>
              <a:rPr lang="tr-TR" sz="2400" dirty="0">
                <a:latin typeface="Segoe UI" panose="020B0502040204020203" pitchFamily="34" charset="0"/>
                <a:cs typeface="Segoe UI" panose="020B0502040204020203" pitchFamily="34" charset="0"/>
              </a:rPr>
              <a:t> </a:t>
            </a:r>
            <a:r>
              <a:rPr lang="tr-TR" sz="2400" dirty="0" err="1">
                <a:latin typeface="Segoe UI" panose="020B0502040204020203" pitchFamily="34" charset="0"/>
                <a:cs typeface="Segoe UI" panose="020B0502040204020203" pitchFamily="34" charset="0"/>
              </a:rPr>
              <a:t>nokturnanın</a:t>
            </a:r>
            <a:r>
              <a:rPr lang="tr-TR" sz="2400" dirty="0">
                <a:latin typeface="Segoe UI" panose="020B0502040204020203" pitchFamily="34" charset="0"/>
                <a:cs typeface="Segoe UI" panose="020B0502040204020203" pitchFamily="34" charset="0"/>
              </a:rPr>
              <a:t> benlik saygısına olumsuz etkisi</a:t>
            </a:r>
          </a:p>
          <a:p>
            <a:endParaRPr lang="tr-TR" sz="24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5B7103C5-A91E-53E5-5530-55EAFD9729C1}"/>
              </a:ext>
            </a:extLst>
          </p:cNvPr>
          <p:cNvSpPr>
            <a:spLocks noGrp="1"/>
          </p:cNvSpPr>
          <p:nvPr>
            <p:ph type="sldNum" sz="quarter" idx="12"/>
          </p:nvPr>
        </p:nvSpPr>
        <p:spPr/>
        <p:txBody>
          <a:bodyPr/>
          <a:lstStyle/>
          <a:p>
            <a:fld id="{0BE68271-D1D7-4240-9CAF-7A57D75CD8A1}" type="slidenum">
              <a:rPr lang="en-US" smtClean="0"/>
              <a:t>65</a:t>
            </a:fld>
            <a:endParaRPr lang="en-US"/>
          </a:p>
        </p:txBody>
      </p:sp>
    </p:spTree>
    <p:extLst>
      <p:ext uri="{BB962C8B-B14F-4D97-AF65-F5344CB8AC3E}">
        <p14:creationId xmlns:p14="http://schemas.microsoft.com/office/powerpoint/2010/main" val="1556152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B4A154-2E03-127E-0F46-01FCA2ECBA08}"/>
              </a:ext>
            </a:extLst>
          </p:cNvPr>
          <p:cNvSpPr>
            <a:spLocks noGrp="1"/>
          </p:cNvSpPr>
          <p:nvPr>
            <p:ph type="title"/>
          </p:nvPr>
        </p:nvSpPr>
        <p:spPr>
          <a:xfrm>
            <a:off x="607194" y="1376413"/>
            <a:ext cx="10515600" cy="104361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Enkoprezis</a:t>
            </a:r>
          </a:p>
        </p:txBody>
      </p:sp>
      <p:sp>
        <p:nvSpPr>
          <p:cNvPr id="3" name="İçerik Yer Tutucusu 2">
            <a:extLst>
              <a:ext uri="{FF2B5EF4-FFF2-40B4-BE49-F238E27FC236}">
                <a16:creationId xmlns:a16="http://schemas.microsoft.com/office/drawing/2014/main" id="{43832F3D-1F03-72B1-7A9F-1F4175F81B74}"/>
              </a:ext>
            </a:extLst>
          </p:cNvPr>
          <p:cNvSpPr>
            <a:spLocks noGrp="1"/>
          </p:cNvSpPr>
          <p:nvPr>
            <p:ph idx="1"/>
          </p:nvPr>
        </p:nvSpPr>
        <p:spPr>
          <a:xfrm>
            <a:off x="609600" y="2420030"/>
            <a:ext cx="10972800" cy="3336526"/>
          </a:xfrm>
        </p:spPr>
        <p:txBody>
          <a:bodyPr>
            <a:noAutofit/>
          </a:bodyPr>
          <a:lstStyle/>
          <a:p>
            <a:pPr marL="0" indent="0">
              <a:buNone/>
            </a:pPr>
            <a:r>
              <a:rPr lang="tr-TR" sz="2400" b="1" dirty="0" err="1">
                <a:solidFill>
                  <a:srgbClr val="002060"/>
                </a:solidFill>
                <a:latin typeface="Segoe UI" panose="020B0502040204020203" pitchFamily="34" charset="0"/>
                <a:cs typeface="Segoe UI" panose="020B0502040204020203" pitchFamily="34" charset="0"/>
              </a:rPr>
              <a:t>Enkoprezis</a:t>
            </a:r>
            <a:r>
              <a:rPr lang="tr-TR" sz="2400" dirty="0">
                <a:latin typeface="Segoe UI" panose="020B0502040204020203" pitchFamily="34" charset="0"/>
                <a:cs typeface="Segoe UI" panose="020B0502040204020203" pitchFamily="34" charset="0"/>
              </a:rPr>
              <a:t>,</a:t>
            </a:r>
            <a:r>
              <a:rPr lang="tr-TR" sz="2400" b="1" dirty="0">
                <a:solidFill>
                  <a:srgbClr val="002060"/>
                </a:solidFill>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dışkının uygun olmayan yerlere tekrar tekrar geçmesi</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Genellikle istemsiz,</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Dışkılamanın </a:t>
            </a:r>
            <a:r>
              <a:rPr lang="tr-TR" u="sng" dirty="0">
                <a:latin typeface="Segoe UI" panose="020B0502040204020203" pitchFamily="34" charset="0"/>
                <a:cs typeface="Segoe UI" panose="020B0502040204020203" pitchFamily="34" charset="0"/>
              </a:rPr>
              <a:t>en az 3 ay boyunca ayda en az 1 kez </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Zihinsel ya da kronolojik yaşın </a:t>
            </a:r>
            <a:r>
              <a:rPr lang="tr-TR" b="1" dirty="0">
                <a:solidFill>
                  <a:srgbClr val="002060"/>
                </a:solidFill>
                <a:latin typeface="Segoe UI" panose="020B0502040204020203" pitchFamily="34" charset="0"/>
                <a:cs typeface="Segoe UI" panose="020B0502040204020203" pitchFamily="34" charset="0"/>
              </a:rPr>
              <a:t>en az 4 olması </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2 alt tip:</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Kabızlık ve taşma kaçırması ile birlikte</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Kabızlık ve taşma kaçırması olmadan</a:t>
            </a:r>
          </a:p>
          <a:p>
            <a:pPr>
              <a:buFont typeface="Wingdings" panose="05000000000000000000" pitchFamily="2" charset="2"/>
              <a:buChar char="§"/>
            </a:pPr>
            <a:r>
              <a:rPr lang="tr-TR" sz="2400" dirty="0">
                <a:latin typeface="Segoe UI" panose="020B0502040204020203" pitchFamily="34" charset="0"/>
                <a:cs typeface="Segoe UI" panose="020B0502040204020203" pitchFamily="34" charset="0"/>
              </a:rPr>
              <a:t>E/K oranı 3:1 ↑</a:t>
            </a:r>
          </a:p>
          <a:p>
            <a:pPr>
              <a:buFont typeface="Wingdings" panose="05000000000000000000" pitchFamily="2" charset="2"/>
              <a:buChar char="§"/>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360BE00-5E34-7FA7-8328-EB07EEDE97E9}"/>
              </a:ext>
            </a:extLst>
          </p:cNvPr>
          <p:cNvSpPr>
            <a:spLocks noGrp="1"/>
          </p:cNvSpPr>
          <p:nvPr>
            <p:ph type="sldNum" sz="quarter" idx="12"/>
          </p:nvPr>
        </p:nvSpPr>
        <p:spPr/>
        <p:txBody>
          <a:bodyPr/>
          <a:lstStyle/>
          <a:p>
            <a:fld id="{0BE68271-D1D7-4240-9CAF-7A57D75CD8A1}" type="slidenum">
              <a:rPr lang="en-US" smtClean="0"/>
              <a:t>66</a:t>
            </a:fld>
            <a:endParaRPr lang="en-US"/>
          </a:p>
        </p:txBody>
      </p:sp>
    </p:spTree>
    <p:extLst>
      <p:ext uri="{BB962C8B-B14F-4D97-AF65-F5344CB8AC3E}">
        <p14:creationId xmlns:p14="http://schemas.microsoft.com/office/powerpoint/2010/main" val="1584214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B4A154-2E03-127E-0F46-01FCA2ECBA08}"/>
              </a:ext>
            </a:extLst>
          </p:cNvPr>
          <p:cNvSpPr>
            <a:spLocks noGrp="1"/>
          </p:cNvSpPr>
          <p:nvPr>
            <p:ph type="title"/>
          </p:nvPr>
        </p:nvSpPr>
        <p:spPr>
          <a:xfrm>
            <a:off x="636068" y="1366788"/>
            <a:ext cx="10625489" cy="125128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 </a:t>
            </a: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 Enkoprezis</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43832F3D-1F03-72B1-7A9F-1F4175F81B74}"/>
              </a:ext>
            </a:extLst>
          </p:cNvPr>
          <p:cNvSpPr>
            <a:spLocks noGrp="1"/>
          </p:cNvSpPr>
          <p:nvPr>
            <p:ph idx="1"/>
          </p:nvPr>
        </p:nvSpPr>
        <p:spPr>
          <a:xfrm>
            <a:off x="636068" y="2475279"/>
            <a:ext cx="10747408" cy="3208853"/>
          </a:xfrm>
        </p:spPr>
        <p:txBody>
          <a:bodyPr>
            <a:no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Tedavi Yöntemleri</a:t>
            </a:r>
          </a:p>
          <a:p>
            <a:pPr marL="269875" lvl="1" indent="-182563" algn="just">
              <a:buFont typeface="Wingdings" panose="05000000000000000000" pitchFamily="2" charset="2"/>
              <a:buChar char="§"/>
            </a:pPr>
            <a:r>
              <a:rPr lang="tr-TR" dirty="0">
                <a:latin typeface="Segoe UI" panose="020B0502040204020203" pitchFamily="34" charset="0"/>
                <a:cs typeface="Segoe UI" panose="020B0502040204020203" pitchFamily="34" charset="0"/>
              </a:rPr>
              <a:t>Eğitimsel</a:t>
            </a:r>
          </a:p>
          <a:p>
            <a:pPr marL="269875" lvl="1" indent="-182563" algn="just">
              <a:buFont typeface="Wingdings" panose="05000000000000000000" pitchFamily="2" charset="2"/>
              <a:buChar char="§"/>
            </a:pPr>
            <a:r>
              <a:rPr lang="tr-TR" dirty="0">
                <a:latin typeface="Segoe UI" panose="020B0502040204020203" pitchFamily="34" charset="0"/>
                <a:cs typeface="Segoe UI" panose="020B0502040204020203" pitchFamily="34" charset="0"/>
              </a:rPr>
              <a:t>Psikolojik </a:t>
            </a:r>
          </a:p>
          <a:p>
            <a:pPr marL="269875" lvl="1" indent="-182563" algn="just">
              <a:buFont typeface="Wingdings" panose="05000000000000000000" pitchFamily="2" charset="2"/>
              <a:buChar char="§"/>
            </a:pPr>
            <a:r>
              <a:rPr lang="tr-TR" dirty="0">
                <a:latin typeface="Segoe UI" panose="020B0502040204020203" pitchFamily="34" charset="0"/>
                <a:cs typeface="Segoe UI" panose="020B0502040204020203" pitchFamily="34" charset="0"/>
              </a:rPr>
              <a:t>Davranışsal yaklaşımlar</a:t>
            </a:r>
          </a:p>
          <a:p>
            <a:pPr marL="698500" lvl="2" indent="-342900" algn="just">
              <a:buFont typeface="Courier New" panose="02070309020205020404" pitchFamily="49" charset="0"/>
              <a:buChar char="o"/>
            </a:pPr>
            <a:r>
              <a:rPr lang="tr-TR" sz="2400" dirty="0">
                <a:latin typeface="Segoe UI" panose="020B0502040204020203" pitchFamily="34" charset="0"/>
                <a:cs typeface="Segoe UI" panose="020B0502040204020203" pitchFamily="34" charset="0"/>
              </a:rPr>
              <a:t>Başarı için ödüller+</a:t>
            </a:r>
          </a:p>
          <a:p>
            <a:pPr marL="698500" lvl="2" indent="-342900" algn="just">
              <a:buFont typeface="Courier New" panose="02070309020205020404" pitchFamily="49" charset="0"/>
              <a:buChar char="o"/>
            </a:pPr>
            <a:r>
              <a:rPr lang="tr-TR" sz="2400" dirty="0">
                <a:latin typeface="Segoe UI" panose="020B0502040204020203" pitchFamily="34" charset="0"/>
                <a:cs typeface="Segoe UI" panose="020B0502040204020203" pitchFamily="34" charset="0"/>
              </a:rPr>
              <a:t>Tuvalette günlük zamanlanmış aralıklar+</a:t>
            </a:r>
          </a:p>
          <a:p>
            <a:pPr algn="just">
              <a:buFont typeface="Wingdings" panose="05000000000000000000" pitchFamily="2" charset="2"/>
              <a:buChar char="§"/>
            </a:pPr>
            <a:r>
              <a:rPr lang="tr-TR" sz="2400" dirty="0">
                <a:latin typeface="Segoe UI" panose="020B0502040204020203" pitchFamily="34" charset="0"/>
                <a:cs typeface="Segoe UI" panose="020B0502040204020203" pitchFamily="34" charset="0"/>
              </a:rPr>
              <a:t>Müdahalenin ardından ilk bağırsak boşaltımı</a:t>
            </a:r>
          </a:p>
          <a:p>
            <a:pPr marL="698500" lvl="2" indent="-342900" algn="just">
              <a:buFont typeface="Courier New" panose="02070309020205020404" pitchFamily="49" charset="0"/>
              <a:buChar char="o"/>
              <a:tabLst>
                <a:tab pos="625475" algn="l"/>
              </a:tabLst>
            </a:pPr>
            <a:r>
              <a:rPr lang="tr-TR" sz="2400" dirty="0" err="1">
                <a:latin typeface="Segoe UI" panose="020B0502040204020203" pitchFamily="34" charset="0"/>
                <a:cs typeface="Segoe UI" panose="020B0502040204020203" pitchFamily="34" charset="0"/>
              </a:rPr>
              <a:t>Laksatif</a:t>
            </a:r>
            <a:r>
              <a:rPr lang="tr-TR" sz="2400" dirty="0">
                <a:latin typeface="Segoe UI" panose="020B0502040204020203" pitchFamily="34" charset="0"/>
                <a:cs typeface="Segoe UI" panose="020B0502040204020203" pitchFamily="34" charset="0"/>
              </a:rPr>
              <a:t> veya mineral yağ verilir (kabızlık tedavisi)</a:t>
            </a:r>
          </a:p>
        </p:txBody>
      </p:sp>
      <p:sp>
        <p:nvSpPr>
          <p:cNvPr id="4" name="Slide Number Placeholder 3">
            <a:extLst>
              <a:ext uri="{FF2B5EF4-FFF2-40B4-BE49-F238E27FC236}">
                <a16:creationId xmlns:a16="http://schemas.microsoft.com/office/drawing/2014/main" id="{6D41F8E2-A2C6-BEBE-ACE2-0F6B2F808FEA}"/>
              </a:ext>
            </a:extLst>
          </p:cNvPr>
          <p:cNvSpPr>
            <a:spLocks noGrp="1"/>
          </p:cNvSpPr>
          <p:nvPr>
            <p:ph type="sldNum" sz="quarter" idx="12"/>
          </p:nvPr>
        </p:nvSpPr>
        <p:spPr/>
        <p:txBody>
          <a:bodyPr/>
          <a:lstStyle/>
          <a:p>
            <a:fld id="{0BE68271-D1D7-4240-9CAF-7A57D75CD8A1}" type="slidenum">
              <a:rPr lang="en-US" smtClean="0"/>
              <a:t>67</a:t>
            </a:fld>
            <a:endParaRPr lang="en-US"/>
          </a:p>
        </p:txBody>
      </p:sp>
    </p:spTree>
    <p:extLst>
      <p:ext uri="{BB962C8B-B14F-4D97-AF65-F5344CB8AC3E}">
        <p14:creationId xmlns:p14="http://schemas.microsoft.com/office/powerpoint/2010/main" val="371442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15E016-0816-48FD-7672-3AC99FC7EA3D}"/>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9</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DIŞA ATIM BOZUKLUKLARI-ÖZET </a:t>
            </a:r>
          </a:p>
        </p:txBody>
      </p:sp>
      <p:graphicFrame>
        <p:nvGraphicFramePr>
          <p:cNvPr id="4" name="İçerik Yer Tutucusu 3">
            <a:extLst>
              <a:ext uri="{FF2B5EF4-FFF2-40B4-BE49-F238E27FC236}">
                <a16:creationId xmlns:a16="http://schemas.microsoft.com/office/drawing/2014/main" id="{76ADDAE1-3EEE-9F9D-03C8-44A118A1284E}"/>
              </a:ext>
            </a:extLst>
          </p:cNvPr>
          <p:cNvGraphicFramePr>
            <a:graphicFrameLocks noGrp="1"/>
          </p:cNvGraphicFramePr>
          <p:nvPr>
            <p:ph idx="1"/>
            <p:extLst>
              <p:ext uri="{D42A27DB-BD31-4B8C-83A1-F6EECF244321}">
                <p14:modId xmlns:p14="http://schemas.microsoft.com/office/powerpoint/2010/main" val="2542142757"/>
              </p:ext>
            </p:extLst>
          </p:nvPr>
        </p:nvGraphicFramePr>
        <p:xfrm>
          <a:off x="838200" y="2771951"/>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7B97C61-14AA-0F24-4FB1-25513056167C}"/>
              </a:ext>
            </a:extLst>
          </p:cNvPr>
          <p:cNvSpPr>
            <a:spLocks noGrp="1"/>
          </p:cNvSpPr>
          <p:nvPr>
            <p:ph type="sldNum" sz="quarter" idx="12"/>
          </p:nvPr>
        </p:nvSpPr>
        <p:spPr/>
        <p:txBody>
          <a:bodyPr/>
          <a:lstStyle/>
          <a:p>
            <a:fld id="{0BE68271-D1D7-4240-9CAF-7A57D75CD8A1}" type="slidenum">
              <a:rPr lang="en-US" smtClean="0"/>
              <a:t>68</a:t>
            </a:fld>
            <a:endParaRPr lang="en-US"/>
          </a:p>
        </p:txBody>
      </p:sp>
    </p:spTree>
    <p:extLst>
      <p:ext uri="{BB962C8B-B14F-4D97-AF65-F5344CB8AC3E}">
        <p14:creationId xmlns:p14="http://schemas.microsoft.com/office/powerpoint/2010/main" val="1354158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1359430"/>
            <a:ext cx="10515600" cy="86730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10</a:t>
            </a:r>
            <a:r>
              <a:rPr lang="en-US" sz="3200" b="1" kern="1400" spc="-50" dirty="0">
                <a:solidFill>
                  <a:srgbClr val="002060"/>
                </a:solidFill>
                <a:latin typeface="Segoe UI" panose="020B0502040204020203" pitchFamily="34" charset="0"/>
                <a:cs typeface="Segoe UI" panose="020B0502040204020203" pitchFamily="34" charset="0"/>
              </a:rPr>
              <a:t>.</a:t>
            </a:r>
            <a:r>
              <a:rPr lang="tr-TR" sz="3200" b="1" kern="1400" spc="-50" dirty="0">
                <a:solidFill>
                  <a:srgbClr val="002060"/>
                </a:solidFill>
                <a:latin typeface="Segoe UI" panose="020B0502040204020203" pitchFamily="34" charset="0"/>
                <a:cs typeface="Segoe UI" panose="020B0502040204020203" pitchFamily="34" charset="0"/>
              </a:rPr>
              <a:t> NELER ÖĞRENDİK? </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601134" y="2226733"/>
            <a:ext cx="10515600" cy="3400343"/>
          </a:xfrm>
        </p:spPr>
        <p:txBody>
          <a:bodyPr>
            <a:noAutofit/>
          </a:bodyPr>
          <a:lstStyle/>
          <a:p>
            <a:pPr lvl="1"/>
            <a:r>
              <a:rPr lang="tr-TR" sz="2800" dirty="0">
                <a:latin typeface="Segoe UI" panose="020B0502040204020203" pitchFamily="34" charset="0"/>
                <a:cs typeface="Segoe UI" panose="020B0502040204020203" pitchFamily="34" charset="0"/>
              </a:rPr>
              <a:t>Bilişsel Yetersizlik</a:t>
            </a:r>
          </a:p>
          <a:p>
            <a:pPr lvl="1"/>
            <a:r>
              <a:rPr lang="tr-TR" sz="2800" dirty="0">
                <a:latin typeface="Segoe UI" panose="020B0502040204020203" pitchFamily="34" charset="0"/>
                <a:cs typeface="Segoe UI" panose="020B0502040204020203" pitchFamily="34" charset="0"/>
              </a:rPr>
              <a:t>Özgül Öğrenme Bozukluğu</a:t>
            </a:r>
          </a:p>
          <a:p>
            <a:pPr lvl="1"/>
            <a:r>
              <a:rPr lang="tr-TR" sz="2800" dirty="0">
                <a:latin typeface="Segoe UI" panose="020B0502040204020203" pitchFamily="34" charset="0"/>
                <a:cs typeface="Segoe UI" panose="020B0502040204020203" pitchFamily="34" charset="0"/>
              </a:rPr>
              <a:t>İletişim Bozuklukları</a:t>
            </a:r>
          </a:p>
          <a:p>
            <a:pPr lvl="1"/>
            <a:r>
              <a:rPr lang="tr-TR" sz="2800" dirty="0">
                <a:latin typeface="Segoe UI" panose="020B0502040204020203" pitchFamily="34" charset="0"/>
                <a:cs typeface="Segoe UI" panose="020B0502040204020203" pitchFamily="34" charset="0"/>
              </a:rPr>
              <a:t>Otizm Spektrum Bozukluğu</a:t>
            </a:r>
          </a:p>
          <a:p>
            <a:pPr lvl="1"/>
            <a:r>
              <a:rPr lang="tr-TR" sz="2800" dirty="0">
                <a:latin typeface="Segoe UI" panose="020B0502040204020203" pitchFamily="34" charset="0"/>
                <a:cs typeface="Segoe UI" panose="020B0502040204020203" pitchFamily="34" charset="0"/>
              </a:rPr>
              <a:t>Dikkat Eksikliği </a:t>
            </a:r>
            <a:r>
              <a:rPr lang="tr-TR" sz="2800" dirty="0" err="1">
                <a:latin typeface="Segoe UI" panose="020B0502040204020203" pitchFamily="34" charset="0"/>
                <a:cs typeface="Segoe UI" panose="020B0502040204020203" pitchFamily="34" charset="0"/>
              </a:rPr>
              <a:t>Hiperaktivite</a:t>
            </a:r>
            <a:r>
              <a:rPr lang="tr-TR" sz="2800" dirty="0">
                <a:latin typeface="Segoe UI" panose="020B0502040204020203" pitchFamily="34" charset="0"/>
                <a:cs typeface="Segoe UI" panose="020B0502040204020203" pitchFamily="34" charset="0"/>
              </a:rPr>
              <a:t> Bozukluğu</a:t>
            </a:r>
          </a:p>
          <a:p>
            <a:pPr lvl="1"/>
            <a:r>
              <a:rPr lang="tr-TR" sz="2800" dirty="0" err="1">
                <a:latin typeface="Segoe UI" panose="020B0502040204020203" pitchFamily="34" charset="0"/>
                <a:cs typeface="Segoe UI" panose="020B0502040204020203" pitchFamily="34" charset="0"/>
              </a:rPr>
              <a:t>Anksiyete</a:t>
            </a:r>
            <a:r>
              <a:rPr lang="tr-TR" sz="2800" dirty="0">
                <a:latin typeface="Segoe UI" panose="020B0502040204020203" pitchFamily="34" charset="0"/>
                <a:cs typeface="Segoe UI" panose="020B0502040204020203" pitchFamily="34" charset="0"/>
              </a:rPr>
              <a:t> Bozuklukları</a:t>
            </a:r>
          </a:p>
          <a:p>
            <a:pPr lvl="1"/>
            <a:r>
              <a:rPr lang="tr-TR" sz="2800" dirty="0">
                <a:latin typeface="Segoe UI" panose="020B0502040204020203" pitchFamily="34" charset="0"/>
                <a:cs typeface="Segoe UI" panose="020B0502040204020203" pitchFamily="34" charset="0"/>
              </a:rPr>
              <a:t>Dışa Atım Bozuklukları</a:t>
            </a:r>
          </a:p>
          <a:p>
            <a:pPr lvl="1"/>
            <a:endParaRPr lang="tr-TR" sz="2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b="1" u="sng"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tr-TR" b="1" u="sng" dirty="0">
              <a:latin typeface="Segoe UI" panose="020B0502040204020203" pitchFamily="34" charset="0"/>
              <a:cs typeface="Segoe UI" panose="020B0502040204020203" pitchFamily="34" charset="0"/>
            </a:endParaRPr>
          </a:p>
          <a:p>
            <a:pPr lvl="1">
              <a:buFont typeface="Wingdings" panose="05000000000000000000" pitchFamily="2" charset="2"/>
              <a:buChar char="ü"/>
            </a:pPr>
            <a:endParaRPr lang="en-US" sz="2800" b="1" u="sng" dirty="0">
              <a:latin typeface="Segoe UI" panose="020B0502040204020203" pitchFamily="34" charset="0"/>
              <a:cs typeface="Segoe UI" panose="020B0502040204020203" pitchFamily="34" charset="0"/>
            </a:endParaRPr>
          </a:p>
          <a:p>
            <a:pPr lvl="1">
              <a:buFont typeface="Wingdings" panose="05000000000000000000" pitchFamily="2" charset="2"/>
              <a:buChar char="ü"/>
            </a:pPr>
            <a:endParaRPr lang="en-US" sz="2800" b="1" u="sng"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3B445E96-A04A-1DE5-B93E-5328645D00D1}"/>
              </a:ext>
            </a:extLst>
          </p:cNvPr>
          <p:cNvSpPr>
            <a:spLocks noGrp="1"/>
          </p:cNvSpPr>
          <p:nvPr>
            <p:ph type="sldNum" sz="quarter" idx="12"/>
          </p:nvPr>
        </p:nvSpPr>
        <p:spPr/>
        <p:txBody>
          <a:bodyPr/>
          <a:lstStyle/>
          <a:p>
            <a:fld id="{0BE68271-D1D7-4240-9CAF-7A57D75CD8A1}" type="slidenum">
              <a:rPr lang="en-US" smtClean="0"/>
              <a:t>69</a:t>
            </a:fld>
            <a:endParaRPr lang="en-US"/>
          </a:p>
        </p:txBody>
      </p:sp>
    </p:spTree>
    <p:extLst>
      <p:ext uri="{BB962C8B-B14F-4D97-AF65-F5344CB8AC3E}">
        <p14:creationId xmlns:p14="http://schemas.microsoft.com/office/powerpoint/2010/main" val="94354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365AE5-7AC4-4F7A-D37F-BE46F5BAB0E5}"/>
              </a:ext>
            </a:extLst>
          </p:cNvPr>
          <p:cNvSpPr>
            <a:spLocks noGrp="1"/>
          </p:cNvSpPr>
          <p:nvPr>
            <p:ph type="title"/>
          </p:nvPr>
        </p:nvSpPr>
        <p:spPr>
          <a:xfrm>
            <a:off x="636588" y="136080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 </a:t>
            </a:r>
          </a:p>
        </p:txBody>
      </p:sp>
      <p:sp>
        <p:nvSpPr>
          <p:cNvPr id="4" name="Metin Yer Tutucusu 3">
            <a:extLst>
              <a:ext uri="{FF2B5EF4-FFF2-40B4-BE49-F238E27FC236}">
                <a16:creationId xmlns:a16="http://schemas.microsoft.com/office/drawing/2014/main" id="{D56D2E4C-1E9E-4BFA-88C3-280695F60676}"/>
              </a:ext>
            </a:extLst>
          </p:cNvPr>
          <p:cNvSpPr>
            <a:spLocks noGrp="1"/>
          </p:cNvSpPr>
          <p:nvPr>
            <p:ph type="body" idx="1"/>
          </p:nvPr>
        </p:nvSpPr>
        <p:spPr>
          <a:xfrm>
            <a:off x="656908" y="2763519"/>
            <a:ext cx="7958772" cy="483235"/>
          </a:xfrm>
        </p:spPr>
        <p:txBody>
          <a:bodyPr>
            <a:normAutofit/>
          </a:bodyPr>
          <a:lstStyle/>
          <a:p>
            <a:r>
              <a:rPr lang="tr-TR" sz="2800" dirty="0">
                <a:solidFill>
                  <a:srgbClr val="002060"/>
                </a:solidFill>
              </a:rPr>
              <a:t>Oyun çağı çocuklarının değerlendirilmesi</a:t>
            </a:r>
          </a:p>
        </p:txBody>
      </p:sp>
      <p:sp>
        <p:nvSpPr>
          <p:cNvPr id="3" name="İçerik Yer Tutucusu 2">
            <a:extLst>
              <a:ext uri="{FF2B5EF4-FFF2-40B4-BE49-F238E27FC236}">
                <a16:creationId xmlns:a16="http://schemas.microsoft.com/office/drawing/2014/main" id="{CBA9A516-6A63-7DFF-5AA9-E7D45463C476}"/>
              </a:ext>
            </a:extLst>
          </p:cNvPr>
          <p:cNvSpPr>
            <a:spLocks noGrp="1"/>
          </p:cNvSpPr>
          <p:nvPr>
            <p:ph sz="half" idx="2"/>
          </p:nvPr>
        </p:nvSpPr>
        <p:spPr>
          <a:xfrm>
            <a:off x="656908" y="3442307"/>
            <a:ext cx="5720080" cy="2290445"/>
          </a:xfrm>
        </p:spPr>
        <p:txBody>
          <a:bodyPr numCol="1">
            <a:normAutofit/>
          </a:bodyPr>
          <a:lstStyle/>
          <a:p>
            <a:pPr algn="just">
              <a:buFont typeface="Wingdings" panose="05000000000000000000" pitchFamily="2" charset="2"/>
              <a:buChar char="Ø"/>
            </a:pPr>
            <a:r>
              <a:rPr lang="tr-TR" sz="2400" b="1" dirty="0">
                <a:solidFill>
                  <a:srgbClr val="002060"/>
                </a:solidFill>
                <a:latin typeface="Segoe UI" panose="020B0502040204020203" pitchFamily="34" charset="0"/>
                <a:cs typeface="Segoe UI" panose="020B0502040204020203" pitchFamily="34" charset="0"/>
              </a:rPr>
              <a:t> Oyun</a:t>
            </a:r>
            <a:r>
              <a:rPr lang="tr-TR" sz="2400" dirty="0">
                <a:solidFill>
                  <a:srgbClr val="002060"/>
                </a:solidFill>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önemli bir değerlendirme aracı</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&lt;18 ay  → </a:t>
            </a:r>
            <a:r>
              <a:rPr lang="tr-TR" b="1" dirty="0">
                <a:solidFill>
                  <a:srgbClr val="002060"/>
                </a:solidFill>
                <a:latin typeface="Segoe UI" panose="020B0502040204020203" pitchFamily="34" charset="0"/>
                <a:cs typeface="Segoe UI" panose="020B0502040204020203" pitchFamily="34" charset="0"/>
              </a:rPr>
              <a:t>‘’ce-e’’ </a:t>
            </a:r>
            <a:r>
              <a:rPr lang="tr-TR" dirty="0">
                <a:latin typeface="Segoe UI" panose="020B0502040204020203" pitchFamily="34" charset="0"/>
                <a:cs typeface="Segoe UI" panose="020B0502040204020203" pitchFamily="34" charset="0"/>
              </a:rPr>
              <a:t>ile etkileşim</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&gt;18 ay → oyun odasında gözlem</a:t>
            </a:r>
          </a:p>
          <a:p>
            <a:pPr lvl="1" algn="just">
              <a:buFont typeface="Wingdings" panose="05000000000000000000" pitchFamily="2" charset="2"/>
              <a:buChar char="§"/>
            </a:pPr>
            <a:r>
              <a:rPr lang="tr-TR" dirty="0">
                <a:latin typeface="Segoe UI" panose="020B0502040204020203" pitchFamily="34" charset="0"/>
                <a:cs typeface="Segoe UI" panose="020B0502040204020203" pitchFamily="34" charset="0"/>
              </a:rPr>
              <a:t>&gt;2 → sembolik oyun</a:t>
            </a:r>
          </a:p>
        </p:txBody>
      </p:sp>
      <p:sp>
        <p:nvSpPr>
          <p:cNvPr id="6" name="İçerik Yer Tutucusu 5">
            <a:extLst>
              <a:ext uri="{FF2B5EF4-FFF2-40B4-BE49-F238E27FC236}">
                <a16:creationId xmlns:a16="http://schemas.microsoft.com/office/drawing/2014/main" id="{F2BB8E8C-3519-4920-A717-A95B24B11A73}"/>
              </a:ext>
            </a:extLst>
          </p:cNvPr>
          <p:cNvSpPr>
            <a:spLocks noGrp="1"/>
          </p:cNvSpPr>
          <p:nvPr>
            <p:ph sz="quarter" idx="4"/>
          </p:nvPr>
        </p:nvSpPr>
        <p:spPr>
          <a:xfrm>
            <a:off x="6588760" y="3439795"/>
            <a:ext cx="5183188" cy="2696845"/>
          </a:xfrm>
        </p:spPr>
        <p:txBody>
          <a:bodyPr/>
          <a:lstStyle/>
          <a:p>
            <a:pPr algn="just">
              <a:buFont typeface="Wingdings" panose="05000000000000000000" pitchFamily="2" charset="2"/>
              <a:buChar char="Ø"/>
            </a:pPr>
            <a:r>
              <a:rPr lang="tr-TR" sz="2400" b="1"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Kuklalar ve oyuncak bebekler </a:t>
            </a:r>
            <a:endParaRPr lang="tr-TR" sz="2400" b="1" dirty="0">
              <a:latin typeface="Segoe UI" panose="020B0502040204020203" pitchFamily="34" charset="0"/>
              <a:cs typeface="Segoe UI" panose="020B0502040204020203" pitchFamily="34" charset="0"/>
            </a:endParaRPr>
          </a:p>
          <a:p>
            <a:pPr algn="just">
              <a:buFont typeface="Wingdings" panose="05000000000000000000" pitchFamily="2" charset="2"/>
              <a:buChar char="Ø"/>
            </a:pPr>
            <a:r>
              <a:rPr lang="tr-TR" sz="2400" dirty="0">
                <a:latin typeface="Segoe UI" panose="020B0502040204020203" pitchFamily="34" charset="0"/>
                <a:cs typeface="Segoe UI" panose="020B0502040204020203" pitchFamily="34" charset="0"/>
              </a:rPr>
              <a:t>Geçmiş görüşmelerden örnekler</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“Buraya gelen çocuklar bazen sinirlilikten bahsediyorlar.”</a:t>
            </a:r>
          </a:p>
          <a:p>
            <a:pPr lvl="1" algn="just">
              <a:buFont typeface="Wingdings" panose="05000000000000000000" pitchFamily="2" charset="2"/>
              <a:buChar char="§"/>
            </a:pPr>
            <a:r>
              <a:rPr lang="tr-TR" sz="2000" dirty="0">
                <a:latin typeface="Segoe UI" panose="020B0502040204020203" pitchFamily="34" charset="0"/>
                <a:cs typeface="Segoe UI" panose="020B0502040204020203" pitchFamily="34" charset="0"/>
              </a:rPr>
              <a:t>“Bazen buraya ailesi ile anlaşmazlıklar yaşayan çocuklar geliyor.”</a:t>
            </a:r>
          </a:p>
          <a:p>
            <a:pPr marL="457200" lvl="1" indent="0" algn="just">
              <a:buNone/>
            </a:pPr>
            <a:endParaRPr lang="tr-TR" sz="20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F4439837-ADF4-1ABA-0F70-E4B9F0168263}"/>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1554766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70</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940456-7DCE-D518-78D1-79B9BC04FB24}"/>
              </a:ext>
            </a:extLst>
          </p:cNvPr>
          <p:cNvSpPr>
            <a:spLocks noGrp="1"/>
          </p:cNvSpPr>
          <p:nvPr>
            <p:ph type="title"/>
          </p:nvPr>
        </p:nvSpPr>
        <p:spPr>
          <a:xfrm>
            <a:off x="615972" y="124420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 </a:t>
            </a:r>
          </a:p>
        </p:txBody>
      </p:sp>
      <p:sp>
        <p:nvSpPr>
          <p:cNvPr id="3" name="İçerik Yer Tutucusu 2">
            <a:extLst>
              <a:ext uri="{FF2B5EF4-FFF2-40B4-BE49-F238E27FC236}">
                <a16:creationId xmlns:a16="http://schemas.microsoft.com/office/drawing/2014/main" id="{A5E13F12-BD01-7B9A-9771-95D4EDEAC022}"/>
              </a:ext>
            </a:extLst>
          </p:cNvPr>
          <p:cNvSpPr>
            <a:spLocks noGrp="1"/>
          </p:cNvSpPr>
          <p:nvPr>
            <p:ph idx="1"/>
          </p:nvPr>
        </p:nvSpPr>
        <p:spPr>
          <a:xfrm>
            <a:off x="744954" y="2510819"/>
            <a:ext cx="11283482" cy="3102975"/>
          </a:xfrm>
        </p:spPr>
        <p:txBody>
          <a:bodyPr>
            <a:noAutofit/>
          </a:bodyPr>
          <a:lstStyle/>
          <a:p>
            <a:pPr marL="0" indent="0">
              <a:buNone/>
            </a:pPr>
            <a:r>
              <a:rPr lang="tr-TR" sz="2000" b="1" dirty="0">
                <a:solidFill>
                  <a:srgbClr val="002060"/>
                </a:solidFill>
                <a:latin typeface="Segoe UI" panose="020B0502040204020203" pitchFamily="34" charset="0"/>
                <a:cs typeface="Segoe UI" panose="020B0502040204020203" pitchFamily="34" charset="0"/>
              </a:rPr>
              <a:t>Okul çağı çocuklarının değerlendirilmesi</a:t>
            </a:r>
          </a:p>
          <a:p>
            <a:pPr>
              <a:buFont typeface="Wingdings" panose="05000000000000000000" pitchFamily="2" charset="2"/>
              <a:buChar char="Ø"/>
            </a:pPr>
            <a:r>
              <a:rPr lang="tr-TR" sz="2000" dirty="0">
                <a:latin typeface="Segoe UI" panose="020B0502040204020203" pitchFamily="34" charset="0"/>
                <a:cs typeface="Segoe UI" panose="020B0502040204020203" pitchFamily="34" charset="0"/>
              </a:rPr>
              <a:t>Tepkiler farklı olabilir</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 Konuşmada rahat olanlar ve kaygı/utangaçlık yaşayanlar.</a:t>
            </a:r>
          </a:p>
          <a:p>
            <a:pPr>
              <a:buFont typeface="Wingdings" panose="05000000000000000000" pitchFamily="2" charset="2"/>
              <a:buChar char="Ø"/>
            </a:pPr>
            <a:r>
              <a:rPr lang="tr-TR" sz="2000" dirty="0">
                <a:latin typeface="Segoe UI" panose="020B0502040204020203" pitchFamily="34" charset="0"/>
                <a:cs typeface="Segoe UI" panose="020B0502040204020203" pitchFamily="34" charset="0"/>
              </a:rPr>
              <a:t>Değerlendirme esnasında bir resim çizdirilebilir</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Ne isterse çizebileceği bir resim </a:t>
            </a: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Az yönlendirilmiş resim (aile, çocuk resmi gibi)</a:t>
            </a:r>
          </a:p>
          <a:p>
            <a:pPr>
              <a:buFont typeface="Wingdings" panose="05000000000000000000" pitchFamily="2" charset="2"/>
              <a:buChar char="Ø"/>
            </a:pPr>
            <a:r>
              <a:rPr lang="tr-TR" sz="2000" dirty="0">
                <a:latin typeface="Segoe UI" panose="020B0502040204020203" pitchFamily="34" charset="0"/>
                <a:cs typeface="Segoe UI" panose="020B0502040204020203" pitchFamily="34" charset="0"/>
              </a:rPr>
              <a:t>Bazen dolaylı anlatımların kullanılması </a:t>
            </a:r>
            <a:endParaRPr lang="en-US" sz="2000" dirty="0">
              <a:latin typeface="Segoe UI" panose="020B0502040204020203" pitchFamily="34" charset="0"/>
              <a:cs typeface="Segoe UI" panose="020B0502040204020203" pitchFamily="34" charset="0"/>
            </a:endParaRPr>
          </a:p>
          <a:p>
            <a:pPr lvl="1">
              <a:buFont typeface="Wingdings" panose="05000000000000000000" pitchFamily="2" charset="2"/>
              <a:buChar char="§"/>
            </a:pPr>
            <a:r>
              <a:rPr lang="tr-TR" sz="2000" dirty="0">
                <a:latin typeface="Segoe UI" panose="020B0502040204020203" pitchFamily="34" charset="0"/>
                <a:cs typeface="Segoe UI" panose="020B0502040204020203" pitchFamily="34" charset="0"/>
              </a:rPr>
              <a:t>Örn. “Buraya daha önce gelen çocuklardan birisi konuşmakta zorlanıyordu’’</a:t>
            </a:r>
          </a:p>
          <a:p>
            <a:pPr>
              <a:buFont typeface="Wingdings" panose="05000000000000000000" pitchFamily="2" charset="2"/>
              <a:buChar char="Ø"/>
            </a:pPr>
            <a:r>
              <a:rPr lang="tr-TR" sz="2000" dirty="0">
                <a:latin typeface="Segoe UI" panose="020B0502040204020203" pitchFamily="34" charset="0"/>
                <a:cs typeface="Segoe UI" panose="020B0502040204020203" pitchFamily="34" charset="0"/>
              </a:rPr>
              <a:t>Çocuğu </a:t>
            </a:r>
            <a:r>
              <a:rPr lang="tr-TR" sz="2000" b="1" u="sng" dirty="0">
                <a:solidFill>
                  <a:srgbClr val="002060"/>
                </a:solidFill>
                <a:latin typeface="Segoe UI" panose="020B0502040204020203" pitchFamily="34" charset="0"/>
                <a:cs typeface="Segoe UI" panose="020B0502040204020203" pitchFamily="34" charset="0"/>
              </a:rPr>
              <a:t>yönlendirmemeye</a:t>
            </a:r>
            <a:r>
              <a:rPr lang="tr-TR" sz="2000" b="1" dirty="0">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mutlaka dikkat edilmeli</a:t>
            </a:r>
          </a:p>
          <a:p>
            <a:pPr lvl="1">
              <a:buFont typeface="Wingdings" panose="05000000000000000000" pitchFamily="2" charset="2"/>
              <a:buChar char="§"/>
            </a:pP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9162772-6256-FFE9-2469-3B90067317D7}"/>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307016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5643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2. ÇOCUKLARDA RUH SAĞLIĞI DEĞERLENDİRMESİNİN TEMEL İLKELERİ-ÖZET</a:t>
            </a:r>
          </a:p>
        </p:txBody>
      </p:sp>
      <p:graphicFrame>
        <p:nvGraphicFramePr>
          <p:cNvPr id="4" name="İçerik Yer Tutucusu 3">
            <a:extLst>
              <a:ext uri="{FF2B5EF4-FFF2-40B4-BE49-F238E27FC236}">
                <a16:creationId xmlns:a16="http://schemas.microsoft.com/office/drawing/2014/main" id="{1D0597FA-637D-5D37-AAFE-CA0AC687ED13}"/>
              </a:ext>
            </a:extLst>
          </p:cNvPr>
          <p:cNvGraphicFramePr>
            <a:graphicFrameLocks noGrp="1"/>
          </p:cNvGraphicFramePr>
          <p:nvPr>
            <p:ph idx="1"/>
            <p:extLst>
              <p:ext uri="{D42A27DB-BD31-4B8C-83A1-F6EECF244321}">
                <p14:modId xmlns:p14="http://schemas.microsoft.com/office/powerpoint/2010/main" val="3640443905"/>
              </p:ext>
            </p:extLst>
          </p:nvPr>
        </p:nvGraphicFramePr>
        <p:xfrm>
          <a:off x="838200" y="2781998"/>
          <a:ext cx="10515600" cy="285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0DAAAE5-A28E-31C1-F3F6-A687F9902BA1}"/>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27170235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6213</TotalTime>
  <Words>13587</Words>
  <Application>Microsoft Office PowerPoint</Application>
  <PresentationFormat>Widescreen</PresentationFormat>
  <Paragraphs>986</Paragraphs>
  <Slides>70</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Calibri Light</vt:lpstr>
      <vt:lpstr>Courier New</vt:lpstr>
      <vt:lpstr>Segoe UI</vt:lpstr>
      <vt:lpstr>Segoe UI Semibold</vt:lpstr>
      <vt:lpstr>Wingdings</vt:lpstr>
      <vt:lpstr>Office Teması</vt:lpstr>
      <vt:lpstr>ÇOCUK RUH SAĞLIĞI</vt:lpstr>
      <vt:lpstr>SUNUM PLANI</vt:lpstr>
      <vt:lpstr>1. GİRİŞ</vt:lpstr>
      <vt:lpstr>2. ÇOCUKLARDA RUH SAĞLIĞI DEĞERLENDİRMESİNİN TEMEL İLKELERİ </vt:lpstr>
      <vt:lpstr>2. ÇOCUKLARDA RUH SAĞLIĞI DEĞERLENDİRMESİNİN TEMEL İLKELERİ </vt:lpstr>
      <vt:lpstr>2. ÇOCUKLARDA RUH SAĞLIĞI DEĞERLENDİRMESİNİN TEMEL İLKELERİ </vt:lpstr>
      <vt:lpstr>2. ÇOCUKLARDA RUH SAĞLIĞI DEĞERLENDİRMESİNİN TEMEL İLKELERİ </vt:lpstr>
      <vt:lpstr>2. ÇOCUKLARDA RUH SAĞLIĞI DEĞERLENDİRMESİNİN TEMEL İLKELERİ </vt:lpstr>
      <vt:lpstr>2. ÇOCUKLARDA RUH SAĞLIĞI DEĞERLENDİRMESİNİN TEMEL İLKELERİ-ÖZET</vt:lpstr>
      <vt:lpstr>3. BİLİŞSEL YETERSİZLİK a. Tanım ve Sıklık </vt:lpstr>
      <vt:lpstr>3. BİLİŞSEL YETERSİZLİK b. Değerlendirme ve Takip</vt:lpstr>
      <vt:lpstr>3. BİLİŞSEL YETERSİZLİK-ÖZET</vt:lpstr>
      <vt:lpstr>4. ÖZGÜL ÖĞRENME BOZUKLUĞU a. Tanım ve Sıklık</vt:lpstr>
      <vt:lpstr>4. ÖZGÜL ÖĞRENME BOZUKLUĞU a. Tanım ve Sıklık</vt:lpstr>
      <vt:lpstr>4. ÖZGÜL ÖĞRENME BOZUKLUĞU b. Değerlendirme ve Takip</vt:lpstr>
      <vt:lpstr>4. ÖZGÜL ÖĞRENME BOZUKLUĞU b. Değerlendirme ve Takip</vt:lpstr>
      <vt:lpstr>4. ÖZGÜL ÖĞRENME BOZUKLUĞU-ÖZET</vt:lpstr>
      <vt:lpstr>5. İLETİŞİM BOZUKLUKLARI</vt:lpstr>
      <vt:lpstr>5. İLETİŞİM BOZUKLUKLARI a. Dil Bozukluğu</vt:lpstr>
      <vt:lpstr>5. İLETİŞİM BOZUKLUKLARI b. Konuşma Sesi Bozukluğu </vt:lpstr>
      <vt:lpstr>5. İLETİŞİM BOZUKLUKLARI c. Konuşmada Akıcılık Bozukluğu (Kekemelik)</vt:lpstr>
      <vt:lpstr>5. İLETİŞİM BOZUKLUKLARI-ÖZET</vt:lpstr>
      <vt:lpstr>6. OTİZM SPEKTRUM BOZUKLUĞU a. Tanım ve Sıklık </vt:lpstr>
      <vt:lpstr>6. OTİZM SPEKTRUM BOZUKLUĞU a. Tanım ve Sıklık </vt:lpstr>
      <vt:lpstr>6. OTİZM SPEKTRUM BOZUKLUĞU a. Tanım ve Sıklık </vt:lpstr>
      <vt:lpstr>6. OTİZM SPEKTRUM BOZUKLUĞU a. Tanım ve Sıklık </vt:lpstr>
      <vt:lpstr>6. OTİZM SPEKTRUM BOZUKLUĞU a. Tanım ve Sıklık </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 b. Değerlendirme ve Takip</vt:lpstr>
      <vt:lpstr>6. OTİZM SPEKTRUM BOZUKLUĞU-ÖZET </vt:lpstr>
      <vt:lpstr>7. DİKKAT EKSİKLİĞİ HİPERAKTİVİTE BOZUKLUĞU a. Tanım ve Sıklık</vt:lpstr>
      <vt:lpstr>7. DİKKAT EKSİKLİĞİ HİPERAKTİVİTE BOZUKLUĞU a. Tanım ve Sıklık</vt:lpstr>
      <vt:lpstr>7. DİKKAT EKSİKLİĞİ HİPERAKTİVİTE BOZUKLUĞU b. Değerlendirme ve Takip</vt:lpstr>
      <vt:lpstr>7. DİKKAT EKSİKLİĞİ HİPERAKTİVİTE BOZUKLUĞU b. Değerlendirme ve Takip</vt:lpstr>
      <vt:lpstr>7. DİKKAT EKSİKLİĞİ HİPERAKTİVİTE BOZUKLUĞU b. Değerlendirme ve Takip</vt:lpstr>
      <vt:lpstr>7. DİKKAT EKSİKLİĞİ HİPERAKTİVİTE BOZUKLUĞU b. Değerlendirme ve Takip</vt:lpstr>
      <vt:lpstr>7. DİKKAT EKSİKLİĞİ HİPERAKTİVİTE BOZUKLUĞU b. Değerlendirme ve Takip</vt:lpstr>
      <vt:lpstr>7. DİKKAT EKSİKLİĞİ HİPERAKTİVİTE BOZUKLUĞU b. Değerlendirme ve Takip</vt:lpstr>
      <vt:lpstr>7. DİKKAT EKSİKLİĞİ HİPERAKTİVİTE BOZUKLUĞU-ÖZET</vt:lpstr>
      <vt:lpstr>8. ANKSİYETE BOZUKLUKLARI </vt:lpstr>
      <vt:lpstr>8. ANKSİYETE BOZUKLUKLARI </vt:lpstr>
      <vt:lpstr>8. ANKSİYETE BOZUKLUKLARI </vt:lpstr>
      <vt:lpstr>8) ANKSİYETE BOZUKLUKLARI  a. Ayrılık Anksiyetesi Bozukluğu</vt:lpstr>
      <vt:lpstr>8. ANKSİYETE BOZUKLUKLARI  a. Ayrılık Anksiyetesi Bozukluğu</vt:lpstr>
      <vt:lpstr>8. ANKSİYETE BOZUKLUKLARI  b. Özgül Fobi</vt:lpstr>
      <vt:lpstr>8. ANKSİYETE BOZUKLUKLARI  c. Sosyal Anksiyete Bozukluğu</vt:lpstr>
      <vt:lpstr>8. ANKSİYETE BOZUKLUKLARI  c. Sosyal Anksiyete Bozukluğu</vt:lpstr>
      <vt:lpstr>8. ANKSİYETE BOZUKLUKLARI  d. Selektif Mutizm</vt:lpstr>
      <vt:lpstr>8. ANKSİYETE BOZUKLUKLARI  e. Panik Bozukluk</vt:lpstr>
      <vt:lpstr>8. ANKSİYETE BOZUKLUKLARI  f. Yaygın Anksiyete Bozukluğu</vt:lpstr>
      <vt:lpstr>8. ANKSİYETE BOZUKLUKLARI-TEDAVİ</vt:lpstr>
      <vt:lpstr>8. ANKSİYETE BOZUKLUKLARI-ÖZET</vt:lpstr>
      <vt:lpstr>9. DIŞA ATIM BOZUKLUKLARI</vt:lpstr>
      <vt:lpstr>9. DIŞA ATIM BOZUKLUKLARI a. Enürezis</vt:lpstr>
      <vt:lpstr>9. DIŞA ATIM BOZUKLUKLARI a. Enürezis</vt:lpstr>
      <vt:lpstr>9. DIŞA ATIM BOZUKLUKLARI  b. Enkoprezis</vt:lpstr>
      <vt:lpstr>9. DIŞA ATIM BOZUKLUKLARI  b. Enkoprezis</vt:lpstr>
      <vt:lpstr>9. DIŞA ATIM BOZUKLUKLARI-ÖZET </vt:lpstr>
      <vt:lpstr>10. NELER ÖĞRENDİK?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83</cp:revision>
  <dcterms:created xsi:type="dcterms:W3CDTF">2021-12-13T18:17:25Z</dcterms:created>
  <dcterms:modified xsi:type="dcterms:W3CDTF">2024-01-16T14:48:07Z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