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70" r:id="rId5"/>
    <p:sldId id="271" r:id="rId6"/>
    <p:sldId id="273" r:id="rId7"/>
    <p:sldId id="274" r:id="rId8"/>
    <p:sldId id="275" r:id="rId9"/>
    <p:sldId id="276"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4" r:id="rId23"/>
    <p:sldId id="295" r:id="rId24"/>
    <p:sldId id="296" r:id="rId25"/>
    <p:sldId id="297" r:id="rId26"/>
    <p:sldId id="298" r:id="rId27"/>
    <p:sldId id="278" r:id="rId28"/>
    <p:sldId id="30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17A8F286-D156-4B58-AD9C-B60DF8FC141B}"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91B1D369-8FC4-4D01-B0B9-BEA00CEDDF82}"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678AD6D-C533-4FCD-AA9F-2922AA4D7347}"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A3DCBA93-538A-49B8-A2E2-B3FA7399B824}"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2926DBF-0225-46E4-8C87-7BD009BB09C5}"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0DC02F0B-4574-4B47-A6F1-725FDB2F6D03}" type="datetime1">
              <a:rPr lang="en-US" smtClean="0"/>
              <a:t>12/28/2023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38D21FA6-0235-4B27-B31F-F8E156BEC570}" type="datetime1">
              <a:rPr lang="en-US" smtClean="0"/>
              <a:t>12/28/2023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E4CBC872-B059-4C91-B70B-F0AF89E886DF}" type="datetime1">
              <a:rPr lang="en-US" smtClean="0"/>
              <a:t>12/28/2023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215163-40F5-424E-B649-3A92EC5BFA30}" type="datetime1">
              <a:rPr lang="en-US" smtClean="0"/>
              <a:t>12/28/2023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B117761-53FE-41AE-B20C-16BC1DDCA62F}" type="datetime1">
              <a:rPr lang="en-US" smtClean="0"/>
              <a:t>12/28/2023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C43A762-B1E8-4FC6-B3E1-69211729D5A3}" type="datetime1">
              <a:rPr lang="en-US" smtClean="0"/>
              <a:t>12/28/2023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8F440-B243-4050-930B-A6E14E71E5FC}" type="datetime1">
              <a:rPr lang="en-US" smtClean="0"/>
              <a:t>12/28/2023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253673"/>
            <a:ext cx="9144000" cy="1078952"/>
          </a:xfrm>
          <a:solidFill>
            <a:srgbClr val="FFC000"/>
          </a:solidFill>
        </p:spPr>
        <p:txBody>
          <a:bodyPr/>
          <a:lstStyle/>
          <a:p>
            <a:r>
              <a:rPr lang="tr-TR" dirty="0"/>
              <a:t>Vaka Yönetimi</a:t>
            </a:r>
          </a:p>
        </p:txBody>
      </p:sp>
      <p:sp>
        <p:nvSpPr>
          <p:cNvPr id="7" name="Subtitle 6"/>
          <p:cNvSpPr>
            <a:spLocks noGrp="1"/>
          </p:cNvSpPr>
          <p:nvPr>
            <p:ph type="subTitle" idx="1"/>
          </p:nvPr>
        </p:nvSpPr>
        <p:spPr/>
        <p:txBody>
          <a:bodyPr/>
          <a:lstStyle/>
          <a:p>
            <a:r>
              <a:rPr lang="tr-TR" b="1" dirty="0"/>
              <a:t>Anahtar Sözcükler: </a:t>
            </a:r>
            <a:endParaRPr lang="en-US" b="1" dirty="0"/>
          </a:p>
          <a:p>
            <a:r>
              <a:rPr lang="tr-TR" dirty="0"/>
              <a:t>Vaka yönetimi, tespit, başvuru, değerlendirme, planlama, müdahale ve izleme</a:t>
            </a:r>
          </a:p>
        </p:txBody>
      </p:sp>
      <p:sp>
        <p:nvSpPr>
          <p:cNvPr id="2" name="Slide Number Placeholder 1">
            <a:extLst>
              <a:ext uri="{FF2B5EF4-FFF2-40B4-BE49-F238E27FC236}">
                <a16:creationId xmlns:a16="http://schemas.microsoft.com/office/drawing/2014/main" id="{E5A8DB46-02BD-2443-7224-969FF20FF4DF}"/>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06820"/>
            <a:ext cx="10515600" cy="1026947"/>
          </a:xfrm>
        </p:spPr>
        <p:txBody>
          <a:bodyPr>
            <a:normAutofit/>
          </a:bodyPr>
          <a:lstStyle/>
          <a:p>
            <a:r>
              <a:rPr lang="tr-TR" sz="2800" b="1" dirty="0">
                <a:solidFill>
                  <a:schemeClr val="accent5">
                    <a:lumMod val="50000"/>
                  </a:schemeClr>
                </a:solidFill>
                <a:latin typeface="Segoe UI" panose="020B0502040204020203" pitchFamily="34" charset="0"/>
                <a:cs typeface="Segoe UI" panose="020B0502040204020203" pitchFamily="34" charset="0"/>
              </a:rPr>
              <a:t>Tanışma ve Bağlantı Kurma</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9788" y="2505075"/>
            <a:ext cx="6036873" cy="2552117"/>
          </a:xfrm>
        </p:spPr>
        <p:txBody>
          <a:bodyPr>
            <a:normAutofit/>
          </a:bodyPr>
          <a:lstStyle/>
          <a:p>
            <a:pPr algn="just"/>
            <a:r>
              <a:rPr lang="tr-TR" sz="2400" dirty="0">
                <a:latin typeface="Segoe UI" panose="020B0502040204020203" pitchFamily="34" charset="0"/>
                <a:cs typeface="Segoe UI" panose="020B0502040204020203" pitchFamily="34" charset="0"/>
              </a:rPr>
              <a:t>Çocuk ve aile ile tanışma ve bağlantı kurma, planlı değişim sürecinin ilk aşamasıdır. Bu ilk aşamada çocuk, aile ve meslek elemanı arasında mesleki ilişkinin kurulması üzerine odaklanılmalıdır.</a:t>
            </a:r>
            <a:endParaRPr lang="en-GB" sz="2400" dirty="0">
              <a:latin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cs typeface="Segoe UI" panose="020B0502040204020203" pitchFamily="34" charset="0"/>
            </a:endParaRPr>
          </a:p>
        </p:txBody>
      </p:sp>
      <p:pic>
        <p:nvPicPr>
          <p:cNvPr id="7" name="Picture 15"/>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813065" y="2333767"/>
            <a:ext cx="3152632" cy="3370997"/>
          </a:xfrm>
          <a:prstGeom prst="rect">
            <a:avLst/>
          </a:prstGeom>
        </p:spPr>
      </p:pic>
      <p:sp>
        <p:nvSpPr>
          <p:cNvPr id="4" name="Slide Number Placeholder 3">
            <a:extLst>
              <a:ext uri="{FF2B5EF4-FFF2-40B4-BE49-F238E27FC236}">
                <a16:creationId xmlns:a16="http://schemas.microsoft.com/office/drawing/2014/main" id="{22502D87-7D15-72FA-12D3-21958E541911}"/>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198425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1705970"/>
            <a:ext cx="10515600" cy="4087195"/>
          </a:xfrm>
        </p:spPr>
        <p:txBody>
          <a:bodyPr/>
          <a:lstStyle/>
          <a:p>
            <a:pPr marL="0" indent="0">
              <a:buNone/>
            </a:pPr>
            <a:r>
              <a:rPr lang="tr-TR" b="1" dirty="0">
                <a:solidFill>
                  <a:schemeClr val="accent5">
                    <a:lumMod val="50000"/>
                  </a:schemeClr>
                </a:solidFill>
                <a:latin typeface="Segoe UI" panose="020B0502040204020203" pitchFamily="34" charset="0"/>
                <a:cs typeface="Segoe UI" panose="020B0502040204020203" pitchFamily="34" charset="0"/>
              </a:rPr>
              <a:t>Aile ve çocukla tanışma sürecinde meslek elemanı;</a:t>
            </a:r>
            <a:endParaRPr lang="en-GB" dirty="0">
              <a:solidFill>
                <a:schemeClr val="accent5">
                  <a:lumMod val="50000"/>
                </a:schemeClr>
              </a:solidFill>
              <a:latin typeface="Segoe UI" panose="020B0502040204020203" pitchFamily="34" charset="0"/>
              <a:cs typeface="Segoe UI" panose="020B0502040204020203" pitchFamily="34" charset="0"/>
            </a:endParaRPr>
          </a:p>
          <a:p>
            <a:pPr lvl="1"/>
            <a:r>
              <a:rPr lang="tr-TR" dirty="0">
                <a:latin typeface="Segoe UI" panose="020B0502040204020203" pitchFamily="34" charset="0"/>
                <a:cs typeface="Segoe UI" panose="020B0502040204020203" pitchFamily="34" charset="0"/>
              </a:rPr>
              <a:t>Bilgilendirme yapmalı,</a:t>
            </a:r>
            <a:endParaRPr lang="en-GB" dirty="0">
              <a:latin typeface="Segoe UI" panose="020B0502040204020203" pitchFamily="34" charset="0"/>
              <a:cs typeface="Segoe UI" panose="020B0502040204020203" pitchFamily="34" charset="0"/>
            </a:endParaRPr>
          </a:p>
          <a:p>
            <a:pPr lvl="1"/>
            <a:r>
              <a:rPr lang="tr-TR" dirty="0">
                <a:latin typeface="Segoe UI" panose="020B0502040204020203" pitchFamily="34" charset="0"/>
                <a:cs typeface="Segoe UI" panose="020B0502040204020203" pitchFamily="34" charset="0"/>
              </a:rPr>
              <a:t>Görüşme nedenini açıklamalı,</a:t>
            </a:r>
            <a:endParaRPr lang="en-GB" dirty="0">
              <a:latin typeface="Segoe UI" panose="020B0502040204020203" pitchFamily="34" charset="0"/>
              <a:cs typeface="Segoe UI" panose="020B0502040204020203" pitchFamily="34" charset="0"/>
            </a:endParaRPr>
          </a:p>
          <a:p>
            <a:pPr lvl="1"/>
            <a:r>
              <a:rPr lang="tr-TR" dirty="0">
                <a:latin typeface="Segoe UI" panose="020B0502040204020203" pitchFamily="34" charset="0"/>
                <a:cs typeface="Segoe UI" panose="020B0502040204020203" pitchFamily="34" charset="0"/>
              </a:rPr>
              <a:t>Kendini ve rolünü tanıtmalı,</a:t>
            </a:r>
            <a:endParaRPr lang="en-GB" dirty="0">
              <a:latin typeface="Segoe UI" panose="020B0502040204020203" pitchFamily="34" charset="0"/>
              <a:cs typeface="Segoe UI" panose="020B0502040204020203" pitchFamily="34" charset="0"/>
            </a:endParaRPr>
          </a:p>
          <a:p>
            <a:pPr lvl="1"/>
            <a:r>
              <a:rPr lang="tr-TR" dirty="0">
                <a:latin typeface="Segoe UI" panose="020B0502040204020203" pitchFamily="34" charset="0"/>
                <a:cs typeface="Segoe UI" panose="020B0502040204020203" pitchFamily="34" charset="0"/>
              </a:rPr>
              <a:t>Yasal sorumlulukları açıklamalı,</a:t>
            </a:r>
            <a:endParaRPr lang="en-GB" dirty="0">
              <a:latin typeface="Segoe UI" panose="020B0502040204020203" pitchFamily="34" charset="0"/>
              <a:cs typeface="Segoe UI" panose="020B0502040204020203" pitchFamily="34" charset="0"/>
            </a:endParaRPr>
          </a:p>
          <a:p>
            <a:pPr lvl="1"/>
            <a:r>
              <a:rPr lang="tr-TR" dirty="0">
                <a:latin typeface="Segoe UI" panose="020B0502040204020203" pitchFamily="34" charset="0"/>
                <a:cs typeface="Segoe UI" panose="020B0502040204020203" pitchFamily="34" charset="0"/>
              </a:rPr>
              <a:t>Görüşmenin kapsam ve içeriği hakkında bilgilendirme yapmalı, </a:t>
            </a:r>
            <a:endParaRPr lang="en-GB" dirty="0">
              <a:latin typeface="Segoe UI" panose="020B0502040204020203" pitchFamily="34" charset="0"/>
              <a:cs typeface="Segoe UI" panose="020B0502040204020203" pitchFamily="34" charset="0"/>
            </a:endParaRPr>
          </a:p>
          <a:p>
            <a:pPr lvl="1"/>
            <a:r>
              <a:rPr lang="tr-TR" dirty="0">
                <a:latin typeface="Segoe UI" panose="020B0502040204020203" pitchFamily="34" charset="0"/>
                <a:cs typeface="Segoe UI" panose="020B0502040204020203" pitchFamily="34" charset="0"/>
              </a:rPr>
              <a:t>Değişim için motive edici davranmalıdır.</a:t>
            </a:r>
            <a:endParaRPr lang="en-GB" dirty="0">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9E232059-DAE1-930F-2A88-BF9BD95BD1AA}"/>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92255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82890"/>
            <a:ext cx="10515600" cy="764274"/>
          </a:xfrm>
        </p:spPr>
        <p:txBody>
          <a:bodyPr>
            <a:normAutofit/>
          </a:bodyPr>
          <a:lstStyle/>
          <a:p>
            <a:r>
              <a:rPr lang="tr-TR" sz="2800" b="1" dirty="0">
                <a:solidFill>
                  <a:schemeClr val="accent5">
                    <a:lumMod val="50000"/>
                  </a:schemeClr>
                </a:solidFill>
                <a:latin typeface="Segoe UI" panose="020B0502040204020203" pitchFamily="34" charset="0"/>
                <a:cs typeface="Segoe UI" panose="020B0502040204020203" pitchFamily="34" charset="0"/>
              </a:rPr>
              <a:t>Değerlendirme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047164"/>
            <a:ext cx="10515600" cy="3827887"/>
          </a:xfrm>
        </p:spPr>
        <p:txBody>
          <a:bodyPr>
            <a:normAutofit/>
          </a:bodyPr>
          <a:lstStyle/>
          <a:p>
            <a:pPr algn="just"/>
            <a:r>
              <a:rPr lang="tr-TR" sz="2400" dirty="0">
                <a:latin typeface="Segoe UI" panose="020B0502040204020203" pitchFamily="34" charset="0"/>
                <a:cs typeface="Segoe UI" panose="020B0502040204020203" pitchFamily="34" charset="0"/>
              </a:rPr>
              <a:t>Sosyal hizmet alanında çok çeşitli sorunlarda uygulanır ve farklı müracaatçı grupları için yapılan sosyal incelemeye karşılık gelir. </a:t>
            </a:r>
          </a:p>
          <a:p>
            <a:pPr algn="just"/>
            <a:r>
              <a:rPr lang="tr-TR" sz="2400" dirty="0">
                <a:latin typeface="Segoe UI" panose="020B0502040204020203" pitchFamily="34" charset="0"/>
                <a:cs typeface="Segoe UI" panose="020B0502040204020203" pitchFamily="34" charset="0"/>
              </a:rPr>
              <a:t>Sosyal inceleme, müracaatçı ile ilgili yapılan en kapsamlı değerlendirmedir; müracaatçı sisteminin, güçlü yanları, ihtiyaçları ve risklerinin belirlenmesine ilişkin bilgi toplama ile bu bilgilerin analiz edilmesi ve yorumlanması gibi süreçleri içerir. </a:t>
            </a:r>
          </a:p>
          <a:p>
            <a:pPr algn="just"/>
            <a:r>
              <a:rPr lang="tr-TR" sz="2400" dirty="0">
                <a:latin typeface="Segoe UI" panose="020B0502040204020203" pitchFamily="34" charset="0"/>
                <a:cs typeface="Segoe UI" panose="020B0502040204020203" pitchFamily="34" charset="0"/>
              </a:rPr>
              <a:t>Riskler değerlendirilerek sorunlar sıralanır, ihtiyaç haritası çıkartılır ve ihtiyaçların öncelik sırası belirlenir.</a:t>
            </a:r>
            <a:endParaRPr lang="en-GB" sz="2400" dirty="0">
              <a:latin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CC0BA20B-10D3-B4E6-F6A9-6B84E0C6516C}"/>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15765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p:cNvPicPr/>
          <p:nvPr/>
        </p:nvPicPr>
        <p:blipFill>
          <a:blip r:embed="rId2" cstate="print">
            <a:extLst>
              <a:ext uri="{28A0092B-C50C-407E-A947-70E740481C1C}">
                <a14:useLocalDpi xmlns:a14="http://schemas.microsoft.com/office/drawing/2010/main" val="0"/>
              </a:ext>
            </a:extLst>
          </a:blip>
          <a:stretch>
            <a:fillRect/>
          </a:stretch>
        </p:blipFill>
        <p:spPr>
          <a:xfrm>
            <a:off x="2977487" y="1651379"/>
            <a:ext cx="6237026" cy="4421875"/>
          </a:xfrm>
          <a:prstGeom prst="rect">
            <a:avLst/>
          </a:prstGeom>
        </p:spPr>
      </p:pic>
      <p:sp>
        <p:nvSpPr>
          <p:cNvPr id="7" name="Dikdörtgen 6"/>
          <p:cNvSpPr/>
          <p:nvPr/>
        </p:nvSpPr>
        <p:spPr>
          <a:xfrm>
            <a:off x="848234" y="1542127"/>
            <a:ext cx="2884012" cy="1229065"/>
          </a:xfrm>
          <a:prstGeom prst="rect">
            <a:avLst/>
          </a:prstGeom>
        </p:spPr>
        <p:txBody>
          <a:bodyPr vert="horz" lIns="91440" tIns="45720" rIns="91440" bIns="45720" rtlCol="0" anchor="ctr">
            <a:normAutofit/>
          </a:bodyPr>
          <a:lstStyle/>
          <a:p>
            <a:pPr algn="ctr">
              <a:lnSpc>
                <a:spcPct val="90000"/>
              </a:lnSpc>
              <a:spcBef>
                <a:spcPct val="0"/>
              </a:spcBef>
            </a:pPr>
            <a:r>
              <a:rPr lang="tr-TR" sz="2800" b="1" dirty="0">
                <a:solidFill>
                  <a:schemeClr val="accent5">
                    <a:lumMod val="50000"/>
                  </a:schemeClr>
                </a:solidFill>
                <a:latin typeface="Segoe UI" panose="020B0502040204020203" pitchFamily="34" charset="0"/>
                <a:ea typeface="+mj-ea"/>
                <a:cs typeface="Segoe UI" panose="020B0502040204020203" pitchFamily="34" charset="0"/>
              </a:rPr>
              <a:t>Değerlendirme Çerçevesi</a:t>
            </a:r>
            <a:endParaRPr lang="en-GB" sz="2800" b="1" dirty="0">
              <a:solidFill>
                <a:schemeClr val="accent5">
                  <a:lumMod val="50000"/>
                </a:schemeClr>
              </a:solidFill>
              <a:latin typeface="Segoe UI" panose="020B0502040204020203" pitchFamily="34" charset="0"/>
              <a:ea typeface="+mj-ea"/>
              <a:cs typeface="Segoe UI" panose="020B0502040204020203" pitchFamily="34" charset="0"/>
            </a:endParaRPr>
          </a:p>
        </p:txBody>
      </p:sp>
      <p:sp>
        <p:nvSpPr>
          <p:cNvPr id="2" name="Slide Number Placeholder 1">
            <a:extLst>
              <a:ext uri="{FF2B5EF4-FFF2-40B4-BE49-F238E27FC236}">
                <a16:creationId xmlns:a16="http://schemas.microsoft.com/office/drawing/2014/main" id="{7B19120E-200D-4472-6620-6001D20A9E7A}"/>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281974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18379"/>
            <a:ext cx="10515600" cy="917765"/>
          </a:xfrm>
        </p:spPr>
        <p:txBody>
          <a:bodyPr vert="horz" lIns="91440" tIns="45720" rIns="91440" bIns="45720" rtlCol="0" anchor="ctr">
            <a:normAutofit/>
          </a:bodyPr>
          <a:lstStyle/>
          <a:p>
            <a:r>
              <a:rPr lang="tr-TR" sz="2800" b="1" dirty="0">
                <a:solidFill>
                  <a:schemeClr val="accent5">
                    <a:lumMod val="50000"/>
                  </a:schemeClr>
                </a:solidFill>
                <a:latin typeface="Segoe UI" panose="020B0502040204020203" pitchFamily="34" charset="0"/>
                <a:cs typeface="Segoe UI" panose="020B0502040204020203" pitchFamily="34" charset="0"/>
              </a:rPr>
              <a:t>Müdahale Planı Oluşturma</a:t>
            </a:r>
          </a:p>
        </p:txBody>
      </p:sp>
      <p:sp>
        <p:nvSpPr>
          <p:cNvPr id="5" name="İçerik Yer Tutucusu 4"/>
          <p:cNvSpPr>
            <a:spLocks noGrp="1"/>
          </p:cNvSpPr>
          <p:nvPr>
            <p:ph sz="half" idx="2"/>
          </p:nvPr>
        </p:nvSpPr>
        <p:spPr>
          <a:xfrm>
            <a:off x="836612" y="2090678"/>
            <a:ext cx="6329298" cy="3852922"/>
          </a:xfrm>
        </p:spPr>
        <p:txBody>
          <a:bodyPr>
            <a:normAutofit/>
          </a:bodyPr>
          <a:lstStyle/>
          <a:p>
            <a:pPr algn="just"/>
            <a:r>
              <a:rPr lang="tr-TR" sz="2000" dirty="0">
                <a:latin typeface="Segoe UI" panose="020B0502040204020203" pitchFamily="34" charset="0"/>
                <a:cs typeface="Segoe UI" panose="020B0502040204020203" pitchFamily="34" charset="0"/>
              </a:rPr>
              <a:t>Müracaatçı sisteminin sorunları ile sosyal, ekonomik ve sağlık koşulları bütüncül bir çerçevede incelendikten ve ihtiyaçlar belirlendikten sonra sorunların çözümü ve ihtiyaçların karşılanması için planlama aşamasına geçilir. </a:t>
            </a:r>
          </a:p>
          <a:p>
            <a:pPr algn="just"/>
            <a:r>
              <a:rPr lang="tr-TR" sz="2000" dirty="0">
                <a:latin typeface="Segoe UI" panose="020B0502040204020203" pitchFamily="34" charset="0"/>
                <a:cs typeface="Segoe UI" panose="020B0502040204020203" pitchFamily="34" charset="0"/>
              </a:rPr>
              <a:t>Planlama yaparken her bir sorun ve ihtiyaca göre beklenen sonuçlar tanımlanır. </a:t>
            </a:r>
          </a:p>
          <a:p>
            <a:pPr algn="just"/>
            <a:r>
              <a:rPr lang="tr-TR" sz="2000" dirty="0">
                <a:latin typeface="Segoe UI" panose="020B0502040204020203" pitchFamily="34" charset="0"/>
                <a:cs typeface="Segoe UI" panose="020B0502040204020203" pitchFamily="34" charset="0"/>
              </a:rPr>
              <a:t>Çocuğun ihtiyaçları, doğrudan bir ihtiyaç analizi ile en acil ihtiyaçtan başlanarak sıraya konur ve hangi ihtiyacın hangi kaynak ile çözüleceğine dair bir planlama yapılır. Burada esas amaç, çocuğun iyilik hâlini oluşturmak ve devamlılığını sağlamaktır</a:t>
            </a:r>
            <a:endParaRPr lang="en-GB" sz="2000" dirty="0">
              <a:latin typeface="Segoe UI" panose="020B0502040204020203" pitchFamily="34" charset="0"/>
              <a:cs typeface="Segoe UI" panose="020B0502040204020203" pitchFamily="34" charset="0"/>
            </a:endParaRPr>
          </a:p>
        </p:txBody>
      </p:sp>
      <p:pic>
        <p:nvPicPr>
          <p:cNvPr id="8" name="Picture 29"/>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542815" y="2090678"/>
            <a:ext cx="3912034" cy="3037335"/>
          </a:xfrm>
          <a:prstGeom prst="rect">
            <a:avLst/>
          </a:prstGeom>
        </p:spPr>
      </p:pic>
      <p:sp>
        <p:nvSpPr>
          <p:cNvPr id="3" name="Slide Number Placeholder 2">
            <a:extLst>
              <a:ext uri="{FF2B5EF4-FFF2-40B4-BE49-F238E27FC236}">
                <a16:creationId xmlns:a16="http://schemas.microsoft.com/office/drawing/2014/main" id="{DD6C4C44-5C11-C4C5-7A7E-4C3AC70AA14F}"/>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3610753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003054"/>
            <a:ext cx="10515600" cy="2851892"/>
          </a:xfrm>
        </p:spPr>
        <p:txBody>
          <a:bodyPr>
            <a:normAutofit/>
          </a:bodyPr>
          <a:lstStyle/>
          <a:p>
            <a:pPr algn="just"/>
            <a:r>
              <a:rPr lang="tr-TR" sz="2400" dirty="0">
                <a:latin typeface="Segoe UI" panose="020B0502040204020203" pitchFamily="34" charset="0"/>
                <a:cs typeface="Segoe UI" panose="020B0502040204020203" pitchFamily="34" charset="0"/>
              </a:rPr>
              <a:t>Çocuk hakkında yapılan sosyal inceleme sonrası çocuğun durumuna göre, 5395 Sayılı Çocuk Koruma Kanununun 5 ila 9’uncu maddeleri veya 2828 Sayılı Sosyal Hizmetler Kanununun 21 ila 25’inci maddeleri uyarınca; çocuk hakkında öncelikle sağlık, eğitim ve danışmanlık tedbirleri değerlendirilmekte, bakım tedbiri bu kapsamda son seçenek olarak ele alınmaktadır.</a:t>
            </a:r>
            <a:endParaRPr lang="en-GB" sz="2400" dirty="0">
              <a:latin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AB01DC10-9698-0F1E-B261-6401AA13F95B}"/>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16842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1746913"/>
            <a:ext cx="8046493" cy="4128138"/>
          </a:xfrm>
        </p:spPr>
        <p:txBody>
          <a:bodyPr>
            <a:normAutofit lnSpcReduction="10000"/>
          </a:bodyPr>
          <a:lstStyle/>
          <a:p>
            <a:pPr marL="0" indent="0" algn="just">
              <a:buNone/>
            </a:pPr>
            <a:r>
              <a:rPr lang="tr-TR" sz="2400" dirty="0"/>
              <a:t>Çocuğa yönelik denetim planı hazırlanması sırasında dikkat edilecekler:</a:t>
            </a:r>
            <a:endParaRPr lang="en-GB" sz="2400" dirty="0"/>
          </a:p>
          <a:p>
            <a:pPr lvl="0" algn="just"/>
            <a:r>
              <a:rPr lang="tr-TR" sz="2400" dirty="0"/>
              <a:t>Çocuk hakkında alınan tedbirin amacı, niteliği ve süresi</a:t>
            </a:r>
            <a:endParaRPr lang="en-GB" sz="2400" dirty="0"/>
          </a:p>
          <a:p>
            <a:pPr lvl="0" algn="just"/>
            <a:r>
              <a:rPr lang="tr-TR" sz="2400" dirty="0"/>
              <a:t>Çocuğun ihtiyaçları</a:t>
            </a:r>
            <a:endParaRPr lang="en-GB" sz="2400" dirty="0"/>
          </a:p>
          <a:p>
            <a:pPr lvl="0" algn="just"/>
            <a:r>
              <a:rPr lang="tr-TR" sz="2400" dirty="0"/>
              <a:t>Çocuğun içinde bulunduğu tehlike hâlinin ciddiyeti</a:t>
            </a:r>
            <a:endParaRPr lang="en-GB" sz="2400" dirty="0"/>
          </a:p>
          <a:p>
            <a:pPr lvl="0" algn="just"/>
            <a:r>
              <a:rPr lang="tr-TR" sz="2400" dirty="0"/>
              <a:t>Çocuğun anne-babası, vasisi, bakım ve gözetiminden sorumlu kimse tarafından çocuğa verilen desteğin derecesi</a:t>
            </a:r>
            <a:endParaRPr lang="en-GB" sz="2400" dirty="0"/>
          </a:p>
          <a:p>
            <a:pPr lvl="0" algn="just"/>
            <a:r>
              <a:rPr lang="tr-TR" sz="2400" dirty="0"/>
              <a:t>Çocuğun suça sürüklenmesi sebebiyle tedbir alınmış ise suç teşkil eden fiilin mahiyeti</a:t>
            </a:r>
            <a:endParaRPr lang="en-GB" sz="2400" dirty="0"/>
          </a:p>
          <a:p>
            <a:pPr lvl="0" algn="just"/>
            <a:r>
              <a:rPr lang="tr-TR" sz="2400" dirty="0"/>
              <a:t>Çocuğun görüşü</a:t>
            </a:r>
            <a:endParaRPr lang="en-GB" sz="2400" dirty="0"/>
          </a:p>
          <a:p>
            <a:pPr algn="just"/>
            <a:endParaRPr lang="tr-TR" sz="2400" dirty="0"/>
          </a:p>
        </p:txBody>
      </p:sp>
      <p:pic>
        <p:nvPicPr>
          <p:cNvPr id="4" name="Picture 21"/>
          <p:cNvPicPr/>
          <p:nvPr/>
        </p:nvPicPr>
        <p:blipFill>
          <a:blip r:embed="rId2" cstate="print">
            <a:extLst>
              <a:ext uri="{28A0092B-C50C-407E-A947-70E740481C1C}">
                <a14:useLocalDpi xmlns:a14="http://schemas.microsoft.com/office/drawing/2010/main" val="0"/>
              </a:ext>
            </a:extLst>
          </a:blip>
          <a:stretch>
            <a:fillRect/>
          </a:stretch>
        </p:blipFill>
        <p:spPr>
          <a:xfrm>
            <a:off x="8993875" y="2148760"/>
            <a:ext cx="2729551" cy="2641604"/>
          </a:xfrm>
          <a:prstGeom prst="rect">
            <a:avLst/>
          </a:prstGeom>
        </p:spPr>
      </p:pic>
      <p:sp>
        <p:nvSpPr>
          <p:cNvPr id="2" name="Slide Number Placeholder 1">
            <a:extLst>
              <a:ext uri="{FF2B5EF4-FFF2-40B4-BE49-F238E27FC236}">
                <a16:creationId xmlns:a16="http://schemas.microsoft.com/office/drawing/2014/main" id="{75C47FCA-3F14-5EA8-5BC7-F70E6E2B7FB5}"/>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108561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80531"/>
            <a:ext cx="10515600" cy="1325563"/>
          </a:xfrm>
        </p:spPr>
        <p:txBody>
          <a:bodyPr vert="horz" lIns="91440" tIns="45720" rIns="91440" bIns="45720" rtlCol="0" anchor="ctr">
            <a:normAutofit/>
          </a:bodyPr>
          <a:lstStyle/>
          <a:p>
            <a:r>
              <a:rPr lang="tr-TR" sz="2800" b="1" dirty="0">
                <a:solidFill>
                  <a:schemeClr val="accent5">
                    <a:lumMod val="50000"/>
                  </a:schemeClr>
                </a:solidFill>
                <a:latin typeface="Segoe UI" panose="020B0502040204020203" pitchFamily="34" charset="0"/>
                <a:cs typeface="Segoe UI" panose="020B0502040204020203" pitchFamily="34" charset="0"/>
              </a:rPr>
              <a:t>Müdahale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78621"/>
            <a:ext cx="10265229" cy="3193576"/>
          </a:xfrm>
        </p:spPr>
        <p:txBody>
          <a:bodyPr>
            <a:normAutofit/>
          </a:bodyPr>
          <a:lstStyle/>
          <a:p>
            <a:pPr algn="just"/>
            <a:r>
              <a:rPr lang="tr-TR" sz="2400" dirty="0">
                <a:latin typeface="Segoe UI" panose="020B0502040204020203" pitchFamily="34" charset="0"/>
                <a:cs typeface="Segoe UI" panose="020B0502040204020203" pitchFamily="34" charset="0"/>
              </a:rPr>
              <a:t>Çocuğa ilişkin belirlenen ihtiyaçlar ve çözülmesi gereken sorunlar, bütüncül bir şekilde değerlendirildikten sonra çocuk için alınan tedbir kararları uygulanır. Bu noktada çocuklar, durumlarına ve ihtiyaçlarına uygun hizmetlerden yararlandırılır. </a:t>
            </a:r>
          </a:p>
          <a:p>
            <a:pPr algn="just"/>
            <a:r>
              <a:rPr lang="tr-TR" sz="2400" dirty="0">
                <a:latin typeface="Segoe UI" panose="020B0502040204020203" pitchFamily="34" charset="0"/>
                <a:cs typeface="Segoe UI" panose="020B0502040204020203" pitchFamily="34" charset="0"/>
              </a:rPr>
              <a:t>Çocuk Koruma Kanununa Göre Verilen Koruyucu ve Destekleyici Tedbir Kararlarının Uygulanması Hakkında Yönetmelik (2006) kapsamında koruyucu ve destekleyici tedbir kararlarının yerine getirilmesi 5 ana başlık altıda ele alınmaktadır: </a:t>
            </a:r>
            <a:endParaRPr lang="en-GB" sz="2400" dirty="0">
              <a:latin typeface="Segoe UI" panose="020B0502040204020203" pitchFamily="34" charset="0"/>
              <a:cs typeface="Segoe UI" panose="020B0502040204020203" pitchFamily="34" charset="0"/>
            </a:endParaRPr>
          </a:p>
          <a:p>
            <a:pPr algn="just"/>
            <a:endParaRPr lang="en-GB" sz="2400" dirty="0">
              <a:latin typeface="Segoe UI" panose="020B0502040204020203" pitchFamily="34" charset="0"/>
              <a:cs typeface="Segoe UI" panose="020B0502040204020203" pitchFamily="34" charset="0"/>
            </a:endParaRPr>
          </a:p>
          <a:p>
            <a:pPr marL="0" indent="0" algn="just">
              <a:buNone/>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F401EA5-EAC1-5481-7351-4A186AC10B2A}"/>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324712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p:nvPr/>
        </p:nvPicPr>
        <p:blipFill>
          <a:blip r:embed="rId2">
            <a:extLst>
              <a:ext uri="{28A0092B-C50C-407E-A947-70E740481C1C}">
                <a14:useLocalDpi xmlns:a14="http://schemas.microsoft.com/office/drawing/2010/main" val="0"/>
              </a:ext>
            </a:extLst>
          </a:blip>
          <a:stretch>
            <a:fillRect/>
          </a:stretch>
        </p:blipFill>
        <p:spPr>
          <a:xfrm>
            <a:off x="1544472" y="1557377"/>
            <a:ext cx="9103056" cy="4203509"/>
          </a:xfrm>
          <a:prstGeom prst="rect">
            <a:avLst/>
          </a:prstGeom>
        </p:spPr>
      </p:pic>
      <p:sp>
        <p:nvSpPr>
          <p:cNvPr id="2" name="Slide Number Placeholder 1">
            <a:extLst>
              <a:ext uri="{FF2B5EF4-FFF2-40B4-BE49-F238E27FC236}">
                <a16:creationId xmlns:a16="http://schemas.microsoft.com/office/drawing/2014/main" id="{57E45A0F-8241-0195-B004-6295589B5A1A}"/>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150159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1374218"/>
            <a:ext cx="10515600" cy="603866"/>
          </a:xfrm>
        </p:spPr>
        <p:txBody>
          <a:bodyPr vert="horz" lIns="91440" tIns="45720" rIns="91440" bIns="45720" rtlCol="0" anchor="ctr">
            <a:normAutofit/>
          </a:bodyPr>
          <a:lstStyle/>
          <a:p>
            <a:r>
              <a:rPr lang="tr-TR" sz="2800" b="1" dirty="0">
                <a:solidFill>
                  <a:schemeClr val="accent5">
                    <a:lumMod val="50000"/>
                  </a:schemeClr>
                </a:solidFill>
                <a:latin typeface="Segoe UI" panose="020B0502040204020203" pitchFamily="34" charset="0"/>
                <a:cs typeface="Segoe UI" panose="020B0502040204020203" pitchFamily="34" charset="0"/>
              </a:rPr>
              <a:t>Raporlama</a:t>
            </a:r>
            <a:endParaRPr lang="en-GB" sz="2800" b="1" dirty="0">
              <a:solidFill>
                <a:schemeClr val="accent5">
                  <a:lumMod val="50000"/>
                </a:schemeClr>
              </a:solidFill>
              <a:latin typeface="Segoe UI" panose="020B0502040204020203" pitchFamily="34" charset="0"/>
              <a:cs typeface="Segoe UI" panose="020B0502040204020203" pitchFamily="34" charset="0"/>
            </a:endParaRPr>
          </a:p>
        </p:txBody>
      </p:sp>
      <p:sp>
        <p:nvSpPr>
          <p:cNvPr id="3" name="İçerik Yer Tutucusu 2"/>
          <p:cNvSpPr>
            <a:spLocks noGrp="1"/>
          </p:cNvSpPr>
          <p:nvPr>
            <p:ph sz="half" idx="2"/>
          </p:nvPr>
        </p:nvSpPr>
        <p:spPr>
          <a:xfrm>
            <a:off x="839788" y="2088107"/>
            <a:ext cx="5766285" cy="4101556"/>
          </a:xfrm>
        </p:spPr>
        <p:txBody>
          <a:bodyPr>
            <a:normAutofit/>
          </a:bodyPr>
          <a:lstStyle/>
          <a:p>
            <a:r>
              <a:rPr lang="tr-TR" sz="2400" dirty="0">
                <a:latin typeface="Segoe UI" panose="020B0502040204020203" pitchFamily="34" charset="0"/>
                <a:cs typeface="Segoe UI" panose="020B0502040204020203" pitchFamily="34" charset="0"/>
              </a:rPr>
              <a:t>Müracaatçının sorunu, teşhisi, müdahale planı, tedavi süreci, durumuna etkide bulunan sağlık, sosyal ve ekonomik faktörler, sonlandırma ya da havale yapma ile ilgili bilgileri yazma ve kaydetme süreci” olarak tanımlanmaktadır. </a:t>
            </a:r>
          </a:p>
          <a:p>
            <a:r>
              <a:rPr lang="tr-TR" sz="2400" dirty="0">
                <a:latin typeface="Segoe UI" panose="020B0502040204020203" pitchFamily="34" charset="0"/>
                <a:cs typeface="Segoe UI" panose="020B0502040204020203" pitchFamily="34" charset="0"/>
              </a:rPr>
              <a:t>Raporlama, sosyal hizmet uygulamasının temel bir bileşenidir.</a:t>
            </a:r>
            <a:endParaRPr lang="en-GB" sz="2400" dirty="0">
              <a:latin typeface="Segoe UI" panose="020B0502040204020203" pitchFamily="34" charset="0"/>
              <a:cs typeface="Segoe UI" panose="020B0502040204020203" pitchFamily="34" charset="0"/>
            </a:endParaRPr>
          </a:p>
          <a:p>
            <a:endParaRPr lang="en-GB" sz="2400" dirty="0">
              <a:latin typeface="Segoe UI" panose="020B0502040204020203" pitchFamily="34" charset="0"/>
              <a:cs typeface="Segoe UI" panose="020B0502040204020203" pitchFamily="34" charset="0"/>
            </a:endParaRPr>
          </a:p>
        </p:txBody>
      </p:sp>
      <p:pic>
        <p:nvPicPr>
          <p:cNvPr id="7" name="Picture 7"/>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878472" y="2088107"/>
            <a:ext cx="3521122" cy="3411941"/>
          </a:xfrm>
          <a:prstGeom prst="rect">
            <a:avLst/>
          </a:prstGeom>
        </p:spPr>
      </p:pic>
      <p:sp>
        <p:nvSpPr>
          <p:cNvPr id="4" name="Slide Number Placeholder 3">
            <a:extLst>
              <a:ext uri="{FF2B5EF4-FFF2-40B4-BE49-F238E27FC236}">
                <a16:creationId xmlns:a16="http://schemas.microsoft.com/office/drawing/2014/main" id="{57152DBD-DE8B-D74A-04ED-FB7727A6D7E4}"/>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113074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a:xfrm>
            <a:off x="838200" y="123697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Planı</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200" y="2357441"/>
            <a:ext cx="10515600" cy="2205228"/>
          </a:xfrm>
        </p:spPr>
        <p:txBody>
          <a:bodyPr>
            <a:normAutofit/>
          </a:bodyPr>
          <a:lstStyle/>
          <a:p>
            <a:pPr>
              <a:lnSpc>
                <a:spcPct val="100000"/>
              </a:lnSpc>
              <a:spcBef>
                <a:spcPts val="0"/>
              </a:spcBef>
            </a:pPr>
            <a:r>
              <a:rPr lang="tr-TR" dirty="0">
                <a:latin typeface="Segoe UI" panose="020B0502040204020203" pitchFamily="34" charset="0"/>
                <a:cs typeface="Segoe UI" panose="020B0502040204020203" pitchFamily="34" charset="0"/>
              </a:rPr>
              <a:t>Vaka Yönetimi Tanımı </a:t>
            </a:r>
            <a:r>
              <a:rPr lang="en-US" dirty="0">
                <a:latin typeface="Segoe UI" panose="020B0502040204020203" pitchFamily="34" charset="0"/>
                <a:cs typeface="Segoe UI" panose="020B0502040204020203" pitchFamily="34" charset="0"/>
              </a:rPr>
              <a:t>v</a:t>
            </a:r>
            <a:r>
              <a:rPr lang="tr-TR" dirty="0">
                <a:latin typeface="Segoe UI" panose="020B0502040204020203" pitchFamily="34" charset="0"/>
                <a:cs typeface="Segoe UI" panose="020B0502040204020203" pitchFamily="34" charset="0"/>
              </a:rPr>
              <a:t>e Kapsamı 	</a:t>
            </a:r>
            <a:endParaRPr lang="en-US" dirty="0">
              <a:latin typeface="Segoe UI" panose="020B0502040204020203" pitchFamily="34" charset="0"/>
              <a:cs typeface="Segoe UI" panose="020B0502040204020203" pitchFamily="34" charset="0"/>
            </a:endParaRPr>
          </a:p>
          <a:p>
            <a:pPr>
              <a:lnSpc>
                <a:spcPct val="100000"/>
              </a:lnSpc>
              <a:spcBef>
                <a:spcPts val="0"/>
              </a:spcBef>
            </a:pPr>
            <a:r>
              <a:rPr lang="tr-TR" dirty="0">
                <a:latin typeface="Segoe UI" panose="020B0502040204020203" pitchFamily="34" charset="0"/>
                <a:cs typeface="Segoe UI" panose="020B0502040204020203" pitchFamily="34" charset="0"/>
              </a:rPr>
              <a:t>Vaka Yönetiminin İlkeleri		</a:t>
            </a:r>
            <a:endParaRPr lang="en-US" dirty="0">
              <a:latin typeface="Segoe UI" panose="020B0502040204020203" pitchFamily="34" charset="0"/>
              <a:cs typeface="Segoe UI" panose="020B0502040204020203" pitchFamily="34" charset="0"/>
            </a:endParaRPr>
          </a:p>
          <a:p>
            <a:pPr>
              <a:lnSpc>
                <a:spcPct val="100000"/>
              </a:lnSpc>
              <a:spcBef>
                <a:spcPts val="0"/>
              </a:spcBef>
            </a:pPr>
            <a:r>
              <a:rPr lang="tr-TR" dirty="0">
                <a:latin typeface="Segoe UI" panose="020B0502040204020203" pitchFamily="34" charset="0"/>
                <a:cs typeface="Segoe UI" panose="020B0502040204020203" pitchFamily="34" charset="0"/>
              </a:rPr>
              <a:t>Vaka Yönetiminde Meslek Elemanının Rolleri</a:t>
            </a:r>
            <a:endParaRPr lang="en-US" dirty="0">
              <a:latin typeface="Segoe UI" panose="020B0502040204020203" pitchFamily="34" charset="0"/>
              <a:cs typeface="Segoe UI" panose="020B0502040204020203" pitchFamily="34" charset="0"/>
            </a:endParaRPr>
          </a:p>
          <a:p>
            <a:pPr>
              <a:lnSpc>
                <a:spcPct val="100000"/>
              </a:lnSpc>
              <a:spcBef>
                <a:spcPts val="0"/>
              </a:spcBef>
            </a:pPr>
            <a:r>
              <a:rPr lang="tr-TR" dirty="0">
                <a:latin typeface="Segoe UI" panose="020B0502040204020203" pitchFamily="34" charset="0"/>
                <a:cs typeface="Segoe UI" panose="020B0502040204020203" pitchFamily="34" charset="0"/>
              </a:rPr>
              <a:t>Vaka Yönetiminin Aşamaları		</a:t>
            </a:r>
          </a:p>
        </p:txBody>
      </p:sp>
      <p:sp>
        <p:nvSpPr>
          <p:cNvPr id="4" name="Slide Number Placeholder 3">
            <a:extLst>
              <a:ext uri="{FF2B5EF4-FFF2-40B4-BE49-F238E27FC236}">
                <a16:creationId xmlns:a16="http://schemas.microsoft.com/office/drawing/2014/main" id="{43582CBD-0C44-6FB8-E831-0DC545C343D7}"/>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
          <p:cNvSpPr txBox="1"/>
          <p:nvPr/>
        </p:nvSpPr>
        <p:spPr>
          <a:xfrm>
            <a:off x="712236" y="1408511"/>
            <a:ext cx="10767527" cy="4040978"/>
          </a:xfrm>
          <a:prstGeom prst="rect">
            <a:avLst/>
          </a:prstGeom>
          <a:solidFill>
            <a:srgbClr val="00B0F0">
              <a:alpha val="17000"/>
            </a:srgbClr>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ct val="117000"/>
              </a:lnSpc>
              <a:spcAft>
                <a:spcPts val="0"/>
              </a:spcAft>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Raporlama sırasında:</a:t>
            </a:r>
            <a:endParaRPr lang="en-GB" sz="1500" dirty="0">
              <a:effectLst/>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Rapora çocuğu, ailesini, çevresini yansıtan, mümkün olduğunca kapsamlı, riskleri ve güçlü yönleri içeren bilgiler ekleyin. </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Raporlama öncesinde, müracaatçı ve sistemi ile birden fazla kez görüşme yapın.</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Bütüncül bir değerlendirme yapın.</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Raporu </a:t>
            </a:r>
            <a:r>
              <a:rPr lang="tr-TR" sz="1500"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sistematize</a:t>
            </a: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edin. İncelemeye konu olan çocuk ve ailesi hakkında “problemin tanımlanması”, “problemin geçmişi”, “kişisel bilgiler”, “aile öyküsü”, “istihdam ve eğitim bilgileri” ve “sağlık bilgisi”; değerlendirme ve sonuç bölümünde “özet iyileştirme planı ve öneriler” gibi başlıklar altında çocuk ve ailesi hakkında belirlemiş olduğunuz müdahale planını yazın.</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Raporun içindeki bilgileri kronolojik sırada verin.</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Raporu, açık ve anlaşılır bir dil ile yazın.</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Topladığınız bilgilerin önemini belirten değerlendirmeler yapın. Kanıtlarınıza vurgu yapın.</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Saldırgan ve ön yargı içeren ifadelerden kaçının.</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Müracaatçı için sınırlı ve ulaşılabilir özel hedefler belirleyin.</a:t>
            </a:r>
            <a:endParaRPr lang="en-GB" sz="1500" dirty="0">
              <a:latin typeface="Segoe UI" panose="020B0502040204020203" pitchFamily="34" charset="0"/>
              <a:ea typeface="Calibri" panose="020F0502020204030204" pitchFamily="34" charset="0"/>
              <a:cs typeface="Times New Roman" panose="02020603050405020304" pitchFamily="18" charset="0"/>
            </a:endParaRPr>
          </a:p>
          <a:p>
            <a:pPr marL="466090" indent="-285750" algn="just">
              <a:lnSpc>
                <a:spcPct val="117000"/>
              </a:lnSpc>
              <a:spcAft>
                <a:spcPts val="360"/>
              </a:spcAft>
              <a:buFont typeface="Arial" panose="020B0604020202020204" pitchFamily="34" charset="0"/>
              <a:buChar char="•"/>
            </a:pPr>
            <a:r>
              <a:rPr lang="tr-TR" sz="15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Gizliliğe önem verin.</a:t>
            </a:r>
            <a:endParaRPr lang="en-GB" sz="15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FEE8A7B-4196-68B5-55FF-7B856125C35E}"/>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167613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1513445"/>
            <a:ext cx="10515600" cy="612692"/>
          </a:xfrm>
        </p:spPr>
        <p:txBody>
          <a:bodyPr vert="horz" lIns="91440" tIns="45720" rIns="91440" bIns="45720" rtlCol="0" anchor="ctr">
            <a:normAutofit/>
          </a:bodyPr>
          <a:lstStyle/>
          <a:p>
            <a:r>
              <a:rPr lang="tr-TR" sz="2800" b="1" dirty="0">
                <a:solidFill>
                  <a:schemeClr val="accent5">
                    <a:lumMod val="50000"/>
                  </a:schemeClr>
                </a:solidFill>
                <a:latin typeface="Segoe UI" panose="020B0502040204020203" pitchFamily="34" charset="0"/>
                <a:cs typeface="Segoe UI" panose="020B0502040204020203" pitchFamily="34" charset="0"/>
              </a:rPr>
              <a:t>Son Değerlendirme ve İzleme </a:t>
            </a:r>
            <a:endParaRPr lang="en-GB" sz="2800" b="1" dirty="0">
              <a:solidFill>
                <a:schemeClr val="accent5">
                  <a:lumMod val="50000"/>
                </a:schemeClr>
              </a:solidFill>
              <a:latin typeface="Segoe UI" panose="020B0502040204020203" pitchFamily="34" charset="0"/>
              <a:cs typeface="Segoe UI" panose="020B0502040204020203" pitchFamily="34" charset="0"/>
            </a:endParaRPr>
          </a:p>
        </p:txBody>
      </p:sp>
      <p:sp>
        <p:nvSpPr>
          <p:cNvPr id="4" name="İçerik Yer Tutucusu 3"/>
          <p:cNvSpPr>
            <a:spLocks noGrp="1"/>
          </p:cNvSpPr>
          <p:nvPr>
            <p:ph sz="half" idx="2"/>
          </p:nvPr>
        </p:nvSpPr>
        <p:spPr>
          <a:xfrm>
            <a:off x="839788" y="2292824"/>
            <a:ext cx="10627534" cy="3896839"/>
          </a:xfrm>
        </p:spPr>
        <p:txBody>
          <a:bodyPr>
            <a:normAutofit/>
          </a:bodyPr>
          <a:lstStyle/>
          <a:p>
            <a:pPr algn="just"/>
            <a:r>
              <a:rPr lang="tr-TR" sz="2400" dirty="0">
                <a:latin typeface="Segoe UI" panose="020B0502040204020203" pitchFamily="34" charset="0"/>
                <a:cs typeface="Segoe UI" panose="020B0502040204020203" pitchFamily="34" charset="0"/>
              </a:rPr>
              <a:t>Çocukla ilgili yapılan çalışmalar, çocuğun eksik olan ihtiyacını karşılamış ve çocuğun durumu istenilen/beklenilen duruma dönmüşse çalışma sonlandırılabilir. </a:t>
            </a:r>
          </a:p>
          <a:p>
            <a:pPr algn="just"/>
            <a:r>
              <a:rPr lang="tr-TR" sz="2400" dirty="0">
                <a:latin typeface="Segoe UI" panose="020B0502040204020203" pitchFamily="34" charset="0"/>
                <a:cs typeface="Segoe UI" panose="020B0502040204020203" pitchFamily="34" charset="0"/>
              </a:rPr>
              <a:t>Bu süreçte, kurumlar arasındaki koordinasyon aktif kullanılır ve çocukla ilgili alınan kararlar diğer ilgili kurum ve kuruluşlara bildirilir. Bu koordinasyon süreci, çocukla ilgili yürütülen sürecin eksiklerinin de ortaya çıkmasına olanak sağlayacağından önemli bir basamaktır.</a:t>
            </a:r>
            <a:endParaRPr lang="en-GB" sz="2400" dirty="0">
              <a:latin typeface="Segoe UI" panose="020B0502040204020203" pitchFamily="34" charset="0"/>
              <a:cs typeface="Segoe UI" panose="020B0502040204020203" pitchFamily="34" charset="0"/>
            </a:endParaRPr>
          </a:p>
          <a:p>
            <a:pPr algn="just"/>
            <a:endParaRPr lang="en-GB" sz="2400" dirty="0">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2B12D1E9-BCB2-D45F-9D95-54607AF775BC}"/>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107503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çerik Yer Tutucusu 12"/>
          <p:cNvSpPr>
            <a:spLocks noGrp="1"/>
          </p:cNvSpPr>
          <p:nvPr>
            <p:ph idx="1"/>
          </p:nvPr>
        </p:nvSpPr>
        <p:spPr>
          <a:xfrm>
            <a:off x="838200" y="1635225"/>
            <a:ext cx="10515600" cy="3773296"/>
          </a:xfrm>
        </p:spPr>
        <p:txBody>
          <a:bodyPr>
            <a:normAutofit/>
          </a:bodyPr>
          <a:lstStyle/>
          <a:p>
            <a:pPr algn="just"/>
            <a:r>
              <a:rPr lang="tr-TR" sz="2400" dirty="0">
                <a:latin typeface="Segoe UI" panose="020B0502040204020203" pitchFamily="34" charset="0"/>
                <a:cs typeface="Segoe UI" panose="020B0502040204020203" pitchFamily="34" charset="0"/>
              </a:rPr>
              <a:t>Esas amaç veya amaçlara ulaşılması hâlinde çalışmanın sonlandırılması ve çocuğun istenilen ve beklenen şekilde sosyal yaşamına devam etmesi gerçekleştirilir. </a:t>
            </a:r>
          </a:p>
          <a:p>
            <a:pPr algn="just"/>
            <a:r>
              <a:rPr lang="tr-TR" sz="2400" dirty="0">
                <a:latin typeface="Segoe UI" panose="020B0502040204020203" pitchFamily="34" charset="0"/>
                <a:cs typeface="Segoe UI" panose="020B0502040204020203" pitchFamily="34" charset="0"/>
              </a:rPr>
              <a:t>İzleme, tüm sürecin tekrar değerlendirildiği ve çocuğun hayatına yansıdığı önemli bir süreçtir. Çocukla ilgili verilen kararlardan sonra özellikle ASHB tarafından, belirli periyotlarda ev ziyaretleri yapılarak çocukların takibi sağlanmaktadır. </a:t>
            </a:r>
          </a:p>
          <a:p>
            <a:pPr algn="just"/>
            <a:r>
              <a:rPr lang="tr-TR" sz="2400" dirty="0">
                <a:latin typeface="Segoe UI" panose="020B0502040204020203" pitchFamily="34" charset="0"/>
                <a:cs typeface="Segoe UI" panose="020B0502040204020203" pitchFamily="34" charset="0"/>
              </a:rPr>
              <a:t>Ayrıca ASHB Bakım Sonrası Rehberlik ve İzleme Birimleri aracılığıyla gençlerin kurum bakımı sonrası sosyal yaşama uyumları ile ilgili pek çok çalışma yürütmektedir. </a:t>
            </a:r>
          </a:p>
          <a:p>
            <a:pPr algn="just"/>
            <a:endParaRPr lang="en-GB" sz="2400" dirty="0">
              <a:latin typeface="Segoe UI" panose="020B0502040204020203" pitchFamily="34" charset="0"/>
              <a:cs typeface="Segoe UI" panose="020B0502040204020203" pitchFamily="34" charset="0"/>
            </a:endParaRPr>
          </a:p>
          <a:p>
            <a:pPr algn="just"/>
            <a:endParaRPr lang="en-GB"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7E473CED-0E56-9436-1DCA-718AE8DF8F60}"/>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3727407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a:extLst>
              <a:ext uri="{28A0092B-C50C-407E-A947-70E740481C1C}">
                <a14:useLocalDpi xmlns:a14="http://schemas.microsoft.com/office/drawing/2010/main" val="0"/>
              </a:ext>
            </a:extLst>
          </a:blip>
          <a:stretch>
            <a:fillRect/>
          </a:stretch>
        </p:blipFill>
        <p:spPr>
          <a:xfrm>
            <a:off x="1460310" y="1965278"/>
            <a:ext cx="9307773" cy="3821373"/>
          </a:xfrm>
          <a:prstGeom prst="rect">
            <a:avLst/>
          </a:prstGeom>
        </p:spPr>
      </p:pic>
      <p:sp>
        <p:nvSpPr>
          <p:cNvPr id="5" name="Dikdörtgen 4"/>
          <p:cNvSpPr/>
          <p:nvPr/>
        </p:nvSpPr>
        <p:spPr>
          <a:xfrm>
            <a:off x="3943844" y="1485147"/>
            <a:ext cx="4040593" cy="480131"/>
          </a:xfrm>
          <a:prstGeom prst="rect">
            <a:avLst/>
          </a:prstGeom>
        </p:spPr>
        <p:txBody>
          <a:bodyPr vert="horz" lIns="91440" tIns="45720" rIns="91440" bIns="45720" rtlCol="0" anchor="ctr">
            <a:normAutofit/>
          </a:bodyPr>
          <a:lstStyle/>
          <a:p>
            <a:pPr>
              <a:lnSpc>
                <a:spcPct val="90000"/>
              </a:lnSpc>
              <a:spcBef>
                <a:spcPct val="0"/>
              </a:spcBef>
            </a:pPr>
            <a:r>
              <a:rPr lang="tr-TR" sz="2800" b="1" dirty="0">
                <a:solidFill>
                  <a:schemeClr val="accent5">
                    <a:lumMod val="50000"/>
                  </a:schemeClr>
                </a:solidFill>
                <a:latin typeface="Segoe UI" panose="020B0502040204020203" pitchFamily="34" charset="0"/>
                <a:ea typeface="+mj-ea"/>
                <a:cs typeface="Segoe UI" panose="020B0502040204020203" pitchFamily="34" charset="0"/>
              </a:rPr>
              <a:t> Çocuk Koruma İş Akışı</a:t>
            </a:r>
            <a:endParaRPr lang="en-GB" sz="2800" b="1" dirty="0">
              <a:solidFill>
                <a:schemeClr val="accent5">
                  <a:lumMod val="50000"/>
                </a:schemeClr>
              </a:solidFill>
              <a:latin typeface="Segoe UI" panose="020B0502040204020203" pitchFamily="34" charset="0"/>
              <a:ea typeface="+mj-ea"/>
              <a:cs typeface="Segoe UI" panose="020B0502040204020203" pitchFamily="34" charset="0"/>
            </a:endParaRPr>
          </a:p>
        </p:txBody>
      </p:sp>
      <p:sp>
        <p:nvSpPr>
          <p:cNvPr id="2" name="Slide Number Placeholder 1">
            <a:extLst>
              <a:ext uri="{FF2B5EF4-FFF2-40B4-BE49-F238E27FC236}">
                <a16:creationId xmlns:a16="http://schemas.microsoft.com/office/drawing/2014/main" id="{B7960B33-D9F9-0997-A633-806CA026BAC9}"/>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39350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5">
                    <a:lumMod val="50000"/>
                  </a:schemeClr>
                </a:solidFill>
                <a:latin typeface="Segoe UI" panose="020B0502040204020203" pitchFamily="34" charset="0"/>
                <a:cs typeface="Segoe UI" panose="020B0502040204020203" pitchFamily="34" charset="0"/>
              </a:rPr>
              <a:t>ÖZET</a:t>
            </a:r>
          </a:p>
        </p:txBody>
      </p:sp>
      <p:sp>
        <p:nvSpPr>
          <p:cNvPr id="3" name="Content Placeholder 2"/>
          <p:cNvSpPr>
            <a:spLocks noGrp="1"/>
          </p:cNvSpPr>
          <p:nvPr>
            <p:ph idx="1"/>
          </p:nvPr>
        </p:nvSpPr>
        <p:spPr>
          <a:xfrm>
            <a:off x="838200" y="2690600"/>
            <a:ext cx="5881373" cy="2851892"/>
          </a:xfrm>
        </p:spPr>
        <p:txBody>
          <a:bodyPr>
            <a:normAutofit/>
          </a:bodyPr>
          <a:lstStyle/>
          <a:p>
            <a:pPr algn="just"/>
            <a:r>
              <a:rPr lang="tr-TR" sz="2400" dirty="0">
                <a:latin typeface="Segoe UI" panose="020B0502040204020203" pitchFamily="34" charset="0"/>
                <a:cs typeface="Segoe UI" panose="020B0502040204020203" pitchFamily="34" charset="0"/>
              </a:rPr>
              <a:t>Çocuğun koruma sistemine nasıl dâhil olduğu ve çocuğa yönelik hangi hizmetlerin sunulduğu, sosyal hizmetin en temel özelliklerinden biri olan vaka yönetimi, yandaki basamaklar üzerinden anlatılabilir. </a:t>
            </a:r>
            <a:endParaRPr lang="en-GB" sz="2400" dirty="0">
              <a:latin typeface="Segoe UI" panose="020B0502040204020203" pitchFamily="34" charset="0"/>
              <a:cs typeface="Segoe UI" panose="020B0502040204020203" pitchFamily="34" charset="0"/>
            </a:endParaRPr>
          </a:p>
          <a:p>
            <a:pPr marL="0" indent="0" algn="just">
              <a:buNone/>
            </a:pPr>
            <a:endParaRPr lang="en-US" sz="2400" dirty="0">
              <a:latin typeface="Segoe UI" panose="020B0502040204020203" pitchFamily="34" charset="0"/>
              <a:cs typeface="Segoe UI" panose="020B0502040204020203" pitchFamily="34" charset="0"/>
            </a:endParaRPr>
          </a:p>
        </p:txBody>
      </p:sp>
      <p:pic>
        <p:nvPicPr>
          <p:cNvPr id="4" name="Resim 3"/>
          <p:cNvPicPr>
            <a:picLocks noChangeAspect="1"/>
          </p:cNvPicPr>
          <p:nvPr/>
        </p:nvPicPr>
        <p:blipFill rotWithShape="1">
          <a:blip r:embed="rId2"/>
          <a:srcRect l="34196" t="28685" r="39790" b="19450"/>
          <a:stretch/>
        </p:blipFill>
        <p:spPr>
          <a:xfrm>
            <a:off x="6876626" y="1537229"/>
            <a:ext cx="4477174" cy="4365584"/>
          </a:xfrm>
          <a:prstGeom prst="rect">
            <a:avLst/>
          </a:prstGeom>
        </p:spPr>
      </p:pic>
      <p:sp>
        <p:nvSpPr>
          <p:cNvPr id="5" name="Slide Number Placeholder 4">
            <a:extLst>
              <a:ext uri="{FF2B5EF4-FFF2-40B4-BE49-F238E27FC236}">
                <a16:creationId xmlns:a16="http://schemas.microsoft.com/office/drawing/2014/main" id="{CD4D95D6-A1F0-01F2-E322-8D2BDC7D12D5}"/>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943542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25</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27837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432679"/>
            <a:ext cx="10515600" cy="600501"/>
          </a:xfrm>
        </p:spPr>
        <p:txBody>
          <a:bodyPr vert="horz" lIns="91440" tIns="45720" rIns="91440" bIns="45720" rtlCol="0" anchor="ctr">
            <a:normAutofit fontScale="90000"/>
          </a:bodyPr>
          <a:lstStyle/>
          <a:p>
            <a:pPr algn="ctr"/>
            <a:br>
              <a:rPr lang="tr-TR" sz="3200" b="1" kern="1400" spc="-50" dirty="0">
                <a:solidFill>
                  <a:srgbClr val="002060"/>
                </a:solidFill>
                <a:latin typeface="Segoe UI" panose="020B0502040204020203" pitchFamily="34" charset="0"/>
                <a:cs typeface="Segoe UI" panose="020B0502040204020203" pitchFamily="34" charset="0"/>
              </a:rPr>
            </a:br>
            <a:r>
              <a:rPr lang="tr-TR" sz="3200" b="1" kern="1400" spc="-50" dirty="0">
                <a:solidFill>
                  <a:srgbClr val="002060"/>
                </a:solidFill>
                <a:latin typeface="Segoe UI" panose="020B0502040204020203" pitchFamily="34" charset="0"/>
                <a:cs typeface="Segoe UI" panose="020B0502040204020203" pitchFamily="34" charset="0"/>
              </a:rPr>
              <a:t>VAKA YÖNETİMİ TANIMI VE KAPSAMI</a:t>
            </a:r>
            <a:br>
              <a:rPr lang="tr-TR" sz="3200" b="1" kern="1400" spc="-50" dirty="0">
                <a:solidFill>
                  <a:srgbClr val="002060"/>
                </a:solidFill>
                <a:latin typeface="Segoe UI" panose="020B0502040204020203" pitchFamily="34" charset="0"/>
                <a:cs typeface="Segoe UI" panose="020B0502040204020203" pitchFamily="34" charset="0"/>
              </a:rPr>
            </a:br>
            <a:endParaRPr lang="tr-TR" sz="3200" b="1" kern="1400" spc="-50" dirty="0">
              <a:solidFill>
                <a:srgbClr val="002060"/>
              </a:solidFill>
              <a:latin typeface="Segoe UI" panose="020B0502040204020203" pitchFamily="34" charset="0"/>
              <a:cs typeface="Segoe UI" panose="020B0502040204020203" pitchFamily="34" charset="0"/>
            </a:endParaRPr>
          </a:p>
        </p:txBody>
      </p:sp>
      <p:pic>
        <p:nvPicPr>
          <p:cNvPr id="6" name="Resim 5"/>
          <p:cNvPicPr>
            <a:picLocks noChangeAspect="1"/>
          </p:cNvPicPr>
          <p:nvPr/>
        </p:nvPicPr>
        <p:blipFill rotWithShape="1">
          <a:blip r:embed="rId2"/>
          <a:srcRect l="13847" t="30177" r="17343" b="34002"/>
          <a:stretch/>
        </p:blipFill>
        <p:spPr>
          <a:xfrm>
            <a:off x="838200" y="2182248"/>
            <a:ext cx="10515600" cy="3522198"/>
          </a:xfrm>
          <a:prstGeom prst="rect">
            <a:avLst/>
          </a:prstGeom>
        </p:spPr>
      </p:pic>
      <p:sp>
        <p:nvSpPr>
          <p:cNvPr id="3" name="Slide Number Placeholder 2">
            <a:extLst>
              <a:ext uri="{FF2B5EF4-FFF2-40B4-BE49-F238E27FC236}">
                <a16:creationId xmlns:a16="http://schemas.microsoft.com/office/drawing/2014/main" id="{C0B8022B-A5C0-21A9-009D-221892B0E5BC}"/>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5907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1479808"/>
            <a:ext cx="10515600" cy="4264615"/>
          </a:xfrm>
        </p:spPr>
        <p:txBody>
          <a:bodyPr>
            <a:noAutofit/>
          </a:bodyPr>
          <a:lstStyle/>
          <a:p>
            <a:pPr algn="just"/>
            <a:r>
              <a:rPr lang="tr-TR" sz="2000" dirty="0">
                <a:latin typeface="Segoe UI" panose="020B0502040204020203" pitchFamily="34" charset="0"/>
                <a:cs typeface="Segoe UI" panose="020B0502040204020203" pitchFamily="34" charset="0"/>
              </a:rPr>
              <a:t>Meslek elemanları, pek çok alanda vaka yönetiminin uygulanmasına ve sürecin yönetimine katkıda bulunmaktadır. </a:t>
            </a:r>
          </a:p>
          <a:p>
            <a:pPr algn="just"/>
            <a:r>
              <a:rPr lang="tr-TR" sz="2000" dirty="0">
                <a:latin typeface="Segoe UI" panose="020B0502040204020203" pitchFamily="34" charset="0"/>
                <a:cs typeface="Segoe UI" panose="020B0502040204020203" pitchFamily="34" charset="0"/>
              </a:rPr>
              <a:t>Vaka yönetimi, hizmet sunumu yapmaya çalışan bir yaklaşımdır. Temelde; </a:t>
            </a:r>
          </a:p>
          <a:p>
            <a:pPr lvl="1" algn="just"/>
            <a:r>
              <a:rPr lang="tr-TR" sz="2000" dirty="0">
                <a:latin typeface="Segoe UI" panose="020B0502040204020203" pitchFamily="34" charset="0"/>
                <a:cs typeface="Segoe UI" panose="020B0502040204020203" pitchFamily="34" charset="0"/>
              </a:rPr>
              <a:t>Birleştirici, </a:t>
            </a:r>
          </a:p>
          <a:p>
            <a:pPr lvl="1" algn="just"/>
            <a:r>
              <a:rPr lang="tr-TR" sz="2000" dirty="0">
                <a:latin typeface="Segoe UI" panose="020B0502040204020203" pitchFamily="34" charset="0"/>
                <a:cs typeface="Segoe UI" panose="020B0502040204020203" pitchFamily="34" charset="0"/>
              </a:rPr>
              <a:t>Müracaatçı odaklı, </a:t>
            </a:r>
          </a:p>
          <a:p>
            <a:pPr lvl="1" algn="just"/>
            <a:r>
              <a:rPr lang="tr-TR" sz="2000" dirty="0">
                <a:latin typeface="Segoe UI" panose="020B0502040204020203" pitchFamily="34" charset="0"/>
                <a:cs typeface="Segoe UI" panose="020B0502040204020203" pitchFamily="34" charset="0"/>
              </a:rPr>
              <a:t>Koordine edici, </a:t>
            </a:r>
          </a:p>
          <a:p>
            <a:pPr lvl="1" algn="just"/>
            <a:r>
              <a:rPr lang="tr-TR" sz="2000" dirty="0">
                <a:latin typeface="Segoe UI" panose="020B0502040204020203" pitchFamily="34" charset="0"/>
                <a:cs typeface="Segoe UI" panose="020B0502040204020203" pitchFamily="34" charset="0"/>
              </a:rPr>
              <a:t>Amaç odaklı, </a:t>
            </a:r>
          </a:p>
          <a:p>
            <a:pPr lvl="1" algn="just"/>
            <a:r>
              <a:rPr lang="tr-TR" sz="2000" dirty="0">
                <a:latin typeface="Segoe UI" panose="020B0502040204020203" pitchFamily="34" charset="0"/>
                <a:cs typeface="Segoe UI" panose="020B0502040204020203" pitchFamily="34" charset="0"/>
              </a:rPr>
              <a:t>Hesap verilebilir, </a:t>
            </a:r>
          </a:p>
          <a:p>
            <a:pPr lvl="1" algn="just"/>
            <a:r>
              <a:rPr lang="tr-TR" sz="2000" dirty="0">
                <a:latin typeface="Segoe UI" panose="020B0502040204020203" pitchFamily="34" charset="0"/>
                <a:cs typeface="Segoe UI" panose="020B0502040204020203" pitchFamily="34" charset="0"/>
              </a:rPr>
              <a:t>Esnek, </a:t>
            </a:r>
          </a:p>
          <a:p>
            <a:pPr lvl="1" algn="just"/>
            <a:r>
              <a:rPr lang="tr-TR" sz="2000" dirty="0">
                <a:latin typeface="Segoe UI" panose="020B0502040204020203" pitchFamily="34" charset="0"/>
                <a:cs typeface="Segoe UI" panose="020B0502040204020203" pitchFamily="34" charset="0"/>
              </a:rPr>
              <a:t>Düzenli, </a:t>
            </a:r>
          </a:p>
          <a:p>
            <a:pPr lvl="1" algn="just"/>
            <a:r>
              <a:rPr lang="tr-TR" sz="2000" dirty="0">
                <a:latin typeface="Segoe UI" panose="020B0502040204020203" pitchFamily="34" charset="0"/>
                <a:cs typeface="Segoe UI" panose="020B0502040204020203" pitchFamily="34" charset="0"/>
              </a:rPr>
              <a:t>Uygun maliyetli, </a:t>
            </a:r>
          </a:p>
          <a:p>
            <a:pPr lvl="1" algn="just"/>
            <a:r>
              <a:rPr lang="tr-TR" sz="2000" dirty="0">
                <a:latin typeface="Segoe UI" panose="020B0502040204020203" pitchFamily="34" charset="0"/>
                <a:cs typeface="Segoe UI" panose="020B0502040204020203" pitchFamily="34" charset="0"/>
              </a:rPr>
              <a:t>Sürdürülebilir </a:t>
            </a:r>
          </a:p>
          <a:p>
            <a:pPr lvl="1" algn="just"/>
            <a:r>
              <a:rPr lang="tr-TR" sz="2000" dirty="0">
                <a:latin typeface="Segoe UI" panose="020B0502040204020203" pitchFamily="34" charset="0"/>
                <a:cs typeface="Segoe UI" panose="020B0502040204020203" pitchFamily="34" charset="0"/>
              </a:rPr>
              <a:t>Kapsamlı olma gibi özelliklere sahiptir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p:txBody>
      </p:sp>
      <p:pic>
        <p:nvPicPr>
          <p:cNvPr id="4" name="Picture 1"/>
          <p:cNvPicPr/>
          <p:nvPr/>
        </p:nvPicPr>
        <p:blipFill rotWithShape="1">
          <a:blip r:embed="rId2" cstate="print">
            <a:extLst>
              <a:ext uri="{28A0092B-C50C-407E-A947-70E740481C1C}">
                <a14:useLocalDpi xmlns:a14="http://schemas.microsoft.com/office/drawing/2010/main" val="0"/>
              </a:ext>
            </a:extLst>
          </a:blip>
          <a:srcRect r="64860"/>
          <a:stretch/>
        </p:blipFill>
        <p:spPr>
          <a:xfrm>
            <a:off x="6740857" y="2557423"/>
            <a:ext cx="3739486" cy="2700863"/>
          </a:xfrm>
          <a:prstGeom prst="rect">
            <a:avLst/>
          </a:prstGeom>
        </p:spPr>
      </p:pic>
      <p:sp>
        <p:nvSpPr>
          <p:cNvPr id="2" name="Slide Number Placeholder 1">
            <a:extLst>
              <a:ext uri="{FF2B5EF4-FFF2-40B4-BE49-F238E27FC236}">
                <a16:creationId xmlns:a16="http://schemas.microsoft.com/office/drawing/2014/main" id="{A6B51F4E-0DC2-78B0-A1D1-690AD8DBD3BB}"/>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250061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914400" y="1410340"/>
            <a:ext cx="10515600" cy="545910"/>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VAKA YÖNETİMİNİN İLKELERİ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419878" y="1956264"/>
            <a:ext cx="5122507" cy="3684588"/>
          </a:xfrm>
          <a:solidFill>
            <a:schemeClr val="accent4"/>
          </a:solidFill>
        </p:spPr>
        <p:txBody>
          <a:bodyPr>
            <a:normAutofit/>
          </a:bodyPr>
          <a:lstStyle/>
          <a:p>
            <a:r>
              <a:rPr lang="tr-TR" sz="2400" dirty="0">
                <a:latin typeface="Segoe UI" panose="020B0502040204020203" pitchFamily="34" charset="0"/>
                <a:cs typeface="Segoe UI" panose="020B0502040204020203" pitchFamily="34" charset="0"/>
              </a:rPr>
              <a:t>Bütüncül değerlendirme</a:t>
            </a:r>
          </a:p>
          <a:p>
            <a:r>
              <a:rPr lang="tr-TR" sz="2400" dirty="0">
                <a:latin typeface="Segoe UI" panose="020B0502040204020203" pitchFamily="34" charset="0"/>
                <a:cs typeface="Segoe UI" panose="020B0502040204020203" pitchFamily="34" charset="0"/>
              </a:rPr>
              <a:t>Güçlendirme</a:t>
            </a:r>
          </a:p>
          <a:p>
            <a:r>
              <a:rPr lang="tr-TR" sz="2400" dirty="0">
                <a:latin typeface="Segoe UI" panose="020B0502040204020203" pitchFamily="34" charset="0"/>
                <a:cs typeface="Segoe UI" panose="020B0502040204020203" pitchFamily="34" charset="0"/>
              </a:rPr>
              <a:t>Gelişimsel bakış açısı</a:t>
            </a:r>
          </a:p>
          <a:p>
            <a:r>
              <a:rPr lang="tr-TR" sz="2400" dirty="0">
                <a:latin typeface="Segoe UI" panose="020B0502040204020203" pitchFamily="34" charset="0"/>
                <a:cs typeface="Segoe UI" panose="020B0502040204020203" pitchFamily="34" charset="0"/>
              </a:rPr>
              <a:t>Bireyselleştirme</a:t>
            </a:r>
          </a:p>
          <a:p>
            <a:r>
              <a:rPr lang="tr-TR" sz="2400" dirty="0">
                <a:latin typeface="Segoe UI" panose="020B0502040204020203" pitchFamily="34" charset="0"/>
                <a:cs typeface="Segoe UI" panose="020B0502040204020203" pitchFamily="34" charset="0"/>
              </a:rPr>
              <a:t>Kapsayıcı hizmetler sunma</a:t>
            </a:r>
          </a:p>
          <a:p>
            <a:r>
              <a:rPr lang="tr-TR" sz="2400" dirty="0">
                <a:latin typeface="Segoe UI" panose="020B0502040204020203" pitchFamily="34" charset="0"/>
                <a:cs typeface="Segoe UI" panose="020B0502040204020203" pitchFamily="34" charset="0"/>
              </a:rPr>
              <a:t>Vaka yönetiminde kaliteyi sağlama</a:t>
            </a:r>
          </a:p>
          <a:p>
            <a:r>
              <a:rPr lang="tr-TR" sz="2400" dirty="0">
                <a:latin typeface="Segoe UI" panose="020B0502040204020203" pitchFamily="34" charset="0"/>
                <a:cs typeface="Segoe UI" panose="020B0502040204020203" pitchFamily="34" charset="0"/>
              </a:rPr>
              <a:t>Destekleyici </a:t>
            </a:r>
            <a:r>
              <a:rPr lang="tr-TR" sz="2400" dirty="0" err="1">
                <a:latin typeface="Segoe UI" panose="020B0502040204020203" pitchFamily="34" charset="0"/>
                <a:cs typeface="Segoe UI" panose="020B0502040204020203" pitchFamily="34" charset="0"/>
              </a:rPr>
              <a:t>süpervizyon</a:t>
            </a:r>
            <a:endParaRPr lang="tr-TR"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7" name="İçerik Yer Tutucusu 6"/>
          <p:cNvSpPr>
            <a:spLocks noGrp="1"/>
          </p:cNvSpPr>
          <p:nvPr>
            <p:ph sz="quarter" idx="4"/>
          </p:nvPr>
        </p:nvSpPr>
        <p:spPr>
          <a:xfrm>
            <a:off x="5710335" y="1956264"/>
            <a:ext cx="5952930" cy="3684588"/>
          </a:xfrm>
          <a:solidFill>
            <a:schemeClr val="accent5">
              <a:lumMod val="40000"/>
              <a:lumOff val="60000"/>
            </a:schemeClr>
          </a:solidFill>
        </p:spPr>
        <p:txBody>
          <a:bodyPr>
            <a:noAutofit/>
          </a:bodyPr>
          <a:lstStyle/>
          <a:p>
            <a:r>
              <a:rPr lang="tr-TR" sz="2200" dirty="0">
                <a:latin typeface="Segoe UI" panose="020B0502040204020203" pitchFamily="34" charset="0"/>
                <a:cs typeface="Segoe UI" panose="020B0502040204020203" pitchFamily="34" charset="0"/>
              </a:rPr>
              <a:t>Müracaatçıların karar alma sürecine katılımını teşvik etme</a:t>
            </a:r>
          </a:p>
          <a:p>
            <a:r>
              <a:rPr lang="tr-TR" sz="2200" dirty="0">
                <a:latin typeface="Segoe UI" panose="020B0502040204020203" pitchFamily="34" charset="0"/>
                <a:cs typeface="Segoe UI" panose="020B0502040204020203" pitchFamily="34" charset="0"/>
              </a:rPr>
              <a:t>Zarar vermeme</a:t>
            </a:r>
          </a:p>
          <a:p>
            <a:r>
              <a:rPr lang="tr-TR" sz="2200" dirty="0">
                <a:latin typeface="Segoe UI" panose="020B0502040204020203" pitchFamily="34" charset="0"/>
                <a:cs typeface="Segoe UI" panose="020B0502040204020203" pitchFamily="34" charset="0"/>
              </a:rPr>
              <a:t>Bireysel farklılıklara, kültüre ve geleneklere saygı gösterme</a:t>
            </a:r>
          </a:p>
          <a:p>
            <a:r>
              <a:rPr lang="tr-TR" sz="2200" dirty="0">
                <a:latin typeface="Segoe UI" panose="020B0502040204020203" pitchFamily="34" charset="0"/>
                <a:cs typeface="Segoe UI" panose="020B0502040204020203" pitchFamily="34" charset="0"/>
              </a:rPr>
              <a:t>İnsan hakları temelli bir yaklaşım benimseme</a:t>
            </a:r>
          </a:p>
          <a:p>
            <a:r>
              <a:rPr lang="tr-TR" sz="2200" dirty="0">
                <a:latin typeface="Segoe UI" panose="020B0502040204020203" pitchFamily="34" charset="0"/>
                <a:cs typeface="Segoe UI" panose="020B0502040204020203" pitchFamily="34" charset="0"/>
              </a:rPr>
              <a:t>Saygı gösterme</a:t>
            </a:r>
          </a:p>
          <a:p>
            <a:r>
              <a:rPr lang="tr-TR" sz="2200" dirty="0">
                <a:latin typeface="Segoe UI" panose="020B0502040204020203" pitchFamily="34" charset="0"/>
                <a:cs typeface="Segoe UI" panose="020B0502040204020203" pitchFamily="34" charset="0"/>
              </a:rPr>
              <a:t>Bilgiye dayalı onay almak</a:t>
            </a:r>
          </a:p>
          <a:p>
            <a:r>
              <a:rPr lang="tr-TR" sz="2200" dirty="0">
                <a:latin typeface="Segoe UI" panose="020B0502040204020203" pitchFamily="34" charset="0"/>
                <a:cs typeface="Segoe UI" panose="020B0502040204020203" pitchFamily="34" charset="0"/>
              </a:rPr>
              <a:t>Gizlilik</a:t>
            </a:r>
          </a:p>
          <a:p>
            <a:endParaRPr lang="en-GB"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9BD827C-4CDB-3BFF-88C7-D90FF823B119}"/>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122006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70110" y="1165214"/>
            <a:ext cx="10515600" cy="668740"/>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VAKA YÖNETİMİNDE MESLEK ELEMANININ ROLLERİ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14438420"/>
              </p:ext>
            </p:extLst>
          </p:nvPr>
        </p:nvGraphicFramePr>
        <p:xfrm>
          <a:off x="446315" y="1712656"/>
          <a:ext cx="11299370" cy="4125058"/>
        </p:xfrm>
        <a:graphic>
          <a:graphicData uri="http://schemas.openxmlformats.org/drawingml/2006/table">
            <a:tbl>
              <a:tblPr firstRow="1" firstCol="1" bandRow="1"/>
              <a:tblGrid>
                <a:gridCol w="2303876">
                  <a:extLst>
                    <a:ext uri="{9D8B030D-6E8A-4147-A177-3AD203B41FA5}">
                      <a16:colId xmlns:a16="http://schemas.microsoft.com/office/drawing/2014/main" val="3765158687"/>
                    </a:ext>
                  </a:extLst>
                </a:gridCol>
                <a:gridCol w="8995494">
                  <a:extLst>
                    <a:ext uri="{9D8B030D-6E8A-4147-A177-3AD203B41FA5}">
                      <a16:colId xmlns:a16="http://schemas.microsoft.com/office/drawing/2014/main" val="3000897189"/>
                    </a:ext>
                  </a:extLst>
                </a:gridCol>
              </a:tblGrid>
              <a:tr h="227674">
                <a:tc>
                  <a:txBody>
                    <a:bodyPr/>
                    <a:lstStyle/>
                    <a:p>
                      <a:pPr algn="l">
                        <a:lnSpc>
                          <a:spcPct val="117000"/>
                        </a:lnSpc>
                        <a:spcAft>
                          <a:spcPts val="0"/>
                        </a:spcAft>
                      </a:pPr>
                      <a:r>
                        <a:rPr lang="tr-TR" sz="1400" b="1"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Meslek Elemanının Rolü</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a:txBody>
                    <a:bodyPr/>
                    <a:lstStyle/>
                    <a:p>
                      <a:pPr algn="just">
                        <a:lnSpc>
                          <a:spcPct val="117000"/>
                        </a:lnSpc>
                        <a:spcAft>
                          <a:spcPts val="0"/>
                        </a:spcAft>
                      </a:pPr>
                      <a:r>
                        <a:rPr lang="tr-TR" sz="1400" b="1"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Açıklaması</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251548548"/>
                  </a:ext>
                </a:extLst>
              </a:tr>
              <a:tr h="412676">
                <a:tc>
                  <a:txBody>
                    <a:bodyPr/>
                    <a:lstStyle/>
                    <a:p>
                      <a:pPr algn="l">
                        <a:lnSpc>
                          <a:spcPct val="117000"/>
                        </a:lnSpc>
                        <a:spcAft>
                          <a:spcPts val="0"/>
                        </a:spcAft>
                      </a:pPr>
                      <a:r>
                        <a:rPr lang="tr-TR" sz="1400" b="1"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Aracılık</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B0F0"/>
                    </a:solidFill>
                  </a:tcPr>
                </a:tc>
                <a:tc>
                  <a:txBody>
                    <a:bodyPr/>
                    <a:lstStyle/>
                    <a:p>
                      <a:pPr algn="l">
                        <a:lnSpc>
                          <a:spcPct val="117000"/>
                        </a:lnSpc>
                        <a:spcAft>
                          <a:spcPts val="0"/>
                        </a:spcAft>
                      </a:pPr>
                      <a:r>
                        <a:rPr lang="tr-TR" sz="1400" dirty="0">
                          <a:effectLst/>
                          <a:latin typeface="Segoe UI" panose="020B0502040204020203" pitchFamily="34" charset="0"/>
                          <a:ea typeface="Times New Roman" panose="02020603050405020304" pitchFamily="18" charset="0"/>
                          <a:cs typeface="Segoe UI" panose="020B0502040204020203" pitchFamily="34" charset="0"/>
                        </a:rPr>
                        <a:t>İhtiyacı olan hizmetlere ve kaynaklara erişiminin önündeki çeşitli engellerin kaldırılması için müracaatçıya aracılık yapar. </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FF3FF"/>
                    </a:solidFill>
                  </a:tcPr>
                </a:tc>
                <a:extLst>
                  <a:ext uri="{0D108BD9-81ED-4DB2-BD59-A6C34878D82A}">
                    <a16:rowId xmlns:a16="http://schemas.microsoft.com/office/drawing/2014/main" val="527922374"/>
                  </a:ext>
                </a:extLst>
              </a:tr>
              <a:tr h="1060361">
                <a:tc>
                  <a:txBody>
                    <a:bodyPr/>
                    <a:lstStyle/>
                    <a:p>
                      <a:pPr algn="l">
                        <a:lnSpc>
                          <a:spcPct val="117000"/>
                        </a:lnSpc>
                        <a:spcAft>
                          <a:spcPts val="0"/>
                        </a:spcAft>
                      </a:pPr>
                      <a:r>
                        <a:rPr lang="tr-TR" sz="1400" b="1"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Bağlantı Kurma </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B0F0"/>
                    </a:solidFill>
                  </a:tcPr>
                </a:tc>
                <a:tc>
                  <a:txBody>
                    <a:bodyPr/>
                    <a:lstStyle/>
                    <a:p>
                      <a:pPr algn="l">
                        <a:lnSpc>
                          <a:spcPct val="117000"/>
                        </a:lnSpc>
                        <a:spcAft>
                          <a:spcPts val="0"/>
                        </a:spcAft>
                      </a:pPr>
                      <a:r>
                        <a:rPr lang="tr-TR" sz="1400" dirty="0">
                          <a:effectLst/>
                          <a:latin typeface="Segoe UI" panose="020B0502040204020203" pitchFamily="34" charset="0"/>
                          <a:ea typeface="Times New Roman" panose="02020603050405020304" pitchFamily="18" charset="0"/>
                          <a:cs typeface="Segoe UI" panose="020B0502040204020203" pitchFamily="34" charset="0"/>
                        </a:rPr>
                        <a:t>Vaka yönetiminde, gereken tüm kaynakların tek bir kurumda olamayacağı varsayımından hareketle müracaatçı sistemi ile kaynaklar ve çoklu hizmet sistemleri arasında köprü kurmanın önemli olduğu kabul edilir. Vaka çalışanının, çalıştığı alanla ilgili toplumda ne tür kaynaklar olduğunu bilmesi ve müracaatçıları, bu kaynaklar ile bağlantı kurmaları konusunda teşvik etmesi, aynı zamanda paydaş olarak tanımlanan bu kurum ve kuruluşlarla vakanın takibi konusunda çalışması beklenir.</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FF3FF"/>
                    </a:solidFill>
                  </a:tcPr>
                </a:tc>
                <a:extLst>
                  <a:ext uri="{0D108BD9-81ED-4DB2-BD59-A6C34878D82A}">
                    <a16:rowId xmlns:a16="http://schemas.microsoft.com/office/drawing/2014/main" val="290040471"/>
                  </a:ext>
                </a:extLst>
              </a:tr>
              <a:tr h="628572">
                <a:tc>
                  <a:txBody>
                    <a:bodyPr/>
                    <a:lstStyle/>
                    <a:p>
                      <a:pPr algn="l">
                        <a:lnSpc>
                          <a:spcPct val="117000"/>
                        </a:lnSpc>
                        <a:spcAft>
                          <a:spcPts val="0"/>
                        </a:spcAft>
                      </a:pPr>
                      <a:r>
                        <a:rPr lang="tr-TR" sz="1400" b="1">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Destekleme</a:t>
                      </a:r>
                      <a:endParaRPr lang="en-GB" sz="140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B0F0"/>
                    </a:solidFill>
                  </a:tcPr>
                </a:tc>
                <a:tc>
                  <a:txBody>
                    <a:bodyPr/>
                    <a:lstStyle/>
                    <a:p>
                      <a:pPr algn="l">
                        <a:lnSpc>
                          <a:spcPct val="117000"/>
                        </a:lnSpc>
                        <a:spcAft>
                          <a:spcPts val="0"/>
                        </a:spcAft>
                      </a:pPr>
                      <a:r>
                        <a:rPr lang="tr-TR" sz="1400" dirty="0">
                          <a:effectLst/>
                          <a:latin typeface="Segoe UI" panose="020B0502040204020203" pitchFamily="34" charset="0"/>
                          <a:ea typeface="Times New Roman" panose="02020603050405020304" pitchFamily="18" charset="0"/>
                          <a:cs typeface="Segoe UI" panose="020B0502040204020203" pitchFamily="34" charset="0"/>
                        </a:rPr>
                        <a:t>Müracaatçıların, ihtiyaçlarını ve problemlerini belirlemeleri, bunlara çözüm aramaları ve problemleriyle daha etkili bir şekilde baş etmeleri için onlara destek sağlar. İnsanların kendi kendine yardım etme kapasitesinin artırılması, bu rolde hayat bulur.</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FF3FF"/>
                    </a:solidFill>
                  </a:tcPr>
                </a:tc>
                <a:extLst>
                  <a:ext uri="{0D108BD9-81ED-4DB2-BD59-A6C34878D82A}">
                    <a16:rowId xmlns:a16="http://schemas.microsoft.com/office/drawing/2014/main" val="4006656704"/>
                  </a:ext>
                </a:extLst>
              </a:tr>
              <a:tr h="628572">
                <a:tc>
                  <a:txBody>
                    <a:bodyPr/>
                    <a:lstStyle/>
                    <a:p>
                      <a:pPr algn="l">
                        <a:lnSpc>
                          <a:spcPct val="117000"/>
                        </a:lnSpc>
                        <a:spcAft>
                          <a:spcPts val="0"/>
                        </a:spcAft>
                      </a:pPr>
                      <a:r>
                        <a:rPr lang="tr-TR" sz="1400" b="1">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Hizmet Koordinasyonu</a:t>
                      </a:r>
                      <a:endParaRPr lang="en-GB" sz="140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B0F0"/>
                    </a:solidFill>
                  </a:tcPr>
                </a:tc>
                <a:tc>
                  <a:txBody>
                    <a:bodyPr/>
                    <a:lstStyle/>
                    <a:p>
                      <a:pPr algn="l">
                        <a:lnSpc>
                          <a:spcPct val="117000"/>
                        </a:lnSpc>
                        <a:spcAft>
                          <a:spcPts val="0"/>
                        </a:spcAft>
                      </a:pPr>
                      <a:r>
                        <a:rPr lang="tr-TR" sz="1400" dirty="0">
                          <a:effectLst/>
                          <a:latin typeface="Segoe UI" panose="020B0502040204020203" pitchFamily="34" charset="0"/>
                          <a:ea typeface="Times New Roman" panose="02020603050405020304" pitchFamily="18" charset="0"/>
                          <a:cs typeface="Segoe UI" panose="020B0502040204020203" pitchFamily="34" charset="0"/>
                        </a:rPr>
                        <a:t>Müracaatçı sistemine yönelik hizmet sürecinin belirli bir zaman diliminde ve belirli bir sırada, farklı kurumlar ve kişiler arasındaki etkileşim sağlanarak hizmet koordinasyonu gerçekleştirilir. Bağlantı kurma ve hizmet koordinasyonu birlikte planlanır.</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FF3FF"/>
                    </a:solidFill>
                  </a:tcPr>
                </a:tc>
                <a:extLst>
                  <a:ext uri="{0D108BD9-81ED-4DB2-BD59-A6C34878D82A}">
                    <a16:rowId xmlns:a16="http://schemas.microsoft.com/office/drawing/2014/main" val="986278294"/>
                  </a:ext>
                </a:extLst>
              </a:tr>
              <a:tr h="463445">
                <a:tc>
                  <a:txBody>
                    <a:bodyPr/>
                    <a:lstStyle/>
                    <a:p>
                      <a:pPr algn="l">
                        <a:lnSpc>
                          <a:spcPct val="117000"/>
                        </a:lnSpc>
                        <a:spcAft>
                          <a:spcPts val="0"/>
                        </a:spcAft>
                      </a:pPr>
                      <a:r>
                        <a:rPr lang="tr-TR" sz="1400" b="1">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Takip ve İzleme</a:t>
                      </a:r>
                      <a:endParaRPr lang="en-GB" sz="140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B0F0"/>
                    </a:solidFill>
                  </a:tcPr>
                </a:tc>
                <a:tc>
                  <a:txBody>
                    <a:bodyPr/>
                    <a:lstStyle/>
                    <a:p>
                      <a:pPr algn="l">
                        <a:lnSpc>
                          <a:spcPct val="117000"/>
                        </a:lnSpc>
                        <a:spcAft>
                          <a:spcPts val="0"/>
                        </a:spcAft>
                      </a:pPr>
                      <a:r>
                        <a:rPr lang="tr-TR" sz="1400" dirty="0">
                          <a:effectLst/>
                          <a:latin typeface="Segoe UI" panose="020B0502040204020203" pitchFamily="34" charset="0"/>
                          <a:ea typeface="Times New Roman" panose="02020603050405020304" pitchFamily="18" charset="0"/>
                          <a:cs typeface="Segoe UI" panose="020B0502040204020203" pitchFamily="34" charset="0"/>
                        </a:rPr>
                        <a:t>Hizmetlerin, müracaatçılar tarafından alındığından ve bu hizmetlerden yeterince yararlanıldığından emin olmak amacıyla aktif iletişim sürdürülür.</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FF3FF"/>
                    </a:solidFill>
                  </a:tcPr>
                </a:tc>
                <a:extLst>
                  <a:ext uri="{0D108BD9-81ED-4DB2-BD59-A6C34878D82A}">
                    <a16:rowId xmlns:a16="http://schemas.microsoft.com/office/drawing/2014/main" val="3370259336"/>
                  </a:ext>
                </a:extLst>
              </a:tr>
              <a:tr h="263595">
                <a:tc>
                  <a:txBody>
                    <a:bodyPr/>
                    <a:lstStyle/>
                    <a:p>
                      <a:pPr algn="l">
                        <a:lnSpc>
                          <a:spcPct val="117000"/>
                        </a:lnSpc>
                        <a:spcAft>
                          <a:spcPts val="0"/>
                        </a:spcAft>
                      </a:pPr>
                      <a:r>
                        <a:rPr lang="tr-TR" sz="1400" b="1"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Bilgilendirme ve Eğitim</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B0F0"/>
                    </a:solidFill>
                  </a:tcPr>
                </a:tc>
                <a:tc>
                  <a:txBody>
                    <a:bodyPr/>
                    <a:lstStyle/>
                    <a:p>
                      <a:pPr algn="l">
                        <a:lnSpc>
                          <a:spcPct val="117000"/>
                        </a:lnSpc>
                        <a:spcAft>
                          <a:spcPts val="0"/>
                        </a:spcAft>
                      </a:pPr>
                      <a:r>
                        <a:rPr lang="tr-TR" sz="1400" dirty="0">
                          <a:effectLst/>
                          <a:latin typeface="Segoe UI" panose="020B0502040204020203" pitchFamily="34" charset="0"/>
                          <a:ea typeface="Times New Roman" panose="02020603050405020304" pitchFamily="18" charset="0"/>
                          <a:cs typeface="Segoe UI" panose="020B0502040204020203" pitchFamily="34" charset="0"/>
                        </a:rPr>
                        <a:t>Müracaatçılar ve kamu</a:t>
                      </a:r>
                      <a:r>
                        <a:rPr lang="tr-TR" sz="1400" baseline="0" dirty="0">
                          <a:effectLst/>
                          <a:latin typeface="Segoe UI" panose="020B0502040204020203" pitchFamily="34" charset="0"/>
                          <a:ea typeface="Times New Roman" panose="02020603050405020304" pitchFamily="18" charset="0"/>
                          <a:cs typeface="Segoe UI" panose="020B0502040204020203" pitchFamily="34" charset="0"/>
                        </a:rPr>
                        <a:t> </a:t>
                      </a:r>
                      <a:r>
                        <a:rPr lang="tr-TR" sz="1400" dirty="0">
                          <a:effectLst/>
                          <a:latin typeface="Segoe UI" panose="020B0502040204020203" pitchFamily="34" charset="0"/>
                          <a:ea typeface="Times New Roman" panose="02020603050405020304" pitchFamily="18" charset="0"/>
                          <a:cs typeface="Segoe UI" panose="020B0502040204020203" pitchFamily="34" charset="0"/>
                        </a:rPr>
                        <a:t>bilgilendirilir ve yapılandırılmış eğitim çalışmaları yürütülür.</a:t>
                      </a:r>
                      <a:endParaRPr lang="en-GB" sz="1400" dirty="0">
                        <a:effectLst/>
                        <a:latin typeface="Segoe UI" panose="020B0502040204020203" pitchFamily="34" charset="0"/>
                        <a:ea typeface="Calibri" panose="020F0502020204030204" pitchFamily="34" charset="0"/>
                        <a:cs typeface="Segoe UI" panose="020B0502040204020203" pitchFamily="34" charset="0"/>
                      </a:endParaRPr>
                    </a:p>
                  </a:txBody>
                  <a:tcPr marL="38547" marR="3854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FF3FF"/>
                    </a:solidFill>
                  </a:tcPr>
                </a:tc>
                <a:extLst>
                  <a:ext uri="{0D108BD9-81ED-4DB2-BD59-A6C34878D82A}">
                    <a16:rowId xmlns:a16="http://schemas.microsoft.com/office/drawing/2014/main" val="1136180320"/>
                  </a:ext>
                </a:extLst>
              </a:tr>
            </a:tbl>
          </a:graphicData>
        </a:graphic>
      </p:graphicFrame>
      <p:sp>
        <p:nvSpPr>
          <p:cNvPr id="3" name="Slide Number Placeholder 2">
            <a:extLst>
              <a:ext uri="{FF2B5EF4-FFF2-40B4-BE49-F238E27FC236}">
                <a16:creationId xmlns:a16="http://schemas.microsoft.com/office/drawing/2014/main" id="{78BE78D9-C1FB-6836-4A6A-1FE9FA943252}"/>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393161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924149"/>
            <a:ext cx="10515600" cy="1485930"/>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VAKA YÖNETİMİNİN AŞAMALARI </a:t>
            </a:r>
          </a:p>
        </p:txBody>
      </p:sp>
      <p:pic>
        <p:nvPicPr>
          <p:cNvPr id="5" name="Picture 12"/>
          <p:cNvPicPr/>
          <p:nvPr/>
        </p:nvPicPr>
        <p:blipFill>
          <a:blip r:embed="rId2">
            <a:extLst>
              <a:ext uri="{28A0092B-C50C-407E-A947-70E740481C1C}">
                <a14:useLocalDpi xmlns:a14="http://schemas.microsoft.com/office/drawing/2010/main" val="0"/>
              </a:ext>
            </a:extLst>
          </a:blip>
          <a:stretch>
            <a:fillRect/>
          </a:stretch>
        </p:blipFill>
        <p:spPr>
          <a:xfrm>
            <a:off x="2232429" y="1957201"/>
            <a:ext cx="7727142" cy="3762464"/>
          </a:xfrm>
          <a:prstGeom prst="rect">
            <a:avLst/>
          </a:prstGeom>
        </p:spPr>
      </p:pic>
      <p:sp>
        <p:nvSpPr>
          <p:cNvPr id="3" name="Slide Number Placeholder 2">
            <a:extLst>
              <a:ext uri="{FF2B5EF4-FFF2-40B4-BE49-F238E27FC236}">
                <a16:creationId xmlns:a16="http://schemas.microsoft.com/office/drawing/2014/main" id="{37D50F07-48EC-9110-01BB-F16814FF0604}"/>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254404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49848"/>
            <a:ext cx="10515600" cy="662782"/>
          </a:xfrm>
        </p:spPr>
        <p:txBody>
          <a:bodyPr>
            <a:normAutofit fontScale="90000"/>
          </a:bodyPr>
          <a:lstStyle/>
          <a:p>
            <a:r>
              <a:rPr lang="tr-TR" b="1" dirty="0">
                <a:solidFill>
                  <a:schemeClr val="accent5">
                    <a:lumMod val="50000"/>
                  </a:schemeClr>
                </a:solidFill>
              </a:rPr>
              <a:t>Tespit</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912845" y="1773187"/>
            <a:ext cx="10515600" cy="4217065"/>
          </a:xfrm>
        </p:spPr>
        <p:txBody>
          <a:bodyPr>
            <a:noAutofit/>
          </a:bodyPr>
          <a:lstStyle/>
          <a:p>
            <a:pPr marL="0" indent="0">
              <a:buNone/>
            </a:pPr>
            <a:r>
              <a:rPr lang="tr-TR" sz="1400" b="1" dirty="0">
                <a:solidFill>
                  <a:schemeClr val="accent5">
                    <a:lumMod val="50000"/>
                  </a:schemeClr>
                </a:solidFill>
                <a:latin typeface="Segoe UI" panose="020B0502040204020203" pitchFamily="34" charset="0"/>
                <a:cs typeface="Segoe UI" panose="020B0502040204020203" pitchFamily="34" charset="0"/>
              </a:rPr>
              <a:t>Tespit aşamasında, uygulama ortamına ve müracaatçıların özelliklerine göre farklılaşan vakalarla karşılaşılabilir</a:t>
            </a:r>
            <a:r>
              <a:rPr lang="tr-TR" sz="1400" dirty="0">
                <a:solidFill>
                  <a:schemeClr val="accent5">
                    <a:lumMod val="50000"/>
                  </a:schemeClr>
                </a:solidFill>
                <a:latin typeface="Segoe UI" panose="020B0502040204020203" pitchFamily="34" charset="0"/>
                <a:cs typeface="Segoe UI" panose="020B0502040204020203" pitchFamily="34" charset="0"/>
              </a:rPr>
              <a:t>. </a:t>
            </a:r>
          </a:p>
          <a:p>
            <a:pPr lvl="1"/>
            <a:r>
              <a:rPr lang="tr-TR" sz="1400" dirty="0">
                <a:latin typeface="Segoe UI" panose="020B0502040204020203" pitchFamily="34" charset="0"/>
                <a:cs typeface="Segoe UI" panose="020B0502040204020203" pitchFamily="34" charset="0"/>
              </a:rPr>
              <a:t>Sosyal yardım ihtiyacı</a:t>
            </a:r>
          </a:p>
          <a:p>
            <a:pPr lvl="1"/>
            <a:r>
              <a:rPr lang="tr-TR" sz="1400" dirty="0">
                <a:latin typeface="Segoe UI" panose="020B0502040204020203" pitchFamily="34" charset="0"/>
                <a:cs typeface="Segoe UI" panose="020B0502040204020203" pitchFamily="34" charset="0"/>
              </a:rPr>
              <a:t>Sağlık sorunu, bakım,</a:t>
            </a:r>
          </a:p>
          <a:p>
            <a:pPr lvl="1"/>
            <a:r>
              <a:rPr lang="tr-TR" sz="1400" dirty="0">
                <a:latin typeface="Segoe UI" panose="020B0502040204020203" pitchFamily="34" charset="0"/>
                <a:cs typeface="Segoe UI" panose="020B0502040204020203" pitchFamily="34" charset="0"/>
              </a:rPr>
              <a:t>Refakatsiz kalma, </a:t>
            </a:r>
          </a:p>
          <a:p>
            <a:pPr lvl="1"/>
            <a:r>
              <a:rPr lang="tr-TR" sz="1400" dirty="0">
                <a:latin typeface="Segoe UI" panose="020B0502040204020203" pitchFamily="34" charset="0"/>
                <a:cs typeface="Segoe UI" panose="020B0502040204020203" pitchFamily="34" charset="0"/>
              </a:rPr>
              <a:t>Şiddet, </a:t>
            </a:r>
          </a:p>
          <a:p>
            <a:pPr lvl="1"/>
            <a:r>
              <a:rPr lang="tr-TR" sz="1400" dirty="0">
                <a:latin typeface="Segoe UI" panose="020B0502040204020203" pitchFamily="34" charset="0"/>
                <a:cs typeface="Segoe UI" panose="020B0502040204020203" pitchFamily="34" charset="0"/>
              </a:rPr>
              <a:t>İnsan ticareti, </a:t>
            </a:r>
          </a:p>
          <a:p>
            <a:pPr lvl="1"/>
            <a:r>
              <a:rPr lang="tr-TR" sz="1400" dirty="0">
                <a:latin typeface="Segoe UI" panose="020B0502040204020203" pitchFamily="34" charset="0"/>
                <a:cs typeface="Segoe UI" panose="020B0502040204020203" pitchFamily="34" charset="0"/>
              </a:rPr>
              <a:t>İşkence mağduriyeti, </a:t>
            </a:r>
          </a:p>
          <a:p>
            <a:pPr lvl="1"/>
            <a:r>
              <a:rPr lang="tr-TR" sz="1400" dirty="0">
                <a:latin typeface="Segoe UI" panose="020B0502040204020203" pitchFamily="34" charset="0"/>
                <a:cs typeface="Segoe UI" panose="020B0502040204020203" pitchFamily="34" charset="0"/>
              </a:rPr>
              <a:t>Palyatif bakım,</a:t>
            </a:r>
          </a:p>
          <a:p>
            <a:pPr lvl="1"/>
            <a:r>
              <a:rPr lang="tr-TR" sz="1400" dirty="0">
                <a:latin typeface="Segoe UI" panose="020B0502040204020203" pitchFamily="34" charset="0"/>
                <a:cs typeface="Segoe UI" panose="020B0502040204020203" pitchFamily="34" charset="0"/>
              </a:rPr>
              <a:t>Yaşlılık,</a:t>
            </a:r>
          </a:p>
          <a:p>
            <a:pPr lvl="1"/>
            <a:r>
              <a:rPr lang="tr-TR" sz="1400" dirty="0">
                <a:latin typeface="Segoe UI" panose="020B0502040204020203" pitchFamily="34" charset="0"/>
                <a:cs typeface="Segoe UI" panose="020B0502040204020203" pitchFamily="34" charset="0"/>
              </a:rPr>
              <a:t>Ruh sağlığı sorunları, </a:t>
            </a:r>
          </a:p>
          <a:p>
            <a:pPr lvl="1"/>
            <a:r>
              <a:rPr lang="tr-TR" sz="1400" dirty="0">
                <a:latin typeface="Segoe UI" panose="020B0502040204020203" pitchFamily="34" charset="0"/>
                <a:cs typeface="Segoe UI" panose="020B0502040204020203" pitchFamily="34" charset="0"/>
              </a:rPr>
              <a:t>Çocuk-ergen-genç refahıyla ilgili sorunlar, </a:t>
            </a:r>
          </a:p>
          <a:p>
            <a:pPr lvl="1"/>
            <a:r>
              <a:rPr lang="tr-TR" sz="1400" dirty="0">
                <a:latin typeface="Segoe UI" panose="020B0502040204020203" pitchFamily="34" charset="0"/>
                <a:cs typeface="Segoe UI" panose="020B0502040204020203" pitchFamily="34" charset="0"/>
              </a:rPr>
              <a:t>Engellilik,</a:t>
            </a:r>
          </a:p>
          <a:p>
            <a:pPr lvl="1"/>
            <a:r>
              <a:rPr lang="tr-TR" sz="1400" dirty="0">
                <a:latin typeface="Segoe UI" panose="020B0502040204020203" pitchFamily="34" charset="0"/>
                <a:cs typeface="Segoe UI" panose="020B0502040204020203" pitchFamily="34" charset="0"/>
              </a:rPr>
              <a:t>Aile odaklı hizmetler, </a:t>
            </a:r>
          </a:p>
          <a:p>
            <a:pPr lvl="1"/>
            <a:r>
              <a:rPr lang="tr-TR" sz="1400" dirty="0">
                <a:latin typeface="Segoe UI" panose="020B0502040204020203" pitchFamily="34" charset="0"/>
                <a:cs typeface="Segoe UI" panose="020B0502040204020203" pitchFamily="34" charset="0"/>
              </a:rPr>
              <a:t>Göç, </a:t>
            </a:r>
          </a:p>
          <a:p>
            <a:pPr lvl="1"/>
            <a:r>
              <a:rPr lang="tr-TR" sz="1400" dirty="0">
                <a:latin typeface="Segoe UI" panose="020B0502040204020203" pitchFamily="34" charset="0"/>
                <a:cs typeface="Segoe UI" panose="020B0502040204020203" pitchFamily="34" charset="0"/>
              </a:rPr>
              <a:t>Sığınma, </a:t>
            </a:r>
          </a:p>
          <a:p>
            <a:pPr lvl="1"/>
            <a:r>
              <a:rPr lang="tr-TR" sz="1400" dirty="0">
                <a:latin typeface="Segoe UI" panose="020B0502040204020203" pitchFamily="34" charset="0"/>
                <a:cs typeface="Segoe UI" panose="020B0502040204020203" pitchFamily="34" charset="0"/>
              </a:rPr>
              <a:t>Mültecilik gibi alanlarla ilişkili olabilir.</a:t>
            </a:r>
          </a:p>
        </p:txBody>
      </p:sp>
      <p:pic>
        <p:nvPicPr>
          <p:cNvPr id="4" name="Picture 24"/>
          <p:cNvPicPr/>
          <p:nvPr/>
        </p:nvPicPr>
        <p:blipFill>
          <a:blip r:embed="rId2" cstate="print">
            <a:extLst>
              <a:ext uri="{28A0092B-C50C-407E-A947-70E740481C1C}">
                <a14:useLocalDpi xmlns:a14="http://schemas.microsoft.com/office/drawing/2010/main" val="0"/>
              </a:ext>
            </a:extLst>
          </a:blip>
          <a:stretch>
            <a:fillRect/>
          </a:stretch>
        </p:blipFill>
        <p:spPr>
          <a:xfrm>
            <a:off x="6988629" y="2603031"/>
            <a:ext cx="3111689" cy="2797790"/>
          </a:xfrm>
          <a:prstGeom prst="rect">
            <a:avLst/>
          </a:prstGeom>
        </p:spPr>
      </p:pic>
      <p:sp>
        <p:nvSpPr>
          <p:cNvPr id="5" name="Slide Number Placeholder 4">
            <a:extLst>
              <a:ext uri="{FF2B5EF4-FFF2-40B4-BE49-F238E27FC236}">
                <a16:creationId xmlns:a16="http://schemas.microsoft.com/office/drawing/2014/main" id="{B5FA478F-A05E-35B7-ED10-D7BAEE773C81}"/>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392841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838200" y="1815152"/>
            <a:ext cx="10515600" cy="4059899"/>
          </a:xfrm>
        </p:spPr>
        <p:txBody>
          <a:bodyPr>
            <a:normAutofit/>
          </a:bodyPr>
          <a:lstStyle/>
          <a:p>
            <a:pPr algn="just"/>
            <a:r>
              <a:rPr lang="tr-TR" sz="2400" dirty="0">
                <a:latin typeface="Segoe UI" panose="020B0502040204020203" pitchFamily="34" charset="0"/>
                <a:cs typeface="Segoe UI" panose="020B0502040204020203" pitchFamily="34" charset="0"/>
              </a:rPr>
              <a:t>Tespitin kaynağı çeşitlidir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lvl="1" algn="just"/>
            <a:r>
              <a:rPr lang="tr-TR" sz="2000" dirty="0">
                <a:latin typeface="Segoe UI" panose="020B0502040204020203" pitchFamily="34" charset="0"/>
                <a:cs typeface="Segoe UI" panose="020B0502040204020203" pitchFamily="34" charset="0"/>
              </a:rPr>
              <a:t>Müracaatçının kendisi</a:t>
            </a:r>
          </a:p>
          <a:p>
            <a:pPr lvl="1" algn="just"/>
            <a:r>
              <a:rPr lang="tr-TR" sz="2000" dirty="0">
                <a:latin typeface="Segoe UI" panose="020B0502040204020203" pitchFamily="34" charset="0"/>
                <a:cs typeface="Segoe UI" panose="020B0502040204020203" pitchFamily="34" charset="0"/>
              </a:rPr>
              <a:t>Müracaatçının yakınları ve çevresi</a:t>
            </a:r>
          </a:p>
          <a:p>
            <a:pPr lvl="1" algn="just"/>
            <a:r>
              <a:rPr lang="en-US" sz="2000" dirty="0">
                <a:latin typeface="Segoe UI" panose="020B0502040204020203" pitchFamily="34" charset="0"/>
                <a:cs typeface="Segoe UI" panose="020B0502040204020203" pitchFamily="34" charset="0"/>
              </a:rPr>
              <a:t>V</a:t>
            </a:r>
            <a:r>
              <a:rPr lang="tr-TR" sz="2000" dirty="0">
                <a:latin typeface="Segoe UI" panose="020B0502040204020203" pitchFamily="34" charset="0"/>
                <a:cs typeface="Segoe UI" panose="020B0502040204020203" pitchFamily="34" charset="0"/>
              </a:rPr>
              <a:t>aka çalışanı</a:t>
            </a:r>
          </a:p>
          <a:p>
            <a:pPr lvl="1" algn="just"/>
            <a:r>
              <a:rPr lang="tr-TR" sz="2000" dirty="0">
                <a:latin typeface="Segoe UI" panose="020B0502040204020203" pitchFamily="34" charset="0"/>
                <a:cs typeface="Segoe UI" panose="020B0502040204020203" pitchFamily="34" charset="0"/>
              </a:rPr>
              <a:t>Kitle iletişim araçlarında çıkan haberler,</a:t>
            </a:r>
          </a:p>
          <a:p>
            <a:pPr lvl="1" algn="just"/>
            <a:r>
              <a:rPr lang="en-US" sz="2000" dirty="0">
                <a:latin typeface="Segoe UI" panose="020B0502040204020203" pitchFamily="34" charset="0"/>
                <a:cs typeface="Segoe UI" panose="020B0502040204020203" pitchFamily="34" charset="0"/>
              </a:rPr>
              <a:t>K</a:t>
            </a:r>
            <a:r>
              <a:rPr lang="tr-TR" sz="2000" dirty="0">
                <a:latin typeface="Segoe UI" panose="020B0502040204020203" pitchFamily="34" charset="0"/>
                <a:cs typeface="Segoe UI" panose="020B0502040204020203" pitchFamily="34" charset="0"/>
              </a:rPr>
              <a:t>olluk kuvvetleri ve ilgili diğer kurumlar ve kişiler tarafından da yazılı ya da sözel bildirim/ihbar ile tespit yapılabilir. </a:t>
            </a:r>
          </a:p>
          <a:p>
            <a:pPr lvl="1" algn="just"/>
            <a:r>
              <a:rPr lang="tr-TR" sz="2000" dirty="0">
                <a:latin typeface="Segoe UI" panose="020B0502040204020203" pitchFamily="34" charset="0"/>
                <a:cs typeface="Segoe UI" panose="020B0502040204020203" pitchFamily="34" charset="0"/>
              </a:rPr>
              <a:t>Ayrıca ALO 183 Sosyal Destek Hattı, diğer ihbar mekanizmaları ve doğrudan başvurular; bir çocuğun ihtiyaçları, sorunları ve korunma ihtiyacı ile ilgili diğer erişim kanallarıdır.</a:t>
            </a:r>
            <a:endParaRPr lang="en-GB" sz="2000" dirty="0">
              <a:latin typeface="Segoe UI" panose="020B0502040204020203" pitchFamily="34" charset="0"/>
              <a:cs typeface="Segoe UI" panose="020B0502040204020203" pitchFamily="34" charset="0"/>
            </a:endParaRPr>
          </a:p>
          <a:p>
            <a:pPr lvl="1" algn="just"/>
            <a:endParaRPr lang="tr-TR" sz="2000" dirty="0">
              <a:latin typeface="Segoe UI" panose="020B0502040204020203" pitchFamily="34" charset="0"/>
              <a:cs typeface="Segoe UI" panose="020B0502040204020203" pitchFamily="34" charset="0"/>
            </a:endParaRPr>
          </a:p>
          <a:p>
            <a:pPr marL="0" indent="0" algn="just">
              <a:buNone/>
            </a:pPr>
            <a:endParaRPr lang="en-GB" sz="2400" dirty="0">
              <a:latin typeface="Segoe UI" panose="020B0502040204020203" pitchFamily="34" charset="0"/>
              <a:cs typeface="Segoe UI" panose="020B0502040204020203" pitchFamily="34" charset="0"/>
            </a:endParaRPr>
          </a:p>
          <a:p>
            <a:pPr algn="just"/>
            <a:endParaRPr lang="en-GB" sz="2400" dirty="0">
              <a:latin typeface="Segoe UI" panose="020B0502040204020203" pitchFamily="34" charset="0"/>
              <a:cs typeface="Segoe UI" panose="020B0502040204020203" pitchFamily="34" charset="0"/>
            </a:endParaRPr>
          </a:p>
          <a:p>
            <a:pPr algn="just"/>
            <a:endParaRPr lang="en-GB"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7266EDC6-87AD-D7AC-A286-5048F6A37559}"/>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20133172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0727A0-46F2-4277-A59D-A2A7261C37E0}">
  <ds:schemaRefs>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5726cd14-229d-4391-ac5c-01df225691e2"/>
    <ds:schemaRef ds:uri="http://schemas.microsoft.com/office/2006/metadata/properties"/>
    <ds:schemaRef ds:uri="http://schemas.openxmlformats.org/package/2006/metadata/core-properties"/>
    <ds:schemaRef ds:uri="c342784a-e01b-4ab4-be58-4ffd26e754a4"/>
    <ds:schemaRef ds:uri="http://purl.org/dc/dcmitype/"/>
  </ds:schemaRefs>
</ds:datastoreItem>
</file>

<file path=customXml/itemProps2.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30A087-72B4-4BEA-9A04-F943295C6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1500</TotalTime>
  <Words>1305</Words>
  <Application>Microsoft Office PowerPoint</Application>
  <PresentationFormat>Widescreen</PresentationFormat>
  <Paragraphs>157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Segoe UI</vt:lpstr>
      <vt:lpstr>Office Teması</vt:lpstr>
      <vt:lpstr>Vaka Yönetimi</vt:lpstr>
      <vt:lpstr>Sunum Planı</vt:lpstr>
      <vt:lpstr> VAKA YÖNETİMİ TANIMI VE KAPSAMI </vt:lpstr>
      <vt:lpstr>PowerPoint Presentation</vt:lpstr>
      <vt:lpstr>VAKA YÖNETİMİNİN İLKELERİ</vt:lpstr>
      <vt:lpstr>VAKA YÖNETİMİNDE MESLEK ELEMANININ ROLLERİ</vt:lpstr>
      <vt:lpstr>VAKA YÖNETİMİNİN AŞAMALARI </vt:lpstr>
      <vt:lpstr>Tespit</vt:lpstr>
      <vt:lpstr>PowerPoint Presentation</vt:lpstr>
      <vt:lpstr>Tanışma ve Bağlantı Kurma</vt:lpstr>
      <vt:lpstr>PowerPoint Presentation</vt:lpstr>
      <vt:lpstr>Değerlendirme</vt:lpstr>
      <vt:lpstr>PowerPoint Presentation</vt:lpstr>
      <vt:lpstr>Müdahale Planı Oluşturma</vt:lpstr>
      <vt:lpstr>PowerPoint Presentation</vt:lpstr>
      <vt:lpstr>PowerPoint Presentation</vt:lpstr>
      <vt:lpstr>Müdahale </vt:lpstr>
      <vt:lpstr>PowerPoint Presentation</vt:lpstr>
      <vt:lpstr>Raporlama</vt:lpstr>
      <vt:lpstr>PowerPoint Presentation</vt:lpstr>
      <vt:lpstr>Son Değerlendirme ve İzleme </vt:lpstr>
      <vt:lpstr>PowerPoint Presentation</vt:lpstr>
      <vt:lpstr>PowerPoint Presentation</vt:lpstr>
      <vt:lpstr>ÖZET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41</cp:revision>
  <dcterms:created xsi:type="dcterms:W3CDTF">2021-12-13T18:17:25Z</dcterms:created>
  <dcterms:modified xsi:type="dcterms:W3CDTF">2023-12-28T12:59:55Z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