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2"/>
  </p:notesMasterIdLst>
  <p:sldIdLst>
    <p:sldId id="297" r:id="rId2"/>
    <p:sldId id="274" r:id="rId3"/>
    <p:sldId id="275" r:id="rId4"/>
    <p:sldId id="277" r:id="rId5"/>
    <p:sldId id="278" r:id="rId6"/>
    <p:sldId id="279" r:id="rId7"/>
    <p:sldId id="280" r:id="rId8"/>
    <p:sldId id="281" r:id="rId9"/>
    <p:sldId id="258" r:id="rId10"/>
    <p:sldId id="259" r:id="rId11"/>
    <p:sldId id="262" r:id="rId12"/>
    <p:sldId id="263" r:id="rId13"/>
    <p:sldId id="264" r:id="rId14"/>
    <p:sldId id="265" r:id="rId15"/>
    <p:sldId id="267" r:id="rId16"/>
    <p:sldId id="268" r:id="rId17"/>
    <p:sldId id="269" r:id="rId18"/>
    <p:sldId id="282" r:id="rId19"/>
    <p:sldId id="285" r:id="rId20"/>
    <p:sldId id="286" r:id="rId21"/>
    <p:sldId id="287" r:id="rId22"/>
    <p:sldId id="288" r:id="rId23"/>
    <p:sldId id="289" r:id="rId24"/>
    <p:sldId id="290" r:id="rId25"/>
    <p:sldId id="291" r:id="rId26"/>
    <p:sldId id="292" r:id="rId27"/>
    <p:sldId id="293" r:id="rId28"/>
    <p:sldId id="296" r:id="rId29"/>
    <p:sldId id="294" r:id="rId30"/>
    <p:sldId id="2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4" autoAdjust="0"/>
    <p:restoredTop sz="94660"/>
  </p:normalViewPr>
  <p:slideViewPr>
    <p:cSldViewPr snapToGrid="0">
      <p:cViewPr varScale="1">
        <p:scale>
          <a:sx n="86" d="100"/>
          <a:sy n="86" d="100"/>
        </p:scale>
        <p:origin x="57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92CDA-25CF-4E0D-83B1-07BF54C4FE9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tr-TR"/>
        </a:p>
      </dgm:t>
    </dgm:pt>
    <dgm:pt modelId="{78A21E32-4311-4D6F-A5AF-40C75417FD02}">
      <dgm:prSet phldrT="[Metin]"/>
      <dgm:spPr/>
      <dgm:t>
        <a:bodyPr/>
        <a:lstStyle/>
        <a:p>
          <a:pPr algn="ctr"/>
          <a:r>
            <a:rPr lang="tr-TR" b="1" dirty="0">
              <a:latin typeface="Segoe UI" panose="020B0502040204020203" pitchFamily="34" charset="0"/>
              <a:cs typeface="Segoe UI" panose="020B0502040204020203" pitchFamily="34" charset="0"/>
            </a:rPr>
            <a:t>DANIŞMANLIK TEDBİRİ</a:t>
          </a:r>
          <a:endParaRPr lang="tr-TR" dirty="0">
            <a:latin typeface="Segoe UI" panose="020B0502040204020203" pitchFamily="34" charset="0"/>
            <a:cs typeface="Segoe UI" panose="020B0502040204020203" pitchFamily="34" charset="0"/>
          </a:endParaRPr>
        </a:p>
      </dgm:t>
    </dgm:pt>
    <dgm:pt modelId="{AD95B094-75CC-4B65-B466-7AC5502C4891}" type="parTrans" cxnId="{532B7315-3EE1-4C13-9117-787ADC1A97BC}">
      <dgm:prSet/>
      <dgm:spPr/>
      <dgm:t>
        <a:bodyPr/>
        <a:lstStyle/>
        <a:p>
          <a:endParaRPr lang="tr-TR"/>
        </a:p>
      </dgm:t>
    </dgm:pt>
    <dgm:pt modelId="{6319609E-37DC-4156-9B12-8D646CCE7E0B}" type="sibTrans" cxnId="{532B7315-3EE1-4C13-9117-787ADC1A97BC}">
      <dgm:prSet/>
      <dgm:spPr/>
      <dgm:t>
        <a:bodyPr/>
        <a:lstStyle/>
        <a:p>
          <a:endParaRPr lang="tr-TR"/>
        </a:p>
      </dgm:t>
    </dgm:pt>
    <dgm:pt modelId="{C01C315E-3846-4282-9D9F-D9C4C26AD294}">
      <dgm:prSet phldrT="[Metin]"/>
      <dgm:spPr/>
      <dgm:t>
        <a:bodyPr/>
        <a:lstStyle/>
        <a:p>
          <a:pPr algn="ctr"/>
          <a:r>
            <a:rPr lang="tr-TR" dirty="0">
              <a:latin typeface="Segoe UI" panose="020B0502040204020203" pitchFamily="34" charset="0"/>
              <a:cs typeface="Segoe UI" panose="020B0502040204020203" pitchFamily="34" charset="0"/>
            </a:rPr>
            <a:t> « Çocuğun bakımından sorumlu olan kimsenin herhangi bir nedenle görevini yerine getirememesi hâlinde, çocuğun resmî veya özel bakım yurdu ya da koruyucu aile hizmetlerinden yararlandırılması veya bu kurumlara yerleştirilmesine» yöneliktir.</a:t>
          </a:r>
        </a:p>
      </dgm:t>
    </dgm:pt>
    <dgm:pt modelId="{7E9B2598-4866-4B90-8C5F-6B5348A76B33}" type="parTrans" cxnId="{7A62927F-F233-45A2-ADCA-0E82FDBBA056}">
      <dgm:prSet/>
      <dgm:spPr/>
      <dgm:t>
        <a:bodyPr/>
        <a:lstStyle/>
        <a:p>
          <a:endParaRPr lang="tr-TR"/>
        </a:p>
      </dgm:t>
    </dgm:pt>
    <dgm:pt modelId="{E1E7DA7F-D052-47AD-A6EE-0AFD1AB6D818}" type="sibTrans" cxnId="{7A62927F-F233-45A2-ADCA-0E82FDBBA056}">
      <dgm:prSet/>
      <dgm:spPr/>
      <dgm:t>
        <a:bodyPr/>
        <a:lstStyle/>
        <a:p>
          <a:endParaRPr lang="tr-TR"/>
        </a:p>
      </dgm:t>
    </dgm:pt>
    <dgm:pt modelId="{6425C8D4-93C0-4BF4-B603-F0C8A5EDE340}">
      <dgm:prSet phldrT="[Metin]"/>
      <dgm:spPr/>
      <dgm:t>
        <a:bodyPr/>
        <a:lstStyle/>
        <a:p>
          <a:pPr algn="ctr"/>
          <a:r>
            <a:rPr lang="tr-TR" b="1" dirty="0">
              <a:latin typeface="Segoe UI" panose="020B0502040204020203" pitchFamily="34" charset="0"/>
              <a:cs typeface="Segoe UI" panose="020B0502040204020203" pitchFamily="34" charset="0"/>
            </a:rPr>
            <a:t>SAĞLIK TEDBİRİ</a:t>
          </a:r>
          <a:endParaRPr lang="tr-TR" dirty="0">
            <a:latin typeface="Segoe UI" panose="020B0502040204020203" pitchFamily="34" charset="0"/>
            <a:cs typeface="Segoe UI" panose="020B0502040204020203" pitchFamily="34" charset="0"/>
          </a:endParaRPr>
        </a:p>
      </dgm:t>
    </dgm:pt>
    <dgm:pt modelId="{3921E530-9DBF-4596-9703-2CEEF1878D38}" type="parTrans" cxnId="{85DD899B-76B8-4950-85C1-809BA4C19BF9}">
      <dgm:prSet/>
      <dgm:spPr/>
      <dgm:t>
        <a:bodyPr/>
        <a:lstStyle/>
        <a:p>
          <a:endParaRPr lang="tr-TR"/>
        </a:p>
      </dgm:t>
    </dgm:pt>
    <dgm:pt modelId="{0EA450F7-4494-4298-A1F1-F3443DB68C6D}" type="sibTrans" cxnId="{85DD899B-76B8-4950-85C1-809BA4C19BF9}">
      <dgm:prSet/>
      <dgm:spPr/>
      <dgm:t>
        <a:bodyPr/>
        <a:lstStyle/>
        <a:p>
          <a:endParaRPr lang="tr-TR"/>
        </a:p>
      </dgm:t>
    </dgm:pt>
    <dgm:pt modelId="{72967547-A1B6-4A60-AA41-4886F3A4315B}">
      <dgm:prSet phldrT="[Metin]"/>
      <dgm:spPr/>
      <dgm:t>
        <a:bodyPr/>
        <a:lstStyle/>
        <a:p>
          <a:pPr algn="ctr"/>
          <a:r>
            <a:rPr lang="tr-TR" b="1" dirty="0">
              <a:latin typeface="Segoe UI" panose="020B0502040204020203" pitchFamily="34" charset="0"/>
              <a:cs typeface="Segoe UI" panose="020B0502040204020203" pitchFamily="34" charset="0"/>
            </a:rPr>
            <a:t> « </a:t>
          </a:r>
          <a:r>
            <a:rPr lang="tr-TR" b="0" dirty="0">
              <a:latin typeface="Segoe UI" panose="020B0502040204020203" pitchFamily="34" charset="0"/>
              <a:cs typeface="Segoe UI" panose="020B0502040204020203" pitchFamily="34" charset="0"/>
            </a:rPr>
            <a:t>Ç</a:t>
          </a:r>
          <a:r>
            <a:rPr lang="tr-TR" dirty="0">
              <a:latin typeface="Segoe UI" panose="020B0502040204020203" pitchFamily="34" charset="0"/>
              <a:cs typeface="Segoe UI" panose="020B0502040204020203" pitchFamily="34" charset="0"/>
            </a:rPr>
            <a:t>ocuğun fiziksel ve ruhsal sağlığının korunması ve tedavisi için gerekli geçici veya sürekli tıbbî bakım ve rehabilitasyonunu, bağımlılık yapan maddeleri kullananların tedavilerinin yapılmasını» içermektedir.</a:t>
          </a:r>
        </a:p>
      </dgm:t>
    </dgm:pt>
    <dgm:pt modelId="{41C3BE23-0194-4C1C-87D8-A9ECCDF88E7F}" type="parTrans" cxnId="{624EFB90-7677-416B-ACA7-A99AEA360614}">
      <dgm:prSet/>
      <dgm:spPr/>
      <dgm:t>
        <a:bodyPr/>
        <a:lstStyle/>
        <a:p>
          <a:endParaRPr lang="tr-TR"/>
        </a:p>
      </dgm:t>
    </dgm:pt>
    <dgm:pt modelId="{8AF455FE-C466-4BC6-BD08-1CB2F5CBDFB4}" type="sibTrans" cxnId="{624EFB90-7677-416B-ACA7-A99AEA360614}">
      <dgm:prSet/>
      <dgm:spPr/>
      <dgm:t>
        <a:bodyPr/>
        <a:lstStyle/>
        <a:p>
          <a:endParaRPr lang="tr-TR"/>
        </a:p>
      </dgm:t>
    </dgm:pt>
    <dgm:pt modelId="{69E7129E-6339-462F-AB7F-7AD1A8F9DD02}">
      <dgm:prSet phldrT="[Metin]"/>
      <dgm:spPr/>
      <dgm:t>
        <a:bodyPr/>
        <a:lstStyle/>
        <a:p>
          <a:pPr algn="ctr"/>
          <a:r>
            <a:rPr lang="tr-TR" b="1" dirty="0">
              <a:latin typeface="Segoe UI" panose="020B0502040204020203" pitchFamily="34" charset="0"/>
              <a:cs typeface="Segoe UI" panose="020B0502040204020203" pitchFamily="34" charset="0"/>
            </a:rPr>
            <a:t>BARINMA TEDBİRİ</a:t>
          </a:r>
          <a:endParaRPr lang="tr-TR" dirty="0">
            <a:latin typeface="Segoe UI" panose="020B0502040204020203" pitchFamily="34" charset="0"/>
            <a:cs typeface="Segoe UI" panose="020B0502040204020203" pitchFamily="34" charset="0"/>
          </a:endParaRPr>
        </a:p>
      </dgm:t>
    </dgm:pt>
    <dgm:pt modelId="{90984407-C22A-4599-B50A-EF90AC3B2FDA}" type="parTrans" cxnId="{C4943D59-2285-4388-9A81-C91E5F6BD4D1}">
      <dgm:prSet/>
      <dgm:spPr/>
      <dgm:t>
        <a:bodyPr/>
        <a:lstStyle/>
        <a:p>
          <a:endParaRPr lang="tr-TR"/>
        </a:p>
      </dgm:t>
    </dgm:pt>
    <dgm:pt modelId="{36590F74-8427-4324-AF1D-A69A5F1CE7BE}" type="sibTrans" cxnId="{C4943D59-2285-4388-9A81-C91E5F6BD4D1}">
      <dgm:prSet/>
      <dgm:spPr/>
      <dgm:t>
        <a:bodyPr/>
        <a:lstStyle/>
        <a:p>
          <a:endParaRPr lang="tr-TR"/>
        </a:p>
      </dgm:t>
    </dgm:pt>
    <dgm:pt modelId="{36A307D6-7112-4A9E-B8C8-3D2959CDCEDA}">
      <dgm:prSet phldrT="[Metin]"/>
      <dgm:spPr/>
      <dgm:t>
        <a:bodyPr/>
        <a:lstStyle/>
        <a:p>
          <a:pPr algn="ctr"/>
          <a:r>
            <a:rPr lang="tr-TR" dirty="0">
              <a:latin typeface="Segoe UI" panose="020B0502040204020203" pitchFamily="34" charset="0"/>
              <a:cs typeface="Segoe UI" panose="020B0502040204020203" pitchFamily="34" charset="0"/>
            </a:rPr>
            <a:t> « Barınma yeri olmayan çocuklu kişilere veya hayatı tehlikede olan hamile kadınlara uygun barınma yeri sağlamaya» yöneliktir. </a:t>
          </a:r>
        </a:p>
      </dgm:t>
    </dgm:pt>
    <dgm:pt modelId="{22C1BB96-B3A8-43C1-99D2-88DDBC5BE80D}" type="parTrans" cxnId="{A428CE99-9742-45DC-B184-2FD1DBA13218}">
      <dgm:prSet/>
      <dgm:spPr/>
      <dgm:t>
        <a:bodyPr/>
        <a:lstStyle/>
        <a:p>
          <a:endParaRPr lang="tr-TR"/>
        </a:p>
      </dgm:t>
    </dgm:pt>
    <dgm:pt modelId="{3FD541E2-3D82-4E7D-A417-456954FBE842}" type="sibTrans" cxnId="{A428CE99-9742-45DC-B184-2FD1DBA13218}">
      <dgm:prSet/>
      <dgm:spPr/>
      <dgm:t>
        <a:bodyPr/>
        <a:lstStyle/>
        <a:p>
          <a:endParaRPr lang="tr-TR"/>
        </a:p>
      </dgm:t>
    </dgm:pt>
    <dgm:pt modelId="{7AF91102-7E49-421B-BA49-23EBA6BCEEE8}">
      <dgm:prSet phldrT="[Metin]"/>
      <dgm:spPr/>
      <dgm:t>
        <a:bodyPr/>
        <a:lstStyle/>
        <a:p>
          <a:pPr algn="ctr"/>
          <a:r>
            <a:rPr lang="tr-TR" b="1" dirty="0">
              <a:latin typeface="Segoe UI" panose="020B0502040204020203" pitchFamily="34" charset="0"/>
              <a:cs typeface="Segoe UI" panose="020B0502040204020203" pitchFamily="34" charset="0"/>
            </a:rPr>
            <a:t>EĞİTİM TEDBİRİ</a:t>
          </a:r>
          <a:endParaRPr lang="tr-TR" dirty="0">
            <a:latin typeface="Segoe UI" panose="020B0502040204020203" pitchFamily="34" charset="0"/>
            <a:cs typeface="Segoe UI" panose="020B0502040204020203" pitchFamily="34" charset="0"/>
          </a:endParaRPr>
        </a:p>
      </dgm:t>
    </dgm:pt>
    <dgm:pt modelId="{582E262D-E689-4B3E-8EC9-38F9ECDA30E8}" type="parTrans" cxnId="{A38FEEA6-2AB4-4DAB-80A5-69184BCF95E5}">
      <dgm:prSet/>
      <dgm:spPr/>
      <dgm:t>
        <a:bodyPr/>
        <a:lstStyle/>
        <a:p>
          <a:endParaRPr lang="tr-TR"/>
        </a:p>
      </dgm:t>
    </dgm:pt>
    <dgm:pt modelId="{6F5B6DD3-AD82-4633-8724-A0BBAEF9CEAE}" type="sibTrans" cxnId="{A38FEEA6-2AB4-4DAB-80A5-69184BCF95E5}">
      <dgm:prSet/>
      <dgm:spPr/>
      <dgm:t>
        <a:bodyPr/>
        <a:lstStyle/>
        <a:p>
          <a:endParaRPr lang="tr-TR"/>
        </a:p>
      </dgm:t>
    </dgm:pt>
    <dgm:pt modelId="{DF88E2F2-063F-416C-A11B-09CFB4010A74}">
      <dgm:prSet phldrT="[Metin]"/>
      <dgm:spPr/>
      <dgm:t>
        <a:bodyPr/>
        <a:lstStyle/>
        <a:p>
          <a:pPr algn="ctr"/>
          <a:r>
            <a:rPr lang="tr-TR" dirty="0">
              <a:latin typeface="Segoe UI" panose="020B0502040204020203" pitchFamily="34" charset="0"/>
              <a:cs typeface="Segoe UI" panose="020B0502040204020203" pitchFamily="34" charset="0"/>
            </a:rPr>
            <a:t> « Çocuğun bakımından sorumlu olan kimselere çocuk yetiştirme konusunda; çocuklara da eğitim ve gelişimleri ile ilgili sorunlarının çözümünde yol göstermeye» yöneliktir.</a:t>
          </a:r>
        </a:p>
      </dgm:t>
    </dgm:pt>
    <dgm:pt modelId="{1F1C91B0-900D-4635-A8D1-E5C91EEC0BDC}" type="parTrans" cxnId="{6A10A6D0-FD1C-4CBA-B5AE-DF0976634CFA}">
      <dgm:prSet/>
      <dgm:spPr/>
      <dgm:t>
        <a:bodyPr/>
        <a:lstStyle/>
        <a:p>
          <a:endParaRPr lang="tr-TR"/>
        </a:p>
      </dgm:t>
    </dgm:pt>
    <dgm:pt modelId="{499C84C7-CBC8-4097-B49E-A9394766C628}" type="sibTrans" cxnId="{6A10A6D0-FD1C-4CBA-B5AE-DF0976634CFA}">
      <dgm:prSet/>
      <dgm:spPr/>
      <dgm:t>
        <a:bodyPr/>
        <a:lstStyle/>
        <a:p>
          <a:endParaRPr lang="tr-TR"/>
        </a:p>
      </dgm:t>
    </dgm:pt>
    <dgm:pt modelId="{C8C540E4-3336-4F77-9F82-BFEA4276BB5C}">
      <dgm:prSet phldrT="[Metin]"/>
      <dgm:spPr/>
      <dgm:t>
        <a:bodyPr/>
        <a:lstStyle/>
        <a:p>
          <a:pPr algn="ctr"/>
          <a:r>
            <a:rPr lang="tr-TR" b="1" dirty="0">
              <a:latin typeface="Segoe UI" panose="020B0502040204020203" pitchFamily="34" charset="0"/>
              <a:cs typeface="Segoe UI" panose="020B0502040204020203" pitchFamily="34" charset="0"/>
            </a:rPr>
            <a:t>BAKIM TEDBİRİ</a:t>
          </a:r>
          <a:endParaRPr lang="tr-TR" dirty="0">
            <a:latin typeface="Segoe UI" panose="020B0502040204020203" pitchFamily="34" charset="0"/>
            <a:cs typeface="Segoe UI" panose="020B0502040204020203" pitchFamily="34" charset="0"/>
          </a:endParaRPr>
        </a:p>
      </dgm:t>
    </dgm:pt>
    <dgm:pt modelId="{025FA880-B64D-419F-939C-7C7A8BFFB3BA}" type="parTrans" cxnId="{900D5E4A-4619-4521-AD41-460A5C8FC8AB}">
      <dgm:prSet/>
      <dgm:spPr/>
      <dgm:t>
        <a:bodyPr/>
        <a:lstStyle/>
        <a:p>
          <a:endParaRPr lang="tr-TR"/>
        </a:p>
      </dgm:t>
    </dgm:pt>
    <dgm:pt modelId="{04D52576-39F3-479A-B9E3-192D6E0EA6B8}" type="sibTrans" cxnId="{900D5E4A-4619-4521-AD41-460A5C8FC8AB}">
      <dgm:prSet/>
      <dgm:spPr/>
      <dgm:t>
        <a:bodyPr/>
        <a:lstStyle/>
        <a:p>
          <a:endParaRPr lang="tr-TR"/>
        </a:p>
      </dgm:t>
    </dgm:pt>
    <dgm:pt modelId="{D380D9C5-F5F5-43E7-8B05-DDD690BD7B92}">
      <dgm:prSet phldrT="[Metin]"/>
      <dgm:spPr/>
      <dgm:t>
        <a:bodyPr/>
        <a:lstStyle/>
        <a:p>
          <a:pPr algn="ctr"/>
          <a:r>
            <a:rPr lang="tr-TR" dirty="0">
              <a:latin typeface="Segoe UI" panose="020B0502040204020203" pitchFamily="34" charset="0"/>
              <a:cs typeface="Segoe UI" panose="020B0502040204020203" pitchFamily="34" charset="0"/>
            </a:rPr>
            <a:t> « Çocuğun bir eğitim kurumuna gündüzlü veya yatılı olarak devamına; iş ve meslek edinmesi amacıyla bir meslek veya sanat edinme kursuna gitmesine veya meslek sahibi bir ustanın yanına yahut kamuya ya da özel sektöre ait iş yerlerine yerleştirilmesini» içermektedir.</a:t>
          </a:r>
        </a:p>
      </dgm:t>
    </dgm:pt>
    <dgm:pt modelId="{C0CFCF80-BB3A-4E83-A82F-2A64A383BD30}" type="sibTrans" cxnId="{7895301B-D046-4729-8072-A5144CD94F25}">
      <dgm:prSet/>
      <dgm:spPr/>
      <dgm:t>
        <a:bodyPr/>
        <a:lstStyle/>
        <a:p>
          <a:endParaRPr lang="tr-TR"/>
        </a:p>
      </dgm:t>
    </dgm:pt>
    <dgm:pt modelId="{BDD2DE5C-0D7A-4A19-BF6F-264D07B90726}" type="parTrans" cxnId="{7895301B-D046-4729-8072-A5144CD94F25}">
      <dgm:prSet/>
      <dgm:spPr/>
      <dgm:t>
        <a:bodyPr/>
        <a:lstStyle/>
        <a:p>
          <a:endParaRPr lang="tr-TR"/>
        </a:p>
      </dgm:t>
    </dgm:pt>
    <dgm:pt modelId="{AEFE3931-F22A-4A6E-AF2E-2E6778EED4C1}" type="pres">
      <dgm:prSet presAssocID="{1C092CDA-25CF-4E0D-83B1-07BF54C4FE92}" presName="Name0" presStyleCnt="0">
        <dgm:presLayoutVars>
          <dgm:dir/>
          <dgm:animLvl val="lvl"/>
          <dgm:resizeHandles val="exact"/>
        </dgm:presLayoutVars>
      </dgm:prSet>
      <dgm:spPr/>
    </dgm:pt>
    <dgm:pt modelId="{0D2DF600-893A-4288-8975-AFBCDE79CCCA}" type="pres">
      <dgm:prSet presAssocID="{78A21E32-4311-4D6F-A5AF-40C75417FD02}" presName="composite" presStyleCnt="0"/>
      <dgm:spPr/>
    </dgm:pt>
    <dgm:pt modelId="{EC948AB5-FF1C-4C1E-85A3-6584685F44D3}" type="pres">
      <dgm:prSet presAssocID="{78A21E32-4311-4D6F-A5AF-40C75417FD02}" presName="parTx" presStyleLbl="alignNode1" presStyleIdx="0" presStyleCnt="5">
        <dgm:presLayoutVars>
          <dgm:chMax val="0"/>
          <dgm:chPref val="0"/>
          <dgm:bulletEnabled val="1"/>
        </dgm:presLayoutVars>
      </dgm:prSet>
      <dgm:spPr/>
    </dgm:pt>
    <dgm:pt modelId="{ACC3E6E5-09EB-483A-B807-456686B75036}" type="pres">
      <dgm:prSet presAssocID="{78A21E32-4311-4D6F-A5AF-40C75417FD02}" presName="desTx" presStyleLbl="alignAccFollowNode1" presStyleIdx="0" presStyleCnt="5">
        <dgm:presLayoutVars>
          <dgm:bulletEnabled val="1"/>
        </dgm:presLayoutVars>
      </dgm:prSet>
      <dgm:spPr/>
    </dgm:pt>
    <dgm:pt modelId="{43E3662D-AE39-4E20-A04C-5FEF47CD57A4}" type="pres">
      <dgm:prSet presAssocID="{6319609E-37DC-4156-9B12-8D646CCE7E0B}" presName="space" presStyleCnt="0"/>
      <dgm:spPr/>
    </dgm:pt>
    <dgm:pt modelId="{4B0C6259-564B-487A-A8F1-5C4508B02B0E}" type="pres">
      <dgm:prSet presAssocID="{7AF91102-7E49-421B-BA49-23EBA6BCEEE8}" presName="composite" presStyleCnt="0"/>
      <dgm:spPr/>
    </dgm:pt>
    <dgm:pt modelId="{7C3EB88B-EE3A-42A4-92CD-9564FD5B3424}" type="pres">
      <dgm:prSet presAssocID="{7AF91102-7E49-421B-BA49-23EBA6BCEEE8}" presName="parTx" presStyleLbl="alignNode1" presStyleIdx="1" presStyleCnt="5">
        <dgm:presLayoutVars>
          <dgm:chMax val="0"/>
          <dgm:chPref val="0"/>
          <dgm:bulletEnabled val="1"/>
        </dgm:presLayoutVars>
      </dgm:prSet>
      <dgm:spPr/>
    </dgm:pt>
    <dgm:pt modelId="{034E9643-5D43-4CB5-BDD2-12E044F4A2ED}" type="pres">
      <dgm:prSet presAssocID="{7AF91102-7E49-421B-BA49-23EBA6BCEEE8}" presName="desTx" presStyleLbl="alignAccFollowNode1" presStyleIdx="1" presStyleCnt="5">
        <dgm:presLayoutVars>
          <dgm:bulletEnabled val="1"/>
        </dgm:presLayoutVars>
      </dgm:prSet>
      <dgm:spPr/>
    </dgm:pt>
    <dgm:pt modelId="{5024235E-3A30-4674-828A-EA9F459E6AF4}" type="pres">
      <dgm:prSet presAssocID="{6F5B6DD3-AD82-4633-8724-A0BBAEF9CEAE}" presName="space" presStyleCnt="0"/>
      <dgm:spPr/>
    </dgm:pt>
    <dgm:pt modelId="{3D954874-2D4D-4767-8C80-0F13EE6BE3EE}" type="pres">
      <dgm:prSet presAssocID="{C8C540E4-3336-4F77-9F82-BFEA4276BB5C}" presName="composite" presStyleCnt="0"/>
      <dgm:spPr/>
    </dgm:pt>
    <dgm:pt modelId="{6351B8EC-4639-45D5-ADD6-2C7CDD80940B}" type="pres">
      <dgm:prSet presAssocID="{C8C540E4-3336-4F77-9F82-BFEA4276BB5C}" presName="parTx" presStyleLbl="alignNode1" presStyleIdx="2" presStyleCnt="5">
        <dgm:presLayoutVars>
          <dgm:chMax val="0"/>
          <dgm:chPref val="0"/>
          <dgm:bulletEnabled val="1"/>
        </dgm:presLayoutVars>
      </dgm:prSet>
      <dgm:spPr/>
    </dgm:pt>
    <dgm:pt modelId="{A05935F9-645A-4250-9246-C5CD5529EDF9}" type="pres">
      <dgm:prSet presAssocID="{C8C540E4-3336-4F77-9F82-BFEA4276BB5C}" presName="desTx" presStyleLbl="alignAccFollowNode1" presStyleIdx="2" presStyleCnt="5">
        <dgm:presLayoutVars>
          <dgm:bulletEnabled val="1"/>
        </dgm:presLayoutVars>
      </dgm:prSet>
      <dgm:spPr/>
    </dgm:pt>
    <dgm:pt modelId="{4ED7D2AE-FBCF-4E44-ADA5-FD86DAB29683}" type="pres">
      <dgm:prSet presAssocID="{04D52576-39F3-479A-B9E3-192D6E0EA6B8}" presName="space" presStyleCnt="0"/>
      <dgm:spPr/>
    </dgm:pt>
    <dgm:pt modelId="{2B1967B0-F10B-4993-BF28-544B519DA8D3}" type="pres">
      <dgm:prSet presAssocID="{6425C8D4-93C0-4BF4-B603-F0C8A5EDE340}" presName="composite" presStyleCnt="0"/>
      <dgm:spPr/>
    </dgm:pt>
    <dgm:pt modelId="{60267051-530B-4570-84F9-2B0292DCBC26}" type="pres">
      <dgm:prSet presAssocID="{6425C8D4-93C0-4BF4-B603-F0C8A5EDE340}" presName="parTx" presStyleLbl="alignNode1" presStyleIdx="3" presStyleCnt="5">
        <dgm:presLayoutVars>
          <dgm:chMax val="0"/>
          <dgm:chPref val="0"/>
          <dgm:bulletEnabled val="1"/>
        </dgm:presLayoutVars>
      </dgm:prSet>
      <dgm:spPr/>
    </dgm:pt>
    <dgm:pt modelId="{602B6803-6895-47B4-8B74-9B870B6BA140}" type="pres">
      <dgm:prSet presAssocID="{6425C8D4-93C0-4BF4-B603-F0C8A5EDE340}" presName="desTx" presStyleLbl="alignAccFollowNode1" presStyleIdx="3" presStyleCnt="5">
        <dgm:presLayoutVars>
          <dgm:bulletEnabled val="1"/>
        </dgm:presLayoutVars>
      </dgm:prSet>
      <dgm:spPr/>
    </dgm:pt>
    <dgm:pt modelId="{6D443829-1EEC-4565-AFFD-85990065A029}" type="pres">
      <dgm:prSet presAssocID="{0EA450F7-4494-4298-A1F1-F3443DB68C6D}" presName="space" presStyleCnt="0"/>
      <dgm:spPr/>
    </dgm:pt>
    <dgm:pt modelId="{A2509453-3413-4BB3-84FD-DC523B2A6E42}" type="pres">
      <dgm:prSet presAssocID="{69E7129E-6339-462F-AB7F-7AD1A8F9DD02}" presName="composite" presStyleCnt="0"/>
      <dgm:spPr/>
    </dgm:pt>
    <dgm:pt modelId="{689045E5-CD82-4693-AB5A-EEDA9987FB50}" type="pres">
      <dgm:prSet presAssocID="{69E7129E-6339-462F-AB7F-7AD1A8F9DD02}" presName="parTx" presStyleLbl="alignNode1" presStyleIdx="4" presStyleCnt="5">
        <dgm:presLayoutVars>
          <dgm:chMax val="0"/>
          <dgm:chPref val="0"/>
          <dgm:bulletEnabled val="1"/>
        </dgm:presLayoutVars>
      </dgm:prSet>
      <dgm:spPr/>
    </dgm:pt>
    <dgm:pt modelId="{C168019C-264A-4151-B1BD-2569887FD5FF}" type="pres">
      <dgm:prSet presAssocID="{69E7129E-6339-462F-AB7F-7AD1A8F9DD02}" presName="desTx" presStyleLbl="alignAccFollowNode1" presStyleIdx="4" presStyleCnt="5">
        <dgm:presLayoutVars>
          <dgm:bulletEnabled val="1"/>
        </dgm:presLayoutVars>
      </dgm:prSet>
      <dgm:spPr/>
    </dgm:pt>
  </dgm:ptLst>
  <dgm:cxnLst>
    <dgm:cxn modelId="{8E65D110-ABC9-49AB-9361-2DCACAFF9A66}" type="presOf" srcId="{78A21E32-4311-4D6F-A5AF-40C75417FD02}" destId="{EC948AB5-FF1C-4C1E-85A3-6584685F44D3}" srcOrd="0" destOrd="0" presId="urn:microsoft.com/office/officeart/2005/8/layout/hList1"/>
    <dgm:cxn modelId="{CE901411-1572-4D43-B576-DFB826425E48}" type="presOf" srcId="{36A307D6-7112-4A9E-B8C8-3D2959CDCEDA}" destId="{C168019C-264A-4151-B1BD-2569887FD5FF}" srcOrd="0" destOrd="0" presId="urn:microsoft.com/office/officeart/2005/8/layout/hList1"/>
    <dgm:cxn modelId="{532B7315-3EE1-4C13-9117-787ADC1A97BC}" srcId="{1C092CDA-25CF-4E0D-83B1-07BF54C4FE92}" destId="{78A21E32-4311-4D6F-A5AF-40C75417FD02}" srcOrd="0" destOrd="0" parTransId="{AD95B094-75CC-4B65-B466-7AC5502C4891}" sibTransId="{6319609E-37DC-4156-9B12-8D646CCE7E0B}"/>
    <dgm:cxn modelId="{48A1D018-575C-4084-B431-DA0D17C9A2A8}" type="presOf" srcId="{DF88E2F2-063F-416C-A11B-09CFB4010A74}" destId="{ACC3E6E5-09EB-483A-B807-456686B75036}" srcOrd="0" destOrd="0" presId="urn:microsoft.com/office/officeart/2005/8/layout/hList1"/>
    <dgm:cxn modelId="{7895301B-D046-4729-8072-A5144CD94F25}" srcId="{7AF91102-7E49-421B-BA49-23EBA6BCEEE8}" destId="{D380D9C5-F5F5-43E7-8B05-DDD690BD7B92}" srcOrd="0" destOrd="0" parTransId="{BDD2DE5C-0D7A-4A19-BF6F-264D07B90726}" sibTransId="{C0CFCF80-BB3A-4E83-A82F-2A64A383BD30}"/>
    <dgm:cxn modelId="{2D46952B-F6BD-496B-A387-C67A904EEEEC}" type="presOf" srcId="{69E7129E-6339-462F-AB7F-7AD1A8F9DD02}" destId="{689045E5-CD82-4693-AB5A-EEDA9987FB50}" srcOrd="0" destOrd="0" presId="urn:microsoft.com/office/officeart/2005/8/layout/hList1"/>
    <dgm:cxn modelId="{900D5E4A-4619-4521-AD41-460A5C8FC8AB}" srcId="{1C092CDA-25CF-4E0D-83B1-07BF54C4FE92}" destId="{C8C540E4-3336-4F77-9F82-BFEA4276BB5C}" srcOrd="2" destOrd="0" parTransId="{025FA880-B64D-419F-939C-7C7A8BFFB3BA}" sibTransId="{04D52576-39F3-479A-B9E3-192D6E0EA6B8}"/>
    <dgm:cxn modelId="{0E4F2F59-658C-47A2-9D5C-A4A106BF0A79}" type="presOf" srcId="{1C092CDA-25CF-4E0D-83B1-07BF54C4FE92}" destId="{AEFE3931-F22A-4A6E-AF2E-2E6778EED4C1}" srcOrd="0" destOrd="0" presId="urn:microsoft.com/office/officeart/2005/8/layout/hList1"/>
    <dgm:cxn modelId="{C4943D59-2285-4388-9A81-C91E5F6BD4D1}" srcId="{1C092CDA-25CF-4E0D-83B1-07BF54C4FE92}" destId="{69E7129E-6339-462F-AB7F-7AD1A8F9DD02}" srcOrd="4" destOrd="0" parTransId="{90984407-C22A-4599-B50A-EF90AC3B2FDA}" sibTransId="{36590F74-8427-4324-AF1D-A69A5F1CE7BE}"/>
    <dgm:cxn modelId="{7A62927F-F233-45A2-ADCA-0E82FDBBA056}" srcId="{C8C540E4-3336-4F77-9F82-BFEA4276BB5C}" destId="{C01C315E-3846-4282-9D9F-D9C4C26AD294}" srcOrd="0" destOrd="0" parTransId="{7E9B2598-4866-4B90-8C5F-6B5348A76B33}" sibTransId="{E1E7DA7F-D052-47AD-A6EE-0AFD1AB6D818}"/>
    <dgm:cxn modelId="{624EFB90-7677-416B-ACA7-A99AEA360614}" srcId="{6425C8D4-93C0-4BF4-B603-F0C8A5EDE340}" destId="{72967547-A1B6-4A60-AA41-4886F3A4315B}" srcOrd="0" destOrd="0" parTransId="{41C3BE23-0194-4C1C-87D8-A9ECCDF88E7F}" sibTransId="{8AF455FE-C466-4BC6-BD08-1CB2F5CBDFB4}"/>
    <dgm:cxn modelId="{41931597-E838-442D-94CD-222B355E1D24}" type="presOf" srcId="{7AF91102-7E49-421B-BA49-23EBA6BCEEE8}" destId="{7C3EB88B-EE3A-42A4-92CD-9564FD5B3424}" srcOrd="0" destOrd="0" presId="urn:microsoft.com/office/officeart/2005/8/layout/hList1"/>
    <dgm:cxn modelId="{A428CE99-9742-45DC-B184-2FD1DBA13218}" srcId="{69E7129E-6339-462F-AB7F-7AD1A8F9DD02}" destId="{36A307D6-7112-4A9E-B8C8-3D2959CDCEDA}" srcOrd="0" destOrd="0" parTransId="{22C1BB96-B3A8-43C1-99D2-88DDBC5BE80D}" sibTransId="{3FD541E2-3D82-4E7D-A417-456954FBE842}"/>
    <dgm:cxn modelId="{85DD899B-76B8-4950-85C1-809BA4C19BF9}" srcId="{1C092CDA-25CF-4E0D-83B1-07BF54C4FE92}" destId="{6425C8D4-93C0-4BF4-B603-F0C8A5EDE340}" srcOrd="3" destOrd="0" parTransId="{3921E530-9DBF-4596-9703-2CEEF1878D38}" sibTransId="{0EA450F7-4494-4298-A1F1-F3443DB68C6D}"/>
    <dgm:cxn modelId="{A38FEEA6-2AB4-4DAB-80A5-69184BCF95E5}" srcId="{1C092CDA-25CF-4E0D-83B1-07BF54C4FE92}" destId="{7AF91102-7E49-421B-BA49-23EBA6BCEEE8}" srcOrd="1" destOrd="0" parTransId="{582E262D-E689-4B3E-8EC9-38F9ECDA30E8}" sibTransId="{6F5B6DD3-AD82-4633-8724-A0BBAEF9CEAE}"/>
    <dgm:cxn modelId="{FC1D1AA9-BA63-4317-85E6-ECB0497A80D4}" type="presOf" srcId="{72967547-A1B6-4A60-AA41-4886F3A4315B}" destId="{602B6803-6895-47B4-8B74-9B870B6BA140}" srcOrd="0" destOrd="0" presId="urn:microsoft.com/office/officeart/2005/8/layout/hList1"/>
    <dgm:cxn modelId="{D54BF9CD-3652-4F29-BDB7-EFFAAB444FF9}" type="presOf" srcId="{C8C540E4-3336-4F77-9F82-BFEA4276BB5C}" destId="{6351B8EC-4639-45D5-ADD6-2C7CDD80940B}" srcOrd="0" destOrd="0" presId="urn:microsoft.com/office/officeart/2005/8/layout/hList1"/>
    <dgm:cxn modelId="{6A10A6D0-FD1C-4CBA-B5AE-DF0976634CFA}" srcId="{78A21E32-4311-4D6F-A5AF-40C75417FD02}" destId="{DF88E2F2-063F-416C-A11B-09CFB4010A74}" srcOrd="0" destOrd="0" parTransId="{1F1C91B0-900D-4635-A8D1-E5C91EEC0BDC}" sibTransId="{499C84C7-CBC8-4097-B49E-A9394766C628}"/>
    <dgm:cxn modelId="{0F0FE3D3-AFFF-4594-813F-E2EB51671DEA}" type="presOf" srcId="{C01C315E-3846-4282-9D9F-D9C4C26AD294}" destId="{A05935F9-645A-4250-9246-C5CD5529EDF9}" srcOrd="0" destOrd="0" presId="urn:microsoft.com/office/officeart/2005/8/layout/hList1"/>
    <dgm:cxn modelId="{91EEFBDB-79F5-4BDA-A76A-178814C12067}" type="presOf" srcId="{6425C8D4-93C0-4BF4-B603-F0C8A5EDE340}" destId="{60267051-530B-4570-84F9-2B0292DCBC26}" srcOrd="0" destOrd="0" presId="urn:microsoft.com/office/officeart/2005/8/layout/hList1"/>
    <dgm:cxn modelId="{CD409EF6-33C0-4BAC-AA5E-B31DF1162CA7}" type="presOf" srcId="{D380D9C5-F5F5-43E7-8B05-DDD690BD7B92}" destId="{034E9643-5D43-4CB5-BDD2-12E044F4A2ED}" srcOrd="0" destOrd="0" presId="urn:microsoft.com/office/officeart/2005/8/layout/hList1"/>
    <dgm:cxn modelId="{97E8EBD4-2378-4CF6-B4D7-D9ED04C930FB}" type="presParOf" srcId="{AEFE3931-F22A-4A6E-AF2E-2E6778EED4C1}" destId="{0D2DF600-893A-4288-8975-AFBCDE79CCCA}" srcOrd="0" destOrd="0" presId="urn:microsoft.com/office/officeart/2005/8/layout/hList1"/>
    <dgm:cxn modelId="{2E9FC2E7-250D-429F-9083-A482B3F06E2B}" type="presParOf" srcId="{0D2DF600-893A-4288-8975-AFBCDE79CCCA}" destId="{EC948AB5-FF1C-4C1E-85A3-6584685F44D3}" srcOrd="0" destOrd="0" presId="urn:microsoft.com/office/officeart/2005/8/layout/hList1"/>
    <dgm:cxn modelId="{A5D0C17D-27AC-4ED0-B01B-5C94B2CA60E8}" type="presParOf" srcId="{0D2DF600-893A-4288-8975-AFBCDE79CCCA}" destId="{ACC3E6E5-09EB-483A-B807-456686B75036}" srcOrd="1" destOrd="0" presId="urn:microsoft.com/office/officeart/2005/8/layout/hList1"/>
    <dgm:cxn modelId="{DD0EF7AA-56B3-4E10-81E6-66053205C276}" type="presParOf" srcId="{AEFE3931-F22A-4A6E-AF2E-2E6778EED4C1}" destId="{43E3662D-AE39-4E20-A04C-5FEF47CD57A4}" srcOrd="1" destOrd="0" presId="urn:microsoft.com/office/officeart/2005/8/layout/hList1"/>
    <dgm:cxn modelId="{94FAB2FF-D4AA-4397-8E1A-66A90906B623}" type="presParOf" srcId="{AEFE3931-F22A-4A6E-AF2E-2E6778EED4C1}" destId="{4B0C6259-564B-487A-A8F1-5C4508B02B0E}" srcOrd="2" destOrd="0" presId="urn:microsoft.com/office/officeart/2005/8/layout/hList1"/>
    <dgm:cxn modelId="{18B12416-FD72-4692-9BEC-369E46F36254}" type="presParOf" srcId="{4B0C6259-564B-487A-A8F1-5C4508B02B0E}" destId="{7C3EB88B-EE3A-42A4-92CD-9564FD5B3424}" srcOrd="0" destOrd="0" presId="urn:microsoft.com/office/officeart/2005/8/layout/hList1"/>
    <dgm:cxn modelId="{50FD2792-33BD-458A-8DE7-1800D724B512}" type="presParOf" srcId="{4B0C6259-564B-487A-A8F1-5C4508B02B0E}" destId="{034E9643-5D43-4CB5-BDD2-12E044F4A2ED}" srcOrd="1" destOrd="0" presId="urn:microsoft.com/office/officeart/2005/8/layout/hList1"/>
    <dgm:cxn modelId="{FA448A73-7890-4CF2-A138-E935C545AAD5}" type="presParOf" srcId="{AEFE3931-F22A-4A6E-AF2E-2E6778EED4C1}" destId="{5024235E-3A30-4674-828A-EA9F459E6AF4}" srcOrd="3" destOrd="0" presId="urn:microsoft.com/office/officeart/2005/8/layout/hList1"/>
    <dgm:cxn modelId="{E4CB9E0C-112C-4D7F-8BF1-07D817CC361B}" type="presParOf" srcId="{AEFE3931-F22A-4A6E-AF2E-2E6778EED4C1}" destId="{3D954874-2D4D-4767-8C80-0F13EE6BE3EE}" srcOrd="4" destOrd="0" presId="urn:microsoft.com/office/officeart/2005/8/layout/hList1"/>
    <dgm:cxn modelId="{B571D5DE-7BC7-490A-9360-DADD5F445BC6}" type="presParOf" srcId="{3D954874-2D4D-4767-8C80-0F13EE6BE3EE}" destId="{6351B8EC-4639-45D5-ADD6-2C7CDD80940B}" srcOrd="0" destOrd="0" presId="urn:microsoft.com/office/officeart/2005/8/layout/hList1"/>
    <dgm:cxn modelId="{135527EA-9972-4FBF-AB2C-BECC205FC2FE}" type="presParOf" srcId="{3D954874-2D4D-4767-8C80-0F13EE6BE3EE}" destId="{A05935F9-645A-4250-9246-C5CD5529EDF9}" srcOrd="1" destOrd="0" presId="urn:microsoft.com/office/officeart/2005/8/layout/hList1"/>
    <dgm:cxn modelId="{94EF1F02-BF5B-44EA-964A-1F5438E2C0FA}" type="presParOf" srcId="{AEFE3931-F22A-4A6E-AF2E-2E6778EED4C1}" destId="{4ED7D2AE-FBCF-4E44-ADA5-FD86DAB29683}" srcOrd="5" destOrd="0" presId="urn:microsoft.com/office/officeart/2005/8/layout/hList1"/>
    <dgm:cxn modelId="{3A313015-719F-4397-9E37-D108FCC16E32}" type="presParOf" srcId="{AEFE3931-F22A-4A6E-AF2E-2E6778EED4C1}" destId="{2B1967B0-F10B-4993-BF28-544B519DA8D3}" srcOrd="6" destOrd="0" presId="urn:microsoft.com/office/officeart/2005/8/layout/hList1"/>
    <dgm:cxn modelId="{BA8D4102-0528-44AF-9500-8D227FC38A97}" type="presParOf" srcId="{2B1967B0-F10B-4993-BF28-544B519DA8D3}" destId="{60267051-530B-4570-84F9-2B0292DCBC26}" srcOrd="0" destOrd="0" presId="urn:microsoft.com/office/officeart/2005/8/layout/hList1"/>
    <dgm:cxn modelId="{5FBDF375-4CCC-4157-B150-3F296D13BFFD}" type="presParOf" srcId="{2B1967B0-F10B-4993-BF28-544B519DA8D3}" destId="{602B6803-6895-47B4-8B74-9B870B6BA140}" srcOrd="1" destOrd="0" presId="urn:microsoft.com/office/officeart/2005/8/layout/hList1"/>
    <dgm:cxn modelId="{CAA59183-4FC3-4A12-84FF-C9D7D568906F}" type="presParOf" srcId="{AEFE3931-F22A-4A6E-AF2E-2E6778EED4C1}" destId="{6D443829-1EEC-4565-AFFD-85990065A029}" srcOrd="7" destOrd="0" presId="urn:microsoft.com/office/officeart/2005/8/layout/hList1"/>
    <dgm:cxn modelId="{16EB6381-0B6E-4E78-A2DD-6CBE13EEDB9F}" type="presParOf" srcId="{AEFE3931-F22A-4A6E-AF2E-2E6778EED4C1}" destId="{A2509453-3413-4BB3-84FD-DC523B2A6E42}" srcOrd="8" destOrd="0" presId="urn:microsoft.com/office/officeart/2005/8/layout/hList1"/>
    <dgm:cxn modelId="{4195605D-766C-4D6B-9D0D-CD84D2CD2507}" type="presParOf" srcId="{A2509453-3413-4BB3-84FD-DC523B2A6E42}" destId="{689045E5-CD82-4693-AB5A-EEDA9987FB50}" srcOrd="0" destOrd="0" presId="urn:microsoft.com/office/officeart/2005/8/layout/hList1"/>
    <dgm:cxn modelId="{C2B61173-7898-410B-83F5-0B0465A8DB14}" type="presParOf" srcId="{A2509453-3413-4BB3-84FD-DC523B2A6E42}" destId="{C168019C-264A-4151-B1BD-2569887FD5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48AB5-FF1C-4C1E-85A3-6584685F44D3}">
      <dsp:nvSpPr>
        <dsp:cNvPr id="0" name=""/>
        <dsp:cNvSpPr/>
      </dsp:nvSpPr>
      <dsp:spPr>
        <a:xfrm>
          <a:off x="4929" y="81104"/>
          <a:ext cx="1889521" cy="316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Segoe UI" panose="020B0502040204020203" pitchFamily="34" charset="0"/>
              <a:cs typeface="Segoe UI" panose="020B0502040204020203" pitchFamily="34" charset="0"/>
            </a:rPr>
            <a:t>DANIŞMANLIK TEDBİRİ</a:t>
          </a:r>
          <a:endParaRPr lang="tr-TR" sz="1100" kern="1200" dirty="0">
            <a:latin typeface="Segoe UI" panose="020B0502040204020203" pitchFamily="34" charset="0"/>
            <a:cs typeface="Segoe UI" panose="020B0502040204020203" pitchFamily="34" charset="0"/>
          </a:endParaRPr>
        </a:p>
      </dsp:txBody>
      <dsp:txXfrm>
        <a:off x="4929" y="81104"/>
        <a:ext cx="1889521" cy="316800"/>
      </dsp:txXfrm>
    </dsp:sp>
    <dsp:sp modelId="{ACC3E6E5-09EB-483A-B807-456686B75036}">
      <dsp:nvSpPr>
        <dsp:cNvPr id="0" name=""/>
        <dsp:cNvSpPr/>
      </dsp:nvSpPr>
      <dsp:spPr>
        <a:xfrm>
          <a:off x="4929" y="397904"/>
          <a:ext cx="1889521" cy="23737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tr-TR" sz="1100" kern="1200" dirty="0">
              <a:latin typeface="Segoe UI" panose="020B0502040204020203" pitchFamily="34" charset="0"/>
              <a:cs typeface="Segoe UI" panose="020B0502040204020203" pitchFamily="34" charset="0"/>
            </a:rPr>
            <a:t> « Çocuğun bakımından sorumlu olan kimselere çocuk yetiştirme konusunda; çocuklara da eğitim ve gelişimleri ile ilgili sorunlarının çözümünde yol göstermeye» yöneliktir.</a:t>
          </a:r>
        </a:p>
      </dsp:txBody>
      <dsp:txXfrm>
        <a:off x="4929" y="397904"/>
        <a:ext cx="1889521" cy="2373728"/>
      </dsp:txXfrm>
    </dsp:sp>
    <dsp:sp modelId="{7C3EB88B-EE3A-42A4-92CD-9564FD5B3424}">
      <dsp:nvSpPr>
        <dsp:cNvPr id="0" name=""/>
        <dsp:cNvSpPr/>
      </dsp:nvSpPr>
      <dsp:spPr>
        <a:xfrm>
          <a:off x="2158984" y="81104"/>
          <a:ext cx="1889521" cy="316800"/>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Segoe UI" panose="020B0502040204020203" pitchFamily="34" charset="0"/>
              <a:cs typeface="Segoe UI" panose="020B0502040204020203" pitchFamily="34" charset="0"/>
            </a:rPr>
            <a:t>EĞİTİM TEDBİRİ</a:t>
          </a:r>
          <a:endParaRPr lang="tr-TR" sz="1100" kern="1200" dirty="0">
            <a:latin typeface="Segoe UI" panose="020B0502040204020203" pitchFamily="34" charset="0"/>
            <a:cs typeface="Segoe UI" panose="020B0502040204020203" pitchFamily="34" charset="0"/>
          </a:endParaRPr>
        </a:p>
      </dsp:txBody>
      <dsp:txXfrm>
        <a:off x="2158984" y="81104"/>
        <a:ext cx="1889521" cy="316800"/>
      </dsp:txXfrm>
    </dsp:sp>
    <dsp:sp modelId="{034E9643-5D43-4CB5-BDD2-12E044F4A2ED}">
      <dsp:nvSpPr>
        <dsp:cNvPr id="0" name=""/>
        <dsp:cNvSpPr/>
      </dsp:nvSpPr>
      <dsp:spPr>
        <a:xfrm>
          <a:off x="2158984" y="397904"/>
          <a:ext cx="1889521" cy="2373728"/>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tr-TR" sz="1100" kern="1200" dirty="0">
              <a:latin typeface="Segoe UI" panose="020B0502040204020203" pitchFamily="34" charset="0"/>
              <a:cs typeface="Segoe UI" panose="020B0502040204020203" pitchFamily="34" charset="0"/>
            </a:rPr>
            <a:t> « Çocuğun bir eğitim kurumuna gündüzlü veya yatılı olarak devamına; iş ve meslek edinmesi amacıyla bir meslek veya sanat edinme kursuna gitmesine veya meslek sahibi bir ustanın yanına yahut kamuya ya da özel sektöre ait iş yerlerine yerleştirilmesini» içermektedir.</a:t>
          </a:r>
        </a:p>
      </dsp:txBody>
      <dsp:txXfrm>
        <a:off x="2158984" y="397904"/>
        <a:ext cx="1889521" cy="2373728"/>
      </dsp:txXfrm>
    </dsp:sp>
    <dsp:sp modelId="{6351B8EC-4639-45D5-ADD6-2C7CDD80940B}">
      <dsp:nvSpPr>
        <dsp:cNvPr id="0" name=""/>
        <dsp:cNvSpPr/>
      </dsp:nvSpPr>
      <dsp:spPr>
        <a:xfrm>
          <a:off x="4313039" y="81104"/>
          <a:ext cx="1889521" cy="3168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Segoe UI" panose="020B0502040204020203" pitchFamily="34" charset="0"/>
              <a:cs typeface="Segoe UI" panose="020B0502040204020203" pitchFamily="34" charset="0"/>
            </a:rPr>
            <a:t>BAKIM TEDBİRİ</a:t>
          </a:r>
          <a:endParaRPr lang="tr-TR" sz="1100" kern="1200" dirty="0">
            <a:latin typeface="Segoe UI" panose="020B0502040204020203" pitchFamily="34" charset="0"/>
            <a:cs typeface="Segoe UI" panose="020B0502040204020203" pitchFamily="34" charset="0"/>
          </a:endParaRPr>
        </a:p>
      </dsp:txBody>
      <dsp:txXfrm>
        <a:off x="4313039" y="81104"/>
        <a:ext cx="1889521" cy="316800"/>
      </dsp:txXfrm>
    </dsp:sp>
    <dsp:sp modelId="{A05935F9-645A-4250-9246-C5CD5529EDF9}">
      <dsp:nvSpPr>
        <dsp:cNvPr id="0" name=""/>
        <dsp:cNvSpPr/>
      </dsp:nvSpPr>
      <dsp:spPr>
        <a:xfrm>
          <a:off x="4313039" y="397904"/>
          <a:ext cx="1889521" cy="237372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tr-TR" sz="1100" kern="1200" dirty="0">
              <a:latin typeface="Segoe UI" panose="020B0502040204020203" pitchFamily="34" charset="0"/>
              <a:cs typeface="Segoe UI" panose="020B0502040204020203" pitchFamily="34" charset="0"/>
            </a:rPr>
            <a:t> « Çocuğun bakımından sorumlu olan kimsenin herhangi bir nedenle görevini yerine getirememesi hâlinde, çocuğun resmî veya özel bakım yurdu ya da koruyucu aile hizmetlerinden yararlandırılması veya bu kurumlara yerleştirilmesine» yöneliktir.</a:t>
          </a:r>
        </a:p>
      </dsp:txBody>
      <dsp:txXfrm>
        <a:off x="4313039" y="397904"/>
        <a:ext cx="1889521" cy="2373728"/>
      </dsp:txXfrm>
    </dsp:sp>
    <dsp:sp modelId="{60267051-530B-4570-84F9-2B0292DCBC26}">
      <dsp:nvSpPr>
        <dsp:cNvPr id="0" name=""/>
        <dsp:cNvSpPr/>
      </dsp:nvSpPr>
      <dsp:spPr>
        <a:xfrm>
          <a:off x="6467094" y="81104"/>
          <a:ext cx="1889521" cy="316800"/>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Segoe UI" panose="020B0502040204020203" pitchFamily="34" charset="0"/>
              <a:cs typeface="Segoe UI" panose="020B0502040204020203" pitchFamily="34" charset="0"/>
            </a:rPr>
            <a:t>SAĞLIK TEDBİRİ</a:t>
          </a:r>
          <a:endParaRPr lang="tr-TR" sz="1100" kern="1200" dirty="0">
            <a:latin typeface="Segoe UI" panose="020B0502040204020203" pitchFamily="34" charset="0"/>
            <a:cs typeface="Segoe UI" panose="020B0502040204020203" pitchFamily="34" charset="0"/>
          </a:endParaRPr>
        </a:p>
      </dsp:txBody>
      <dsp:txXfrm>
        <a:off x="6467094" y="81104"/>
        <a:ext cx="1889521" cy="316800"/>
      </dsp:txXfrm>
    </dsp:sp>
    <dsp:sp modelId="{602B6803-6895-47B4-8B74-9B870B6BA140}">
      <dsp:nvSpPr>
        <dsp:cNvPr id="0" name=""/>
        <dsp:cNvSpPr/>
      </dsp:nvSpPr>
      <dsp:spPr>
        <a:xfrm>
          <a:off x="6467094" y="397904"/>
          <a:ext cx="1889521" cy="2373728"/>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tr-TR" sz="1100" b="1" kern="1200" dirty="0">
              <a:latin typeface="Segoe UI" panose="020B0502040204020203" pitchFamily="34" charset="0"/>
              <a:cs typeface="Segoe UI" panose="020B0502040204020203" pitchFamily="34" charset="0"/>
            </a:rPr>
            <a:t> « </a:t>
          </a:r>
          <a:r>
            <a:rPr lang="tr-TR" sz="1100" b="0" kern="1200" dirty="0">
              <a:latin typeface="Segoe UI" panose="020B0502040204020203" pitchFamily="34" charset="0"/>
              <a:cs typeface="Segoe UI" panose="020B0502040204020203" pitchFamily="34" charset="0"/>
            </a:rPr>
            <a:t>Ç</a:t>
          </a:r>
          <a:r>
            <a:rPr lang="tr-TR" sz="1100" kern="1200" dirty="0">
              <a:latin typeface="Segoe UI" panose="020B0502040204020203" pitchFamily="34" charset="0"/>
              <a:cs typeface="Segoe UI" panose="020B0502040204020203" pitchFamily="34" charset="0"/>
            </a:rPr>
            <a:t>ocuğun fiziksel ve ruhsal sağlığının korunması ve tedavisi için gerekli geçici veya sürekli tıbbî bakım ve rehabilitasyonunu, bağımlılık yapan maddeleri kullananların tedavilerinin yapılmasını» içermektedir.</a:t>
          </a:r>
        </a:p>
      </dsp:txBody>
      <dsp:txXfrm>
        <a:off x="6467094" y="397904"/>
        <a:ext cx="1889521" cy="2373728"/>
      </dsp:txXfrm>
    </dsp:sp>
    <dsp:sp modelId="{689045E5-CD82-4693-AB5A-EEDA9987FB50}">
      <dsp:nvSpPr>
        <dsp:cNvPr id="0" name=""/>
        <dsp:cNvSpPr/>
      </dsp:nvSpPr>
      <dsp:spPr>
        <a:xfrm>
          <a:off x="8621148" y="81104"/>
          <a:ext cx="1889521" cy="316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Segoe UI" panose="020B0502040204020203" pitchFamily="34" charset="0"/>
              <a:cs typeface="Segoe UI" panose="020B0502040204020203" pitchFamily="34" charset="0"/>
            </a:rPr>
            <a:t>BARINMA TEDBİRİ</a:t>
          </a:r>
          <a:endParaRPr lang="tr-TR" sz="1100" kern="1200" dirty="0">
            <a:latin typeface="Segoe UI" panose="020B0502040204020203" pitchFamily="34" charset="0"/>
            <a:cs typeface="Segoe UI" panose="020B0502040204020203" pitchFamily="34" charset="0"/>
          </a:endParaRPr>
        </a:p>
      </dsp:txBody>
      <dsp:txXfrm>
        <a:off x="8621148" y="81104"/>
        <a:ext cx="1889521" cy="316800"/>
      </dsp:txXfrm>
    </dsp:sp>
    <dsp:sp modelId="{C168019C-264A-4151-B1BD-2569887FD5FF}">
      <dsp:nvSpPr>
        <dsp:cNvPr id="0" name=""/>
        <dsp:cNvSpPr/>
      </dsp:nvSpPr>
      <dsp:spPr>
        <a:xfrm>
          <a:off x="8621148" y="397904"/>
          <a:ext cx="1889521" cy="237372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Char char="•"/>
          </a:pPr>
          <a:r>
            <a:rPr lang="tr-TR" sz="1100" kern="1200" dirty="0">
              <a:latin typeface="Segoe UI" panose="020B0502040204020203" pitchFamily="34" charset="0"/>
              <a:cs typeface="Segoe UI" panose="020B0502040204020203" pitchFamily="34" charset="0"/>
            </a:rPr>
            <a:t> « Barınma yeri olmayan çocuklu kişilere veya hayatı tehlikede olan hamile kadınlara uygun barınma yeri sağlamaya» yöneliktir. </a:t>
          </a:r>
        </a:p>
      </dsp:txBody>
      <dsp:txXfrm>
        <a:off x="8621148" y="397904"/>
        <a:ext cx="1889521" cy="237372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84CBAB4B-F817-4447-8219-C45FE869B529}" type="datetime1">
              <a:rPr lang="en-US" smtClean="0"/>
              <a:t>12/5/2023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BD89330E-5923-46C3-896C-23B28445D1C3}" type="datetime1">
              <a:rPr lang="en-US" smtClean="0"/>
              <a:t>12/5/2023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B011ECF3-010D-4CEA-AA16-D92804E15F23}" type="datetime1">
              <a:rPr lang="en-US" smtClean="0"/>
              <a:t>12/5/2023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1C89D00F-D5FB-46B7-A943-CD1AE28AC18F}" type="datetime1">
              <a:rPr lang="en-US" smtClean="0"/>
              <a:t>12/5/2023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BC460E5B-20D9-4F00-83FD-0525E6ED9FAF}" type="datetime1">
              <a:rPr lang="en-US" smtClean="0"/>
              <a:t>12/5/2023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0F74136E-9F0E-4F59-9183-186D738EE720}" type="datetime1">
              <a:rPr lang="en-US" smtClean="0"/>
              <a:t>12/5/2023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D0567815-A57B-4FB8-94E5-07A2BEC1E91D}" type="datetime1">
              <a:rPr lang="en-US" smtClean="0"/>
              <a:t>12/5/2023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FAA92C84-FEC1-4E6F-99AD-FCF74DA8E241}" type="datetime1">
              <a:rPr lang="en-US" smtClean="0"/>
              <a:t>12/5/2023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12AF5E-B7C1-456D-8F6B-A9619D4B6652}" type="datetime1">
              <a:rPr lang="en-US" smtClean="0"/>
              <a:t>12/5/2023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7BAD5EB-6BF7-4D58-B8ED-46FE983FDADC}" type="datetime1">
              <a:rPr lang="en-US" smtClean="0"/>
              <a:t>12/5/2023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587AEEF-0926-4E28-AA9F-8AB244A9B458}" type="datetime1">
              <a:rPr lang="en-US" smtClean="0"/>
              <a:t>12/5/2023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445E2-A5B5-4ED8-9DB5-4444DEE6AEC3}" type="datetime1">
              <a:rPr lang="en-US" smtClean="0"/>
              <a:t>12/5/2023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676863"/>
            <a:ext cx="9144000" cy="1655762"/>
          </a:xfrm>
          <a:solidFill>
            <a:srgbClr val="FFC000"/>
          </a:solidFill>
        </p:spPr>
        <p:txBody>
          <a:bodyPr>
            <a:normAutofit fontScale="90000"/>
          </a:bodyPr>
          <a:lstStyle/>
          <a:p>
            <a:r>
              <a:rPr lang="tr-TR" dirty="0"/>
              <a:t>ÇOCUK KORUMA-ULUSAL VE ULUSLARARASI MEVZUAT</a:t>
            </a:r>
          </a:p>
        </p:txBody>
      </p:sp>
      <p:sp>
        <p:nvSpPr>
          <p:cNvPr id="7" name="Subtitle 6"/>
          <p:cNvSpPr>
            <a:spLocks noGrp="1"/>
          </p:cNvSpPr>
          <p:nvPr>
            <p:ph type="subTitle" idx="1"/>
          </p:nvPr>
        </p:nvSpPr>
        <p:spPr/>
        <p:txBody>
          <a:bodyPr/>
          <a:lstStyle/>
          <a:p>
            <a:r>
              <a:rPr lang="tr-TR" b="1" dirty="0"/>
              <a:t>Anahtar Sözcükler: </a:t>
            </a:r>
            <a:endParaRPr lang="en-US" b="1" dirty="0"/>
          </a:p>
          <a:p>
            <a:r>
              <a:rPr lang="tr-TR" dirty="0"/>
              <a:t>Çocuk </a:t>
            </a:r>
            <a:r>
              <a:rPr lang="en-US" dirty="0"/>
              <a:t>k</a:t>
            </a:r>
            <a:r>
              <a:rPr lang="tr-TR" dirty="0"/>
              <a:t>oruma, </a:t>
            </a:r>
            <a:r>
              <a:rPr lang="en-US" dirty="0"/>
              <a:t>ç</a:t>
            </a:r>
            <a:r>
              <a:rPr lang="tr-TR" dirty="0"/>
              <a:t>ocuk </a:t>
            </a:r>
            <a:r>
              <a:rPr lang="en-US" dirty="0"/>
              <a:t>k</a:t>
            </a:r>
            <a:r>
              <a:rPr lang="tr-TR" dirty="0"/>
              <a:t>oruma </a:t>
            </a:r>
            <a:r>
              <a:rPr lang="en-US" dirty="0"/>
              <a:t>p</a:t>
            </a:r>
            <a:r>
              <a:rPr lang="tr-TR" dirty="0"/>
              <a:t>olitikaları, </a:t>
            </a:r>
            <a:r>
              <a:rPr lang="en-US" dirty="0"/>
              <a:t>ç</a:t>
            </a:r>
            <a:r>
              <a:rPr lang="tr-TR" dirty="0"/>
              <a:t>ocuk </a:t>
            </a:r>
            <a:r>
              <a:rPr lang="en-US" dirty="0"/>
              <a:t>k</a:t>
            </a:r>
            <a:r>
              <a:rPr lang="tr-TR" dirty="0"/>
              <a:t>oruma </a:t>
            </a:r>
            <a:r>
              <a:rPr lang="en-US" dirty="0"/>
              <a:t>m</a:t>
            </a:r>
            <a:r>
              <a:rPr lang="tr-TR" dirty="0"/>
              <a:t>evzuatı, </a:t>
            </a:r>
            <a:r>
              <a:rPr lang="en-US" dirty="0"/>
              <a:t>ç</a:t>
            </a:r>
            <a:r>
              <a:rPr lang="tr-TR" dirty="0"/>
              <a:t>ocuk </a:t>
            </a:r>
            <a:r>
              <a:rPr lang="en-US" dirty="0"/>
              <a:t>k</a:t>
            </a:r>
            <a:r>
              <a:rPr lang="tr-TR" dirty="0"/>
              <a:t>oruma </a:t>
            </a:r>
            <a:r>
              <a:rPr lang="en-US" dirty="0"/>
              <a:t>k</a:t>
            </a:r>
            <a:r>
              <a:rPr lang="tr-TR" dirty="0"/>
              <a:t>anunu, </a:t>
            </a:r>
            <a:r>
              <a:rPr lang="en-US" dirty="0" err="1"/>
              <a:t>ul</a:t>
            </a:r>
            <a:r>
              <a:rPr lang="tr-TR" dirty="0"/>
              <a:t>uslararası </a:t>
            </a:r>
            <a:r>
              <a:rPr lang="en-US" dirty="0"/>
              <a:t>ç</a:t>
            </a:r>
            <a:r>
              <a:rPr lang="tr-TR" dirty="0"/>
              <a:t>ocuk </a:t>
            </a:r>
            <a:r>
              <a:rPr lang="en-US" dirty="0"/>
              <a:t>k</a:t>
            </a:r>
            <a:r>
              <a:rPr lang="tr-TR" dirty="0"/>
              <a:t>oruma </a:t>
            </a:r>
            <a:r>
              <a:rPr lang="en-US" dirty="0"/>
              <a:t>m</a:t>
            </a:r>
            <a:r>
              <a:rPr lang="tr-TR" dirty="0"/>
              <a:t>evzuatı.</a:t>
            </a:r>
          </a:p>
          <a:p>
            <a:endParaRPr lang="tr-TR" dirty="0"/>
          </a:p>
        </p:txBody>
      </p:sp>
      <p:sp>
        <p:nvSpPr>
          <p:cNvPr id="2" name="Slayt Numarası Yer Tutucusu 1">
            <a:extLst>
              <a:ext uri="{FF2B5EF4-FFF2-40B4-BE49-F238E27FC236}">
                <a16:creationId xmlns:a16="http://schemas.microsoft.com/office/drawing/2014/main" id="{0208A36D-F689-1137-CAD1-535DABFBDE85}"/>
              </a:ext>
            </a:extLst>
          </p:cNvPr>
          <p:cNvSpPr>
            <a:spLocks noGrp="1"/>
          </p:cNvSpPr>
          <p:nvPr>
            <p:ph type="sldNum" sz="quarter" idx="12"/>
          </p:nvPr>
        </p:nvSpPr>
        <p:spPr>
          <a:xfrm>
            <a:off x="9296400" y="6311962"/>
            <a:ext cx="2743200" cy="365125"/>
          </a:xfrm>
        </p:spPr>
        <p:txBody>
          <a:bodyPr/>
          <a:lstStyle/>
          <a:p>
            <a:fld id="{0BE68271-D1D7-4240-9CAF-7A57D75CD8A1}" type="slidenum">
              <a:rPr lang="en-US" smtClean="0"/>
              <a:t>1</a:t>
            </a:fld>
            <a:endParaRPr lang="en-US" dirty="0"/>
          </a:p>
        </p:txBody>
      </p:sp>
    </p:spTree>
    <p:extLst>
      <p:ext uri="{BB962C8B-B14F-4D97-AF65-F5344CB8AC3E}">
        <p14:creationId xmlns:p14="http://schemas.microsoft.com/office/powerpoint/2010/main" val="243966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p:nvPr/>
        </p:nvPicPr>
        <p:blipFill rotWithShape="1">
          <a:blip r:embed="rId2" cstate="print">
            <a:extLst>
              <a:ext uri="{28A0092B-C50C-407E-A947-70E740481C1C}">
                <a14:useLocalDpi xmlns:a14="http://schemas.microsoft.com/office/drawing/2010/main" val="0"/>
              </a:ext>
            </a:extLst>
          </a:blip>
          <a:srcRect l="6717" r="19235" b="14914"/>
          <a:stretch/>
        </p:blipFill>
        <p:spPr bwMode="auto">
          <a:xfrm>
            <a:off x="934358" y="2438312"/>
            <a:ext cx="2342606" cy="1981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a:ext>
          </a:extLst>
        </p:spPr>
      </p:pic>
      <p:sp>
        <p:nvSpPr>
          <p:cNvPr id="6" name="Dikdörtgen 5"/>
          <p:cNvSpPr/>
          <p:nvPr/>
        </p:nvSpPr>
        <p:spPr>
          <a:xfrm>
            <a:off x="3156401" y="2031114"/>
            <a:ext cx="8384570" cy="4042132"/>
          </a:xfrm>
          <a:prstGeom prst="rect">
            <a:avLst/>
          </a:prstGeom>
        </p:spPr>
        <p:txBody>
          <a:bodyPr wrap="square">
            <a:spAutoFit/>
          </a:bodyPr>
          <a:lstStyle/>
          <a:p>
            <a:pPr marL="171450" indent="-171450" algn="just">
              <a:spcBef>
                <a:spcPts val="500"/>
              </a:spcBef>
              <a:spcAft>
                <a:spcPts val="0"/>
              </a:spcAft>
              <a:buFont typeface="Arial" panose="020B0604020202020204" pitchFamily="34" charset="0"/>
              <a:buChar char="•"/>
            </a:pPr>
            <a:r>
              <a:rPr lang="tr-TR" sz="1600" dirty="0">
                <a:latin typeface="Segoe UI" panose="020B0502040204020203" pitchFamily="34" charset="0"/>
                <a:ea typeface="Calibri" panose="020F0502020204030204" pitchFamily="34" charset="0"/>
                <a:cs typeface="Segoe UI" panose="020B0502040204020203" pitchFamily="34" charset="0"/>
              </a:rPr>
              <a:t>Korunma ihtiyacı olan çocuklar hakkında koruyucu ve destekleyici tedbir kararı; çocuğun annesi, babası, vasisi, bakım ve gözetiminden sorumlu kimse, ASHB ve Cumhuriyet savcısının istemi üzerine veya </a:t>
            </a:r>
            <a:r>
              <a:rPr lang="tr-TR" sz="1600" dirty="0" err="1">
                <a:latin typeface="Segoe UI" panose="020B0502040204020203" pitchFamily="34" charset="0"/>
                <a:ea typeface="Calibri" panose="020F0502020204030204" pitchFamily="34" charset="0"/>
                <a:cs typeface="Segoe UI" panose="020B0502040204020203" pitchFamily="34" charset="0"/>
              </a:rPr>
              <a:t>re’sen</a:t>
            </a:r>
            <a:r>
              <a:rPr lang="tr-TR" sz="1600" dirty="0">
                <a:latin typeface="Segoe UI" panose="020B0502040204020203" pitchFamily="34" charset="0"/>
                <a:ea typeface="Calibri" panose="020F0502020204030204" pitchFamily="34" charset="0"/>
                <a:cs typeface="Segoe UI" panose="020B0502040204020203" pitchFamily="34" charset="0"/>
              </a:rPr>
              <a:t> çocuk hâkimi tarafından alınabilir. Hâkim tedbir kararı vermeden önce çocuk hakkında sosyal inceleme yapılmasını isteyebilir. </a:t>
            </a:r>
          </a:p>
          <a:p>
            <a:pPr marL="171450" indent="-171450" algn="just">
              <a:spcBef>
                <a:spcPts val="500"/>
              </a:spcBef>
              <a:spcAft>
                <a:spcPts val="0"/>
              </a:spcAft>
              <a:buFont typeface="Arial" panose="020B0604020202020204" pitchFamily="34" charset="0"/>
              <a:buChar char="•"/>
            </a:pPr>
            <a:r>
              <a:rPr lang="tr-TR" sz="1600" dirty="0">
                <a:latin typeface="Segoe UI" panose="020B0502040204020203" pitchFamily="34" charset="0"/>
                <a:ea typeface="Calibri" panose="020F0502020204030204" pitchFamily="34" charset="0"/>
                <a:cs typeface="Segoe UI" panose="020B0502040204020203" pitchFamily="34" charset="0"/>
              </a:rPr>
              <a:t>Alınan tedbir kararlarının uygulanması, kararı veren hâkim veya mahkemece en geç üçer aylık sürelerle incelettirilir.</a:t>
            </a:r>
          </a:p>
          <a:p>
            <a:pPr marL="171450" indent="-171450" algn="just">
              <a:spcBef>
                <a:spcPts val="500"/>
              </a:spcBef>
              <a:spcAft>
                <a:spcPts val="0"/>
              </a:spcAft>
              <a:buFont typeface="Arial" panose="020B0604020202020204" pitchFamily="34" charset="0"/>
              <a:buChar char="•"/>
            </a:pPr>
            <a:r>
              <a:rPr lang="tr-TR" sz="1600" dirty="0">
                <a:latin typeface="Segoe UI" panose="020B0502040204020203" pitchFamily="34" charset="0"/>
                <a:ea typeface="Calibri" panose="020F0502020204030204" pitchFamily="34" charset="0"/>
                <a:cs typeface="Segoe UI" panose="020B0502040204020203" pitchFamily="34" charset="0"/>
              </a:rPr>
              <a:t>Derhal koruma altına alınma gerektiren bir durum olması halinde, il müdürlükleri tarafından bakım ve gözetim altına alındıktan sonra acil koruma kararının alınması için çocuğun kuruma geldiği tarihten itibaren en geç beş gün içinde çocuk hâkimine müracaat edilir. Hâkim, üç gün içinde talep hakkında karar verir.</a:t>
            </a:r>
          </a:p>
          <a:p>
            <a:pPr marL="171450" indent="-171450" algn="just">
              <a:spcBef>
                <a:spcPts val="500"/>
              </a:spcBef>
              <a:spcAft>
                <a:spcPts val="0"/>
              </a:spcAft>
              <a:buFont typeface="Arial" panose="020B0604020202020204" pitchFamily="34" charset="0"/>
              <a:buChar char="•"/>
            </a:pPr>
            <a:r>
              <a:rPr lang="tr-TR" sz="1600" b="1" dirty="0">
                <a:solidFill>
                  <a:srgbClr val="0070C0"/>
                </a:solidFill>
                <a:latin typeface="Segoe UI" panose="020B0502040204020203" pitchFamily="34" charset="0"/>
                <a:ea typeface="Calibri" panose="020F0502020204030204" pitchFamily="34" charset="0"/>
                <a:cs typeface="Segoe UI" panose="020B0502040204020203" pitchFamily="34" charset="0"/>
              </a:rPr>
              <a:t>Acil korunma kararı en fazla otuz günlük süre ile sınırlı olmak üzere verilebilir.</a:t>
            </a:r>
            <a:r>
              <a:rPr lang="tr-TR" sz="1600" dirty="0">
                <a:solidFill>
                  <a:srgbClr val="0070C0"/>
                </a:solidFill>
                <a:latin typeface="Segoe UI" panose="020B0502040204020203" pitchFamily="34" charset="0"/>
                <a:ea typeface="Calibri" panose="020F0502020204030204" pitchFamily="34" charset="0"/>
                <a:cs typeface="Segoe UI" panose="020B0502040204020203" pitchFamily="34" charset="0"/>
              </a:rPr>
              <a:t> </a:t>
            </a:r>
            <a:r>
              <a:rPr lang="tr-TR" sz="1600" dirty="0">
                <a:latin typeface="Segoe UI" panose="020B0502040204020203" pitchFamily="34" charset="0"/>
                <a:ea typeface="Calibri" panose="020F0502020204030204" pitchFamily="34" charset="0"/>
                <a:cs typeface="Segoe UI" panose="020B0502040204020203" pitchFamily="34" charset="0"/>
              </a:rPr>
              <a:t>Bu süre içinde Kurumca çocuk hakkında sosyal inceleme yapılır ve tedbir kararı alınıp alınmayacağı değerlendirilerek görüş hâkime bildirilir. Hâkim, çocuğun, ailesine teslim edilip edilmeyeceğine veya uygun görülen başka bir tedbire karar verebilir. </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marL="171450" indent="-171450" algn="just">
              <a:spcBef>
                <a:spcPts val="500"/>
              </a:spcBef>
              <a:spcAft>
                <a:spcPts val="0"/>
              </a:spcAft>
              <a:buFont typeface="Arial" panose="020B0604020202020204" pitchFamily="34" charset="0"/>
              <a:buChar char="•"/>
            </a:pPr>
            <a:endParaRPr lang="tr-TR" sz="1600" dirty="0">
              <a:latin typeface="Segoe UI" panose="020B0502040204020203" pitchFamily="34" charset="0"/>
              <a:ea typeface="Calibri" panose="020F0502020204030204" pitchFamily="34" charset="0"/>
              <a:cs typeface="Segoe UI" panose="020B0502040204020203" pitchFamily="34" charset="0"/>
            </a:endParaRPr>
          </a:p>
        </p:txBody>
      </p:sp>
      <p:sp>
        <p:nvSpPr>
          <p:cNvPr id="9" name="Title 11"/>
          <p:cNvSpPr txBox="1">
            <a:spLocks/>
          </p:cNvSpPr>
          <p:nvPr/>
        </p:nvSpPr>
        <p:spPr>
          <a:xfrm>
            <a:off x="934358" y="1459555"/>
            <a:ext cx="10515600" cy="500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u="sng" dirty="0">
                <a:solidFill>
                  <a:schemeClr val="accent1">
                    <a:lumMod val="75000"/>
                  </a:schemeClr>
                </a:solidFill>
                <a:latin typeface="Segoe UI" panose="020B0502040204020203" pitchFamily="34" charset="0"/>
                <a:cs typeface="Segoe UI" panose="020B0502040204020203" pitchFamily="34" charset="0"/>
              </a:rPr>
              <a:t>Çocuk Koruma Kanunu</a:t>
            </a:r>
            <a:endParaRPr lang="en-US" sz="3200" b="1" u="sng" dirty="0">
              <a:solidFill>
                <a:schemeClr val="accent1">
                  <a:lumMod val="75000"/>
                </a:scheme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9395CC49-E95C-0D11-F8C5-9ADB5D420028}"/>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343632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1634" y="2673532"/>
            <a:ext cx="6442166" cy="3039292"/>
          </a:xfrm>
          <a:solidFill>
            <a:schemeClr val="bg1">
              <a:lumMod val="85000"/>
            </a:schemeClr>
          </a:solidFill>
          <a:ln w="28575">
            <a:solidFill>
              <a:schemeClr val="bg1">
                <a:lumMod val="85000"/>
              </a:schemeClr>
            </a:solidFill>
          </a:ln>
        </p:spPr>
        <p:txBody>
          <a:bodyPr>
            <a:noAutofit/>
          </a:bodyPr>
          <a:lstStyle/>
          <a:p>
            <a:pPr marL="0" indent="0" algn="just">
              <a:lnSpc>
                <a:spcPct val="100000"/>
              </a:lnSpc>
              <a:buNone/>
            </a:pPr>
            <a:r>
              <a:rPr lang="tr-TR" sz="1200" b="1" dirty="0">
                <a:solidFill>
                  <a:srgbClr val="0070C0"/>
                </a:solidFill>
                <a:latin typeface="Segoe UI" panose="020B0502040204020203" pitchFamily="34" charset="0"/>
                <a:cs typeface="Segoe UI" panose="020B0502040204020203" pitchFamily="34" charset="0"/>
              </a:rPr>
              <a:t>Mahkemelerin görevleri </a:t>
            </a:r>
          </a:p>
          <a:p>
            <a:pPr marL="0" indent="0" algn="just">
              <a:lnSpc>
                <a:spcPct val="100000"/>
              </a:lnSpc>
              <a:buNone/>
            </a:pPr>
            <a:r>
              <a:rPr lang="tr-TR" sz="1200" dirty="0">
                <a:latin typeface="Segoe UI" panose="020B0502040204020203" pitchFamily="34" charset="0"/>
                <a:cs typeface="Segoe UI" panose="020B0502040204020203" pitchFamily="34" charset="0"/>
              </a:rPr>
              <a:t>“Çocuk mahkemesi, asliye ceza mahkemesi ile sulh ceza mahkemesinin görev alanına giren suçlar bakımından, suça sürüklenen çocuklar hakkında açılacak davalara bakar.</a:t>
            </a:r>
          </a:p>
          <a:p>
            <a:pPr lvl="0" algn="just">
              <a:lnSpc>
                <a:spcPct val="100000"/>
              </a:lnSpc>
              <a:spcBef>
                <a:spcPts val="500"/>
              </a:spcBef>
            </a:pPr>
            <a:r>
              <a:rPr lang="tr-TR" sz="1200" dirty="0">
                <a:latin typeface="Segoe UI" panose="020B0502040204020203" pitchFamily="34" charset="0"/>
                <a:cs typeface="Segoe UI" panose="020B0502040204020203" pitchFamily="34" charset="0"/>
              </a:rPr>
              <a:t>Çocuk ağır ceza mahkemesi ise çocuklar tarafından işlenen ve ağır ceza mahkemesinin görev alanına giren suçlarla ilgili davalara bakar.</a:t>
            </a:r>
          </a:p>
          <a:p>
            <a:pPr lvl="0" algn="just">
              <a:lnSpc>
                <a:spcPct val="100000"/>
              </a:lnSpc>
              <a:spcBef>
                <a:spcPts val="500"/>
              </a:spcBef>
            </a:pPr>
            <a:r>
              <a:rPr lang="tr-TR" sz="1200" dirty="0">
                <a:latin typeface="Segoe UI" panose="020B0502040204020203" pitchFamily="34" charset="0"/>
                <a:cs typeface="Segoe UI" panose="020B0502040204020203" pitchFamily="34" charset="0"/>
              </a:rPr>
              <a:t>Mahkemelere atanacak hâkim ve savcılar, atanacakları bölgeye veya bir alt bölgeye hak kazanmış, adli yargıda görevli, tercihen çocuk hukuku alanında uzmanlaşmış, çocuk psikolojisi ve sosyal hizmet alanlarında eğitim almış olan hâkimler ve Cumhuriyet savcıları arasından seçildikten sonra Hâkimler ve Savcılar Kurulunca atamaları gerçekleştirilir.</a:t>
            </a:r>
          </a:p>
          <a:p>
            <a:pPr lvl="0" algn="just">
              <a:lnSpc>
                <a:spcPct val="100000"/>
              </a:lnSpc>
              <a:spcBef>
                <a:spcPts val="500"/>
              </a:spcBef>
            </a:pPr>
            <a:r>
              <a:rPr lang="tr-TR" sz="1200" dirty="0">
                <a:latin typeface="Segoe UI" panose="020B0502040204020203" pitchFamily="34" charset="0"/>
                <a:cs typeface="Segoe UI" panose="020B0502040204020203" pitchFamily="34" charset="0"/>
              </a:rPr>
              <a:t>Atamalarda istekli olanlara ve daha önce bu görevlerde bulunmuş olanlara öncelik tanınmaktadır. </a:t>
            </a:r>
          </a:p>
          <a:p>
            <a:pPr lvl="0" algn="just">
              <a:lnSpc>
                <a:spcPct val="100000"/>
              </a:lnSpc>
              <a:spcBef>
                <a:spcPts val="500"/>
              </a:spcBef>
            </a:pPr>
            <a:r>
              <a:rPr lang="tr-TR" sz="1200" dirty="0">
                <a:latin typeface="Segoe UI" panose="020B0502040204020203" pitchFamily="34" charset="0"/>
                <a:cs typeface="Segoe UI" panose="020B0502040204020203" pitchFamily="34" charset="0"/>
              </a:rPr>
              <a:t>Cumhuriyet başsavcılıklarında bir çocuk bürosu kurulur”.</a:t>
            </a:r>
          </a:p>
        </p:txBody>
      </p:sp>
      <p:sp>
        <p:nvSpPr>
          <p:cNvPr id="4" name="Title 11"/>
          <p:cNvSpPr txBox="1">
            <a:spLocks noGrp="1"/>
          </p:cNvSpPr>
          <p:nvPr>
            <p:ph type="title"/>
          </p:nvPr>
        </p:nvSpPr>
        <p:spPr>
          <a:xfrm>
            <a:off x="724990" y="1345640"/>
            <a:ext cx="10515600" cy="10405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u="sng" dirty="0">
                <a:solidFill>
                  <a:schemeClr val="accent1">
                    <a:lumMod val="75000"/>
                  </a:schemeClr>
                </a:solidFill>
                <a:latin typeface="Segoe UI" panose="020B0502040204020203" pitchFamily="34" charset="0"/>
                <a:cs typeface="Segoe UI" panose="020B0502040204020203" pitchFamily="34" charset="0"/>
              </a:rPr>
              <a:t>Çocuk Koruma Kanunu</a:t>
            </a:r>
            <a:endParaRPr lang="en-US" sz="3200" b="1" u="sng" dirty="0">
              <a:solidFill>
                <a:schemeClr val="accent1">
                  <a:lumMod val="75000"/>
                </a:schemeClr>
              </a:solidFill>
              <a:latin typeface="Segoe UI" panose="020B0502040204020203" pitchFamily="34" charset="0"/>
              <a:cs typeface="Segoe UI" panose="020B0502040204020203"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84" y="2888529"/>
            <a:ext cx="3675066" cy="2609297"/>
          </a:xfrm>
          <a:prstGeom prst="rect">
            <a:avLst/>
          </a:prstGeom>
          <a:ln w="228600" cap="sq" cmpd="thickThin">
            <a:solidFill>
              <a:schemeClr val="bg1">
                <a:lumMod val="85000"/>
              </a:schemeClr>
            </a:solidFill>
            <a:prstDash val="solid"/>
            <a:miter lim="800000"/>
          </a:ln>
          <a:effectLst>
            <a:innerShdw blurRad="76200">
              <a:srgbClr val="000000"/>
            </a:innerShdw>
          </a:effectLst>
        </p:spPr>
      </p:pic>
      <p:sp>
        <p:nvSpPr>
          <p:cNvPr id="2" name="Slide Number Placeholder 1">
            <a:extLst>
              <a:ext uri="{FF2B5EF4-FFF2-40B4-BE49-F238E27FC236}">
                <a16:creationId xmlns:a16="http://schemas.microsoft.com/office/drawing/2014/main" id="{F05BA620-C6FC-F612-89DB-74080DF063BE}"/>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297846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7573" y="1795000"/>
            <a:ext cx="5336176" cy="3954190"/>
          </a:xfrm>
          <a:solidFill>
            <a:schemeClr val="bg1">
              <a:lumMod val="85000"/>
            </a:schemeClr>
          </a:solidFill>
          <a:ln w="28575">
            <a:solidFill>
              <a:srgbClr val="002060"/>
            </a:solidFill>
          </a:ln>
        </p:spPr>
        <p:txBody>
          <a:bodyPr>
            <a:normAutofit/>
          </a:bodyPr>
          <a:lstStyle/>
          <a:p>
            <a:pPr marL="0" indent="0" algn="just">
              <a:lnSpc>
                <a:spcPct val="120000"/>
              </a:lnSpc>
              <a:buNone/>
            </a:pPr>
            <a:r>
              <a:rPr lang="tr-TR" sz="1400" b="1" dirty="0">
                <a:solidFill>
                  <a:srgbClr val="0070C0"/>
                </a:solidFill>
                <a:latin typeface="Segoe UI" panose="020B0502040204020203" pitchFamily="34" charset="0"/>
                <a:cs typeface="Segoe UI" panose="020B0502040204020203" pitchFamily="34" charset="0"/>
              </a:rPr>
              <a:t>Çocuk bürosunun görevleri </a:t>
            </a:r>
          </a:p>
          <a:p>
            <a:pPr marL="0" indent="0" algn="just">
              <a:lnSpc>
                <a:spcPct val="120000"/>
              </a:lnSpc>
              <a:spcBef>
                <a:spcPts val="600"/>
              </a:spcBef>
              <a:buNone/>
            </a:pPr>
            <a:r>
              <a:rPr lang="tr-TR" sz="1100" dirty="0">
                <a:latin typeface="Segoe UI" panose="020B0502040204020203" pitchFamily="34" charset="0"/>
                <a:cs typeface="Segoe UI" panose="020B0502040204020203" pitchFamily="34" charset="0"/>
              </a:rPr>
              <a:t>“Suça sürüklenen çocuklar hakkındaki soruşturma işlemlerini yürütmek,</a:t>
            </a:r>
          </a:p>
          <a:p>
            <a:pPr lvl="0" algn="just">
              <a:lnSpc>
                <a:spcPct val="120000"/>
              </a:lnSpc>
              <a:spcBef>
                <a:spcPts val="600"/>
              </a:spcBef>
            </a:pPr>
            <a:r>
              <a:rPr lang="tr-TR" sz="1100" dirty="0">
                <a:latin typeface="Segoe UI" panose="020B0502040204020203" pitchFamily="34" charset="0"/>
                <a:cs typeface="Segoe UI" panose="020B0502040204020203" pitchFamily="34" charset="0"/>
              </a:rPr>
              <a:t>Çocuklar hakkında tedbir alınması gereken durumlarda, gecikmeksizin tedbir alınmasını sağlamak,</a:t>
            </a:r>
          </a:p>
          <a:p>
            <a:pPr lvl="0" algn="just">
              <a:lnSpc>
                <a:spcPct val="120000"/>
              </a:lnSpc>
              <a:spcBef>
                <a:spcPts val="600"/>
              </a:spcBef>
            </a:pPr>
            <a:r>
              <a:rPr lang="tr-TR" sz="1100" dirty="0">
                <a:latin typeface="Segoe UI" panose="020B0502040204020203" pitchFamily="34" charset="0"/>
                <a:cs typeface="Segoe UI" panose="020B0502040204020203" pitchFamily="34" charset="0"/>
              </a:rPr>
              <a:t>Korunma ihtiyacı olan, suç mağduru veya suça sürüklenen çocuklardan yardıma, eğitime, işe, barınmaya ihtiyacı olan veya uyum güçlüğü çekenlere ihtiyaç duydukları destek hizmetlerini sağlamak üzere, ilgili kamu kurum ve kuruluşları ve sivil toplum kuruluşlarıyla iş birliği içinde çalışmak, bu gibi durumları çocukları korumakla görevli kurum ve kuruluşlara bildirmek,</a:t>
            </a:r>
          </a:p>
          <a:p>
            <a:pPr lvl="0" algn="just">
              <a:lnSpc>
                <a:spcPct val="120000"/>
              </a:lnSpc>
              <a:spcBef>
                <a:spcPts val="600"/>
              </a:spcBef>
            </a:pPr>
            <a:r>
              <a:rPr lang="tr-TR" sz="1100" dirty="0">
                <a:latin typeface="Segoe UI" panose="020B0502040204020203" pitchFamily="34" charset="0"/>
                <a:cs typeface="Segoe UI" panose="020B0502040204020203" pitchFamily="34" charset="0"/>
              </a:rPr>
              <a:t>Bu Kanunla ve diğer kanunlarla verilen görevleri yerine getirmektir”.</a:t>
            </a:r>
          </a:p>
          <a:p>
            <a:endParaRPr lang="en-US" dirty="0"/>
          </a:p>
        </p:txBody>
      </p:sp>
      <p:sp>
        <p:nvSpPr>
          <p:cNvPr id="4" name="İçerik Yer Tutucusu 2"/>
          <p:cNvSpPr txBox="1">
            <a:spLocks/>
          </p:cNvSpPr>
          <p:nvPr/>
        </p:nvSpPr>
        <p:spPr>
          <a:xfrm>
            <a:off x="6339840" y="1795000"/>
            <a:ext cx="5336176" cy="3954190"/>
          </a:xfrm>
          <a:prstGeom prst="rect">
            <a:avLst/>
          </a:prstGeom>
          <a:solidFill>
            <a:schemeClr val="bg1">
              <a:lumMod val="85000"/>
            </a:schemeClr>
          </a:solidFill>
          <a:ln w="28575">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tr-TR" sz="1400" b="1" dirty="0">
                <a:solidFill>
                  <a:srgbClr val="0070C0"/>
                </a:solidFill>
                <a:latin typeface="Segoe UI" panose="020B0502040204020203" pitchFamily="34" charset="0"/>
                <a:cs typeface="Segoe UI" panose="020B0502040204020203" pitchFamily="34" charset="0"/>
              </a:rPr>
              <a:t>Sosyal çalışma görevlilerinin görevleri</a:t>
            </a:r>
          </a:p>
          <a:p>
            <a:pPr lvl="0" algn="just">
              <a:lnSpc>
                <a:spcPct val="100000"/>
              </a:lnSpc>
            </a:pPr>
            <a:r>
              <a:rPr lang="tr-TR" sz="1100" dirty="0">
                <a:latin typeface="Segoe UI" panose="020B0502040204020203" pitchFamily="34" charset="0"/>
                <a:cs typeface="Segoe UI" panose="020B0502040204020203" pitchFamily="34" charset="0"/>
              </a:rPr>
              <a:t>“Görevlendirildikleri çocuk hakkında derhâl sosyal inceleme yapmak, hazırladıkları raporları kendilerini görevlendiren mercie sunmak, </a:t>
            </a:r>
          </a:p>
          <a:p>
            <a:pPr lvl="0" algn="just">
              <a:lnSpc>
                <a:spcPct val="100000"/>
              </a:lnSpc>
            </a:pPr>
            <a:r>
              <a:rPr lang="tr-TR" sz="1100" dirty="0">
                <a:latin typeface="Segoe UI" panose="020B0502040204020203" pitchFamily="34" charset="0"/>
                <a:cs typeface="Segoe UI" panose="020B0502040204020203" pitchFamily="34" charset="0"/>
              </a:rPr>
              <a:t>Suça sürüklenen çocuğun ifadesinin alınması veya sorgusu sırasında yanında bulunmak,</a:t>
            </a:r>
          </a:p>
          <a:p>
            <a:pPr lvl="0" algn="just">
              <a:lnSpc>
                <a:spcPct val="100000"/>
              </a:lnSpc>
            </a:pPr>
            <a:r>
              <a:rPr lang="tr-TR" sz="1100" dirty="0">
                <a:latin typeface="Segoe UI" panose="020B0502040204020203" pitchFamily="34" charset="0"/>
                <a:cs typeface="Segoe UI" panose="020B0502040204020203" pitchFamily="34" charset="0"/>
              </a:rPr>
              <a:t>Bu Kanun kapsamında mahkemeler ve çocuk hâkimleri tarafından verilen diğer görevleri yerine getirmektir. İlgililer, sosyal çalışma görevlilerinin çalışmaları sırasında kendilerine yardımcı olmak ve çocuk hakkında istenen bilgileri vermek zorundadır”.</a:t>
            </a:r>
          </a:p>
          <a:p>
            <a:endParaRPr lang="en-US" dirty="0"/>
          </a:p>
        </p:txBody>
      </p:sp>
      <p:pic>
        <p:nvPicPr>
          <p:cNvPr id="11" name="Resim 10"/>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3660" y1="27937" x2="56209" y2="59008"/>
                        <a14:foregroundMark x1="80392" y1="81984" x2="14869" y2="79373"/>
                        <a14:foregroundMark x1="14379" y1="86684" x2="51634" y2="87206"/>
                        <a14:foregroundMark x1="55719" y1="60052" x2="50817" y2="42559"/>
                      </a14:backgroundRemoval>
                    </a14:imgEffect>
                  </a14:imgLayer>
                </a14:imgProps>
              </a:ext>
              <a:ext uri="{28A0092B-C50C-407E-A947-70E740481C1C}">
                <a14:useLocalDpi xmlns:a14="http://schemas.microsoft.com/office/drawing/2010/main" val="0"/>
              </a:ext>
            </a:extLst>
          </a:blip>
          <a:stretch>
            <a:fillRect/>
          </a:stretch>
        </p:blipFill>
        <p:spPr>
          <a:xfrm>
            <a:off x="2798239" y="3910149"/>
            <a:ext cx="3541601" cy="2081349"/>
          </a:xfrm>
          <a:prstGeom prst="rect">
            <a:avLst/>
          </a:prstGeom>
          <a:ln>
            <a:noFill/>
          </a:ln>
          <a:effectLst>
            <a:softEdge rad="112500"/>
          </a:effectLst>
        </p:spPr>
      </p:pic>
      <p:pic>
        <p:nvPicPr>
          <p:cNvPr id="12" name="Picture 36"/>
          <p:cNvPicPr/>
          <p:nvPr/>
        </p:nvPicPr>
        <p:blipFill>
          <a:blip r:embed="rId4" cstate="print">
            <a:extLst>
              <a:ext uri="{BEBA8EAE-BF5A-486C-A8C5-ECC9F3942E4B}">
                <a14:imgProps xmlns:a14="http://schemas.microsoft.com/office/drawing/2010/main">
                  <a14:imgLayer r:embed="rId5">
                    <a14:imgEffect>
                      <a14:backgroundRemoval t="9735" b="89971" l="4367" r="89956">
                        <a14:foregroundMark x1="4367" y1="84661" x2="13974" y2="81121"/>
                        <a14:foregroundMark x1="38210" y1="73746" x2="32096" y2="50147"/>
                        <a14:foregroundMark x1="25328" y1="66077" x2="60044" y2="48968"/>
                        <a14:foregroundMark x1="67904" y1="34218" x2="61790" y2="25959"/>
                        <a14:foregroundMark x1="40830" y1="43953" x2="37118" y2="29204"/>
                        <a14:foregroundMark x1="47817" y1="54572" x2="70087" y2="68142"/>
                        <a14:foregroundMark x1="51747" y1="76106" x2="33188" y2="69322"/>
                        <a14:foregroundMark x1="58297" y1="79941" x2="87118" y2="60177"/>
                        <a14:foregroundMark x1="69651" y1="80531" x2="70961" y2="61947"/>
                        <a14:foregroundMark x1="22926" y1="59292" x2="47817" y2="28614"/>
                        <a14:foregroundMark x1="50873" y1="41593" x2="30786" y2="35398"/>
                      </a14:backgroundRemoval>
                    </a14:imgEffect>
                  </a14:imgLayer>
                </a14:imgProps>
              </a:ext>
              <a:ext uri="{28A0092B-C50C-407E-A947-70E740481C1C}">
                <a14:useLocalDpi xmlns:a14="http://schemas.microsoft.com/office/drawing/2010/main" val="0"/>
              </a:ext>
            </a:extLst>
          </a:blip>
          <a:stretch>
            <a:fillRect/>
          </a:stretch>
        </p:blipFill>
        <p:spPr>
          <a:xfrm>
            <a:off x="6313717" y="3718560"/>
            <a:ext cx="2978329" cy="2220402"/>
          </a:xfrm>
          <a:prstGeom prst="rect">
            <a:avLst/>
          </a:prstGeom>
        </p:spPr>
      </p:pic>
      <p:sp>
        <p:nvSpPr>
          <p:cNvPr id="2" name="Slide Number Placeholder 1">
            <a:extLst>
              <a:ext uri="{FF2B5EF4-FFF2-40B4-BE49-F238E27FC236}">
                <a16:creationId xmlns:a16="http://schemas.microsoft.com/office/drawing/2014/main" id="{0AF9A81F-DD05-1D60-A0B7-07F9AFAF9BDD}"/>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216456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43316"/>
            <a:ext cx="10515600" cy="1325563"/>
          </a:xfrm>
        </p:spPr>
        <p:txBody>
          <a:bodyPr>
            <a:normAutofit/>
          </a:bodyPr>
          <a:lstStyle/>
          <a:p>
            <a:r>
              <a:rPr lang="tr-TR" sz="3200" b="1" u="sng" dirty="0">
                <a:solidFill>
                  <a:schemeClr val="accent1">
                    <a:lumMod val="75000"/>
                  </a:schemeClr>
                </a:solidFill>
                <a:latin typeface="Segoe UI" panose="020B0502040204020203" pitchFamily="34" charset="0"/>
                <a:cs typeface="Segoe UI" panose="020B0502040204020203" pitchFamily="34" charset="0"/>
              </a:rPr>
              <a:t>Çocuk Koruma Kanunu</a:t>
            </a:r>
            <a:endParaRPr lang="en-US" sz="3200" dirty="0"/>
          </a:p>
        </p:txBody>
      </p:sp>
      <p:sp>
        <p:nvSpPr>
          <p:cNvPr id="3" name="İçerik Yer Tutucusu 2"/>
          <p:cNvSpPr>
            <a:spLocks noGrp="1"/>
          </p:cNvSpPr>
          <p:nvPr>
            <p:ph idx="1"/>
          </p:nvPr>
        </p:nvSpPr>
        <p:spPr>
          <a:xfrm>
            <a:off x="838200" y="2259110"/>
            <a:ext cx="7977326" cy="3455574"/>
          </a:xfrm>
        </p:spPr>
        <p:txBody>
          <a:bodyPr>
            <a:normAutofit fontScale="77500" lnSpcReduction="20000"/>
          </a:bodyPr>
          <a:lstStyle/>
          <a:p>
            <a:pPr algn="just">
              <a:lnSpc>
                <a:spcPct val="120000"/>
              </a:lnSpc>
            </a:pPr>
            <a:r>
              <a:rPr lang="tr-TR" sz="2200" dirty="0">
                <a:latin typeface="Segoe UI" panose="020B0502040204020203" pitchFamily="34" charset="0"/>
                <a:cs typeface="Segoe UI" panose="020B0502040204020203" pitchFamily="34" charset="0"/>
              </a:rPr>
              <a:t>Kanunun beşinci kısmında ise uygulanacak hükümler, çocuğun giderleri, kamu görevlisi, kurumlar kadrolar ve yönetmelik hususlarında maddelere yer verilmiştir. Kurumlar başlıklı 45. madde uyarınca, koruyucu ve destekleyici tedbirlere yerine getirilmesine ilişkin kurumlara yönelik görev dağılımı netleştirilmektedir. Buna göre destekleyici tedbirlerden;</a:t>
            </a:r>
          </a:p>
          <a:p>
            <a:pPr lvl="1" algn="just">
              <a:lnSpc>
                <a:spcPct val="120000"/>
              </a:lnSpc>
            </a:pPr>
            <a:r>
              <a:rPr lang="tr-TR" sz="2200" dirty="0">
                <a:latin typeface="Segoe UI" panose="020B0502040204020203" pitchFamily="34" charset="0"/>
                <a:cs typeface="Segoe UI" panose="020B0502040204020203" pitchFamily="34" charset="0"/>
              </a:rPr>
              <a:t>Danışmanlık ve barınma tedbirleri Milli Eğitim Bakanlığı, Aile ve Sosyal Hizmetler Bakanlığı ve yerel yönetimler, </a:t>
            </a:r>
          </a:p>
          <a:p>
            <a:pPr lvl="1" algn="just">
              <a:lnSpc>
                <a:spcPct val="120000"/>
              </a:lnSpc>
            </a:pPr>
            <a:r>
              <a:rPr lang="tr-TR" sz="2200" dirty="0">
                <a:latin typeface="Segoe UI" panose="020B0502040204020203" pitchFamily="34" charset="0"/>
                <a:cs typeface="Segoe UI" panose="020B0502040204020203" pitchFamily="34" charset="0"/>
              </a:rPr>
              <a:t>Eğitim tedbiri, Milli Eğitim Bakanlığı ve Çalışma ve Sosyal Güvenlik Bakanlığı,</a:t>
            </a:r>
          </a:p>
          <a:p>
            <a:pPr lvl="1" algn="just">
              <a:lnSpc>
                <a:spcPct val="120000"/>
              </a:lnSpc>
            </a:pPr>
            <a:r>
              <a:rPr lang="tr-TR" sz="2200" dirty="0">
                <a:latin typeface="Segoe UI" panose="020B0502040204020203" pitchFamily="34" charset="0"/>
                <a:cs typeface="Segoe UI" panose="020B0502040204020203" pitchFamily="34" charset="0"/>
              </a:rPr>
              <a:t>Bakım tedbiri, Aile ve Sosyal Hizmetler Bakanlığı,</a:t>
            </a:r>
          </a:p>
          <a:p>
            <a:pPr lvl="1" algn="just">
              <a:lnSpc>
                <a:spcPct val="120000"/>
              </a:lnSpc>
            </a:pPr>
            <a:r>
              <a:rPr lang="tr-TR" sz="2200" dirty="0">
                <a:latin typeface="Segoe UI" panose="020B0502040204020203" pitchFamily="34" charset="0"/>
                <a:cs typeface="Segoe UI" panose="020B0502040204020203" pitchFamily="34" charset="0"/>
              </a:rPr>
              <a:t>Sağlık tedbiri, Sağlık Bakanlığı tarafından yerine getirilir.</a:t>
            </a:r>
          </a:p>
          <a:p>
            <a:pPr algn="just"/>
            <a:endParaRPr lang="en-US" dirty="0"/>
          </a:p>
        </p:txBody>
      </p:sp>
      <p:pic>
        <p:nvPicPr>
          <p:cNvPr id="5" name="Picture 11"/>
          <p:cNvPicPr/>
          <p:nvPr/>
        </p:nvPicPr>
        <p:blipFill>
          <a:blip r:embed="rId2" cstate="print">
            <a:extLst>
              <a:ext uri="{28A0092B-C50C-407E-A947-70E740481C1C}">
                <a14:useLocalDpi xmlns:a14="http://schemas.microsoft.com/office/drawing/2010/main" val="0"/>
              </a:ext>
            </a:extLst>
          </a:blip>
          <a:stretch>
            <a:fillRect/>
          </a:stretch>
        </p:blipFill>
        <p:spPr>
          <a:xfrm>
            <a:off x="9003665" y="2584722"/>
            <a:ext cx="2350135" cy="2037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41128468-757B-8F0A-9F2B-26E86F815F98}"/>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8436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5949" y="1175612"/>
            <a:ext cx="10515600" cy="1325563"/>
          </a:xfrm>
        </p:spPr>
        <p:txBody>
          <a:bodyPr>
            <a:normAutofit/>
          </a:bodyPr>
          <a:lstStyle/>
          <a:p>
            <a:pPr algn="ctr"/>
            <a:r>
              <a:rPr lang="tr-TR"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rPr>
              <a:t>Çocuk Koruma Kanununun Uygulanmasına İlişkin Usûl </a:t>
            </a:r>
            <a:r>
              <a:rPr lang="en-US"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rPr>
              <a:t>v</a:t>
            </a:r>
            <a:r>
              <a:rPr lang="tr-TR"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rPr>
              <a:t>e Esaslar Hakkında Yönetmelik</a:t>
            </a:r>
            <a:endParaRPr lang="en-US"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85949" y="2254291"/>
            <a:ext cx="10620102" cy="2851892"/>
          </a:xfrm>
        </p:spPr>
        <p:txBody>
          <a:bodyPr>
            <a:noAutofit/>
          </a:bodyPr>
          <a:lstStyle/>
          <a:p>
            <a:pPr algn="just">
              <a:lnSpc>
                <a:spcPct val="100000"/>
              </a:lnSpc>
            </a:pPr>
            <a:r>
              <a:rPr lang="tr-TR" sz="1400" dirty="0">
                <a:latin typeface="Segoe UI" panose="020B0502040204020203" pitchFamily="34" charset="0"/>
                <a:cs typeface="Segoe UI" panose="020B0502040204020203" pitchFamily="34" charset="0"/>
              </a:rPr>
              <a:t>Çocuk Koruma Kanunu’nda yapılan tanımlar ve görevlere ek olarak Yönetmelik, 18. maddesinde sosyal çalışma görevlisinin çalışma ilkelerini belirlemektedir. Buna göre sosyal çalışma görevlisi görevini yaparken Kanunda belirlenen temel ilkeler ve meslek etiği kuralları uyarınca hareket eder. Bu doğrultuda; </a:t>
            </a:r>
          </a:p>
          <a:p>
            <a:pPr lvl="1" algn="just">
              <a:lnSpc>
                <a:spcPct val="100000"/>
              </a:lnSpc>
            </a:pPr>
            <a:r>
              <a:rPr lang="tr-TR" sz="1400" dirty="0">
                <a:latin typeface="Segoe UI" panose="020B0502040204020203" pitchFamily="34" charset="0"/>
                <a:cs typeface="Segoe UI" panose="020B0502040204020203" pitchFamily="34" charset="0"/>
              </a:rPr>
              <a:t>“Görevlendirildiği çocukla, gereksinimi doğrultusunda yeterli süre ve sayıda görüşmekle,</a:t>
            </a:r>
          </a:p>
          <a:p>
            <a:pPr lvl="1" algn="just">
              <a:lnSpc>
                <a:spcPct val="100000"/>
              </a:lnSpc>
            </a:pPr>
            <a:r>
              <a:rPr lang="tr-TR" sz="1400" dirty="0">
                <a:latin typeface="Segoe UI" panose="020B0502040204020203" pitchFamily="34" charset="0"/>
                <a:cs typeface="Segoe UI" panose="020B0502040204020203" pitchFamily="34" charset="0"/>
              </a:rPr>
              <a:t>Kollukta ve adliyede yapılacak görüşmeleri; görüşmenin amaç ve niteliğine ve çocukların özellik ve gereksinimlerine uygun olarak düzenlenmiş mekânda ve biçimde yapmakla,</a:t>
            </a:r>
          </a:p>
          <a:p>
            <a:pPr lvl="1" algn="just">
              <a:lnSpc>
                <a:spcPct val="100000"/>
              </a:lnSpc>
            </a:pPr>
            <a:r>
              <a:rPr lang="tr-TR" sz="1400" dirty="0">
                <a:latin typeface="Segoe UI" panose="020B0502040204020203" pitchFamily="34" charset="0"/>
                <a:cs typeface="Segoe UI" panose="020B0502040204020203" pitchFamily="34" charset="0"/>
              </a:rPr>
              <a:t>Görüşmeye başlamadan önce çocuğu görüşmenin amacı, hakları ve yükümlülükleri, görüşmenin sonuçları ve sosyal çalışma görevlisinin yasal yükümlülükleri hakkında bilgilendirmekle,</a:t>
            </a:r>
          </a:p>
          <a:p>
            <a:pPr lvl="1" algn="just">
              <a:lnSpc>
                <a:spcPct val="100000"/>
              </a:lnSpc>
            </a:pPr>
            <a:r>
              <a:rPr lang="tr-TR" sz="1400" dirty="0">
                <a:latin typeface="Segoe UI" panose="020B0502040204020203" pitchFamily="34" charset="0"/>
                <a:cs typeface="Segoe UI" panose="020B0502040204020203" pitchFamily="34" charset="0"/>
              </a:rPr>
              <a:t>Çocuğun katılım hakkına saygı göstererek ve kendi görüşlerini serbestçe oluşturma yeteneğine veya yeterli idrak gücüne sahip olan çocuğun kendisi ile ilgili olarak alınacak kararlara katılımını sağlamakla,</a:t>
            </a:r>
          </a:p>
          <a:p>
            <a:pPr lvl="1" algn="just">
              <a:lnSpc>
                <a:spcPct val="100000"/>
              </a:lnSpc>
            </a:pPr>
            <a:r>
              <a:rPr lang="tr-TR" sz="1400" dirty="0">
                <a:latin typeface="Segoe UI" panose="020B0502040204020203" pitchFamily="34" charset="0"/>
                <a:cs typeface="Segoe UI" panose="020B0502040204020203" pitchFamily="34" charset="0"/>
              </a:rPr>
              <a:t>Çocuğa ilişkin bilgi ve belgelerin, sosyal verilerin, amacı dışında işleme konulmaması veya kullanılmaması için çalışmalarını gizlilik ilkesine uyarak sosyal sırların korunması esasına göre sürdürmekle, verileri sadece yetkililere veya yetkilendirilen yerlere bildirmekle,</a:t>
            </a:r>
          </a:p>
          <a:p>
            <a:pPr lvl="1" algn="just">
              <a:lnSpc>
                <a:spcPct val="100000"/>
              </a:lnSpc>
            </a:pPr>
            <a:r>
              <a:rPr lang="tr-TR" sz="1400" dirty="0">
                <a:latin typeface="Segoe UI" panose="020B0502040204020203" pitchFamily="34" charset="0"/>
                <a:cs typeface="Segoe UI" panose="020B0502040204020203" pitchFamily="34" charset="0"/>
              </a:rPr>
              <a:t>Çocuğa </a:t>
            </a:r>
            <a:r>
              <a:rPr lang="tr-TR" sz="1400" dirty="0" err="1">
                <a:latin typeface="Segoe UI" panose="020B0502040204020203" pitchFamily="34" charset="0"/>
                <a:cs typeface="Segoe UI" panose="020B0502040204020203" pitchFamily="34" charset="0"/>
              </a:rPr>
              <a:t>psiko</a:t>
            </a:r>
            <a:r>
              <a:rPr lang="tr-TR" sz="1400" dirty="0">
                <a:latin typeface="Segoe UI" panose="020B0502040204020203" pitchFamily="34" charset="0"/>
                <a:cs typeface="Segoe UI" panose="020B0502040204020203" pitchFamily="34" charset="0"/>
              </a:rPr>
              <a:t>-sosyal desteği sağlamak üzere gerekli rehberliği yapmak, çocuğun örselenmemesi için gerekli önlemleri almakla yükümlüdür”.</a:t>
            </a:r>
          </a:p>
          <a:p>
            <a:pPr marL="457200" lvl="1" indent="0" algn="just">
              <a:lnSpc>
                <a:spcPct val="100000"/>
              </a:lnSpc>
              <a:buNone/>
            </a:pPr>
            <a:endParaRPr lang="en-US" sz="14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BA2DBA3-D9CB-87BD-166C-65F12CF955F1}"/>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402323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66308" y="2234293"/>
            <a:ext cx="8016706" cy="2851892"/>
          </a:xfrm>
        </p:spPr>
        <p:txBody>
          <a:bodyPr>
            <a:noAutofit/>
          </a:bodyPr>
          <a:lstStyle/>
          <a:p>
            <a:pPr>
              <a:lnSpc>
                <a:spcPct val="120000"/>
              </a:lnSpc>
            </a:pPr>
            <a:r>
              <a:rPr lang="tr-TR" sz="1100" dirty="0">
                <a:latin typeface="Segoe UI" panose="020B0502040204020203" pitchFamily="34" charset="0"/>
                <a:cs typeface="Segoe UI" panose="020B0502040204020203" pitchFamily="34" charset="0"/>
              </a:rPr>
              <a:t>Sosyal inceleme raporlarında yapılan incelemenin özelliğine ve verilen görevin niteliğine göre yer verilecek hususlar ise 21. madde hükmünce ihtiva edilmiştir. Buna göre, hakkında inceleme yapılması talep edilen çocuğun,</a:t>
            </a:r>
          </a:p>
          <a:p>
            <a:pPr lvl="1">
              <a:lnSpc>
                <a:spcPct val="120000"/>
              </a:lnSpc>
              <a:spcBef>
                <a:spcPts val="0"/>
              </a:spcBef>
            </a:pPr>
            <a:r>
              <a:rPr lang="tr-TR" sz="1100" dirty="0">
                <a:latin typeface="Segoe UI" panose="020B0502040204020203" pitchFamily="34" charset="0"/>
                <a:cs typeface="Segoe UI" panose="020B0502040204020203" pitchFamily="34" charset="0"/>
              </a:rPr>
              <a:t>Doğumundan başlayarak geçirdiği gelişim aşamaları,</a:t>
            </a:r>
          </a:p>
          <a:p>
            <a:pPr lvl="1">
              <a:lnSpc>
                <a:spcPct val="120000"/>
              </a:lnSpc>
              <a:spcBef>
                <a:spcPts val="0"/>
              </a:spcBef>
            </a:pPr>
            <a:r>
              <a:rPr lang="tr-TR" sz="1100" dirty="0">
                <a:latin typeface="Segoe UI" panose="020B0502040204020203" pitchFamily="34" charset="0"/>
                <a:cs typeface="Segoe UI" panose="020B0502040204020203" pitchFamily="34" charset="0"/>
              </a:rPr>
              <a:t>Fiziksel, zihinsel, duygusal, sosyal ve moral gelişim özellikleri,</a:t>
            </a:r>
          </a:p>
          <a:p>
            <a:pPr lvl="1">
              <a:lnSpc>
                <a:spcPct val="120000"/>
              </a:lnSpc>
              <a:spcBef>
                <a:spcPts val="0"/>
              </a:spcBef>
            </a:pPr>
            <a:r>
              <a:rPr lang="tr-TR" sz="1100" dirty="0">
                <a:latin typeface="Segoe UI" panose="020B0502040204020203" pitchFamily="34" charset="0"/>
                <a:cs typeface="Segoe UI" panose="020B0502040204020203" pitchFamily="34" charset="0"/>
              </a:rPr>
              <a:t>Ailesinin toplumsal, ekonomik ve kültürel durumu,</a:t>
            </a:r>
          </a:p>
          <a:p>
            <a:pPr lvl="1">
              <a:lnSpc>
                <a:spcPct val="120000"/>
              </a:lnSpc>
              <a:spcBef>
                <a:spcPts val="0"/>
              </a:spcBef>
            </a:pPr>
            <a:r>
              <a:rPr lang="tr-TR" sz="1100" dirty="0">
                <a:latin typeface="Segoe UI" panose="020B0502040204020203" pitchFamily="34" charset="0"/>
                <a:cs typeface="Segoe UI" panose="020B0502040204020203" pitchFamily="34" charset="0"/>
              </a:rPr>
              <a:t>Aile bireyleri arasındaki ilişki,</a:t>
            </a:r>
          </a:p>
          <a:p>
            <a:pPr lvl="1">
              <a:lnSpc>
                <a:spcPct val="120000"/>
              </a:lnSpc>
              <a:spcBef>
                <a:spcPts val="0"/>
              </a:spcBef>
            </a:pPr>
            <a:r>
              <a:rPr lang="tr-TR" sz="1100" dirty="0">
                <a:latin typeface="Segoe UI" panose="020B0502040204020203" pitchFamily="34" charset="0"/>
                <a:cs typeface="Segoe UI" panose="020B0502040204020203" pitchFamily="34" charset="0"/>
              </a:rPr>
              <a:t>Okul ve iş ortamı ile boş zamanlarını değerlendirdiği çevre,</a:t>
            </a:r>
          </a:p>
          <a:p>
            <a:pPr lvl="1">
              <a:lnSpc>
                <a:spcPct val="120000"/>
              </a:lnSpc>
              <a:spcBef>
                <a:spcPts val="0"/>
              </a:spcBef>
            </a:pPr>
            <a:r>
              <a:rPr lang="tr-TR" sz="1100" dirty="0">
                <a:latin typeface="Segoe UI" panose="020B0502040204020203" pitchFamily="34" charset="0"/>
                <a:cs typeface="Segoe UI" panose="020B0502040204020203" pitchFamily="34" charset="0"/>
              </a:rPr>
              <a:t>İçinde bulunduğu hukukî durum ve adlî mercilerin müdahalelerini gerektiren olaylar,</a:t>
            </a:r>
          </a:p>
          <a:p>
            <a:pPr lvl="1">
              <a:lnSpc>
                <a:spcPct val="120000"/>
              </a:lnSpc>
              <a:spcBef>
                <a:spcPts val="0"/>
              </a:spcBef>
            </a:pPr>
            <a:r>
              <a:rPr lang="tr-TR" sz="1100" dirty="0">
                <a:latin typeface="Segoe UI" panose="020B0502040204020203" pitchFamily="34" charset="0"/>
                <a:cs typeface="Segoe UI" panose="020B0502040204020203" pitchFamily="34" charset="0"/>
              </a:rPr>
              <a:t>İnceleme sırasında uzmanlar tarafından tespit edilen davranışları,</a:t>
            </a:r>
          </a:p>
          <a:p>
            <a:pPr lvl="1">
              <a:lnSpc>
                <a:spcPct val="120000"/>
              </a:lnSpc>
              <a:spcBef>
                <a:spcPts val="0"/>
              </a:spcBef>
            </a:pPr>
            <a:r>
              <a:rPr lang="tr-TR" sz="1100" dirty="0">
                <a:latin typeface="Segoe UI" panose="020B0502040204020203" pitchFamily="34" charset="0"/>
                <a:cs typeface="Segoe UI" panose="020B0502040204020203" pitchFamily="34" charset="0"/>
              </a:rPr>
              <a:t>Suçluluklarına ve topluma uyumsuzluklarına veya korunmaya muhtaç olmalarına neden olan etkenler hakkında bilgilerine,</a:t>
            </a:r>
          </a:p>
          <a:p>
            <a:pPr lvl="1">
              <a:lnSpc>
                <a:spcPct val="120000"/>
              </a:lnSpc>
              <a:spcBef>
                <a:spcPts val="0"/>
              </a:spcBef>
            </a:pPr>
            <a:r>
              <a:rPr lang="tr-TR" sz="1100" dirty="0">
                <a:latin typeface="Segoe UI" panose="020B0502040204020203" pitchFamily="34" charset="0"/>
                <a:cs typeface="Segoe UI" panose="020B0502040204020203" pitchFamily="34" charset="0"/>
              </a:rPr>
              <a:t>Çocuğun fiziksel, psikolojik ve sosyal yönden incelenmesi sırasında elde edilen ve olayın açıklanması bakımından önemli görülen bilgilere,</a:t>
            </a:r>
          </a:p>
          <a:p>
            <a:pPr lvl="1">
              <a:lnSpc>
                <a:spcPct val="120000"/>
              </a:lnSpc>
              <a:spcBef>
                <a:spcPts val="0"/>
              </a:spcBef>
            </a:pPr>
            <a:r>
              <a:rPr lang="tr-TR" sz="1100" dirty="0">
                <a:latin typeface="Segoe UI" panose="020B0502040204020203" pitchFamily="34" charset="0"/>
                <a:cs typeface="Segoe UI" panose="020B0502040204020203" pitchFamily="34" charset="0"/>
              </a:rPr>
              <a:t>Çocuk hakkında Kanunun 5 inci maddesinde gösterilen tedbirlerden hangisinin yararlı olacağına, tedbirin yanında denetim altına alınmasına gerek olup olmadığına dair önerilere, </a:t>
            </a:r>
          </a:p>
          <a:p>
            <a:pPr lvl="1">
              <a:lnSpc>
                <a:spcPct val="120000"/>
              </a:lnSpc>
              <a:spcBef>
                <a:spcPts val="0"/>
              </a:spcBef>
            </a:pPr>
            <a:r>
              <a:rPr lang="tr-TR" sz="1100" dirty="0">
                <a:latin typeface="Segoe UI" panose="020B0502040204020203" pitchFamily="34" charset="0"/>
                <a:cs typeface="Segoe UI" panose="020B0502040204020203" pitchFamily="34" charset="0"/>
              </a:rPr>
              <a:t>Çocuk hakkındaki tedbir veya denetim kararlarının ne kadar süre ile uygulanması gerektiğine ilişkin önerilere,</a:t>
            </a:r>
          </a:p>
          <a:p>
            <a:pPr lvl="1">
              <a:lnSpc>
                <a:spcPct val="120000"/>
              </a:lnSpc>
              <a:spcBef>
                <a:spcPts val="0"/>
              </a:spcBef>
            </a:pPr>
            <a:r>
              <a:rPr lang="tr-TR" sz="1100" dirty="0">
                <a:latin typeface="Segoe UI" panose="020B0502040204020203" pitchFamily="34" charset="0"/>
                <a:cs typeface="Segoe UI" panose="020B0502040204020203" pitchFamily="34" charset="0"/>
              </a:rPr>
              <a:t>Çocuklar ve ailelerine uygulanabilecek özel </a:t>
            </a:r>
            <a:r>
              <a:rPr lang="tr-TR" sz="1100" dirty="0" err="1">
                <a:latin typeface="Segoe UI" panose="020B0502040204020203" pitchFamily="34" charset="0"/>
                <a:cs typeface="Segoe UI" panose="020B0502040204020203" pitchFamily="34" charset="0"/>
              </a:rPr>
              <a:t>tretman</a:t>
            </a:r>
            <a:r>
              <a:rPr lang="tr-TR" sz="1100" dirty="0">
                <a:latin typeface="Segoe UI" panose="020B0502040204020203" pitchFamily="34" charset="0"/>
                <a:cs typeface="Segoe UI" panose="020B0502040204020203" pitchFamily="34" charset="0"/>
              </a:rPr>
              <a:t> veya psikiyatrik tedavi hususunda önerilere yer verilmesi gerekmektedir.</a:t>
            </a:r>
            <a:endParaRPr lang="en-US" sz="1100" dirty="0">
              <a:latin typeface="Segoe UI" panose="020B0502040204020203" pitchFamily="34" charset="0"/>
              <a:cs typeface="Segoe UI" panose="020B0502040204020203"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66" y="3265714"/>
            <a:ext cx="2997877" cy="1820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Unvan 1"/>
          <p:cNvSpPr>
            <a:spLocks noGrp="1"/>
          </p:cNvSpPr>
          <p:nvPr>
            <p:ph type="title"/>
          </p:nvPr>
        </p:nvSpPr>
        <p:spPr>
          <a:xfrm>
            <a:off x="646781" y="1105220"/>
            <a:ext cx="10515600" cy="1325563"/>
          </a:xfrm>
        </p:spPr>
        <p:txBody>
          <a:bodyPr>
            <a:normAutofit/>
          </a:bodyPr>
          <a:lstStyle/>
          <a:p>
            <a:pPr algn="ctr"/>
            <a:r>
              <a:rPr lang="tr-TR"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rPr>
              <a:t>Çocuk Koruma Kanununun Uygulanmasına İlişkin Usûl </a:t>
            </a:r>
            <a:r>
              <a:rPr lang="en-US"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rPr>
              <a:t>v</a:t>
            </a:r>
            <a:r>
              <a:rPr lang="tr-TR"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rPr>
              <a:t>e Esaslar Hakkında Yönetmelik</a:t>
            </a:r>
            <a:endParaRPr lang="en-US"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3D41CE2-80B0-EDF2-1F0E-70BE2C28E340}"/>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410314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2138" y="1304659"/>
            <a:ext cx="10515600" cy="866337"/>
          </a:xfrm>
        </p:spPr>
        <p:txBody>
          <a:bodyPr>
            <a:normAutofit/>
          </a:bodyPr>
          <a:lstStyle/>
          <a:p>
            <a:r>
              <a:rPr lang="tr-TR" sz="3200" b="1" u="sng" dirty="0">
                <a:solidFill>
                  <a:schemeClr val="accent1">
                    <a:lumMod val="75000"/>
                  </a:schemeClr>
                </a:solidFill>
                <a:latin typeface="Segoe UI" panose="020B0502040204020203" pitchFamily="34" charset="0"/>
                <a:cs typeface="Segoe UI" panose="020B0502040204020203" pitchFamily="34" charset="0"/>
              </a:rPr>
              <a:t>İş Kanunu</a:t>
            </a:r>
            <a:endParaRPr lang="en-US" sz="3200" b="1" u="sng" dirty="0">
              <a:solidFill>
                <a:schemeClr val="accent1">
                  <a:lumMod val="75000"/>
                </a:schemeClr>
              </a:solidFill>
              <a:latin typeface="Segoe UI" panose="020B0502040204020203" pitchFamily="34" charset="0"/>
              <a:cs typeface="Segoe UI" panose="020B0502040204020203" pitchFamily="34" charset="0"/>
            </a:endParaRPr>
          </a:p>
        </p:txBody>
      </p:sp>
      <p:pic>
        <p:nvPicPr>
          <p:cNvPr id="7" name="İçerik Yer Tutucusu 6"/>
          <p:cNvPicPr>
            <a:picLocks noGrp="1"/>
          </p:cNvPicPr>
          <p:nvPr>
            <p:ph idx="1"/>
          </p:nvPr>
        </p:nvPicPr>
        <p:blipFill>
          <a:blip r:embed="rId2" cstate="print">
            <a:extLst>
              <a:ext uri="{28A0092B-C50C-407E-A947-70E740481C1C}">
                <a14:useLocalDpi xmlns:a14="http://schemas.microsoft.com/office/drawing/2010/main" val="0"/>
              </a:ext>
            </a:extLst>
          </a:blip>
          <a:srcRect l="2731" r="2731"/>
          <a:stretch>
            <a:fillRect/>
          </a:stretch>
        </p:blipFill>
        <p:spPr>
          <a:xfrm>
            <a:off x="9396727" y="3143476"/>
            <a:ext cx="2353135" cy="1951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5"/>
          <p:cNvSpPr/>
          <p:nvPr/>
        </p:nvSpPr>
        <p:spPr>
          <a:xfrm>
            <a:off x="442138" y="2789576"/>
            <a:ext cx="8577944" cy="2741776"/>
          </a:xfrm>
          <a:prstGeom prst="rect">
            <a:avLst/>
          </a:prstGeom>
        </p:spPr>
        <p:txBody>
          <a:bodyPr wrap="square">
            <a:spAutoFit/>
          </a:bodyPr>
          <a:lstStyle/>
          <a:p>
            <a:pPr marL="171450" indent="-171450" algn="just">
              <a:spcBef>
                <a:spcPts val="500"/>
              </a:spcBef>
              <a:spcAft>
                <a:spcPts val="0"/>
              </a:spcAft>
              <a:buFont typeface="Arial" panose="020B0604020202020204" pitchFamily="34" charset="0"/>
              <a:buChar char="•"/>
            </a:pPr>
            <a:r>
              <a:rPr lang="tr-TR" sz="1400" dirty="0">
                <a:latin typeface="Segoe UI" panose="020B0502040204020203" pitchFamily="34" charset="0"/>
                <a:ea typeface="Calibri" panose="020F0502020204030204" pitchFamily="34" charset="0"/>
                <a:cs typeface="Segoe UI" panose="020B0502040204020203" pitchFamily="34" charset="0"/>
              </a:rPr>
              <a:t>Çocukların ancak belirli yaşlarda ve ancak birtakım işlerde çalışabileceğine ilişkin net sınırlar getirilmiştir. Öncelikle ilgili madde, </a:t>
            </a:r>
            <a:r>
              <a:rPr lang="tr-TR" sz="1400" b="1" dirty="0">
                <a:solidFill>
                  <a:srgbClr val="0070C0"/>
                </a:solidFill>
                <a:latin typeface="Segoe UI" panose="020B0502040204020203" pitchFamily="34" charset="0"/>
                <a:ea typeface="Calibri" panose="020F0502020204030204" pitchFamily="34" charset="0"/>
                <a:cs typeface="Segoe UI" panose="020B0502040204020203" pitchFamily="34" charset="0"/>
              </a:rPr>
              <a:t>on beş yaşını doldurmamış çocukların çalıştırılmasının yasak olduğunu</a:t>
            </a:r>
            <a:r>
              <a:rPr lang="tr-TR" sz="1400" dirty="0">
                <a:solidFill>
                  <a:srgbClr val="0070C0"/>
                </a:solidFill>
                <a:latin typeface="Segoe UI" panose="020B0502040204020203" pitchFamily="34" charset="0"/>
                <a:ea typeface="Calibri" panose="020F0502020204030204" pitchFamily="34" charset="0"/>
                <a:cs typeface="Segoe UI" panose="020B0502040204020203" pitchFamily="34" charset="0"/>
              </a:rPr>
              <a:t> </a:t>
            </a:r>
            <a:r>
              <a:rPr lang="tr-TR" sz="1400" dirty="0">
                <a:latin typeface="Segoe UI" panose="020B0502040204020203" pitchFamily="34" charset="0"/>
                <a:ea typeface="Calibri" panose="020F0502020204030204" pitchFamily="34" charset="0"/>
                <a:cs typeface="Segoe UI" panose="020B0502040204020203" pitchFamily="34" charset="0"/>
              </a:rPr>
              <a:t>açıkça belirtmektedir. Ancak, on dört yaşını doldurmuş ve zorunlu ilköğretim çağını tamamlamış olan çocuklardan bedensel, zihinsel, sosyal ve ahlaki gelişmelerine ve eğitime devam edenlerin okullarına devamına engel olmayacak hafif işlerde çalıştırılabileceği ifade edilmektedir. On dört yaşını doldurmamış çocuklardan ise bedensel, zihinsel, sosyal ve ahlaki gelişmelerine ve eğitime devam edenler okullarına devamlarına engel olmayacak sanat, kültür ve reklam faaliyetlerinde yazılı sözleşme yapmak ve her bir faaliyet için ayrı izin almak şartıyla çalıştırılabilirler. </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171450" indent="-171450" algn="just">
              <a:spcBef>
                <a:spcPts val="500"/>
              </a:spcBef>
              <a:spcAft>
                <a:spcPts val="0"/>
              </a:spcAft>
              <a:buFont typeface="Arial" panose="020B0604020202020204" pitchFamily="34" charset="0"/>
              <a:buChar char="•"/>
              <a:tabLst>
                <a:tab pos="1980565" algn="l"/>
              </a:tabLst>
            </a:pPr>
            <a:r>
              <a:rPr lang="tr-TR" sz="1400" b="1" dirty="0">
                <a:solidFill>
                  <a:srgbClr val="0070C0"/>
                </a:solidFill>
                <a:latin typeface="Segoe UI" panose="020B0502040204020203" pitchFamily="34" charset="0"/>
                <a:ea typeface="Calibri" panose="020F0502020204030204" pitchFamily="34" charset="0"/>
                <a:cs typeface="Segoe UI" panose="020B0502040204020203" pitchFamily="34" charset="0"/>
              </a:rPr>
              <a:t>Çocuk ve genç işçilerin işe yerleştirilmelerinde ve çalıştırılabilecekleri işlerde güvenlik, sağlık, bedensel, zihinsel ve psikolojik gelişmeleri, kişisel yatkınlık ve yeteneklerinin dikkate alınması gerektiği amirdir.</a:t>
            </a:r>
            <a:r>
              <a:rPr lang="tr-TR" sz="1400" dirty="0">
                <a:solidFill>
                  <a:srgbClr val="0070C0"/>
                </a:solidFill>
                <a:latin typeface="Segoe UI" panose="020B0502040204020203" pitchFamily="34" charset="0"/>
                <a:ea typeface="Calibri" panose="020F0502020204030204" pitchFamily="34" charset="0"/>
                <a:cs typeface="Segoe UI" panose="020B0502040204020203" pitchFamily="34" charset="0"/>
              </a:rPr>
              <a:t> </a:t>
            </a:r>
            <a:r>
              <a:rPr lang="tr-TR" sz="1400" dirty="0">
                <a:latin typeface="Segoe UI" panose="020B0502040204020203" pitchFamily="34" charset="0"/>
                <a:ea typeface="Calibri" panose="020F0502020204030204" pitchFamily="34" charset="0"/>
                <a:cs typeface="Segoe UI" panose="020B0502040204020203" pitchFamily="34" charset="0"/>
              </a:rPr>
              <a:t>Çocuğun gördüğü iş, onun okula gitmesine, mesleki eğitiminin devamına engel olamaz, onun derslerini düzenli bir şekilde izlemesine zarar verilmemesi gerektiği belirtilmektedir.</a:t>
            </a:r>
            <a:endParaRPr lang="tr-TR" sz="14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8" name="Metin kutusu 7"/>
          <p:cNvSpPr txBox="1"/>
          <p:nvPr/>
        </p:nvSpPr>
        <p:spPr>
          <a:xfrm>
            <a:off x="442138" y="2170996"/>
            <a:ext cx="11093454" cy="800219"/>
          </a:xfrm>
          <a:prstGeom prst="rect">
            <a:avLst/>
          </a:prstGeom>
          <a:noFill/>
        </p:spPr>
        <p:txBody>
          <a:bodyPr wrap="square" rtlCol="0">
            <a:spAutoFit/>
          </a:bodyPr>
          <a:lstStyle/>
          <a:p>
            <a:r>
              <a:rPr lang="tr-TR" sz="1400" b="1" dirty="0">
                <a:latin typeface="Segoe UI" panose="020B0502040204020203" pitchFamily="34" charset="0"/>
                <a:ea typeface="Calibri" panose="020F0502020204030204" pitchFamily="34" charset="0"/>
                <a:cs typeface="Segoe UI" panose="020B0502040204020203" pitchFamily="34" charset="0"/>
              </a:rPr>
              <a:t>İş Kanunu, çocukların çalıştırılmasına yönelik asgari yaş ve çalışma standartları ile çalıştırma yasağı hususlarını ihtiva ettiği 71. madde ile çocuğun iş gücünün korunmasını hükme bağlamakta ve işverene çeşitli yükümlülükler getirmektedir. Buna göre;</a:t>
            </a:r>
          </a:p>
          <a:p>
            <a:endParaRPr lang="tr-TR" dirty="0"/>
          </a:p>
        </p:txBody>
      </p:sp>
      <p:sp>
        <p:nvSpPr>
          <p:cNvPr id="3" name="Slide Number Placeholder 2">
            <a:extLst>
              <a:ext uri="{FF2B5EF4-FFF2-40B4-BE49-F238E27FC236}">
                <a16:creationId xmlns:a16="http://schemas.microsoft.com/office/drawing/2014/main" id="{DBF1FAE3-0958-9AD1-617B-4C7EE8292504}"/>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797849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074" y="1389183"/>
            <a:ext cx="10515600" cy="1325563"/>
          </a:xfrm>
        </p:spPr>
        <p:txBody>
          <a:bodyPr>
            <a:noAutofit/>
          </a:bodyPr>
          <a:lstStyle/>
          <a:p>
            <a:pPr algn="ctr">
              <a:lnSpc>
                <a:spcPct val="115000"/>
              </a:lnSpc>
              <a:spcBef>
                <a:spcPts val="200"/>
              </a:spcBef>
              <a:spcAft>
                <a:spcPts val="0"/>
              </a:spcAft>
            </a:pPr>
            <a:r>
              <a:rPr lang="tr-TR"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rPr>
              <a:t>Çocuk ve Genç İşçilerin Çalıştırılma Usul ve Esasları Hakkında Yönetmelik</a:t>
            </a:r>
            <a:endParaRPr lang="en-US" sz="2400" b="1" dirty="0">
              <a:solidFill>
                <a:srgbClr val="BF8F00"/>
              </a:solidFill>
              <a:latin typeface="Segoe UI" panose="020B0502040204020203" pitchFamily="34" charset="0"/>
              <a:ea typeface="Times New Roman" panose="02020603050405020304" pitchFamily="18" charset="0"/>
              <a:cs typeface="Times New Roman" panose="02020603050405020304" pitchFamily="18" charset="0"/>
            </a:endParaRPr>
          </a:p>
        </p:txBody>
      </p:sp>
      <p:pic>
        <p:nvPicPr>
          <p:cNvPr id="4" name="Picture 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6246" y="2714746"/>
            <a:ext cx="3376626" cy="2852738"/>
          </a:xfrm>
          <a:prstGeom prst="rect">
            <a:avLst/>
          </a:prstGeom>
        </p:spPr>
      </p:pic>
      <p:sp>
        <p:nvSpPr>
          <p:cNvPr id="5" name="Dikdörtgen 4"/>
          <p:cNvSpPr/>
          <p:nvPr/>
        </p:nvSpPr>
        <p:spPr>
          <a:xfrm>
            <a:off x="3848038" y="2488796"/>
            <a:ext cx="7837716" cy="3406061"/>
          </a:xfrm>
          <a:prstGeom prst="rect">
            <a:avLst/>
          </a:prstGeom>
        </p:spPr>
        <p:txBody>
          <a:bodyPr wrap="square">
            <a:spAutoFit/>
          </a:bodyPr>
          <a:lstStyle/>
          <a:p>
            <a:pPr algn="just">
              <a:lnSpc>
                <a:spcPct val="115000"/>
              </a:lnSpc>
              <a:spcAft>
                <a:spcPts val="0"/>
              </a:spcAft>
            </a:pPr>
            <a:r>
              <a:rPr lang="tr-TR" sz="1200" b="1" dirty="0">
                <a:solidFill>
                  <a:srgbClr val="0070C0"/>
                </a:solidFill>
                <a:latin typeface="Segoe UI" panose="020B0502040204020203" pitchFamily="34" charset="0"/>
                <a:ea typeface="Calibri" panose="020F0502020204030204" pitchFamily="34" charset="0"/>
                <a:cs typeface="Segoe UI" panose="020B0502040204020203" pitchFamily="34" charset="0"/>
              </a:rPr>
              <a:t>Genç işçi: </a:t>
            </a:r>
            <a:r>
              <a:rPr lang="tr-TR" sz="1200" dirty="0">
                <a:latin typeface="Segoe UI" panose="020B0502040204020203" pitchFamily="34" charset="0"/>
                <a:ea typeface="Calibri" panose="020F0502020204030204" pitchFamily="34" charset="0"/>
                <a:cs typeface="Segoe UI" panose="020B0502040204020203" pitchFamily="34" charset="0"/>
              </a:rPr>
              <a:t>“15 yaşını tamamlamış, ancak 18 yaşını tamamlamamış” kişi,</a:t>
            </a:r>
            <a:endParaRPr lang="tr-TR" sz="12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b="1" dirty="0">
                <a:solidFill>
                  <a:srgbClr val="0070C0"/>
                </a:solidFill>
                <a:latin typeface="Segoe UI" panose="020B0502040204020203" pitchFamily="34" charset="0"/>
                <a:ea typeface="Calibri" panose="020F0502020204030204" pitchFamily="34" charset="0"/>
                <a:cs typeface="Segoe UI" panose="020B0502040204020203" pitchFamily="34" charset="0"/>
              </a:rPr>
              <a:t>Çocuk işçi: </a:t>
            </a:r>
            <a:r>
              <a:rPr lang="tr-TR" sz="1200" dirty="0">
                <a:latin typeface="Segoe UI" panose="020B0502040204020203" pitchFamily="34" charset="0"/>
                <a:ea typeface="Calibri" panose="020F0502020204030204" pitchFamily="34" charset="0"/>
                <a:cs typeface="Segoe UI" panose="020B0502040204020203" pitchFamily="34" charset="0"/>
              </a:rPr>
              <a:t>“14 yaşını bitirmiş, 15 yaşını doldurmamış ve ilköğretimini tamamlamış” kişi,</a:t>
            </a:r>
            <a:endParaRPr lang="tr-TR" sz="12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b="1" dirty="0">
                <a:solidFill>
                  <a:srgbClr val="0070C0"/>
                </a:solidFill>
                <a:latin typeface="Segoe UI" panose="020B0502040204020203" pitchFamily="34" charset="0"/>
                <a:ea typeface="Calibri" panose="020F0502020204030204" pitchFamily="34" charset="0"/>
                <a:cs typeface="Segoe UI" panose="020B0502040204020203" pitchFamily="34" charset="0"/>
              </a:rPr>
              <a:t>Hafif iş: </a:t>
            </a:r>
            <a:r>
              <a:rPr lang="tr-TR" sz="1200" dirty="0">
                <a:latin typeface="Segoe UI" panose="020B0502040204020203" pitchFamily="34" charset="0"/>
                <a:ea typeface="Calibri" panose="020F0502020204030204" pitchFamily="34" charset="0"/>
                <a:cs typeface="Segoe UI" panose="020B0502040204020203" pitchFamily="34" charset="0"/>
              </a:rPr>
              <a:t>“Yapısı ve niteliği itibariyle ve yerine getirilmesi sırasındaki özel koşullara göre; </a:t>
            </a:r>
            <a:endParaRPr lang="tr-TR" sz="1200" dirty="0">
              <a:latin typeface="Segoe UI" panose="020B0502040204020203"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tr-TR" sz="1200" dirty="0">
                <a:latin typeface="Segoe UI" panose="020B0502040204020203" pitchFamily="34" charset="0"/>
                <a:ea typeface="Calibri" panose="020F0502020204030204" pitchFamily="34" charset="0"/>
                <a:cs typeface="Segoe UI" panose="020B0502040204020203" pitchFamily="34" charset="0"/>
              </a:rPr>
              <a:t>a. Çocukların gelişmelerine veya sağlık ve güvenliklerine zararlı etki ihtimali olmayan,</a:t>
            </a:r>
            <a:endParaRPr lang="tr-TR" sz="1200" dirty="0">
              <a:latin typeface="Segoe UI" panose="020B0502040204020203"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tr-TR" sz="1200" dirty="0">
                <a:latin typeface="Segoe UI" panose="020B0502040204020203" pitchFamily="34" charset="0"/>
                <a:ea typeface="Calibri" panose="020F0502020204030204" pitchFamily="34" charset="0"/>
                <a:cs typeface="Segoe UI" panose="020B0502040204020203" pitchFamily="34" charset="0"/>
              </a:rPr>
              <a:t>b. Okula devamını, mesleki eğitimini veya yetkili merciler tarafından onaylanmış eğitim programına katılımını ve bu tür faaliyetlerden yararlanmasını engellemeyen” işler olarak tanımlanmaktadır.</a:t>
            </a:r>
            <a:endParaRPr lang="tr-TR" sz="12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Bef>
                <a:spcPts val="500"/>
              </a:spcBef>
              <a:spcAft>
                <a:spcPts val="0"/>
              </a:spcAft>
            </a:pPr>
            <a:r>
              <a:rPr lang="tr-TR" sz="1200" dirty="0">
                <a:latin typeface="Segoe UI" panose="020B0502040204020203" pitchFamily="34" charset="0"/>
                <a:ea typeface="Calibri" panose="020F0502020204030204" pitchFamily="34" charset="0"/>
                <a:cs typeface="Segoe UI" panose="020B0502040204020203" pitchFamily="34" charset="0"/>
              </a:rPr>
              <a:t>Çocuk ve genç işçilerin çalıştırılma esasları, Yönetmeliğin 5. maddesi ile net olarak belirtilmektedir. Buna göre, çocuk ve genç işçinin işe yerleştirilmesinde ve çalışması süresince güvenliği, sağlığı, bedensel, zihinsel, ahlaki ve </a:t>
            </a:r>
            <a:r>
              <a:rPr lang="tr-TR" sz="1200" dirty="0" err="1">
                <a:latin typeface="Segoe UI" panose="020B0502040204020203" pitchFamily="34" charset="0"/>
                <a:ea typeface="Calibri" panose="020F0502020204030204" pitchFamily="34" charset="0"/>
                <a:cs typeface="Segoe UI" panose="020B0502040204020203" pitchFamily="34" charset="0"/>
              </a:rPr>
              <a:t>psikososyal</a:t>
            </a:r>
            <a:r>
              <a:rPr lang="tr-TR" sz="1200" dirty="0">
                <a:latin typeface="Segoe UI" panose="020B0502040204020203" pitchFamily="34" charset="0"/>
                <a:ea typeface="Calibri" panose="020F0502020204030204" pitchFamily="34" charset="0"/>
                <a:cs typeface="Segoe UI" panose="020B0502040204020203" pitchFamily="34" charset="0"/>
              </a:rPr>
              <a:t> gelişimi, kişisel yatkınlığı ve yetenekleri dikkate alınmalıdır. </a:t>
            </a:r>
            <a:r>
              <a:rPr lang="tr-TR" sz="1200" b="1" dirty="0">
                <a:solidFill>
                  <a:srgbClr val="0070C0"/>
                </a:solidFill>
                <a:latin typeface="Segoe UI" panose="020B0502040204020203" pitchFamily="34" charset="0"/>
                <a:ea typeface="Calibri" panose="020F0502020204030204" pitchFamily="34" charset="0"/>
                <a:cs typeface="Segoe UI" panose="020B0502040204020203" pitchFamily="34" charset="0"/>
              </a:rPr>
              <a:t>Çocuk ve genç işçilerden okula devam edenler, okula devamlarına ve okuldaki başarılarına engel olmayacak, meslek seçimi için yapılacak hazırlıklara ya da Milli Eğitim Bakanlığı tarafından yeterliliği kabul edilen mesleki eğitime katılmalarına engel olmayacak işlerde çalıştırılabilirler.</a:t>
            </a:r>
            <a:endParaRPr lang="tr-TR" sz="1200" b="1" dirty="0">
              <a:solidFill>
                <a:srgbClr val="0070C0"/>
              </a:solidFill>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Bef>
                <a:spcPts val="500"/>
              </a:spcBef>
              <a:spcAft>
                <a:spcPts val="0"/>
              </a:spcAft>
            </a:pPr>
            <a:r>
              <a:rPr lang="tr-TR" sz="1200" dirty="0">
                <a:latin typeface="Segoe UI" panose="020B0502040204020203" pitchFamily="34" charset="0"/>
                <a:ea typeface="Calibri" panose="020F0502020204030204" pitchFamily="34" charset="0"/>
                <a:cs typeface="Segoe UI" panose="020B0502040204020203" pitchFamily="34" charset="0"/>
              </a:rPr>
              <a:t>Çocuk işçilerin çalışmasına izin verilen hafif işler, genç işçilerin çalışmasına izin verilen işler ve 16 yaşını doldurmuş fakat 18 yaşını bitirmemiş genç işçilerin çalıştırılabileceği işler Yönetmeliğin eklerinde ayrıntılı olarak belirtilmiştir. Buna göre çocuklar ekte belirtilen işler dışında çalıştırılamaz.</a:t>
            </a:r>
            <a:endParaRPr lang="tr-TR" sz="12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BAB3C6-714F-6835-3300-8D5BEC3D6BA7}"/>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365513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3FAE-0042-0A7D-2759-23D111164C0A}"/>
              </a:ext>
            </a:extLst>
          </p:cNvPr>
          <p:cNvSpPr>
            <a:spLocks noGrp="1"/>
          </p:cNvSpPr>
          <p:nvPr>
            <p:ph type="title"/>
          </p:nvPr>
        </p:nvSpPr>
        <p:spPr>
          <a:xfrm>
            <a:off x="838200" y="1288654"/>
            <a:ext cx="10515600" cy="1325563"/>
          </a:xfrm>
        </p:spPr>
        <p:txBody>
          <a:bodyPr>
            <a:normAutofit/>
          </a:bodyPr>
          <a:lstStyle/>
          <a:p>
            <a:pPr>
              <a:lnSpc>
                <a:spcPct val="115000"/>
              </a:lnSpc>
              <a:spcBef>
                <a:spcPts val="1400"/>
              </a:spcBef>
              <a:spcAft>
                <a:spcPts val="1200"/>
              </a:spcAft>
            </a:pPr>
            <a:r>
              <a:rPr lang="tr-TR" sz="3200" b="1" u="sng" dirty="0">
                <a:solidFill>
                  <a:schemeClr val="accent1">
                    <a:lumMod val="75000"/>
                  </a:schemeClr>
                </a:solidFill>
                <a:latin typeface="Segoe UI" panose="020B0502040204020203" pitchFamily="34" charset="0"/>
                <a:cs typeface="Segoe UI" panose="020B0502040204020203" pitchFamily="34" charset="0"/>
              </a:rPr>
              <a:t>Türk Medeni Kanunu</a:t>
            </a:r>
            <a:br>
              <a:rPr lang="tr-TR" sz="3200" b="1" u="sng" dirty="0">
                <a:solidFill>
                  <a:schemeClr val="accent1">
                    <a:lumMod val="75000"/>
                  </a:schemeClr>
                </a:solidFill>
                <a:latin typeface="Segoe UI" panose="020B0502040204020203" pitchFamily="34" charset="0"/>
                <a:cs typeface="Segoe UI" panose="020B0502040204020203" pitchFamily="34" charset="0"/>
              </a:rPr>
            </a:br>
            <a:endParaRPr lang="en-TR" sz="3200" b="1" u="sng" dirty="0">
              <a:solidFill>
                <a:schemeClr val="accent1">
                  <a:lumMod val="75000"/>
                </a:schemeClr>
              </a:solidFill>
              <a:latin typeface="Segoe UI" panose="020B0502040204020203" pitchFamily="34" charset="0"/>
              <a:cs typeface="Segoe UI" panose="020B0502040204020203" pitchFamily="34" charset="0"/>
            </a:endParaRPr>
          </a:p>
        </p:txBody>
      </p:sp>
      <p:sp>
        <p:nvSpPr>
          <p:cNvPr id="4" name="İçerik Yer Tutucusu 3"/>
          <p:cNvSpPr>
            <a:spLocks noGrp="1"/>
          </p:cNvSpPr>
          <p:nvPr>
            <p:ph idx="1"/>
          </p:nvPr>
        </p:nvSpPr>
        <p:spPr>
          <a:xfrm>
            <a:off x="751115" y="2095148"/>
            <a:ext cx="10848703" cy="4109160"/>
          </a:xfrm>
        </p:spPr>
        <p:txBody>
          <a:bodyPr>
            <a:noAutofit/>
          </a:bodyPr>
          <a:lstStyle/>
          <a:p>
            <a:pPr algn="just">
              <a:lnSpc>
                <a:spcPct val="120000"/>
              </a:lnSpc>
              <a:spcAft>
                <a:spcPts val="0"/>
              </a:spcAft>
            </a:pPr>
            <a:r>
              <a:rPr lang="tr-TR" sz="1200" dirty="0">
                <a:latin typeface="Segoe UI" panose="020B0502040204020203" pitchFamily="34" charset="0"/>
                <a:ea typeface="Calibri" panose="020F0502020204030204" pitchFamily="34" charset="0"/>
                <a:cs typeface="Segoe UI" panose="020B0502040204020203" pitchFamily="34" charset="0"/>
              </a:rPr>
              <a:t>Kanunun 305. maddesi küçüklerin evlat edinmesi için gerekli koşulları belirlemektedir. Buna göre, “bir küçüğün evlât edinilmesi, evlât edinen tarafından bir yıl süreyle bakılmış ve eğitilmiş olması koşuluna bağlıdır. Evlât edinmenin her hâlde küçüğün yararına bulunması ve evlât edinenin diğer çocuklarının yararlarının hakkaniyete aykırı bir biçimde zedelenmemesi de” gerekmektedir.</a:t>
            </a:r>
            <a:endParaRPr lang="tr-TR" sz="12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tr-TR" sz="1200" dirty="0">
                <a:latin typeface="Segoe UI" panose="020B0502040204020203" pitchFamily="34" charset="0"/>
                <a:ea typeface="Calibri" panose="020F0502020204030204" pitchFamily="34" charset="0"/>
                <a:cs typeface="Segoe UI" panose="020B0502040204020203" pitchFamily="34" charset="0"/>
              </a:rPr>
              <a:t>Kanunun 306. maddesine </a:t>
            </a:r>
            <a:r>
              <a:rPr lang="tr-TR" sz="1200" b="1" dirty="0">
                <a:solidFill>
                  <a:srgbClr val="0070C0"/>
                </a:solidFill>
                <a:latin typeface="Segoe UI" panose="020B0502040204020203" pitchFamily="34" charset="0"/>
                <a:ea typeface="Calibri" panose="020F0502020204030204" pitchFamily="34" charset="0"/>
                <a:cs typeface="Segoe UI" panose="020B0502040204020203" pitchFamily="34" charset="0"/>
              </a:rPr>
              <a:t>göre, eşlerin ancak birlikte evlat edinebileceği ve evli olmayanların birlikte evlat edinemeyeceği hükmü amirdir</a:t>
            </a:r>
            <a:r>
              <a:rPr lang="tr-TR" sz="1200" dirty="0">
                <a:solidFill>
                  <a:srgbClr val="0070C0"/>
                </a:solidFill>
                <a:latin typeface="Segoe UI" panose="020B0502040204020203" pitchFamily="34" charset="0"/>
                <a:ea typeface="Calibri" panose="020F0502020204030204" pitchFamily="34" charset="0"/>
                <a:cs typeface="Segoe UI" panose="020B0502040204020203" pitchFamily="34" charset="0"/>
              </a:rPr>
              <a:t>. </a:t>
            </a:r>
            <a:r>
              <a:rPr lang="tr-TR" sz="1200" b="1" dirty="0">
                <a:solidFill>
                  <a:srgbClr val="0070C0"/>
                </a:solidFill>
                <a:latin typeface="Segoe UI" panose="020B0502040204020203" pitchFamily="34" charset="0"/>
                <a:ea typeface="Calibri" panose="020F0502020204030204" pitchFamily="34" charset="0"/>
                <a:cs typeface="Segoe UI" panose="020B0502040204020203" pitchFamily="34" charset="0"/>
              </a:rPr>
              <a:t>Ayrıca, eşlerin en az beş yıldan beri evli olmaları veya otuz yaşını doldurmuş olmaları şartı bulunmaktadır. </a:t>
            </a:r>
            <a:r>
              <a:rPr lang="tr-TR" sz="1200" dirty="0">
                <a:latin typeface="Segoe UI" panose="020B0502040204020203" pitchFamily="34" charset="0"/>
                <a:ea typeface="Calibri" panose="020F0502020204030204" pitchFamily="34" charset="0"/>
                <a:cs typeface="Segoe UI" panose="020B0502040204020203" pitchFamily="34" charset="0"/>
              </a:rPr>
              <a:t>Eşlerden birinin, en az iki yıldan beri evli olması veya kendisinin otuz yaşını doldurmuş bulunması koşuluyla diğerinin çocuğunu evlat edinebilmesi mümkündür.</a:t>
            </a:r>
            <a:endParaRPr lang="tr-TR" sz="12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tr-TR" sz="1200" dirty="0">
                <a:latin typeface="Segoe UI" panose="020B0502040204020203" pitchFamily="34" charset="0"/>
                <a:ea typeface="Calibri" panose="020F0502020204030204" pitchFamily="34" charset="0"/>
                <a:cs typeface="Segoe UI" panose="020B0502040204020203" pitchFamily="34" charset="0"/>
              </a:rPr>
              <a:t>Tek başına evlat edinmeyle ilgili hususlar ise 307. maddede açıklanmıştır. Buna göre, </a:t>
            </a:r>
            <a:r>
              <a:rPr lang="tr-TR" sz="1200" dirty="0">
                <a:solidFill>
                  <a:srgbClr val="0070C0"/>
                </a:solidFill>
                <a:latin typeface="Segoe UI" panose="020B0502040204020203" pitchFamily="34" charset="0"/>
                <a:ea typeface="Calibri" panose="020F0502020204030204" pitchFamily="34" charset="0"/>
                <a:cs typeface="Segoe UI" panose="020B0502040204020203" pitchFamily="34" charset="0"/>
              </a:rPr>
              <a:t>“</a:t>
            </a:r>
            <a:r>
              <a:rPr lang="tr-TR" sz="1200" b="1" dirty="0">
                <a:solidFill>
                  <a:srgbClr val="0070C0"/>
                </a:solidFill>
                <a:latin typeface="Segoe UI" panose="020B0502040204020203" pitchFamily="34" charset="0"/>
                <a:ea typeface="Calibri" panose="020F0502020204030204" pitchFamily="34" charset="0"/>
                <a:cs typeface="Segoe UI" panose="020B0502040204020203" pitchFamily="34" charset="0"/>
              </a:rPr>
              <a:t>evli olmayan kişi otuz yaşını doldurmuş ise tek başına evlat edinebilmektedir. Otuz yaşını doldurmuş olan eş, diğer eşin ayırt etme gücünden sürekli olarak yoksunluğu veya iki yılı aşkın süreden beri nerede olduğunun bilinmemesi ya da mahkeme kararıyla iki yılı aşkın süreden beri eşinden ayrı yaşamakta olması yüzünden birlikte evlat edinmesinin mümkün olmadığını ispat etmesi hâlinde, tek başına evlat edinebilir”</a:t>
            </a:r>
            <a:r>
              <a:rPr lang="tr-TR" sz="1200" b="1" dirty="0">
                <a:solidFill>
                  <a:srgbClr val="1F4E79"/>
                </a:solidFill>
                <a:latin typeface="Segoe UI" panose="020B0502040204020203" pitchFamily="34" charset="0"/>
                <a:ea typeface="Calibri" panose="020F0502020204030204" pitchFamily="34" charset="0"/>
                <a:cs typeface="Segoe UI" panose="020B0502040204020203" pitchFamily="34" charset="0"/>
              </a:rPr>
              <a:t> </a:t>
            </a:r>
            <a:endParaRPr lang="tr-TR" sz="12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tr-TR" sz="1200" dirty="0">
                <a:latin typeface="Segoe UI" panose="020B0502040204020203" pitchFamily="34" charset="0"/>
                <a:ea typeface="Calibri" panose="020F0502020204030204" pitchFamily="34" charset="0"/>
                <a:cs typeface="Segoe UI" panose="020B0502040204020203" pitchFamily="34" charset="0"/>
              </a:rPr>
              <a:t>Evlat edinilenin, evlat edinenden </a:t>
            </a:r>
            <a:r>
              <a:rPr lang="tr-TR" sz="1200" b="1" dirty="0">
                <a:solidFill>
                  <a:srgbClr val="0070C0"/>
                </a:solidFill>
                <a:latin typeface="Segoe UI" panose="020B0502040204020203" pitchFamily="34" charset="0"/>
                <a:ea typeface="Calibri" panose="020F0502020204030204" pitchFamily="34" charset="0"/>
                <a:cs typeface="Segoe UI" panose="020B0502040204020203" pitchFamily="34" charset="0"/>
              </a:rPr>
              <a:t>en az on sekiz yaş küçük olması</a:t>
            </a:r>
            <a:r>
              <a:rPr lang="tr-TR" sz="1200" dirty="0">
                <a:solidFill>
                  <a:srgbClr val="0070C0"/>
                </a:solidFill>
                <a:latin typeface="Segoe UI" panose="020B0502040204020203" pitchFamily="34" charset="0"/>
                <a:ea typeface="Calibri" panose="020F0502020204030204" pitchFamily="34" charset="0"/>
                <a:cs typeface="Segoe UI" panose="020B0502040204020203" pitchFamily="34" charset="0"/>
              </a:rPr>
              <a:t> </a:t>
            </a:r>
            <a:r>
              <a:rPr lang="tr-TR" sz="1200" dirty="0">
                <a:latin typeface="Segoe UI" panose="020B0502040204020203" pitchFamily="34" charset="0"/>
                <a:ea typeface="Calibri" panose="020F0502020204030204" pitchFamily="34" charset="0"/>
                <a:cs typeface="Segoe UI" panose="020B0502040204020203" pitchFamily="34" charset="0"/>
              </a:rPr>
              <a:t>şartı belirtilmiştir. Ayırt etme gücüne sahip olan küçük rızası olmadıkça evlat edinilmesine izin verilmez. Vesayet altındaki küçük ise ayırt etme gücüne sahip olup olmadığına bakılmaksızın vesayet dairelerinin izniyle evlat edinilebilir (Madde 308.</a:t>
            </a:r>
            <a:endParaRPr lang="tr-TR" sz="1200" dirty="0">
              <a:latin typeface="Segoe UI" panose="020B0502040204020203" pitchFamily="34" charset="0"/>
              <a:ea typeface="Calibri" panose="020F0502020204030204" pitchFamily="34" charset="0"/>
              <a:cs typeface="Times New Roman" panose="02020603050405020304" pitchFamily="18" charset="0"/>
            </a:endParaRPr>
          </a:p>
          <a:p>
            <a:pPr>
              <a:lnSpc>
                <a:spcPct val="120000"/>
              </a:lnSpc>
            </a:pPr>
            <a:r>
              <a:rPr lang="tr-TR" sz="1200" b="1" dirty="0">
                <a:solidFill>
                  <a:srgbClr val="0070C0"/>
                </a:solidFill>
                <a:latin typeface="Segoe UI" panose="020B0502040204020203" pitchFamily="34" charset="0"/>
                <a:ea typeface="Calibri" panose="020F0502020204030204" pitchFamily="34" charset="0"/>
                <a:cs typeface="Segoe UI" panose="020B0502040204020203" pitchFamily="34" charset="0"/>
              </a:rPr>
              <a:t>Evlat edinme, küçüğün ana ve babasının rızasını gerektirmektedir</a:t>
            </a:r>
            <a:r>
              <a:rPr lang="tr-TR" sz="1200" dirty="0">
                <a:solidFill>
                  <a:srgbClr val="0070C0"/>
                </a:solidFill>
                <a:latin typeface="Segoe UI" panose="020B0502040204020203" pitchFamily="34" charset="0"/>
                <a:ea typeface="Calibri" panose="020F0502020204030204" pitchFamily="34" charset="0"/>
                <a:cs typeface="Segoe UI" panose="020B0502040204020203" pitchFamily="34" charset="0"/>
              </a:rPr>
              <a:t> (Madde 309). </a:t>
            </a:r>
            <a:endParaRPr lang="tr-TR" sz="1400" dirty="0"/>
          </a:p>
        </p:txBody>
      </p:sp>
      <p:sp>
        <p:nvSpPr>
          <p:cNvPr id="3" name="Slide Number Placeholder 2">
            <a:extLst>
              <a:ext uri="{FF2B5EF4-FFF2-40B4-BE49-F238E27FC236}">
                <a16:creationId xmlns:a16="http://schemas.microsoft.com/office/drawing/2014/main" id="{F0AD1B91-717F-2943-FAD2-CE65E4038A6C}"/>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271401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320" y="1326852"/>
            <a:ext cx="10515600" cy="866337"/>
          </a:xfrm>
        </p:spPr>
        <p:txBody>
          <a:bodyPr>
            <a:normAutofit/>
          </a:bodyPr>
          <a:lstStyle/>
          <a:p>
            <a:pPr>
              <a:lnSpc>
                <a:spcPct val="115000"/>
              </a:lnSpc>
              <a:spcBef>
                <a:spcPts val="1400"/>
              </a:spcBef>
              <a:spcAft>
                <a:spcPts val="1200"/>
              </a:spcAft>
            </a:pPr>
            <a:r>
              <a:rPr lang="tr-TR" sz="3200" b="1" u="sng" dirty="0">
                <a:solidFill>
                  <a:schemeClr val="accent1">
                    <a:lumMod val="75000"/>
                  </a:schemeClr>
                </a:solidFill>
                <a:latin typeface="Segoe UI" panose="020B0502040204020203" pitchFamily="34" charset="0"/>
                <a:cs typeface="Segoe UI" panose="020B0502040204020203" pitchFamily="34" charset="0"/>
              </a:rPr>
              <a:t>Yabancılar ve Uluslararası Koruma Kanunu</a:t>
            </a:r>
          </a:p>
        </p:txBody>
      </p:sp>
      <p:sp>
        <p:nvSpPr>
          <p:cNvPr id="7" name="Dikdörtgen 6"/>
          <p:cNvSpPr/>
          <p:nvPr/>
        </p:nvSpPr>
        <p:spPr>
          <a:xfrm>
            <a:off x="3084643" y="2489280"/>
            <a:ext cx="8086277" cy="3172663"/>
          </a:xfrm>
          <a:prstGeom prst="rect">
            <a:avLst/>
          </a:prstGeom>
        </p:spPr>
        <p:txBody>
          <a:bodyPr wrap="square">
            <a:spAutoFit/>
          </a:bodyPr>
          <a:lstStyle/>
          <a:p>
            <a:pPr algn="just">
              <a:spcBef>
                <a:spcPts val="500"/>
              </a:spcBef>
              <a:spcAft>
                <a:spcPts val="0"/>
              </a:spcAft>
            </a:pPr>
            <a:r>
              <a:rPr lang="tr-TR" sz="1400" dirty="0">
                <a:latin typeface="Segoe UI" panose="020B0502040204020203" pitchFamily="34" charset="0"/>
                <a:ea typeface="Calibri" panose="020F0502020204030204" pitchFamily="34" charset="0"/>
                <a:cs typeface="Segoe UI" panose="020B0502040204020203" pitchFamily="34" charset="0"/>
              </a:rPr>
              <a:t>Yabancılar ve Uluslararası Koruma Kanununa göre </a:t>
            </a:r>
            <a:r>
              <a:rPr lang="tr-TR" sz="1400" dirty="0" err="1">
                <a:latin typeface="Segoe UI" panose="020B0502040204020203" pitchFamily="34" charset="0"/>
                <a:ea typeface="Calibri" panose="020F0502020204030204" pitchFamily="34" charset="0"/>
                <a:cs typeface="Segoe UI" panose="020B0502040204020203" pitchFamily="34" charset="0"/>
              </a:rPr>
              <a:t>refakatsiz</a:t>
            </a:r>
            <a:r>
              <a:rPr lang="tr-TR" sz="1400" dirty="0">
                <a:latin typeface="Segoe UI" panose="020B0502040204020203" pitchFamily="34" charset="0"/>
                <a:ea typeface="Calibri" panose="020F0502020204030204" pitchFamily="34" charset="0"/>
                <a:cs typeface="Segoe UI" panose="020B0502040204020203" pitchFamily="34" charset="0"/>
              </a:rPr>
              <a:t> çocuk, </a:t>
            </a:r>
            <a:r>
              <a:rPr lang="tr-TR" sz="1400" dirty="0">
                <a:solidFill>
                  <a:srgbClr val="0070C0"/>
                </a:solidFill>
                <a:latin typeface="Segoe UI" panose="020B0502040204020203" pitchFamily="34" charset="0"/>
                <a:ea typeface="Calibri" panose="020F0502020204030204" pitchFamily="34" charset="0"/>
                <a:cs typeface="Segoe UI" panose="020B0502040204020203" pitchFamily="34" charset="0"/>
              </a:rPr>
              <a:t>“</a:t>
            </a:r>
            <a:r>
              <a:rPr lang="tr-TR" sz="1400" b="1" dirty="0">
                <a:solidFill>
                  <a:srgbClr val="0070C0"/>
                </a:solidFill>
                <a:latin typeface="Segoe UI" panose="020B0502040204020203" pitchFamily="34" charset="0"/>
                <a:ea typeface="Calibri" panose="020F0502020204030204" pitchFamily="34" charset="0"/>
                <a:cs typeface="Segoe UI" panose="020B0502040204020203" pitchFamily="34" charset="0"/>
              </a:rPr>
              <a:t>Sorumlu bir kişinin etkin bakımına alınmadığı sürece, kanunen ya da örf ve âdet gereği kendisinden sorumlu bir yetişkinin refakati bulunmaksızın Türkiye’ye gelen veya Türkiye’ye giriş yaptıktan sonra </a:t>
            </a:r>
            <a:r>
              <a:rPr lang="tr-TR" sz="1400" b="1" dirty="0" err="1">
                <a:solidFill>
                  <a:srgbClr val="0070C0"/>
                </a:solidFill>
                <a:latin typeface="Segoe UI" panose="020B0502040204020203" pitchFamily="34" charset="0"/>
                <a:ea typeface="Calibri" panose="020F0502020204030204" pitchFamily="34" charset="0"/>
                <a:cs typeface="Segoe UI" panose="020B0502040204020203" pitchFamily="34" charset="0"/>
              </a:rPr>
              <a:t>refakatsiz</a:t>
            </a:r>
            <a:r>
              <a:rPr lang="tr-TR" sz="1400" b="1" dirty="0">
                <a:solidFill>
                  <a:srgbClr val="0070C0"/>
                </a:solidFill>
                <a:latin typeface="Segoe UI" panose="020B0502040204020203" pitchFamily="34" charset="0"/>
                <a:ea typeface="Calibri" panose="020F0502020204030204" pitchFamily="34" charset="0"/>
                <a:cs typeface="Segoe UI" panose="020B0502040204020203" pitchFamily="34" charset="0"/>
              </a:rPr>
              <a:t> kalan çocuğu”</a:t>
            </a:r>
            <a:r>
              <a:rPr lang="tr-TR" sz="1400" dirty="0">
                <a:solidFill>
                  <a:srgbClr val="0070C0"/>
                </a:solidFill>
                <a:latin typeface="Segoe UI" panose="020B0502040204020203" pitchFamily="34" charset="0"/>
                <a:ea typeface="Calibri" panose="020F0502020204030204" pitchFamily="34" charset="0"/>
                <a:cs typeface="Segoe UI" panose="020B0502040204020203" pitchFamily="34" charset="0"/>
              </a:rPr>
              <a:t> </a:t>
            </a:r>
            <a:r>
              <a:rPr lang="tr-TR" sz="1400" dirty="0">
                <a:latin typeface="Segoe UI" panose="020B0502040204020203" pitchFamily="34" charset="0"/>
                <a:ea typeface="Calibri" panose="020F0502020204030204" pitchFamily="34" charset="0"/>
                <a:cs typeface="Segoe UI" panose="020B0502040204020203" pitchFamily="34" charset="0"/>
              </a:rPr>
              <a:t>olarak tanımlanmaktadır. Aynı maddenin (l) bendinde ise özel ihtiyaç sahipleri “Başvuru sahibi ile uluslararası koruma statüsü sahibi kişilerden; </a:t>
            </a:r>
            <a:r>
              <a:rPr lang="tr-TR" sz="1400" dirty="0" err="1">
                <a:latin typeface="Segoe UI" panose="020B0502040204020203" pitchFamily="34" charset="0"/>
                <a:ea typeface="Calibri" panose="020F0502020204030204" pitchFamily="34" charset="0"/>
                <a:cs typeface="Segoe UI" panose="020B0502040204020203" pitchFamily="34" charset="0"/>
              </a:rPr>
              <a:t>refakatsiz</a:t>
            </a:r>
            <a:r>
              <a:rPr lang="tr-TR" sz="1400" dirty="0">
                <a:latin typeface="Segoe UI" panose="020B0502040204020203" pitchFamily="34" charset="0"/>
                <a:ea typeface="Calibri" panose="020F0502020204030204" pitchFamily="34" charset="0"/>
                <a:cs typeface="Segoe UI" panose="020B0502040204020203" pitchFamily="34" charset="0"/>
              </a:rPr>
              <a:t> çocuk, engelli, yaşlı, hamile, beraberinde çocuğu olan yalnız anne ya da baba veya işkence, cinsel saldırı ya da diğer ciddi psikolojik, bedensel ya da cinsel şiddete maruz kalmış kişi” olarak tanımlanmıştır.  Bu ifadeler ile </a:t>
            </a:r>
            <a:r>
              <a:rPr lang="tr-TR" sz="1400" dirty="0" err="1">
                <a:latin typeface="Segoe UI" panose="020B0502040204020203" pitchFamily="34" charset="0"/>
                <a:ea typeface="Calibri" panose="020F0502020204030204" pitchFamily="34" charset="0"/>
                <a:cs typeface="Segoe UI" panose="020B0502040204020203" pitchFamily="34" charset="0"/>
              </a:rPr>
              <a:t>refakatsiz</a:t>
            </a:r>
            <a:r>
              <a:rPr lang="tr-TR" sz="1400" dirty="0">
                <a:latin typeface="Segoe UI" panose="020B0502040204020203" pitchFamily="34" charset="0"/>
                <a:ea typeface="Calibri" panose="020F0502020204030204" pitchFamily="34" charset="0"/>
                <a:cs typeface="Segoe UI" panose="020B0502040204020203" pitchFamily="34" charset="0"/>
              </a:rPr>
              <a:t> çocuğun tanımı net olarak yapılırken, </a:t>
            </a:r>
            <a:r>
              <a:rPr lang="tr-TR" sz="1400" dirty="0" err="1">
                <a:latin typeface="Segoe UI" panose="020B0502040204020203" pitchFamily="34" charset="0"/>
                <a:ea typeface="Calibri" panose="020F0502020204030204" pitchFamily="34" charset="0"/>
                <a:cs typeface="Segoe UI" panose="020B0502040204020203" pitchFamily="34" charset="0"/>
              </a:rPr>
              <a:t>refakatsiz</a:t>
            </a:r>
            <a:r>
              <a:rPr lang="tr-TR" sz="1400" dirty="0">
                <a:latin typeface="Segoe UI" panose="020B0502040204020203" pitchFamily="34" charset="0"/>
                <a:ea typeface="Calibri" panose="020F0502020204030204" pitchFamily="34" charset="0"/>
                <a:cs typeface="Segoe UI" panose="020B0502040204020203" pitchFamily="34" charset="0"/>
              </a:rPr>
              <a:t> çocuğun Kanun kapsamında özel ihtiyaç sahibi olarak değerlendirildiği anlaşılmaktadır. </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algn="just">
              <a:spcBef>
                <a:spcPts val="500"/>
              </a:spcBef>
              <a:spcAft>
                <a:spcPts val="0"/>
              </a:spcAft>
            </a:pPr>
            <a:r>
              <a:rPr lang="tr-TR" sz="1400" dirty="0">
                <a:latin typeface="Segoe UI" panose="020B0502040204020203" pitchFamily="34" charset="0"/>
                <a:ea typeface="Calibri" panose="020F0502020204030204" pitchFamily="34" charset="0"/>
                <a:cs typeface="Segoe UI" panose="020B0502040204020203" pitchFamily="34" charset="0"/>
              </a:rPr>
              <a:t>Kanun, 66. maddenin (a) bendi uyarınca </a:t>
            </a:r>
            <a:r>
              <a:rPr lang="tr-TR" sz="1400" b="1" dirty="0">
                <a:solidFill>
                  <a:srgbClr val="0070C0"/>
                </a:solidFill>
                <a:latin typeface="Segoe UI" panose="020B0502040204020203" pitchFamily="34" charset="0"/>
                <a:ea typeface="Calibri" panose="020F0502020204030204" pitchFamily="34" charset="0"/>
                <a:cs typeface="Segoe UI" panose="020B0502040204020203" pitchFamily="34" charset="0"/>
              </a:rPr>
              <a:t>“</a:t>
            </a:r>
            <a:r>
              <a:rPr lang="tr-TR" sz="1400" b="1" dirty="0" err="1">
                <a:solidFill>
                  <a:srgbClr val="0070C0"/>
                </a:solidFill>
                <a:latin typeface="Segoe UI" panose="020B0502040204020203" pitchFamily="34" charset="0"/>
                <a:ea typeface="Calibri" panose="020F0502020204030204" pitchFamily="34" charset="0"/>
                <a:cs typeface="Segoe UI" panose="020B0502040204020203" pitchFamily="34" charset="0"/>
              </a:rPr>
              <a:t>Refakatsiz</a:t>
            </a:r>
            <a:r>
              <a:rPr lang="tr-TR" sz="1400" b="1" dirty="0">
                <a:solidFill>
                  <a:srgbClr val="0070C0"/>
                </a:solidFill>
                <a:latin typeface="Segoe UI" panose="020B0502040204020203" pitchFamily="34" charset="0"/>
                <a:ea typeface="Calibri" panose="020F0502020204030204" pitchFamily="34" charset="0"/>
                <a:cs typeface="Segoe UI" panose="020B0502040204020203" pitchFamily="34" charset="0"/>
              </a:rPr>
              <a:t> çocuklarla ilgili tüm işlemlerde çocuğun yüksek yararının gözetilmesi esastır. Başvuru alındığı andan itibaren, haklarında 03.072005 tarihli ve 5395 sayılı Çocuk Koruma Kanunu hükümleri uygulanır.”</a:t>
            </a:r>
            <a:r>
              <a:rPr lang="tr-TR" sz="1400" dirty="0">
                <a:solidFill>
                  <a:srgbClr val="0070C0"/>
                </a:solidFill>
                <a:latin typeface="Segoe UI" panose="020B0502040204020203" pitchFamily="34" charset="0"/>
                <a:ea typeface="Calibri" panose="020F0502020204030204" pitchFamily="34" charset="0"/>
                <a:cs typeface="Segoe UI" panose="020B0502040204020203" pitchFamily="34" charset="0"/>
              </a:rPr>
              <a:t> </a:t>
            </a:r>
            <a:r>
              <a:rPr lang="tr-TR" sz="1400" dirty="0">
                <a:latin typeface="Segoe UI" panose="020B0502040204020203" pitchFamily="34" charset="0"/>
                <a:ea typeface="Calibri" panose="020F0502020204030204" pitchFamily="34" charset="0"/>
                <a:cs typeface="Segoe UI" panose="020B0502040204020203" pitchFamily="34" charset="0"/>
              </a:rPr>
              <a:t>hükmü amirdir. Bu hüküm </a:t>
            </a:r>
            <a:r>
              <a:rPr lang="tr-TR" sz="1400" dirty="0" err="1">
                <a:latin typeface="Segoe UI" panose="020B0502040204020203" pitchFamily="34" charset="0"/>
                <a:ea typeface="Calibri" panose="020F0502020204030204" pitchFamily="34" charset="0"/>
                <a:cs typeface="Segoe UI" panose="020B0502040204020203" pitchFamily="34" charset="0"/>
              </a:rPr>
              <a:t>saiki</a:t>
            </a:r>
            <a:r>
              <a:rPr lang="tr-TR" sz="1400" dirty="0">
                <a:latin typeface="Segoe UI" panose="020B0502040204020203" pitchFamily="34" charset="0"/>
                <a:ea typeface="Calibri" panose="020F0502020204030204" pitchFamily="34" charset="0"/>
                <a:cs typeface="Segoe UI" panose="020B0502040204020203" pitchFamily="34" charset="0"/>
              </a:rPr>
              <a:t> ile </a:t>
            </a:r>
            <a:r>
              <a:rPr lang="tr-TR" sz="1400" dirty="0" err="1">
                <a:latin typeface="Segoe UI" panose="020B0502040204020203" pitchFamily="34" charset="0"/>
                <a:ea typeface="Calibri" panose="020F0502020204030204" pitchFamily="34" charset="0"/>
                <a:cs typeface="Segoe UI" panose="020B0502040204020203" pitchFamily="34" charset="0"/>
              </a:rPr>
              <a:t>refakatsiz</a:t>
            </a:r>
            <a:r>
              <a:rPr lang="tr-TR" sz="1400" dirty="0">
                <a:latin typeface="Segoe UI" panose="020B0502040204020203" pitchFamily="34" charset="0"/>
                <a:ea typeface="Calibri" panose="020F0502020204030204" pitchFamily="34" charset="0"/>
                <a:cs typeface="Segoe UI" panose="020B0502040204020203" pitchFamily="34" charset="0"/>
              </a:rPr>
              <a:t> çocuklar hakkında tüm işlemlerde 5395 sayılı Çocuk Koruma Kanunu hükümleri doğrultusunda hareket edileceği net olarak belirtilmektedir.</a:t>
            </a:r>
            <a:endParaRPr lang="tr-TR" sz="1400" dirty="0">
              <a:latin typeface="Segoe UI" panose="020B0502040204020203" pitchFamily="34" charset="0"/>
              <a:ea typeface="Calibri" panose="020F0502020204030204" pitchFamily="34" charset="0"/>
              <a:cs typeface="Times New Roman" panose="02020603050405020304" pitchFamily="18" charset="0"/>
            </a:endParaRPr>
          </a:p>
        </p:txBody>
      </p:sp>
      <p:pic>
        <p:nvPicPr>
          <p:cNvPr id="4" name="Picture 1"/>
          <p:cNvPicPr>
            <a:picLocks noGrp="1"/>
          </p:cNvPicPr>
          <p:nvPr>
            <p:ph idx="1"/>
          </p:nvPr>
        </p:nvPicPr>
        <p:blipFill rotWithShape="1">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7819" r="6993"/>
          <a:stretch/>
        </p:blipFill>
        <p:spPr bwMode="auto">
          <a:xfrm>
            <a:off x="655320" y="2587214"/>
            <a:ext cx="2281647" cy="2428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826F14F3-D6D3-12FC-B4C9-985892443010}"/>
              </a:ext>
            </a:extLst>
          </p:cNvPr>
          <p:cNvSpPr>
            <a:spLocks noGrp="1"/>
          </p:cNvSpPr>
          <p:nvPr>
            <p:ph type="sldNum" sz="quarter" idx="12"/>
          </p:nvPr>
        </p:nvSpPr>
        <p:spPr/>
        <p:txBody>
          <a:bodyPr/>
          <a:lstStyle/>
          <a:p>
            <a:fld id="{0BE68271-D1D7-4240-9CAF-7A57D75CD8A1}" type="slidenum">
              <a:rPr lang="en-US" smtClean="0"/>
              <a:t>19</a:t>
            </a:fld>
            <a:endParaRPr lang="en-US"/>
          </a:p>
        </p:txBody>
      </p:sp>
    </p:spTree>
    <p:extLst>
      <p:ext uri="{BB962C8B-B14F-4D97-AF65-F5344CB8AC3E}">
        <p14:creationId xmlns:p14="http://schemas.microsoft.com/office/powerpoint/2010/main" val="128870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43316"/>
            <a:ext cx="10515600" cy="1325563"/>
          </a:xfrm>
        </p:spPr>
        <p:txBody>
          <a:bodyPr>
            <a:normAutofit/>
          </a:bodyPr>
          <a:lstStyle/>
          <a:p>
            <a:r>
              <a:rPr lang="tr-TR" sz="3200" b="1" kern="1400" spc="-50" dirty="0">
                <a:solidFill>
                  <a:srgbClr val="002060"/>
                </a:solidFill>
                <a:latin typeface="Segoe UI" panose="020B0502040204020203" pitchFamily="34" charset="0"/>
                <a:ea typeface="Times New Roman" panose="02020603050405020304" pitchFamily="18" charset="0"/>
                <a:cs typeface="Segoe UI" panose="020B0502040204020203" pitchFamily="34" charset="0"/>
              </a:rPr>
              <a:t>GİRİŞ</a:t>
            </a:r>
            <a:endParaRPr lang="en-US" sz="3200" b="1" kern="1400" spc="-50" dirty="0">
              <a:solidFill>
                <a:srgbClr val="00206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5" name="Content Placeholder 4"/>
          <p:cNvSpPr>
            <a:spLocks noGrp="1"/>
          </p:cNvSpPr>
          <p:nvPr>
            <p:ph idx="1"/>
          </p:nvPr>
        </p:nvSpPr>
        <p:spPr>
          <a:xfrm>
            <a:off x="838200" y="2303499"/>
            <a:ext cx="10515600" cy="2851892"/>
          </a:xfrm>
        </p:spPr>
        <p:txBody>
          <a:bodyPr>
            <a:normAutofit fontScale="62500" lnSpcReduction="20000"/>
          </a:bodyPr>
          <a:lstStyle/>
          <a:p>
            <a:pPr algn="just">
              <a:lnSpc>
                <a:spcPct val="120000"/>
              </a:lnSpc>
            </a:pPr>
            <a:r>
              <a:rPr lang="tr-TR" dirty="0">
                <a:latin typeface="Segoe UI" panose="020B0502040204020203" pitchFamily="34" charset="0"/>
                <a:cs typeface="Segoe UI" panose="020B0502040204020203" pitchFamily="34" charset="0"/>
              </a:rPr>
              <a:t>Ulusal ve uluslararası düzlemde, çocuğun korunmasına yönelik çeşitli hukuki düzenlemeler mevcuttur. Bu düzenlemeler, her ülkenin hukuki zemini ile birleşerek çocuğun gelişme, yaşama, katılım gibi temel haklarının yanı sıra sosyal ve ekonomik haklarını da garanti altına almayı hedeflemektedir. </a:t>
            </a:r>
          </a:p>
          <a:p>
            <a:pPr algn="just">
              <a:lnSpc>
                <a:spcPct val="120000"/>
              </a:lnSpc>
            </a:pPr>
            <a:r>
              <a:rPr lang="tr-TR" dirty="0">
                <a:latin typeface="Segoe UI" panose="020B0502040204020203" pitchFamily="34" charset="0"/>
                <a:cs typeface="Segoe UI" panose="020B0502040204020203" pitchFamily="34" charset="0"/>
              </a:rPr>
              <a:t>Uluslararası sözleşmeler, bu hedef doğrultusunda imzacı taraf ülkelere birtakım sorumluluklar yüklemektedir. Uluslararası sözleşmelerin yanı sıra her ülkenin, sosyal, kültürel, ekonomik ve toplumsal dinamikleri kendi iç mevzuatında düzenlemeler oluşturulmasının gerekliliğini de doğurmuştur.  Bu derste, ulusal ve uluslararası mevzuatta çocuk koruma alanına ilişkin temel hukuki düzenlemelere yer verilmektedir.</a:t>
            </a:r>
          </a:p>
          <a:p>
            <a:endParaRPr lang="en-US" dirty="0"/>
          </a:p>
        </p:txBody>
      </p:sp>
      <p:sp>
        <p:nvSpPr>
          <p:cNvPr id="2" name="Slide Number Placeholder 1">
            <a:extLst>
              <a:ext uri="{FF2B5EF4-FFF2-40B4-BE49-F238E27FC236}">
                <a16:creationId xmlns:a16="http://schemas.microsoft.com/office/drawing/2014/main" id="{8E58229F-13ED-B94D-B4A2-546ED58AE57C}"/>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365352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0689" y="1424249"/>
            <a:ext cx="10970623" cy="1325563"/>
          </a:xfrm>
        </p:spPr>
        <p:txBody>
          <a:bodyPr vert="horz" lIns="91440" tIns="45720" rIns="91440" bIns="45720" rtlCol="0" anchor="ctr">
            <a:normAutofit fontScale="90000"/>
          </a:bodyPr>
          <a:lstStyle/>
          <a:p>
            <a:pPr marL="104140">
              <a:lnSpc>
                <a:spcPct val="115000"/>
              </a:lnSpc>
            </a:pPr>
            <a:r>
              <a:rPr lang="tr-TR" sz="3200" b="1" kern="0" cap="all" dirty="0">
                <a:solidFill>
                  <a:srgbClr val="002060"/>
                </a:solidFill>
                <a:latin typeface="Segoe UI" panose="020B0502040204020203" pitchFamily="34" charset="0"/>
              </a:rPr>
              <a:t>Çocukların Korunması ve Ülkelerarası Evlat Edinme Konusunda İş Birliğine Dair Sözleşme</a:t>
            </a:r>
            <a:br>
              <a:rPr lang="tr-TR" sz="3200" b="1" kern="0" cap="all" dirty="0">
                <a:solidFill>
                  <a:srgbClr val="002060"/>
                </a:solidFill>
                <a:latin typeface="Segoe UI" panose="020B0502040204020203" pitchFamily="34" charset="0"/>
              </a:rPr>
            </a:br>
            <a:endParaRPr lang="tr-TR" sz="3200" b="1" kern="0" cap="all" dirty="0">
              <a:solidFill>
                <a:srgbClr val="002060"/>
              </a:solidFill>
              <a:latin typeface="Segoe UI" panose="020B0502040204020203" pitchFamily="34" charset="0"/>
            </a:endParaRPr>
          </a:p>
        </p:txBody>
      </p:sp>
      <p:sp>
        <p:nvSpPr>
          <p:cNvPr id="3" name="İçerik Yer Tutucusu 2"/>
          <p:cNvSpPr>
            <a:spLocks noGrp="1"/>
          </p:cNvSpPr>
          <p:nvPr>
            <p:ph idx="1"/>
          </p:nvPr>
        </p:nvSpPr>
        <p:spPr>
          <a:xfrm>
            <a:off x="758734" y="2003054"/>
            <a:ext cx="10822577" cy="2851892"/>
          </a:xfrm>
        </p:spPr>
        <p:txBody>
          <a:bodyPr>
            <a:noAutofit/>
          </a:bodyPr>
          <a:lstStyle/>
          <a:p>
            <a:pPr marL="0" indent="0" algn="just">
              <a:lnSpc>
                <a:spcPct val="100000"/>
              </a:lnSpc>
              <a:buNone/>
            </a:pPr>
            <a:endParaRPr lang="tr-TR" sz="1100" dirty="0">
              <a:latin typeface="Segoe UI" panose="020B0502040204020203" pitchFamily="34" charset="0"/>
              <a:cs typeface="Segoe UI" panose="020B0502040204020203" pitchFamily="34" charset="0"/>
            </a:endParaRPr>
          </a:p>
          <a:p>
            <a:pPr marL="0" lvl="0" indent="0" algn="just">
              <a:lnSpc>
                <a:spcPct val="100000"/>
              </a:lnSpc>
              <a:buNone/>
            </a:pPr>
            <a:r>
              <a:rPr lang="tr-TR" sz="1200" b="1" dirty="0">
                <a:solidFill>
                  <a:srgbClr val="0070C0"/>
                </a:solidFill>
                <a:latin typeface="Segoe UI" panose="020B0502040204020203" pitchFamily="34" charset="0"/>
                <a:cs typeface="Segoe UI" panose="020B0502040204020203" pitchFamily="34" charset="0"/>
              </a:rPr>
              <a:t>Sözleşmenin kapsamına giren bir evlat edinme 4. madde ile aşağıdaki şartlara bağlanmıştır: </a:t>
            </a:r>
          </a:p>
          <a:p>
            <a:pPr lvl="1" algn="just">
              <a:lnSpc>
                <a:spcPct val="100000"/>
              </a:lnSpc>
              <a:spcBef>
                <a:spcPts val="100"/>
              </a:spcBef>
            </a:pPr>
            <a:r>
              <a:rPr lang="tr-TR" sz="1200" dirty="0">
                <a:latin typeface="Segoe UI" panose="020B0502040204020203" pitchFamily="34" charset="0"/>
                <a:cs typeface="Segoe UI" panose="020B0502040204020203" pitchFamily="34" charset="0"/>
              </a:rPr>
              <a:t>Çocuğun evlat edinmeye uygun olduğunun tespit edilmesi,</a:t>
            </a:r>
          </a:p>
          <a:p>
            <a:pPr lvl="1" algn="just">
              <a:lnSpc>
                <a:spcPct val="100000"/>
              </a:lnSpc>
              <a:spcBef>
                <a:spcPts val="100"/>
              </a:spcBef>
            </a:pPr>
            <a:r>
              <a:rPr lang="tr-TR" sz="1200" dirty="0">
                <a:latin typeface="Segoe UI" panose="020B0502040204020203" pitchFamily="34" charset="0"/>
                <a:cs typeface="Segoe UI" panose="020B0502040204020203" pitchFamily="34" charset="0"/>
              </a:rPr>
              <a:t>Çocuğun menşe Devletinde yerleştirilme imkânları gerekli şekilde incelendikten sonra, ülkelerarası bir evlat edinmenin, çocuğun yüksek yararına uygun olduğunun tespit edilmesi</a:t>
            </a:r>
          </a:p>
          <a:p>
            <a:pPr lvl="1" algn="just">
              <a:lnSpc>
                <a:spcPct val="100000"/>
              </a:lnSpc>
              <a:spcBef>
                <a:spcPts val="100"/>
              </a:spcBef>
            </a:pPr>
            <a:r>
              <a:rPr lang="tr-TR" sz="1200" dirty="0">
                <a:latin typeface="Segoe UI" panose="020B0502040204020203" pitchFamily="34" charset="0"/>
                <a:cs typeface="Segoe UI" panose="020B0502040204020203" pitchFamily="34" charset="0"/>
              </a:rPr>
              <a:t>Aşağıdaki hususların sağlanmış olması gerekmektedir. Bu hususlar: </a:t>
            </a:r>
          </a:p>
          <a:p>
            <a:pPr lvl="2" algn="just">
              <a:lnSpc>
                <a:spcPct val="100000"/>
              </a:lnSpc>
              <a:spcBef>
                <a:spcPts val="100"/>
              </a:spcBef>
            </a:pPr>
            <a:r>
              <a:rPr lang="tr-TR" sz="1200" dirty="0">
                <a:latin typeface="Segoe UI" panose="020B0502040204020203" pitchFamily="34" charset="0"/>
                <a:cs typeface="Segoe UI" panose="020B0502040204020203" pitchFamily="34" charset="0"/>
              </a:rPr>
              <a:t>Evlat edinme için muvafakati zorunlu olan kişi, kurum ve makamlarla gerekli görülen hâllerde istişarede bulunulmuş ve özellikle bir evlat edinmenin çocuğun asıl ailesi ile olan hukuki ilişkisini sona erdirip erdirmediği ve rızalarının sonuçları hakkında gereğince bilgi verilmiş olması;</a:t>
            </a:r>
          </a:p>
          <a:p>
            <a:pPr lvl="2" algn="just">
              <a:lnSpc>
                <a:spcPct val="100000"/>
              </a:lnSpc>
              <a:spcBef>
                <a:spcPts val="100"/>
              </a:spcBef>
            </a:pPr>
            <a:r>
              <a:rPr lang="tr-TR" sz="1200" dirty="0">
                <a:latin typeface="Segoe UI" panose="020B0502040204020203" pitchFamily="34" charset="0"/>
                <a:cs typeface="Segoe UI" panose="020B0502040204020203" pitchFamily="34" charset="0"/>
              </a:rPr>
              <a:t>Söz konusu kişi, kurum ve makamların rızalarının serbestçe ve yasal şekle uygun olarak beyan edilmiş ve açıkça veya yazılı olarak verilmiş olması;</a:t>
            </a:r>
          </a:p>
          <a:p>
            <a:pPr lvl="2" algn="just">
              <a:lnSpc>
                <a:spcPct val="100000"/>
              </a:lnSpc>
              <a:spcBef>
                <a:spcPts val="100"/>
              </a:spcBef>
            </a:pPr>
            <a:r>
              <a:rPr lang="tr-TR" sz="1200" dirty="0">
                <a:latin typeface="Segoe UI" panose="020B0502040204020203" pitchFamily="34" charset="0"/>
                <a:cs typeface="Segoe UI" panose="020B0502040204020203" pitchFamily="34" charset="0"/>
              </a:rPr>
              <a:t>Bu muvafakatlerin para veya herhangi bedel mukabili elde edilmemiş ve muvafakatlerden vazgeçilmemiş olması;</a:t>
            </a:r>
          </a:p>
          <a:p>
            <a:pPr lvl="2" algn="just">
              <a:lnSpc>
                <a:spcPct val="100000"/>
              </a:lnSpc>
              <a:spcBef>
                <a:spcPts val="100"/>
              </a:spcBef>
            </a:pPr>
            <a:r>
              <a:rPr lang="tr-TR" sz="1200" dirty="0">
                <a:latin typeface="Segoe UI" panose="020B0502040204020203" pitchFamily="34" charset="0"/>
                <a:cs typeface="Segoe UI" panose="020B0502040204020203" pitchFamily="34" charset="0"/>
              </a:rPr>
              <a:t>Ananın rızası gerekmekte ise ancak çocuğun doğumundan sonra verilmiş olması;</a:t>
            </a:r>
          </a:p>
          <a:p>
            <a:pPr lvl="2" algn="just">
              <a:lnSpc>
                <a:spcPct val="100000"/>
              </a:lnSpc>
              <a:spcBef>
                <a:spcPts val="100"/>
              </a:spcBef>
            </a:pPr>
            <a:r>
              <a:rPr lang="tr-TR" sz="1200" dirty="0">
                <a:latin typeface="Segoe UI" panose="020B0502040204020203" pitchFamily="34" charset="0"/>
                <a:cs typeface="Segoe UI" panose="020B0502040204020203" pitchFamily="34" charset="0"/>
              </a:rPr>
              <a:t>Çocuğun yaşına ve olgunluğuna ilişkin şu hususların sağlanmış olması;</a:t>
            </a:r>
          </a:p>
          <a:p>
            <a:pPr lvl="2" algn="just">
              <a:lnSpc>
                <a:spcPct val="100000"/>
              </a:lnSpc>
              <a:spcBef>
                <a:spcPts val="100"/>
              </a:spcBef>
            </a:pPr>
            <a:r>
              <a:rPr lang="tr-TR" sz="1200" dirty="0">
                <a:latin typeface="Segoe UI" panose="020B0502040204020203" pitchFamily="34" charset="0"/>
                <a:cs typeface="Segoe UI" panose="020B0502040204020203" pitchFamily="34" charset="0"/>
              </a:rPr>
              <a:t>Çocuğun evlat edinmenin sonuçları ve gerekli ise buna rızası hakkında yeterince bilgilendirilmiş ve kendisiyle istişarede bulunulmuş olması;</a:t>
            </a:r>
          </a:p>
          <a:p>
            <a:pPr lvl="2" algn="just">
              <a:lnSpc>
                <a:spcPct val="100000"/>
              </a:lnSpc>
              <a:spcBef>
                <a:spcPts val="100"/>
              </a:spcBef>
            </a:pPr>
            <a:r>
              <a:rPr lang="tr-TR" sz="1200" dirty="0">
                <a:latin typeface="Segoe UI" panose="020B0502040204020203" pitchFamily="34" charset="0"/>
                <a:cs typeface="Segoe UI" panose="020B0502040204020203" pitchFamily="34" charset="0"/>
              </a:rPr>
              <a:t>Çocuğun arzu ve görüşlerinin nazara alınmış olması;</a:t>
            </a:r>
          </a:p>
          <a:p>
            <a:pPr lvl="2" algn="just">
              <a:lnSpc>
                <a:spcPct val="100000"/>
              </a:lnSpc>
              <a:spcBef>
                <a:spcPts val="100"/>
              </a:spcBef>
            </a:pPr>
            <a:r>
              <a:rPr lang="tr-TR" sz="1200" dirty="0">
                <a:latin typeface="Segoe UI" panose="020B0502040204020203" pitchFamily="34" charset="0"/>
                <a:cs typeface="Segoe UI" panose="020B0502040204020203" pitchFamily="34" charset="0"/>
              </a:rPr>
              <a:t>Çocuğun evlat edinmeye muvafakati gerekli ise bunun serbestçe ve aranan yasal şekillere uygun olarak verilmiş bulunduğu ve muvafakatin açıkça veya yazılı olarak verildiği hususunun tespit edilmiş olması; </a:t>
            </a:r>
          </a:p>
          <a:p>
            <a:pPr lvl="2" algn="just">
              <a:lnSpc>
                <a:spcPct val="100000"/>
              </a:lnSpc>
              <a:spcBef>
                <a:spcPts val="100"/>
              </a:spcBef>
            </a:pPr>
            <a:r>
              <a:rPr lang="tr-TR" sz="1200" dirty="0">
                <a:latin typeface="Segoe UI" panose="020B0502040204020203" pitchFamily="34" charset="0"/>
                <a:cs typeface="Segoe UI" panose="020B0502040204020203" pitchFamily="34" charset="0"/>
              </a:rPr>
              <a:t>Bu muvafakatin para ya da herhangi bedel mukabili elde edilmemiş olması</a:t>
            </a:r>
            <a:endParaRPr lang="tr-TR" sz="1200" dirty="0"/>
          </a:p>
        </p:txBody>
      </p:sp>
      <p:sp>
        <p:nvSpPr>
          <p:cNvPr id="4" name="Slide Number Placeholder 3">
            <a:extLst>
              <a:ext uri="{FF2B5EF4-FFF2-40B4-BE49-F238E27FC236}">
                <a16:creationId xmlns:a16="http://schemas.microsoft.com/office/drawing/2014/main" id="{6906BC0A-FFAC-D31D-CF78-75ABD452EE97}"/>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219498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37229"/>
            <a:ext cx="10515600" cy="901171"/>
          </a:xfrm>
        </p:spPr>
        <p:txBody>
          <a:bodyPr>
            <a:normAutofit/>
          </a:bodyPr>
          <a:lstStyle/>
          <a:p>
            <a:pPr marL="104140">
              <a:lnSpc>
                <a:spcPct val="115000"/>
              </a:lnSpc>
              <a:spcAft>
                <a:spcPts val="0"/>
              </a:spcAft>
            </a:pPr>
            <a:r>
              <a:rPr lang="tr-TR" sz="3200" b="1" kern="0" cap="all" dirty="0">
                <a:solidFill>
                  <a:srgbClr val="002060"/>
                </a:solidFill>
                <a:latin typeface="Segoe UI" panose="020B0502040204020203" pitchFamily="34" charset="0"/>
              </a:rPr>
              <a:t>CENEVRE ÇOCUK HAKLARI BİLDİRGESİ</a:t>
            </a:r>
          </a:p>
        </p:txBody>
      </p:sp>
      <p:sp>
        <p:nvSpPr>
          <p:cNvPr id="3" name="İçerik Yer Tutucusu 2"/>
          <p:cNvSpPr>
            <a:spLocks noGrp="1"/>
          </p:cNvSpPr>
          <p:nvPr>
            <p:ph idx="1"/>
          </p:nvPr>
        </p:nvSpPr>
        <p:spPr>
          <a:xfrm>
            <a:off x="969673" y="2438400"/>
            <a:ext cx="6691756" cy="3323208"/>
          </a:xfrm>
        </p:spPr>
        <p:txBody>
          <a:bodyPr>
            <a:normAutofit/>
          </a:bodyPr>
          <a:lstStyle/>
          <a:p>
            <a:pPr algn="just">
              <a:lnSpc>
                <a:spcPct val="115000"/>
              </a:lnSpc>
              <a:spcAft>
                <a:spcPts val="0"/>
              </a:spcAft>
            </a:pPr>
            <a:r>
              <a:rPr lang="tr-TR" sz="1400" dirty="0">
                <a:latin typeface="Segoe UI" panose="020B0502040204020203" pitchFamily="34" charset="0"/>
                <a:ea typeface="Calibri" panose="020F0502020204030204" pitchFamily="34" charset="0"/>
                <a:cs typeface="Segoe UI" panose="020B0502040204020203" pitchFamily="34" charset="0"/>
              </a:rPr>
              <a:t>Bugünkü Birleşmiş Milletlerin temeli olan Milletler Cemiyeti genel kurulunda 26.09.1924 yılında ilk uluslararası çocuk hakları bildirgesi kabul edilmiştir. Toplam beş maddeden oluşan Cenevre Çocuk Hakları Bildirgesi’nde ilk kez uluslararası bağlamda çocukların yaşatılmaları, gelişmeleri ve korunmaları temel ilke olarak ele alınmıştır. Bildirge, Türkiye adına Mustafa Kemal Atatürk tarafından 1928 yılında imzalanmıştır.</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400" dirty="0">
                <a:latin typeface="Segoe UI" panose="020B0502040204020203" pitchFamily="34" charset="0"/>
                <a:ea typeface="Calibri" panose="020F0502020204030204" pitchFamily="34" charset="0"/>
                <a:cs typeface="Segoe UI" panose="020B0502040204020203" pitchFamily="34" charset="0"/>
              </a:rPr>
              <a:t>Çocukların erişkinlerden farklı fiziksel, davranışsal ve psikolojik özelliklerinin olduğu, çocukların bakımının toplumun sorumluluğunda olduğu ve bilimsel yaklaşımlarla herkesin bu sorumluluğu yüklenmesi gerektiği düşüncesi, Cenevre Çocuk Hakları Bildirgesi ile şekillenmiştir (Dağ ve </a:t>
            </a:r>
            <a:r>
              <a:rPr lang="tr-TR" sz="1400" dirty="0" err="1">
                <a:latin typeface="Segoe UI" panose="020B0502040204020203" pitchFamily="34" charset="0"/>
                <a:ea typeface="Calibri" panose="020F0502020204030204" pitchFamily="34" charset="0"/>
                <a:cs typeface="Segoe UI" panose="020B0502040204020203" pitchFamily="34" charset="0"/>
              </a:rPr>
              <a:t>diğ</a:t>
            </a:r>
            <a:r>
              <a:rPr lang="tr-TR" sz="1400" dirty="0">
                <a:latin typeface="Segoe UI" panose="020B0502040204020203" pitchFamily="34" charset="0"/>
                <a:ea typeface="Calibri" panose="020F0502020204030204" pitchFamily="34" charset="0"/>
                <a:cs typeface="Segoe UI" panose="020B0502040204020203" pitchFamily="34" charset="0"/>
              </a:rPr>
              <a:t>., 2015). İkinci Dünya Savaşı neticesinde Milletler Cemiyeti’nin geçerliliğinin yitirmesiyle Çocuk Hakları Bildirgesinin herhangi bir yaptırım özelliği kalmamıştır.</a:t>
            </a:r>
            <a:endParaRPr lang="tr-TR" sz="1400" dirty="0">
              <a:latin typeface="Segoe UI" panose="020B0502040204020203" pitchFamily="34" charset="0"/>
              <a:ea typeface="Calibri" panose="020F0502020204030204" pitchFamily="34" charset="0"/>
              <a:cs typeface="Times New Roman" panose="02020603050405020304" pitchFamily="18" charset="0"/>
            </a:endParaRPr>
          </a:p>
        </p:txBody>
      </p:sp>
      <p:pic>
        <p:nvPicPr>
          <p:cNvPr id="8194" name="Picture 2" descr="stock-vector-illustration-of-kids-students-dropping-their-votes-in-ballot-box-1535657723"/>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b="13029"/>
          <a:stretch>
            <a:fillRect/>
          </a:stretch>
        </p:blipFill>
        <p:spPr bwMode="auto">
          <a:xfrm>
            <a:off x="7835356" y="2791506"/>
            <a:ext cx="2911475" cy="22558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3FE4EC7-1E3E-B97F-C9E6-AEEDCD59A93F}"/>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410294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89183"/>
            <a:ext cx="10515600" cy="1325563"/>
          </a:xfrm>
        </p:spPr>
        <p:txBody>
          <a:bodyPr>
            <a:normAutofit/>
          </a:bodyPr>
          <a:lstStyle/>
          <a:p>
            <a:r>
              <a:rPr lang="tr-TR" sz="3200" b="1" kern="0" cap="all" dirty="0">
                <a:solidFill>
                  <a:srgbClr val="002060"/>
                </a:solidFill>
                <a:latin typeface="Segoe UI" panose="020B0502040204020203" pitchFamily="34" charset="0"/>
              </a:rPr>
              <a:t>BİRLEŞMİŞ MİLLETLER ÇOCUK HAKLARI SÖZLEŞMESİ</a:t>
            </a:r>
          </a:p>
        </p:txBody>
      </p:sp>
      <p:pic>
        <p:nvPicPr>
          <p:cNvPr id="4" name="İçerik Yer Tutucusu 3"/>
          <p:cNvPicPr>
            <a:picLocks noGrp="1"/>
          </p:cNvPicPr>
          <p:nvPr>
            <p:ph idx="1"/>
          </p:nvPr>
        </p:nvPicPr>
        <p:blipFill>
          <a:blip r:embed="rId2" cstate="print">
            <a:extLst>
              <a:ext uri="{28A0092B-C50C-407E-A947-70E740481C1C}">
                <a14:useLocalDpi xmlns:a14="http://schemas.microsoft.com/office/drawing/2010/main" val="0"/>
              </a:ext>
            </a:extLst>
          </a:blip>
          <a:srcRect l="138" r="138"/>
          <a:stretch>
            <a:fillRect/>
          </a:stretch>
        </p:blipFill>
        <p:spPr>
          <a:xfrm>
            <a:off x="1012851" y="2882535"/>
            <a:ext cx="2931653" cy="1846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ikdörtgen 4"/>
          <p:cNvSpPr/>
          <p:nvPr/>
        </p:nvSpPr>
        <p:spPr>
          <a:xfrm>
            <a:off x="4119155" y="2542817"/>
            <a:ext cx="7234645" cy="3200876"/>
          </a:xfrm>
          <a:prstGeom prst="rect">
            <a:avLst/>
          </a:prstGeom>
        </p:spPr>
        <p:txBody>
          <a:bodyPr wrap="square">
            <a:spAutoFit/>
          </a:bodyPr>
          <a:lstStyle/>
          <a:p>
            <a:pPr algn="just">
              <a:spcBef>
                <a:spcPts val="600"/>
              </a:spcBef>
              <a:spcAft>
                <a:spcPts val="0"/>
              </a:spcAft>
            </a:pPr>
            <a:r>
              <a:rPr lang="tr-TR" sz="1600" dirty="0">
                <a:latin typeface="Segoe UI" panose="020B0502040204020203" pitchFamily="34" charset="0"/>
                <a:ea typeface="Calibri" panose="020F0502020204030204" pitchFamily="34" charset="0"/>
                <a:cs typeface="Segoe UI" panose="020B0502040204020203" pitchFamily="34" charset="0"/>
              </a:rPr>
              <a:t>Cenevre Bildirgesi üzerinde yapılan ayrıntılı çalışmalarla 10 maddelik Çocuk Hakları Bildirgesi hazırlanmış ve 20 Kasım 1959’da BM Genel Kurulu’nda oy birliği ile kabul edilmiştir. </a:t>
            </a:r>
            <a:r>
              <a:rPr lang="tr-TR" sz="1600" b="1" dirty="0">
                <a:solidFill>
                  <a:srgbClr val="0070C0"/>
                </a:solidFill>
                <a:latin typeface="Segoe UI" panose="020B0502040204020203" pitchFamily="34" charset="0"/>
                <a:ea typeface="Calibri" panose="020F0502020204030204" pitchFamily="34" charset="0"/>
                <a:cs typeface="Segoe UI" panose="020B0502040204020203" pitchFamily="34" charset="0"/>
              </a:rPr>
              <a:t>Sözleşme, çocukların haklarıyla ilgili en kapsamlı belge ve bu haklara uluslararası yasa gücünü kazandıran ilk metin olarak tarihe geçmiştir (İnan, 1995).</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algn="just">
              <a:spcBef>
                <a:spcPts val="600"/>
              </a:spcBef>
              <a:spcAft>
                <a:spcPts val="0"/>
              </a:spcAft>
            </a:pPr>
            <a:r>
              <a:rPr lang="tr-TR" sz="1600" dirty="0">
                <a:latin typeface="Segoe UI" panose="020B0502040204020203" pitchFamily="34" charset="0"/>
                <a:ea typeface="Calibri" panose="020F0502020204030204" pitchFamily="34" charset="0"/>
                <a:cs typeface="Segoe UI" panose="020B0502040204020203" pitchFamily="34" charset="0"/>
              </a:rPr>
              <a:t>Sözleşmeyi diğer bildirilerden ayıran bir diğer önemli özellik ise sözleşmede çocukların sosyal, kültürel ve ekonomik haklarına yer verilmesi ve çocuk haklarının ayrıntılı bir şekilde ele alınması olmuştur (</a:t>
            </a:r>
            <a:r>
              <a:rPr lang="tr-TR" sz="1600" dirty="0" err="1">
                <a:latin typeface="Segoe UI" panose="020B0502040204020203" pitchFamily="34" charset="0"/>
                <a:ea typeface="Calibri" panose="020F0502020204030204" pitchFamily="34" charset="0"/>
                <a:cs typeface="Segoe UI" panose="020B0502040204020203" pitchFamily="34" charset="0"/>
              </a:rPr>
              <a:t>Jones</a:t>
            </a:r>
            <a:r>
              <a:rPr lang="tr-TR" sz="1600" dirty="0">
                <a:latin typeface="Segoe UI" panose="020B0502040204020203" pitchFamily="34" charset="0"/>
                <a:ea typeface="Calibri" panose="020F0502020204030204" pitchFamily="34" charset="0"/>
                <a:cs typeface="Segoe UI" panose="020B0502040204020203" pitchFamily="34" charset="0"/>
              </a:rPr>
              <a:t>, 2005).</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algn="just">
              <a:spcBef>
                <a:spcPts val="600"/>
              </a:spcBef>
              <a:spcAft>
                <a:spcPts val="0"/>
              </a:spcAft>
            </a:pPr>
            <a:r>
              <a:rPr lang="tr-TR" sz="1600" dirty="0">
                <a:latin typeface="Segoe UI" panose="020B0502040204020203" pitchFamily="34" charset="0"/>
                <a:ea typeface="Calibri" panose="020F0502020204030204" pitchFamily="34" charset="0"/>
                <a:cs typeface="Segoe UI" panose="020B0502040204020203" pitchFamily="34" charset="0"/>
              </a:rPr>
              <a:t>Türkiye, Sözleşmeyi, Lozan Antlaşması’nın hükümleri doğrultusunda </a:t>
            </a:r>
            <a:r>
              <a:rPr lang="tr-TR" sz="1600" b="1" dirty="0">
                <a:solidFill>
                  <a:srgbClr val="0070C0"/>
                </a:solidFill>
                <a:latin typeface="Segoe UI" panose="020B0502040204020203" pitchFamily="34" charset="0"/>
                <a:ea typeface="Calibri" panose="020F0502020204030204" pitchFamily="34" charset="0"/>
                <a:cs typeface="Segoe UI" panose="020B0502040204020203" pitchFamily="34" charset="0"/>
              </a:rPr>
              <a:t>17, 29, 30. maddelerine çekince koyarak</a:t>
            </a:r>
            <a:r>
              <a:rPr lang="tr-TR" sz="1600" dirty="0">
                <a:solidFill>
                  <a:srgbClr val="0070C0"/>
                </a:solidFill>
                <a:latin typeface="Segoe UI" panose="020B0502040204020203" pitchFamily="34" charset="0"/>
                <a:ea typeface="Calibri" panose="020F0502020204030204" pitchFamily="34" charset="0"/>
                <a:cs typeface="Segoe UI" panose="020B0502040204020203" pitchFamily="34" charset="0"/>
              </a:rPr>
              <a:t>, </a:t>
            </a:r>
            <a:r>
              <a:rPr lang="tr-TR" sz="1600" dirty="0">
                <a:latin typeface="Segoe UI" panose="020B0502040204020203" pitchFamily="34" charset="0"/>
                <a:ea typeface="Calibri" panose="020F0502020204030204" pitchFamily="34" charset="0"/>
                <a:cs typeface="Segoe UI" panose="020B0502040204020203" pitchFamily="34" charset="0"/>
              </a:rPr>
              <a:t>14 Eylül 1990 tarihinde imzalamış ve 9 Aralık 1994 tarihli ve 4058 sayılı TBMM Uygun Bulma Kanunu uyarınca iç hukuk kural ve usullerini oluşturmuştur. </a:t>
            </a:r>
            <a:endParaRPr lang="tr-TR" sz="16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C279CF5-1874-7F1C-68B9-B19A593BB6A3}"/>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211115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23889"/>
            <a:ext cx="9877148" cy="1325563"/>
          </a:xfrm>
        </p:spPr>
        <p:txBody>
          <a:bodyPr vert="horz" lIns="91440" tIns="45720" rIns="91440" bIns="45720" rtlCol="0" anchor="ctr">
            <a:normAutofit/>
          </a:bodyPr>
          <a:lstStyle/>
          <a:p>
            <a:r>
              <a:rPr lang="tr-TR" sz="2800" b="1" kern="0" cap="all" dirty="0">
                <a:solidFill>
                  <a:srgbClr val="002060"/>
                </a:solidFill>
                <a:latin typeface="Segoe UI" panose="020B0502040204020203" pitchFamily="34" charset="0"/>
              </a:rPr>
              <a:t>Çocuk Haklarının Kullanılmasına İlişkin Avrupa Sözleşmesi </a:t>
            </a:r>
          </a:p>
        </p:txBody>
      </p:sp>
      <p:sp>
        <p:nvSpPr>
          <p:cNvPr id="3" name="İçerik Yer Tutucusu 2"/>
          <p:cNvSpPr>
            <a:spLocks noGrp="1"/>
          </p:cNvSpPr>
          <p:nvPr>
            <p:ph idx="1"/>
          </p:nvPr>
        </p:nvSpPr>
        <p:spPr>
          <a:xfrm>
            <a:off x="838200" y="2300878"/>
            <a:ext cx="10515600" cy="3752422"/>
          </a:xfrm>
        </p:spPr>
        <p:txBody>
          <a:bodyPr>
            <a:normAutofit lnSpcReduction="10000"/>
          </a:bodyPr>
          <a:lstStyle/>
          <a:p>
            <a:pPr marL="0" indent="0" algn="just">
              <a:lnSpc>
                <a:spcPct val="120000"/>
              </a:lnSpc>
              <a:spcAft>
                <a:spcPts val="0"/>
              </a:spcAft>
              <a:buNone/>
            </a:pPr>
            <a:r>
              <a:rPr lang="tr-TR" sz="1600" b="1" dirty="0">
                <a:latin typeface="Segoe UI" panose="020B0502040204020203" pitchFamily="34" charset="0"/>
                <a:ea typeface="Calibri" panose="020F0502020204030204" pitchFamily="34" charset="0"/>
                <a:cs typeface="Segoe UI" panose="020B0502040204020203" pitchFamily="34" charset="0"/>
              </a:rPr>
              <a:t>Sözleşmenin amacı; </a:t>
            </a:r>
            <a:r>
              <a:rPr lang="tr-TR" sz="1600" dirty="0">
                <a:latin typeface="Segoe UI" panose="020B0502040204020203" pitchFamily="34" charset="0"/>
                <a:ea typeface="Calibri" panose="020F0502020204030204" pitchFamily="34" charset="0"/>
                <a:cs typeface="Segoe UI" panose="020B0502040204020203" pitchFamily="34" charset="0"/>
              </a:rPr>
              <a:t>“çocukların yüksek çıkarları için, haklarını geliştirmek, onlara usule ilişkin haklar tanımak ve bu hakların, çocukların doğrudan ve diğer kişiler veya organlar tarafından bir adli merci önündeki, kendilerini ilgilendiren davalardan bilgilendirilmelerini ve bu davalara katılmalarına izin verilmesini </a:t>
            </a:r>
            <a:r>
              <a:rPr lang="tr-TR" sz="1600" dirty="0" err="1">
                <a:latin typeface="Segoe UI" panose="020B0502040204020203" pitchFamily="34" charset="0"/>
                <a:ea typeface="Calibri" panose="020F0502020204030204" pitchFamily="34" charset="0"/>
                <a:cs typeface="Segoe UI" panose="020B0502040204020203" pitchFamily="34" charset="0"/>
              </a:rPr>
              <a:t>teminen</a:t>
            </a:r>
            <a:r>
              <a:rPr lang="tr-TR" sz="1600" dirty="0">
                <a:latin typeface="Segoe UI" panose="020B0502040204020203" pitchFamily="34" charset="0"/>
                <a:ea typeface="Calibri" panose="020F0502020204030204" pitchFamily="34" charset="0"/>
                <a:cs typeface="Segoe UI" panose="020B0502040204020203" pitchFamily="34" charset="0"/>
              </a:rPr>
              <a:t> kullanılmasını kolaylaştırmaktır.” Buna göre:  </a:t>
            </a:r>
          </a:p>
          <a:p>
            <a:pPr algn="just">
              <a:lnSpc>
                <a:spcPct val="120000"/>
              </a:lnSpc>
              <a:spcBef>
                <a:spcPts val="300"/>
              </a:spcBef>
              <a:spcAft>
                <a:spcPts val="0"/>
              </a:spcAft>
            </a:pPr>
            <a:r>
              <a:rPr lang="tr-TR" sz="1600" b="1" dirty="0">
                <a:latin typeface="Segoe UI" panose="020B0502040204020203" pitchFamily="34" charset="0"/>
                <a:ea typeface="Calibri" panose="020F0502020204030204" pitchFamily="34" charset="0"/>
                <a:cs typeface="Segoe UI" panose="020B0502040204020203" pitchFamily="34" charset="0"/>
              </a:rPr>
              <a:t>Çocuğun Usule İlişkin Hakları</a:t>
            </a:r>
            <a:endParaRPr lang="tr-TR" sz="1600" dirty="0">
              <a:latin typeface="Segoe UI" panose="020B0502040204020203" pitchFamily="34" charset="0"/>
              <a:ea typeface="Calibri" panose="020F0502020204030204" pitchFamily="34" charset="0"/>
              <a:cs typeface="Segoe UI" panose="020B0502040204020203" pitchFamily="34" charset="0"/>
            </a:endParaRPr>
          </a:p>
          <a:p>
            <a:pPr lvl="1" algn="just">
              <a:lnSpc>
                <a:spcPct val="120000"/>
              </a:lnSpc>
              <a:spcBef>
                <a:spcPts val="300"/>
              </a:spcBef>
              <a:buClr>
                <a:srgbClr val="0070C0"/>
              </a:buClr>
              <a:buSzPts val="1200"/>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“Davalarda bilgilendirilme ve dava sırasında görüşünü ifade etme hakkı</a:t>
            </a:r>
          </a:p>
          <a:p>
            <a:pPr lvl="1" algn="just">
              <a:lnSpc>
                <a:spcPct val="120000"/>
              </a:lnSpc>
              <a:spcBef>
                <a:spcPts val="300"/>
              </a:spcBef>
              <a:buClr>
                <a:srgbClr val="0070C0"/>
              </a:buClr>
              <a:buSzPts val="1200"/>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Yeterli idrake sahip olduğu iç hukuk tarafından kabul edilen bir çocuğa, bir adli merci önündeki, kendisini ilgilendiren davalarda, yararlanmayı bizzat da talep edebileceği aşağıda sayılan haklar verilir: </a:t>
            </a:r>
          </a:p>
          <a:p>
            <a:pPr lvl="2" algn="just">
              <a:lnSpc>
                <a:spcPct val="120000"/>
              </a:lnSpc>
              <a:spcBef>
                <a:spcPts val="300"/>
              </a:spcBef>
              <a:buFont typeface="Wingdings" panose="05000000000000000000" pitchFamily="2" charset="2"/>
              <a:buChar char="ü"/>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İlgili tüm bilgileri almak;</a:t>
            </a:r>
            <a:endParaRPr lang="tr-TR" sz="1600" dirty="0">
              <a:latin typeface="Segoe UI" panose="020B0502040204020203" pitchFamily="34" charset="0"/>
              <a:ea typeface="Calibri" panose="020F0502020204030204" pitchFamily="34" charset="0"/>
              <a:cs typeface="Segoe UI" panose="020B0502040204020203" pitchFamily="34" charset="0"/>
            </a:endParaRPr>
          </a:p>
          <a:p>
            <a:pPr lvl="2" algn="just">
              <a:lnSpc>
                <a:spcPct val="120000"/>
              </a:lnSpc>
              <a:spcBef>
                <a:spcPts val="300"/>
              </a:spcBef>
              <a:buFont typeface="Wingdings" panose="05000000000000000000" pitchFamily="2" charset="2"/>
              <a:buChar char="ü"/>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Kendisine danışılmak ve kendi görüşünü ifade etmek;</a:t>
            </a:r>
            <a:endParaRPr lang="tr-TR" sz="1600" dirty="0">
              <a:latin typeface="Segoe UI" panose="020B0502040204020203" pitchFamily="34" charset="0"/>
              <a:ea typeface="Calibri" panose="020F0502020204030204" pitchFamily="34" charset="0"/>
              <a:cs typeface="Segoe UI" panose="020B0502040204020203" pitchFamily="34" charset="0"/>
            </a:endParaRPr>
          </a:p>
          <a:p>
            <a:pPr lvl="2" algn="just">
              <a:lnSpc>
                <a:spcPct val="120000"/>
              </a:lnSpc>
              <a:spcBef>
                <a:spcPts val="300"/>
              </a:spcBef>
              <a:buFont typeface="Wingdings" panose="05000000000000000000" pitchFamily="2" charset="2"/>
              <a:buChar char="ü"/>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Görüşlerinin uygulanmasının olası sonuçlarından ve her tür kararın olası sonuçlarından bilgilendirilmek (Madde 3).</a:t>
            </a:r>
            <a:endParaRPr lang="tr-TR" sz="1600" dirty="0">
              <a:latin typeface="Segoe UI" panose="020B0502040204020203" pitchFamily="34" charset="0"/>
              <a:ea typeface="Calibri" panose="020F0502020204030204" pitchFamily="34" charset="0"/>
              <a:cs typeface="Segoe UI" panose="020B0502040204020203" pitchFamily="34" charset="0"/>
            </a:endParaRPr>
          </a:p>
          <a:p>
            <a:pPr lvl="1">
              <a:spcBef>
                <a:spcPts val="300"/>
              </a:spcBef>
            </a:pPr>
            <a:endParaRPr lang="tr-TR" sz="900" dirty="0"/>
          </a:p>
        </p:txBody>
      </p:sp>
      <p:sp>
        <p:nvSpPr>
          <p:cNvPr id="4" name="Slide Number Placeholder 3">
            <a:extLst>
              <a:ext uri="{FF2B5EF4-FFF2-40B4-BE49-F238E27FC236}">
                <a16:creationId xmlns:a16="http://schemas.microsoft.com/office/drawing/2014/main" id="{4663D0F9-83C2-5EF1-8B3B-FCCBEDF80AA8}"/>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416518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1539" y="1294237"/>
            <a:ext cx="10973370" cy="1325563"/>
          </a:xfrm>
        </p:spPr>
        <p:txBody>
          <a:bodyPr vert="horz" lIns="91440" tIns="45720" rIns="91440" bIns="45720" rtlCol="0" anchor="ctr">
            <a:normAutofit/>
          </a:bodyPr>
          <a:lstStyle/>
          <a:p>
            <a:r>
              <a:rPr lang="tr-TR" sz="2800" b="1" kern="0" cap="all" dirty="0">
                <a:solidFill>
                  <a:srgbClr val="002060"/>
                </a:solidFill>
                <a:latin typeface="Segoe UI" panose="020B0502040204020203" pitchFamily="34" charset="0"/>
              </a:rPr>
              <a:t>Birleşmiş Milletler Çocuk Adalet Sisteminin Uygulanması Hakkında Asgari Standart Kuralları (Pekin Kuralları) </a:t>
            </a:r>
          </a:p>
        </p:txBody>
      </p:sp>
      <p:sp>
        <p:nvSpPr>
          <p:cNvPr id="3" name="İçerik Yer Tutucusu 2"/>
          <p:cNvSpPr>
            <a:spLocks noGrp="1"/>
          </p:cNvSpPr>
          <p:nvPr>
            <p:ph idx="1"/>
          </p:nvPr>
        </p:nvSpPr>
        <p:spPr>
          <a:xfrm>
            <a:off x="541539" y="2485305"/>
            <a:ext cx="10973370" cy="3505792"/>
          </a:xfrm>
        </p:spPr>
        <p:txBody>
          <a:bodyPr>
            <a:noAutofit/>
          </a:bodyPr>
          <a:lstStyle/>
          <a:p>
            <a:pPr algn="just">
              <a:lnSpc>
                <a:spcPct val="100000"/>
              </a:lnSpc>
              <a:spcBef>
                <a:spcPts val="500"/>
              </a:spcBef>
            </a:pPr>
            <a:r>
              <a:rPr lang="tr-TR" sz="1600" dirty="0">
                <a:latin typeface="Segoe UI" panose="020B0502040204020203" pitchFamily="34" charset="0"/>
                <a:cs typeface="Segoe UI" panose="020B0502040204020203" pitchFamily="34" charset="0"/>
              </a:rPr>
              <a:t>Pekin Kurallarının genel ilkelerinden birisi çocukların refahını artırmak amacı ile aile, gönüllüler ve öteki toplumsal gruplar yanında okullar ile diğer kurumlar da dâhil olmak üzere her kaynağın harekete geçilerek elbirliği ile çalışmalarını sağlamak için gerekli özenin gösterilmesi, böylece hukukun araya girişinin olabildiğince aza indirilmesi ve hukuka aykırı davranışta bulunan çocuklara etkili, hakkaniyetli ve insanca davranılmasının sağlanmasıdır (Madde 1.3)</a:t>
            </a:r>
          </a:p>
          <a:p>
            <a:pPr algn="just">
              <a:lnSpc>
                <a:spcPct val="100000"/>
              </a:lnSpc>
              <a:spcBef>
                <a:spcPts val="500"/>
              </a:spcBef>
            </a:pPr>
            <a:r>
              <a:rPr lang="tr-TR" sz="1600" dirty="0">
                <a:latin typeface="Segoe UI" panose="020B0502040204020203" pitchFamily="34" charset="0"/>
                <a:cs typeface="Segoe UI" panose="020B0502040204020203" pitchFamily="34" charset="0"/>
              </a:rPr>
              <a:t>Cezai sorumluluk tarih ve kültüre göre değişmekle birlikte, bu konuda modern yaklaşım, çocuğun cezai sorumluluğunun gerektirdiği ahlaki ve psikolojik unsurlara uyumlu olarak cezai sorumluluğun psikolojik ve manevi sonuçlarını kaldırmaya hazır olup olmadığıdır. Bu kapsamda cezai sorumluluğun alt sınırı çocuğun duygusal, zihinsel ve entelektüel açılardan olgunluğa eriştiği yaşın altında tutulmamalıdır (Madde 4). </a:t>
            </a:r>
          </a:p>
          <a:p>
            <a:pPr algn="just">
              <a:lnSpc>
                <a:spcPct val="100000"/>
              </a:lnSpc>
              <a:spcBef>
                <a:spcPts val="500"/>
              </a:spcBef>
            </a:pPr>
            <a:r>
              <a:rPr lang="tr-TR" sz="1600" dirty="0">
                <a:latin typeface="Segoe UI" panose="020B0502040204020203" pitchFamily="34" charset="0"/>
                <a:cs typeface="Segoe UI" panose="020B0502040204020203" pitchFamily="34" charset="0"/>
              </a:rPr>
              <a:t>Çocuğun </a:t>
            </a:r>
            <a:r>
              <a:rPr lang="tr-TR" sz="1600" b="1" dirty="0">
                <a:latin typeface="Segoe UI" panose="020B0502040204020203" pitchFamily="34" charset="0"/>
                <a:cs typeface="Segoe UI" panose="020B0502040204020203" pitchFamily="34" charset="0"/>
              </a:rPr>
              <a:t>tutuklu olarak yargılamasına en son çare olarak başvurulmalı ve yargılama mümkün olduğu kadar kısa süreli olmalıdır. </a:t>
            </a:r>
            <a:r>
              <a:rPr lang="tr-TR" sz="1600" dirty="0">
                <a:latin typeface="Segoe UI" panose="020B0502040204020203" pitchFamily="34" charset="0"/>
                <a:cs typeface="Segoe UI" panose="020B0502040204020203" pitchFamily="34" charset="0"/>
              </a:rPr>
              <a:t>Tutukluluk yerine mümkün olduğu kadar yakın gözetim, yoğun bakım veya bir aile yanına yahut eğitim kurumuna yerleştirme gibi alternatif önlemler getirilmelidir. Tutukluluk sırasında bütün çocukların, yaşlarının, cinsiyetlerinin ve kişiliklerinin gerektirdiği bütün sosyal, kültürel, eğitimsel, psikolojik ve tıbbi yardım ve bakımlardan yararlandırılmaları sağlanmalıdır.</a:t>
            </a:r>
          </a:p>
        </p:txBody>
      </p:sp>
      <p:sp>
        <p:nvSpPr>
          <p:cNvPr id="4" name="Slide Number Placeholder 3">
            <a:extLst>
              <a:ext uri="{FF2B5EF4-FFF2-40B4-BE49-F238E27FC236}">
                <a16:creationId xmlns:a16="http://schemas.microsoft.com/office/drawing/2014/main" id="{24869A5F-62A6-4139-FAA2-E1AA5CEC596E}"/>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141911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6335" y="1301253"/>
            <a:ext cx="10979331" cy="1325563"/>
          </a:xfrm>
        </p:spPr>
        <p:txBody>
          <a:bodyPr vert="horz" lIns="91440" tIns="45720" rIns="91440" bIns="45720" rtlCol="0" anchor="ctr">
            <a:normAutofit/>
          </a:bodyPr>
          <a:lstStyle/>
          <a:p>
            <a:r>
              <a:rPr lang="tr-TR" sz="2800" b="1" kern="0" cap="all" dirty="0">
                <a:solidFill>
                  <a:srgbClr val="002060"/>
                </a:solidFill>
                <a:latin typeface="Segoe UI" panose="020B0502040204020203" pitchFamily="34" charset="0"/>
              </a:rPr>
              <a:t>Özgürlüğünden Yoksun Bırakılmış Çocukların Korunmasına İlişkin Birleşmiş Milletler Kuralları (Havana Kuralları)</a:t>
            </a:r>
          </a:p>
        </p:txBody>
      </p:sp>
      <p:sp>
        <p:nvSpPr>
          <p:cNvPr id="3" name="İçerik Yer Tutucusu 2"/>
          <p:cNvSpPr>
            <a:spLocks noGrp="1"/>
          </p:cNvSpPr>
          <p:nvPr>
            <p:ph idx="1"/>
          </p:nvPr>
        </p:nvSpPr>
        <p:spPr>
          <a:xfrm>
            <a:off x="606334" y="2504582"/>
            <a:ext cx="11261272" cy="3613003"/>
          </a:xfrm>
        </p:spPr>
        <p:txBody>
          <a:bodyPr>
            <a:normAutofit/>
          </a:bodyPr>
          <a:lstStyle/>
          <a:p>
            <a:pPr marL="0" indent="0" algn="just">
              <a:lnSpc>
                <a:spcPct val="120000"/>
              </a:lnSpc>
              <a:spcBef>
                <a:spcPts val="200"/>
              </a:spcBef>
              <a:buNone/>
            </a:pPr>
            <a:r>
              <a:rPr lang="tr-TR" sz="1200" dirty="0">
                <a:latin typeface="Segoe UI" panose="020B0502040204020203" pitchFamily="34" charset="0"/>
                <a:cs typeface="Segoe UI" panose="020B0502040204020203" pitchFamily="34" charset="0"/>
              </a:rPr>
              <a:t>Özgürlüğünden Yoksun Bırakılmış Çocukları Korunmasına İlişkin Birleşmiş Milletler Kuralları (Havana Kuralları)’</a:t>
            </a:r>
            <a:r>
              <a:rPr lang="tr-TR" sz="1200" dirty="0" err="1">
                <a:latin typeface="Segoe UI" panose="020B0502040204020203" pitchFamily="34" charset="0"/>
                <a:cs typeface="Segoe UI" panose="020B0502040204020203" pitchFamily="34" charset="0"/>
              </a:rPr>
              <a:t>nın</a:t>
            </a:r>
            <a:r>
              <a:rPr lang="tr-TR" sz="1200" dirty="0">
                <a:latin typeface="Segoe UI" panose="020B0502040204020203" pitchFamily="34" charset="0"/>
                <a:cs typeface="Segoe UI" panose="020B0502040204020203" pitchFamily="34" charset="0"/>
              </a:rPr>
              <a:t> önemli maddelerinin bazıları şu şekildedir:</a:t>
            </a:r>
          </a:p>
          <a:p>
            <a:pPr lvl="1" algn="just">
              <a:lnSpc>
                <a:spcPct val="120000"/>
              </a:lnSpc>
              <a:spcBef>
                <a:spcPts val="200"/>
              </a:spcBef>
            </a:pPr>
            <a:r>
              <a:rPr lang="tr-TR" sz="1200" dirty="0">
                <a:latin typeface="Segoe UI" panose="020B0502040204020203" pitchFamily="34" charset="0"/>
                <a:cs typeface="Segoe UI" panose="020B0502040204020203" pitchFamily="34" charset="0"/>
              </a:rPr>
              <a:t>“Özgürlüğünden yoksun bırakılan çocukların insan onurunun ve sağlığının gerektirdiği bütün imkân ve hizmetlerden yararlanma hakları vardır (Madde 31).</a:t>
            </a:r>
          </a:p>
          <a:p>
            <a:pPr lvl="1" algn="just">
              <a:lnSpc>
                <a:spcPct val="120000"/>
              </a:lnSpc>
              <a:spcBef>
                <a:spcPts val="200"/>
              </a:spcBef>
            </a:pPr>
            <a:r>
              <a:rPr lang="tr-TR" sz="1200" dirty="0">
                <a:latin typeface="Segoe UI" panose="020B0502040204020203" pitchFamily="34" charset="0"/>
                <a:cs typeface="Segoe UI" panose="020B0502040204020203" pitchFamily="34" charset="0"/>
              </a:rPr>
              <a:t>Zorunlu okul çağındaki her çocuğun ihtiyaçlarına ve kabiliyetlerine uygun ve kendisini topluma dönüşe hazırlamak için tasarlanmış bir eğitim almaya hakkı vardır. Çocukların bu tür bir eğitimi, mümkün olduğu takdirde, ıslahevi dışındaki kamu okullarında almaları sağlanır (Madde 38).</a:t>
            </a:r>
          </a:p>
          <a:p>
            <a:pPr lvl="1" algn="just">
              <a:lnSpc>
                <a:spcPct val="120000"/>
              </a:lnSpc>
              <a:spcBef>
                <a:spcPts val="200"/>
              </a:spcBef>
            </a:pPr>
            <a:r>
              <a:rPr lang="tr-TR" sz="1200" dirty="0">
                <a:latin typeface="Segoe UI" panose="020B0502040204020203" pitchFamily="34" charset="0"/>
                <a:cs typeface="Segoe UI" panose="020B0502040204020203" pitchFamily="34" charset="0"/>
              </a:rPr>
              <a:t>Her çocuğun eğlenebilmesi ve beden eğitimi yapabilmesi amacıyla kendisine tanınan zaman içinde, hava şartlarının müsait olduğu zamanlarda açık havada serbestçe oynayabilmesi için gerektiği kadar zamana sahip olma hakkı vardır (Madde 47).</a:t>
            </a:r>
          </a:p>
          <a:p>
            <a:pPr lvl="1" algn="just">
              <a:lnSpc>
                <a:spcPct val="120000"/>
              </a:lnSpc>
              <a:spcBef>
                <a:spcPts val="200"/>
              </a:spcBef>
            </a:pPr>
            <a:r>
              <a:rPr lang="tr-TR" sz="1200" dirty="0">
                <a:latin typeface="Segoe UI" panose="020B0502040204020203" pitchFamily="34" charset="0"/>
                <a:cs typeface="Segoe UI" panose="020B0502040204020203" pitchFamily="34" charset="0"/>
              </a:rPr>
              <a:t>Her çocuğa diş, göz ve ruh sağlığı bakımı da dâhil, hem önleyici ve hem de tedavi edici nitelikte yeterli sağlık hizmetleri ile çocuğun sağlığı bakımından gerekli görülen ilaçlar verilir ve gerekirse özel beslenme rejimi uygulanır (Madde 49).</a:t>
            </a:r>
          </a:p>
          <a:p>
            <a:pPr lvl="1" algn="just">
              <a:lnSpc>
                <a:spcPct val="120000"/>
              </a:lnSpc>
              <a:spcBef>
                <a:spcPts val="200"/>
              </a:spcBef>
            </a:pPr>
            <a:r>
              <a:rPr lang="tr-TR" sz="1200" dirty="0">
                <a:latin typeface="Segoe UI" panose="020B0502040204020203" pitchFamily="34" charset="0"/>
                <a:cs typeface="Segoe UI" panose="020B0502040204020203" pitchFamily="34" charset="0"/>
              </a:rPr>
              <a:t>Çocuğun ailesi veya vasisi ile çocuğun isimlerini veren diğer kişiler, çocuğun sağlık durumu hakkında bilgi isteme ve çocuğun sağlığında önemli bir değişme meydana gelmesi hâlinde bu konuda bilgilendirilme hakkına sahiptirler (Madde 56).</a:t>
            </a:r>
          </a:p>
          <a:p>
            <a:pPr lvl="1" algn="just">
              <a:lnSpc>
                <a:spcPct val="120000"/>
              </a:lnSpc>
              <a:spcBef>
                <a:spcPts val="200"/>
              </a:spcBef>
            </a:pPr>
            <a:r>
              <a:rPr lang="tr-TR" sz="1200" dirty="0">
                <a:latin typeface="Segoe UI" panose="020B0502040204020203" pitchFamily="34" charset="0"/>
                <a:cs typeface="Segoe UI" panose="020B0502040204020203" pitchFamily="34" charset="0"/>
              </a:rPr>
              <a:t>Adil ve insani bir muamele görme hakkının bütünleyici bir parçası ve çocukların topluma yeniden kazandırılmalarında esaslı bir unsur olarak, çocukların dış dünya ile yeterli bir iletişim kurmaları için her türlü imkân sağlanır (Madde 59).</a:t>
            </a:r>
          </a:p>
          <a:p>
            <a:pPr lvl="1" algn="just">
              <a:lnSpc>
                <a:spcPct val="120000"/>
              </a:lnSpc>
              <a:spcBef>
                <a:spcPts val="200"/>
              </a:spcBef>
            </a:pPr>
            <a:r>
              <a:rPr lang="tr-TR" sz="1200" dirty="0">
                <a:latin typeface="Segoe UI" panose="020B0502040204020203" pitchFamily="34" charset="0"/>
                <a:cs typeface="Segoe UI" panose="020B0502040204020203" pitchFamily="34" charset="0"/>
              </a:rPr>
              <a:t>Her çocuk salıverildikten sonra topluma, aile yaşamına, eğitime veya işe dönerken kendisine yardım etmek üzere düzenlenmiş programlardan yararlandırılır. Bu amaçla, erken salıverilme gibi usuller ve özel kurslar düzenlenir” (Madde 79).</a:t>
            </a:r>
          </a:p>
          <a:p>
            <a:pPr>
              <a:spcBef>
                <a:spcPts val="300"/>
              </a:spcBef>
            </a:pPr>
            <a:endParaRPr lang="tr-TR" sz="1200" dirty="0"/>
          </a:p>
        </p:txBody>
      </p:sp>
      <p:sp>
        <p:nvSpPr>
          <p:cNvPr id="4" name="Slide Number Placeholder 3">
            <a:extLst>
              <a:ext uri="{FF2B5EF4-FFF2-40B4-BE49-F238E27FC236}">
                <a16:creationId xmlns:a16="http://schemas.microsoft.com/office/drawing/2014/main" id="{08711868-74E9-26EB-18A7-24EBAE0CB565}"/>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12320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4435" y="1624315"/>
            <a:ext cx="10779034" cy="901172"/>
          </a:xfrm>
        </p:spPr>
        <p:txBody>
          <a:bodyPr vert="horz" lIns="91440" tIns="45720" rIns="91440" bIns="45720" rtlCol="0" anchor="ctr">
            <a:noAutofit/>
          </a:bodyPr>
          <a:lstStyle/>
          <a:p>
            <a:r>
              <a:rPr lang="tr-TR" sz="2800" b="1" kern="0" cap="all" dirty="0">
                <a:solidFill>
                  <a:srgbClr val="002060"/>
                </a:solidFill>
                <a:latin typeface="Segoe UI" panose="020B0502040204020203" pitchFamily="34" charset="0"/>
              </a:rPr>
              <a:t>Çocukların Cinsel Suistimal </a:t>
            </a:r>
            <a:r>
              <a:rPr lang="en-US" sz="2800" b="1" kern="0" cap="all" dirty="0">
                <a:solidFill>
                  <a:srgbClr val="002060"/>
                </a:solidFill>
                <a:latin typeface="Segoe UI" panose="020B0502040204020203" pitchFamily="34" charset="0"/>
              </a:rPr>
              <a:t>v</a:t>
            </a:r>
            <a:r>
              <a:rPr lang="tr-TR" sz="2800" b="1" kern="0" cap="all" dirty="0">
                <a:solidFill>
                  <a:srgbClr val="002060"/>
                </a:solidFill>
                <a:latin typeface="Segoe UI" panose="020B0502040204020203" pitchFamily="34" charset="0"/>
              </a:rPr>
              <a:t>e Cinsel İstismara Karşı Korunmasına İlişkin Avrupa Konseyi Sözleşmesi (Lanzarote Sözleşmesi)</a:t>
            </a:r>
          </a:p>
        </p:txBody>
      </p:sp>
      <p:pic>
        <p:nvPicPr>
          <p:cNvPr id="4" name="İçerik Yer Tutucusu 3"/>
          <p:cNvPicPr>
            <a:picLocks noGrp="1"/>
          </p:cNvPicPr>
          <p:nvPr>
            <p:ph idx="1"/>
          </p:nvPr>
        </p:nvPicPr>
        <p:blipFill>
          <a:blip r:embed="rId2" cstate="print">
            <a:extLst>
              <a:ext uri="{28A0092B-C50C-407E-A947-70E740481C1C}">
                <a14:useLocalDpi xmlns:a14="http://schemas.microsoft.com/office/drawing/2010/main" val="0"/>
              </a:ext>
            </a:extLst>
          </a:blip>
          <a:srcRect l="2314" r="2314"/>
          <a:stretch>
            <a:fillRect/>
          </a:stretch>
        </p:blipFill>
        <p:spPr>
          <a:xfrm>
            <a:off x="496389" y="3055102"/>
            <a:ext cx="2682239" cy="2422589"/>
          </a:xfrm>
          <a:prstGeom prst="ellipse">
            <a:avLst/>
          </a:prstGeom>
          <a:ln>
            <a:noFill/>
          </a:ln>
          <a:effectLst>
            <a:softEdge rad="112500"/>
          </a:effectLst>
        </p:spPr>
      </p:pic>
      <p:sp>
        <p:nvSpPr>
          <p:cNvPr id="5" name="Dikdörtgen 4"/>
          <p:cNvSpPr/>
          <p:nvPr/>
        </p:nvSpPr>
        <p:spPr>
          <a:xfrm>
            <a:off x="3178628" y="2683537"/>
            <a:ext cx="8499566" cy="3493264"/>
          </a:xfrm>
          <a:prstGeom prst="rect">
            <a:avLst/>
          </a:prstGeom>
        </p:spPr>
        <p:txBody>
          <a:bodyPr wrap="square">
            <a:spAutoFit/>
          </a:bodyPr>
          <a:lstStyle/>
          <a:p>
            <a:pPr algn="just">
              <a:spcAft>
                <a:spcPts val="0"/>
              </a:spcAft>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Çocukların Cinsel </a:t>
            </a:r>
            <a:r>
              <a:rPr lang="tr-TR"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Suistimal</a:t>
            </a: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 ve Cinsel İstismara Karşı Korunmasına İlişkin Avrupa Konseyi Sözleşmesi (</a:t>
            </a:r>
            <a:r>
              <a:rPr lang="tr-TR"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Lanzarote</a:t>
            </a: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 Sözleşmesi), 25 Ekim 2007 tarihinde Avrupa Konseyi üye devletleri ile diğer bazı devletler arasında İspanya'nın </a:t>
            </a:r>
            <a:r>
              <a:rPr lang="tr-TR"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Lanzarote</a:t>
            </a: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Adasında imzalanmıştır. </a:t>
            </a:r>
          </a:p>
          <a:p>
            <a:pPr algn="just">
              <a:spcAft>
                <a:spcPts val="0"/>
              </a:spcAft>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tr-TR"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Lanzarote</a:t>
            </a: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 Sözleşmesi adıyla bilinen anlaşmayanın temel amaçları aşağıdaki gibi belirtilmektedir:</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buClr>
                <a:srgbClr val="0070C0"/>
              </a:buClr>
              <a:buSzPts val="1200"/>
              <a:buFont typeface="Arial" panose="020B0604020202020204" pitchFamily="34" charset="0"/>
              <a:buChar char="•"/>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“Çocukların cinsel sömürü ve istismara uğramasını engellemek ve bu konuda ulusal ve uluslararası iş birliği gerçekleştirmek,</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buClr>
                <a:srgbClr val="0070C0"/>
              </a:buClr>
              <a:buSzPts val="1200"/>
              <a:buFont typeface="Arial" panose="020B0604020202020204" pitchFamily="34" charset="0"/>
              <a:buChar char="•"/>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Çocuk pornografisi ve fuhşunu yasaklamak ve bunun için gereken her türlü tedbiri almak,</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buClr>
                <a:srgbClr val="0070C0"/>
              </a:buClr>
              <a:buSzPts val="1200"/>
              <a:buFont typeface="Arial" panose="020B0604020202020204" pitchFamily="34" charset="0"/>
              <a:buChar char="•"/>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Çocukların </a:t>
            </a:r>
            <a:r>
              <a:rPr lang="tr-TR"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psiko</a:t>
            </a: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gelişimi açısından yıkıcı olabilecek etkilerini ortadan kaldırmak,</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buClr>
                <a:srgbClr val="0070C0"/>
              </a:buClr>
              <a:buSzPts val="1200"/>
              <a:buFont typeface="Arial" panose="020B0604020202020204" pitchFamily="34" charset="0"/>
              <a:buChar char="•"/>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Bilgi ve iletişim teknolojilerinin kullanılması yoluyla gerçekleştirilebilecek çocuk pornografisi ile mücadele etmek,</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buClr>
                <a:srgbClr val="0070C0"/>
              </a:buClr>
              <a:buSzPts val="1200"/>
              <a:buFont typeface="Arial" panose="020B0604020202020204" pitchFamily="34" charset="0"/>
              <a:buChar char="•"/>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Çocukların iyilik ve menfaatlerini en üstün değer olarak kabul etmek,</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buClr>
                <a:srgbClr val="0070C0"/>
              </a:buClr>
              <a:buSzPts val="1200"/>
              <a:buFont typeface="Arial" panose="020B0604020202020204" pitchFamily="34" charset="0"/>
              <a:buChar char="•"/>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Önleyici-koruyucu ceza hukuku alanı oluşturmak,</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marL="800100" lvl="1" indent="-342900" algn="just">
              <a:buClr>
                <a:srgbClr val="0070C0"/>
              </a:buClr>
              <a:buSzPts val="1200"/>
              <a:buFont typeface="Arial" panose="020B0604020202020204" pitchFamily="34" charset="0"/>
              <a:buChar char="•"/>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Tüm bu yükümlülükleri bağlayıcı hale getirerek özel bir gözetim ve denetim mekanizması kurmak.”</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tr-TR" sz="110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endParaRPr lang="tr-TR" sz="11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2617C8D-1901-53F3-53D9-7DED3464589F}"/>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220064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487010"/>
            <a:ext cx="10012680" cy="1325563"/>
          </a:xfrm>
        </p:spPr>
        <p:txBody>
          <a:bodyPr vert="horz" lIns="91440" tIns="45720" rIns="91440" bIns="45720" rtlCol="0" anchor="ctr">
            <a:normAutofit/>
          </a:bodyPr>
          <a:lstStyle/>
          <a:p>
            <a:r>
              <a:rPr lang="tr-TR" sz="2800" b="1" kern="0" cap="all" dirty="0">
                <a:solidFill>
                  <a:srgbClr val="002060"/>
                </a:solidFill>
                <a:latin typeface="Segoe UI" panose="020B0502040204020203" pitchFamily="34" charset="0"/>
              </a:rPr>
              <a:t>Çocuk Haklarına Dair Sözleşme’ye Ek Çocuk Satışı, Çocuk Fahişeliği Ve Çocuk Pornografisi İle İlgili İhtiyari Protokol</a:t>
            </a:r>
          </a:p>
        </p:txBody>
      </p:sp>
      <p:sp>
        <p:nvSpPr>
          <p:cNvPr id="3" name="İçerik Yer Tutucusu 2"/>
          <p:cNvSpPr>
            <a:spLocks noGrp="1"/>
          </p:cNvSpPr>
          <p:nvPr>
            <p:ph idx="1"/>
          </p:nvPr>
        </p:nvSpPr>
        <p:spPr>
          <a:xfrm>
            <a:off x="838200" y="2839607"/>
            <a:ext cx="10012680" cy="2531383"/>
          </a:xfrm>
        </p:spPr>
        <p:txBody>
          <a:bodyPr>
            <a:normAutofit/>
          </a:bodyPr>
          <a:lstStyle/>
          <a:p>
            <a:pPr algn="just">
              <a:lnSpc>
                <a:spcPct val="120000"/>
              </a:lnSpc>
              <a:spcAft>
                <a:spcPts val="0"/>
              </a:spcAft>
            </a:pPr>
            <a:r>
              <a:rPr lang="tr-TR" sz="1800" dirty="0">
                <a:latin typeface="Segoe UI" panose="020B0502040204020203" pitchFamily="34" charset="0"/>
                <a:ea typeface="Calibri" panose="020F0502020204030204" pitchFamily="34" charset="0"/>
                <a:cs typeface="Segoe UI" panose="020B0502040204020203" pitchFamily="34" charset="0"/>
              </a:rPr>
              <a:t>Çocuk Fahişeliği, Pornografisi ve Satışı ile İlgili Çocuk Hakları Sözleşmesine Ek İhtiyari Protokol, Ülkemizin de taraf olduğu Çocuk Hakları Sözleşmesi’ne ek olarak taraf devletlerin çocuk satışı, pornografisi ve fuhşunun önlenmesini garanti altına almak amacıyla hazırlanmıştır. </a:t>
            </a:r>
            <a:r>
              <a:rPr lang="tr-TR" sz="1800" b="1" dirty="0">
                <a:solidFill>
                  <a:srgbClr val="0070C0"/>
                </a:solidFill>
                <a:latin typeface="Segoe UI" panose="020B0502040204020203" pitchFamily="34" charset="0"/>
                <a:ea typeface="Calibri" panose="020F0502020204030204" pitchFamily="34" charset="0"/>
                <a:cs typeface="Segoe UI" panose="020B0502040204020203" pitchFamily="34" charset="0"/>
              </a:rPr>
              <a:t>Çocuk Hakları Sözleşmesi’nin 34 ve 35. maddeleri, taraf devletlerin fuhuş ve pornografi dahil, çocuğu cinsel sömürü ve </a:t>
            </a:r>
            <a:r>
              <a:rPr lang="tr-TR" sz="1800" b="1" dirty="0" err="1">
                <a:solidFill>
                  <a:srgbClr val="0070C0"/>
                </a:solidFill>
                <a:latin typeface="Segoe UI" panose="020B0502040204020203" pitchFamily="34" charset="0"/>
                <a:ea typeface="Calibri" panose="020F0502020204030204" pitchFamily="34" charset="0"/>
                <a:cs typeface="Segoe UI" panose="020B0502040204020203" pitchFamily="34" charset="0"/>
              </a:rPr>
              <a:t>suistimalden</a:t>
            </a:r>
            <a:r>
              <a:rPr lang="tr-TR" sz="1800" b="1" dirty="0">
                <a:solidFill>
                  <a:srgbClr val="0070C0"/>
                </a:solidFill>
                <a:latin typeface="Segoe UI" panose="020B0502040204020203" pitchFamily="34" charset="0"/>
                <a:ea typeface="Calibri" panose="020F0502020204030204" pitchFamily="34" charset="0"/>
                <a:cs typeface="Segoe UI" panose="020B0502040204020203" pitchFamily="34" charset="0"/>
              </a:rPr>
              <a:t> koruyacakları ve çocukların satışa, kaçırmaya ve fuhşa konu olmalarını önlemek üzere her türlü çabayı göstereceğini işaret etmekte olup bu görevlerin sorumluluğunu devletlere yüklemektedir. </a:t>
            </a:r>
            <a:endParaRPr lang="tr-TR" sz="18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8FCC488-A9AC-C9CB-EA95-DC3FEFB06C46}"/>
              </a:ext>
            </a:extLst>
          </p:cNvPr>
          <p:cNvSpPr>
            <a:spLocks noGrp="1"/>
          </p:cNvSpPr>
          <p:nvPr>
            <p:ph type="sldNum" sz="quarter" idx="12"/>
          </p:nvPr>
        </p:nvSpPr>
        <p:spPr/>
        <p:txBody>
          <a:bodyPr/>
          <a:lstStyle/>
          <a:p>
            <a:fld id="{0BE68271-D1D7-4240-9CAF-7A57D75CD8A1}" type="slidenum">
              <a:rPr lang="en-US" smtClean="0"/>
              <a:t>27</a:t>
            </a:fld>
            <a:endParaRPr lang="en-US"/>
          </a:p>
        </p:txBody>
      </p:sp>
    </p:spTree>
    <p:extLst>
      <p:ext uri="{BB962C8B-B14F-4D97-AF65-F5344CB8AC3E}">
        <p14:creationId xmlns:p14="http://schemas.microsoft.com/office/powerpoint/2010/main" val="107625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vert="horz" lIns="91440" tIns="45720" rIns="91440" bIns="45720" rtlCol="0" anchor="ctr">
            <a:normAutofit fontScale="90000"/>
          </a:bodyPr>
          <a:lstStyle/>
          <a:p>
            <a:r>
              <a:rPr lang="tr-TR" sz="3200" b="1" kern="0" cap="all" dirty="0">
                <a:solidFill>
                  <a:srgbClr val="002060"/>
                </a:solidFill>
                <a:latin typeface="Segoe UI" panose="020B0502040204020203" pitchFamily="34" charset="0"/>
              </a:rPr>
              <a:t>Çocuk Haklarına Dair Sözleşme’ye Ek Çocukların Silahlı Çatışmalara Dâhil Olmaları Konusundaki İhtiyari Protokol</a:t>
            </a:r>
          </a:p>
        </p:txBody>
      </p:sp>
      <p:sp>
        <p:nvSpPr>
          <p:cNvPr id="3" name="İçerik Yer Tutucusu 2"/>
          <p:cNvSpPr>
            <a:spLocks noGrp="1"/>
          </p:cNvSpPr>
          <p:nvPr>
            <p:ph idx="1"/>
          </p:nvPr>
        </p:nvSpPr>
        <p:spPr>
          <a:xfrm>
            <a:off x="838200" y="2816521"/>
            <a:ext cx="7062926" cy="3140395"/>
          </a:xfrm>
        </p:spPr>
        <p:txBody>
          <a:bodyPr>
            <a:normAutofit/>
          </a:bodyPr>
          <a:lstStyle/>
          <a:p>
            <a:pPr algn="just">
              <a:lnSpc>
                <a:spcPct val="120000"/>
              </a:lnSpc>
            </a:pPr>
            <a:r>
              <a:rPr lang="tr-TR" sz="1400" dirty="0">
                <a:latin typeface="Segoe UI" panose="020B0502040204020203" pitchFamily="34" charset="0"/>
                <a:cs typeface="Segoe UI" panose="020B0502040204020203" pitchFamily="34" charset="0"/>
              </a:rPr>
              <a:t>8 Eylül 2000 tarihinde New York'ta imzalanan "Çocuk Haklarına Dair </a:t>
            </a:r>
            <a:r>
              <a:rPr lang="tr-TR" sz="1400" dirty="0" err="1">
                <a:latin typeface="Segoe UI" panose="020B0502040204020203" pitchFamily="34" charset="0"/>
                <a:cs typeface="Segoe UI" panose="020B0502040204020203" pitchFamily="34" charset="0"/>
              </a:rPr>
              <a:t>Sözleşme'ye</a:t>
            </a:r>
            <a:r>
              <a:rPr lang="tr-TR" sz="1400" dirty="0">
                <a:latin typeface="Segoe UI" panose="020B0502040204020203" pitchFamily="34" charset="0"/>
                <a:cs typeface="Segoe UI" panose="020B0502040204020203" pitchFamily="34" charset="0"/>
              </a:rPr>
              <a:t> Ek Çocukların Silahlı Çatışmalara Dâhil Olmaları Konusundaki İhtiyari </a:t>
            </a:r>
            <a:r>
              <a:rPr lang="tr-TR" sz="1400" dirty="0" err="1">
                <a:latin typeface="Segoe UI" panose="020B0502040204020203" pitchFamily="34" charset="0"/>
                <a:cs typeface="Segoe UI" panose="020B0502040204020203" pitchFamily="34" charset="0"/>
              </a:rPr>
              <a:t>Protokol"ün</a:t>
            </a:r>
            <a:r>
              <a:rPr lang="tr-TR" sz="1400" dirty="0">
                <a:latin typeface="Segoe UI" panose="020B0502040204020203" pitchFamily="34" charset="0"/>
                <a:cs typeface="Segoe UI" panose="020B0502040204020203" pitchFamily="34" charset="0"/>
              </a:rPr>
              <a:t> ekli beyanlar yapılmak suretiyle onaylanması uygun bulunmuştur. Türkiye, Protokol’ü 8 Eylül 2000 tarihinde imzalamıştır. Protokol'ün onaylanmasının uygun bulunduğuna ilişkin 16 Ekim 2003 tarih ve 4991 sayılı Kanun, 21 Ekim 2003 tarih ve 25266 sayılı Resmi </a:t>
            </a:r>
            <a:r>
              <a:rPr lang="tr-TR" sz="1400" dirty="0" err="1">
                <a:latin typeface="Segoe UI" panose="020B0502040204020203" pitchFamily="34" charset="0"/>
                <a:cs typeface="Segoe UI" panose="020B0502040204020203" pitchFamily="34" charset="0"/>
              </a:rPr>
              <a:t>Gazete’de</a:t>
            </a:r>
            <a:r>
              <a:rPr lang="tr-TR" sz="1400" dirty="0">
                <a:latin typeface="Segoe UI" panose="020B0502040204020203" pitchFamily="34" charset="0"/>
                <a:cs typeface="Segoe UI" panose="020B0502040204020203" pitchFamily="34" charset="0"/>
              </a:rPr>
              <a:t> yayımlanmıştır. </a:t>
            </a:r>
          </a:p>
          <a:p>
            <a:pPr algn="just">
              <a:lnSpc>
                <a:spcPct val="120000"/>
              </a:lnSpc>
            </a:pPr>
            <a:r>
              <a:rPr lang="tr-TR" sz="1400" dirty="0">
                <a:latin typeface="Segoe UI" panose="020B0502040204020203" pitchFamily="34" charset="0"/>
                <a:cs typeface="Segoe UI" panose="020B0502040204020203" pitchFamily="34" charset="0"/>
              </a:rPr>
              <a:t>Toplam 13 maddeden oluşan belgede, silahlı çatışmaya katılma yaşı, zorunlu askerlik yaşı, gönüllü askerlik yaşı gibi konular hakkında kısıtlamalar getiriliyor. Bunun dışında silahlı gruplar ile ilgili kısıtlamalar ve taraf devletlerin iş birliğine yönelik maddelere yer verilmektedir.</a:t>
            </a:r>
          </a:p>
        </p:txBody>
      </p:sp>
      <p:pic>
        <p:nvPicPr>
          <p:cNvPr id="7" name="Resim 6"/>
          <p:cNvPicPr>
            <a:picLocks noChangeAspect="1"/>
          </p:cNvPicPr>
          <p:nvPr/>
        </p:nvPicPr>
        <p:blipFill>
          <a:blip r:embed="rId2" cstate="print">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8114327" y="2988992"/>
            <a:ext cx="2795452" cy="2795452"/>
          </a:xfrm>
          <a:prstGeom prst="rect">
            <a:avLst/>
          </a:prstGeom>
        </p:spPr>
      </p:pic>
      <p:sp>
        <p:nvSpPr>
          <p:cNvPr id="4" name="Slide Number Placeholder 3">
            <a:extLst>
              <a:ext uri="{FF2B5EF4-FFF2-40B4-BE49-F238E27FC236}">
                <a16:creationId xmlns:a16="http://schemas.microsoft.com/office/drawing/2014/main" id="{7421BA93-9F99-E0FE-04EE-CD25DCF4B345}"/>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4211285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5285" y="1650442"/>
            <a:ext cx="10515600" cy="779250"/>
          </a:xfrm>
        </p:spPr>
        <p:txBody>
          <a:bodyPr>
            <a:normAutofit/>
          </a:bodyPr>
          <a:lstStyle/>
          <a:p>
            <a:pPr marL="104140">
              <a:lnSpc>
                <a:spcPct val="115000"/>
              </a:lnSpc>
              <a:spcAft>
                <a:spcPts val="0"/>
              </a:spcAft>
            </a:pPr>
            <a:r>
              <a:rPr lang="tr-TR" sz="3200" b="1" kern="0" cap="all" dirty="0">
                <a:solidFill>
                  <a:srgbClr val="002060"/>
                </a:solidFill>
                <a:latin typeface="Segoe UI" panose="020B0502040204020203" pitchFamily="34" charset="0"/>
              </a:rPr>
              <a:t>AVRUPA BİRLİĞİ KILAVUZ İLKELER</a:t>
            </a:r>
          </a:p>
        </p:txBody>
      </p:sp>
      <p:sp>
        <p:nvSpPr>
          <p:cNvPr id="3" name="İçerik Yer Tutucusu 2"/>
          <p:cNvSpPr>
            <a:spLocks noGrp="1"/>
          </p:cNvSpPr>
          <p:nvPr>
            <p:ph idx="1"/>
          </p:nvPr>
        </p:nvSpPr>
        <p:spPr>
          <a:xfrm>
            <a:off x="925285" y="2847704"/>
            <a:ext cx="10515600" cy="2683084"/>
          </a:xfrm>
        </p:spPr>
        <p:txBody>
          <a:bodyPr>
            <a:normAutofit/>
          </a:bodyPr>
          <a:lstStyle/>
          <a:p>
            <a:pPr algn="just">
              <a:lnSpc>
                <a:spcPct val="120000"/>
              </a:lnSpc>
              <a:spcBef>
                <a:spcPts val="700"/>
              </a:spcBef>
            </a:pPr>
            <a:r>
              <a:rPr lang="tr-TR" sz="1600" dirty="0">
                <a:latin typeface="Segoe UI" panose="020B0502040204020203" pitchFamily="34" charset="0"/>
                <a:cs typeface="Segoe UI" panose="020B0502040204020203" pitchFamily="34" charset="0"/>
              </a:rPr>
              <a:t>2017'de AB, Çocuk Haklarının Geliştirilmesine ve Korunmasına İlişkin gözden geçirilmiş AB Kılavuz İlkelerini kabul etmiştir. Bu yönergeler, 2007 AB yönergelerinin yeni sürümüdür. Yönergeler, çocuk haklarına ilişkin uluslararası standartları anımsatmayı ve AB kurumlarının ve AB Üye Devletlerinin yetkililerine pratik rehberlik sağlamayı amaçlamaktadır.</a:t>
            </a:r>
          </a:p>
          <a:p>
            <a:pPr algn="just">
              <a:lnSpc>
                <a:spcPct val="120000"/>
              </a:lnSpc>
              <a:spcBef>
                <a:spcPts val="700"/>
              </a:spcBef>
            </a:pPr>
            <a:r>
              <a:rPr lang="tr-TR" sz="1600" b="1" dirty="0">
                <a:solidFill>
                  <a:srgbClr val="002060"/>
                </a:solidFill>
                <a:latin typeface="Segoe UI" panose="020B0502040204020203" pitchFamily="34" charset="0"/>
                <a:cs typeface="Segoe UI" panose="020B0502040204020203" pitchFamily="34" charset="0"/>
              </a:rPr>
              <a:t>Bu Kılavuz İlkeler, AB politikaları ve eylemlerinin her çocuğa, özellikle de en dışlanmışlara ulaşmasını sağlamaya yönelik çabaları güçlendirmeye yönelik AB'nin kapsayıcı stratejisini ortaya koymaktadır. Bu amaca ulaşmak için Kılavuz İlkeler, tüm çocuk haklarını korumak için yürürlükte olması gereken tüm gerekli önlemleri, yapıları ve aktörleri tanımlayan bir sistem güçlendirme yaklaşımını teşvik etmektedir. </a:t>
            </a:r>
          </a:p>
          <a:p>
            <a:endParaRPr lang="tr-TR" sz="2400" dirty="0"/>
          </a:p>
        </p:txBody>
      </p:sp>
      <p:sp>
        <p:nvSpPr>
          <p:cNvPr id="4" name="Slide Number Placeholder 3">
            <a:extLst>
              <a:ext uri="{FF2B5EF4-FFF2-40B4-BE49-F238E27FC236}">
                <a16:creationId xmlns:a16="http://schemas.microsoft.com/office/drawing/2014/main" id="{DCE0794B-CBD0-A9C0-7723-9BF7B7FEEFBF}"/>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2185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828" y="2332927"/>
            <a:ext cx="6196405" cy="3403638"/>
          </a:xfrm>
        </p:spPr>
        <p:txBody>
          <a:bodyPr>
            <a:normAutofit fontScale="47500" lnSpcReduction="20000"/>
          </a:bodyPr>
          <a:lstStyle/>
          <a:p>
            <a:pPr algn="just">
              <a:lnSpc>
                <a:spcPct val="120000"/>
              </a:lnSpc>
            </a:pPr>
            <a:r>
              <a:rPr lang="tr-TR" sz="2700" dirty="0">
                <a:latin typeface="Segoe UI" panose="020B0502040204020203" pitchFamily="34" charset="0"/>
                <a:cs typeface="Segoe UI" panose="020B0502040204020203" pitchFamily="34" charset="0"/>
              </a:rPr>
              <a:t>Uluslararası düzenlemelerin yanı sıra, her ülke ulusal olarak çocukların korunmasına yönelik birtakım düzenlemeler yapmaktadır. Çocuğun korunmasını ve temel haklarını garantileyen bir anayasa çocuğun, devletin ve toplumun önemli bir öznesi olduğunun göstergesidir.</a:t>
            </a:r>
          </a:p>
          <a:p>
            <a:pPr algn="just">
              <a:lnSpc>
                <a:spcPct val="120000"/>
              </a:lnSpc>
            </a:pPr>
            <a:r>
              <a:rPr lang="tr-TR" sz="2700" dirty="0">
                <a:latin typeface="Segoe UI" panose="020B0502040204020203" pitchFamily="34" charset="0"/>
                <a:cs typeface="Segoe UI" panose="020B0502040204020203" pitchFamily="34" charset="0"/>
              </a:rPr>
              <a:t>Türkiye’de çocukların korunmasına yönelik düzenlemelerin inşası, 9 Kasım 1982 tarihli ve 17862 sayılı Resmi </a:t>
            </a:r>
            <a:r>
              <a:rPr lang="tr-TR" sz="2700" dirty="0" err="1">
                <a:latin typeface="Segoe UI" panose="020B0502040204020203" pitchFamily="34" charset="0"/>
                <a:cs typeface="Segoe UI" panose="020B0502040204020203" pitchFamily="34" charset="0"/>
              </a:rPr>
              <a:t>Gazete’de</a:t>
            </a:r>
            <a:r>
              <a:rPr lang="tr-TR" sz="2700" dirty="0">
                <a:latin typeface="Segoe UI" panose="020B0502040204020203" pitchFamily="34" charset="0"/>
                <a:cs typeface="Segoe UI" panose="020B0502040204020203" pitchFamily="34" charset="0"/>
              </a:rPr>
              <a:t> yayımlanarak yürürlüğe giren Anayasada yer alan hükümlerce oluşturulmuştur. Buna göre Anayasamızın 12. maddesinin 1. fıkrasında </a:t>
            </a:r>
            <a:r>
              <a:rPr lang="tr-TR" sz="2700" b="1" dirty="0">
                <a:latin typeface="Segoe UI" panose="020B0502040204020203" pitchFamily="34" charset="0"/>
                <a:cs typeface="Segoe UI" panose="020B0502040204020203" pitchFamily="34" charset="0"/>
              </a:rPr>
              <a:t>“Herkes, kişiliğine bağlı, dokunulmaz, devredilmez, vazgeçilmez temel hak ve hürriyetlere sahiptir.” </a:t>
            </a:r>
            <a:r>
              <a:rPr lang="tr-TR" sz="2700" dirty="0">
                <a:latin typeface="Segoe UI" panose="020B0502040204020203" pitchFamily="34" charset="0"/>
                <a:cs typeface="Segoe UI" panose="020B0502040204020203" pitchFamily="34" charset="0"/>
              </a:rPr>
              <a:t>hükmü yer almaktadır. Bu hüküm </a:t>
            </a:r>
            <a:r>
              <a:rPr lang="tr-TR" sz="2700" dirty="0" err="1">
                <a:latin typeface="Segoe UI" panose="020B0502040204020203" pitchFamily="34" charset="0"/>
                <a:cs typeface="Segoe UI" panose="020B0502040204020203" pitchFamily="34" charset="0"/>
              </a:rPr>
              <a:t>saikiyle</a:t>
            </a:r>
            <a:r>
              <a:rPr lang="tr-TR" sz="2700" dirty="0">
                <a:latin typeface="Segoe UI" panose="020B0502040204020203" pitchFamily="34" charset="0"/>
                <a:cs typeface="Segoe UI" panose="020B0502040204020203" pitchFamily="34" charset="0"/>
              </a:rPr>
              <a:t>, herkesin yalnızca insan olmasından kaynaklı olarak kişiliğine bağlı, kendisinin dahi vazgeçemeyeceği temel hak ve özgürlüklere sahip olduğu belirtilmektedir. </a:t>
            </a:r>
          </a:p>
          <a:p>
            <a:pPr algn="just">
              <a:lnSpc>
                <a:spcPct val="120000"/>
              </a:lnSpc>
            </a:pPr>
            <a:r>
              <a:rPr lang="tr-TR" sz="2700" dirty="0">
                <a:latin typeface="Segoe UI" panose="020B0502040204020203" pitchFamily="34" charset="0"/>
                <a:cs typeface="Segoe UI" panose="020B0502040204020203" pitchFamily="34" charset="0"/>
              </a:rPr>
              <a:t>Kişilik doğumla başlayıp ölümle sona ereceğinden “çocuk” da ilgili maddede geçen “herkes” sözcüğünün kapsamı içerisine girmektedir (Gören, 2012).</a:t>
            </a:r>
          </a:p>
          <a:p>
            <a:endParaRPr lang="en-US" dirty="0"/>
          </a:p>
        </p:txBody>
      </p:sp>
      <p:sp>
        <p:nvSpPr>
          <p:cNvPr id="4" name="Title 3"/>
          <p:cNvSpPr>
            <a:spLocks noGrp="1"/>
          </p:cNvSpPr>
          <p:nvPr>
            <p:ph type="title"/>
          </p:nvPr>
        </p:nvSpPr>
        <p:spPr>
          <a:xfrm>
            <a:off x="710005" y="1311319"/>
            <a:ext cx="10515600" cy="1325563"/>
          </a:xfrm>
        </p:spPr>
        <p:txBody>
          <a:bodyPr>
            <a:normAutofit/>
          </a:bodyPr>
          <a:lstStyle/>
          <a:p>
            <a:pPr marL="104140">
              <a:lnSpc>
                <a:spcPct val="115000"/>
              </a:lnSpc>
              <a:spcAft>
                <a:spcPts val="0"/>
              </a:spcAft>
            </a:pPr>
            <a:r>
              <a:rPr lang="tr-TR" sz="3200" b="1" kern="0" cap="all" dirty="0">
                <a:solidFill>
                  <a:srgbClr val="002060"/>
                </a:solidFill>
                <a:latin typeface="Segoe UI" panose="020B0502040204020203" pitchFamily="34" charset="0"/>
              </a:rPr>
              <a:t>ANAYASADA ÇOCUK</a:t>
            </a:r>
            <a:endParaRPr lang="en-US" sz="3200" dirty="0"/>
          </a:p>
        </p:txBody>
      </p:sp>
      <p:pic>
        <p:nvPicPr>
          <p:cNvPr id="5" name="Picture 2"/>
          <p:cNvPicPr/>
          <p:nvPr/>
        </p:nvPicPr>
        <p:blipFill rotWithShape="1">
          <a:blip r:embed="rId2" cstate="print">
            <a:extLst>
              <a:ext uri="{28A0092B-C50C-407E-A947-70E740481C1C}">
                <a14:useLocalDpi xmlns:a14="http://schemas.microsoft.com/office/drawing/2010/main" val="0"/>
              </a:ext>
            </a:extLst>
          </a:blip>
          <a:srcRect l="13613" t="39641" r="18891"/>
          <a:stretch/>
        </p:blipFill>
        <p:spPr bwMode="auto">
          <a:xfrm>
            <a:off x="442943" y="2636882"/>
            <a:ext cx="4851699" cy="2795728"/>
          </a:xfrm>
          <a:prstGeom prst="ellipse">
            <a:avLst/>
          </a:prstGeom>
          <a:ln>
            <a:noFill/>
          </a:ln>
          <a:effectLst>
            <a:softEdge rad="112500"/>
          </a:effectLst>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36B08FA1-520B-E06E-E7AF-E414BAFD8BFC}"/>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919127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30</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15917"/>
            <a:ext cx="10515600" cy="3227034"/>
          </a:xfrm>
        </p:spPr>
        <p:txBody>
          <a:bodyPr>
            <a:normAutofit/>
          </a:bodyPr>
          <a:lstStyle/>
          <a:p>
            <a:pPr lvl="0">
              <a:lnSpc>
                <a:spcPct val="120000"/>
              </a:lnSpc>
            </a:pPr>
            <a:r>
              <a:rPr lang="tr-TR" sz="1300" dirty="0">
                <a:latin typeface="Segoe UI" panose="020B0502040204020203" pitchFamily="34" charset="0"/>
                <a:cs typeface="Segoe UI" panose="020B0502040204020203" pitchFamily="34" charset="0"/>
              </a:rPr>
              <a:t>Anayasanın çocuklar dahil olmak üzere eşitliğe vurgu yapan 10. maddesi,</a:t>
            </a:r>
          </a:p>
          <a:p>
            <a:pPr lvl="0">
              <a:lnSpc>
                <a:spcPct val="120000"/>
              </a:lnSpc>
            </a:pPr>
            <a:r>
              <a:rPr lang="tr-TR" sz="1300" dirty="0">
                <a:latin typeface="Segoe UI" panose="020B0502040204020203" pitchFamily="34" charset="0"/>
                <a:cs typeface="Segoe UI" panose="020B0502040204020203" pitchFamily="34" charset="0"/>
              </a:rPr>
              <a:t>Herkesin dokunulmaz, devredilmez ve vazgeçilmez temel hak ve hürriyetlerini belirten 12. maddesi,</a:t>
            </a:r>
          </a:p>
          <a:p>
            <a:pPr lvl="0">
              <a:lnSpc>
                <a:spcPct val="120000"/>
              </a:lnSpc>
            </a:pPr>
            <a:r>
              <a:rPr lang="tr-TR" sz="1300" dirty="0">
                <a:latin typeface="Segoe UI" panose="020B0502040204020203" pitchFamily="34" charset="0"/>
                <a:cs typeface="Segoe UI" panose="020B0502040204020203" pitchFamily="34" charset="0"/>
              </a:rPr>
              <a:t>Çocukların korunması için gerekli tedbirlerin alınması yükümlülüğünü bağlayan 41. maddesi,</a:t>
            </a:r>
          </a:p>
          <a:p>
            <a:pPr lvl="0">
              <a:lnSpc>
                <a:spcPct val="120000"/>
              </a:lnSpc>
            </a:pPr>
            <a:r>
              <a:rPr lang="tr-TR" sz="1300" dirty="0">
                <a:latin typeface="Segoe UI" panose="020B0502040204020203" pitchFamily="34" charset="0"/>
                <a:cs typeface="Segoe UI" panose="020B0502040204020203" pitchFamily="34" charset="0"/>
              </a:rPr>
              <a:t>Eğitim ve öğretim eşitliğine vurgu yapan 42. maddesi,</a:t>
            </a:r>
          </a:p>
          <a:p>
            <a:pPr lvl="0">
              <a:lnSpc>
                <a:spcPct val="120000"/>
              </a:lnSpc>
            </a:pPr>
            <a:r>
              <a:rPr lang="tr-TR" sz="1300" dirty="0">
                <a:latin typeface="Segoe UI" panose="020B0502040204020203" pitchFamily="34" charset="0"/>
                <a:cs typeface="Segoe UI" panose="020B0502040204020203" pitchFamily="34" charset="0"/>
              </a:rPr>
              <a:t>Çocukların çalışma koşullarını hükme bağlayan 50. maddesi</a:t>
            </a:r>
          </a:p>
          <a:p>
            <a:pPr lvl="0">
              <a:lnSpc>
                <a:spcPct val="120000"/>
              </a:lnSpc>
            </a:pPr>
            <a:r>
              <a:rPr lang="tr-TR" sz="1300" dirty="0">
                <a:latin typeface="Segoe UI" panose="020B0502040204020203" pitchFamily="34" charset="0"/>
                <a:cs typeface="Segoe UI" panose="020B0502040204020203" pitchFamily="34" charset="0"/>
              </a:rPr>
              <a:t>Sosyal güvenlik hakkının eşitliğini garanti eden 60. maddesi,</a:t>
            </a:r>
          </a:p>
          <a:p>
            <a:pPr lvl="0">
              <a:lnSpc>
                <a:spcPct val="120000"/>
              </a:lnSpc>
            </a:pPr>
            <a:r>
              <a:rPr lang="tr-TR" sz="1300" dirty="0">
                <a:latin typeface="Segoe UI" panose="020B0502040204020203" pitchFamily="34" charset="0"/>
                <a:cs typeface="Segoe UI" panose="020B0502040204020203" pitchFamily="34" charset="0"/>
              </a:rPr>
              <a:t>Korunma ihtiyacı olan çocuğun topluma kazandırılmasının öneminin altını çizen 61. maddesi ile,</a:t>
            </a:r>
          </a:p>
          <a:p>
            <a:pPr lvl="0">
              <a:lnSpc>
                <a:spcPct val="120000"/>
              </a:lnSpc>
            </a:pPr>
            <a:r>
              <a:rPr lang="tr-TR" sz="1300" dirty="0">
                <a:latin typeface="Segoe UI" panose="020B0502040204020203" pitchFamily="34" charset="0"/>
                <a:cs typeface="Segoe UI" panose="020B0502040204020203" pitchFamily="34" charset="0"/>
              </a:rPr>
              <a:t>Çocukların yargılanmasına özel hükümler koyan 141. maddesi en temelde çocuk koruma mevzuatının temellerini oluşturulmaktadır.</a:t>
            </a:r>
          </a:p>
          <a:p>
            <a:endParaRPr lang="en-US" dirty="0"/>
          </a:p>
        </p:txBody>
      </p:sp>
      <p:sp>
        <p:nvSpPr>
          <p:cNvPr id="4" name="Title 3"/>
          <p:cNvSpPr>
            <a:spLocks noGrp="1"/>
          </p:cNvSpPr>
          <p:nvPr>
            <p:ph type="title"/>
          </p:nvPr>
        </p:nvSpPr>
        <p:spPr>
          <a:xfrm>
            <a:off x="838200" y="1217633"/>
            <a:ext cx="10515600" cy="1325563"/>
          </a:xfrm>
        </p:spPr>
        <p:txBody>
          <a:bodyPr>
            <a:normAutofit/>
          </a:bodyPr>
          <a:lstStyle/>
          <a:p>
            <a:pPr marL="104140">
              <a:lnSpc>
                <a:spcPct val="115000"/>
              </a:lnSpc>
              <a:spcAft>
                <a:spcPts val="0"/>
              </a:spcAft>
            </a:pPr>
            <a:r>
              <a:rPr lang="tr-TR" sz="3200" b="1" kern="0" cap="all" dirty="0">
                <a:solidFill>
                  <a:srgbClr val="002060"/>
                </a:solidFill>
                <a:latin typeface="Segoe UI" panose="020B0502040204020203" pitchFamily="34" charset="0"/>
              </a:rPr>
              <a:t>ANAYASADA ÇOCUK</a:t>
            </a:r>
            <a:endParaRPr lang="en-US" sz="3200" dirty="0"/>
          </a:p>
        </p:txBody>
      </p:sp>
      <p:sp>
        <p:nvSpPr>
          <p:cNvPr id="2" name="Slide Number Placeholder 1">
            <a:extLst>
              <a:ext uri="{FF2B5EF4-FFF2-40B4-BE49-F238E27FC236}">
                <a16:creationId xmlns:a16="http://schemas.microsoft.com/office/drawing/2014/main" id="{6EB71DF7-5EC9-8856-FFFB-DCA5E0411C2C}"/>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225161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237" y="1874284"/>
            <a:ext cx="10732546" cy="3689872"/>
          </a:xfrm>
        </p:spPr>
        <p:txBody>
          <a:bodyPr>
            <a:noAutofit/>
          </a:bodyPr>
          <a:lstStyle/>
          <a:p>
            <a:pPr marL="0" indent="0" algn="just">
              <a:lnSpc>
                <a:spcPct val="100000"/>
              </a:lnSpc>
              <a:buNone/>
            </a:pPr>
            <a:r>
              <a:rPr lang="tr-TR" sz="1400" dirty="0">
                <a:latin typeface="Segoe UI" panose="020B0502040204020203" pitchFamily="34" charset="0"/>
                <a:cs typeface="Segoe UI" panose="020B0502040204020203" pitchFamily="34" charset="0"/>
              </a:rPr>
              <a:t>2828 sayılı Sosyal Hizmetler Kanunu 24.05.1983 yılında kabul edilmiş ve çeşitli düzenlemeler ile bugünkü son halini almıştır. Kanunda yer alan “Korunmaya, bakıma veya yardıma ihtiyacı olan aile, çocuk, engelli, yaşlı ve diğer kişilere götürülen sosyal hizmetlere ve bu hizmetleri yürütmek üzere kurulan teşkilatın kuruluş, görev, yetki ve sorumluluklar ile faaliyet ve gelirlerine ait esas ve usulleri düzenlemek” ifadesi ile Kanunun amacı açıkça belirtilmektedir (Sosyal Hizmetler Kanunu, 1983).</a:t>
            </a:r>
          </a:p>
          <a:p>
            <a:pPr algn="just">
              <a:lnSpc>
                <a:spcPct val="100000"/>
              </a:lnSpc>
            </a:pPr>
            <a:r>
              <a:rPr lang="tr-TR" sz="1400" b="1" dirty="0">
                <a:solidFill>
                  <a:schemeClr val="accent1">
                    <a:lumMod val="75000"/>
                  </a:schemeClr>
                </a:solidFill>
                <a:latin typeface="Segoe UI" panose="020B0502040204020203" pitchFamily="34" charset="0"/>
                <a:cs typeface="Segoe UI" panose="020B0502040204020203" pitchFamily="34" charset="0"/>
              </a:rPr>
              <a:t>Korunmaya İhtiyacı Olan Çocuk</a:t>
            </a:r>
            <a:r>
              <a:rPr lang="tr-TR" sz="1400" b="1" dirty="0">
                <a:latin typeface="Segoe UI" panose="020B0502040204020203" pitchFamily="34" charset="0"/>
                <a:cs typeface="Segoe UI" panose="020B0502040204020203" pitchFamily="34" charset="0"/>
              </a:rPr>
              <a:t>:</a:t>
            </a:r>
            <a:r>
              <a:rPr lang="tr-TR" sz="1400" dirty="0">
                <a:latin typeface="Segoe UI" panose="020B0502040204020203" pitchFamily="34" charset="0"/>
                <a:cs typeface="Segoe UI" panose="020B0502040204020203" pitchFamily="34" charset="0"/>
              </a:rPr>
              <a:t> Beden, ruh ve ahlak gelişimleri veya şahsi güvenlikleri tehlikede olup; </a:t>
            </a:r>
          </a:p>
          <a:p>
            <a:pPr lvl="1" algn="just">
              <a:lnSpc>
                <a:spcPct val="100000"/>
              </a:lnSpc>
            </a:pPr>
            <a:r>
              <a:rPr lang="tr-TR" sz="1400" dirty="0">
                <a:latin typeface="Segoe UI" panose="020B0502040204020203" pitchFamily="34" charset="0"/>
                <a:cs typeface="Segoe UI" panose="020B0502040204020203" pitchFamily="34" charset="0"/>
              </a:rPr>
              <a:t>“Ana veya babasız, ana ve babasız, </a:t>
            </a:r>
          </a:p>
          <a:p>
            <a:pPr lvl="1" algn="just">
              <a:lnSpc>
                <a:spcPct val="100000"/>
              </a:lnSpc>
            </a:pPr>
            <a:r>
              <a:rPr lang="tr-TR" sz="1400" dirty="0">
                <a:latin typeface="Segoe UI" panose="020B0502040204020203" pitchFamily="34" charset="0"/>
                <a:cs typeface="Segoe UI" panose="020B0502040204020203" pitchFamily="34" charset="0"/>
              </a:rPr>
              <a:t>Ana veya babası veya her ikisi de belli olmayan,</a:t>
            </a:r>
          </a:p>
          <a:p>
            <a:pPr lvl="1" algn="just">
              <a:lnSpc>
                <a:spcPct val="100000"/>
              </a:lnSpc>
            </a:pPr>
            <a:r>
              <a:rPr lang="tr-TR" sz="1400" dirty="0">
                <a:latin typeface="Segoe UI" panose="020B0502040204020203" pitchFamily="34" charset="0"/>
                <a:cs typeface="Segoe UI" panose="020B0502040204020203" pitchFamily="34" charset="0"/>
              </a:rPr>
              <a:t>Ana ve babası veya her ikisi tarafından terk edilen,</a:t>
            </a:r>
          </a:p>
          <a:p>
            <a:pPr lvl="1" algn="just">
              <a:lnSpc>
                <a:spcPct val="100000"/>
              </a:lnSpc>
            </a:pPr>
            <a:r>
              <a:rPr lang="tr-TR" sz="1400" dirty="0">
                <a:latin typeface="Segoe UI" panose="020B0502040204020203" pitchFamily="34" charset="0"/>
                <a:cs typeface="Segoe UI" panose="020B0502040204020203" pitchFamily="34" charset="0"/>
              </a:rPr>
              <a:t>Ana veya babası tarafından ihmal edilip; fuhuş, dilencilik, alkollü içkileri veya uyuşturucu maddeleri kullanma gibi her türlü sosyal tehlikelere ve kötü alışkanlıklara karşı savunmasız bırakılan ve başıboşluğa sürüklenen çocuğu ifade etmektedir”.</a:t>
            </a:r>
          </a:p>
          <a:p>
            <a:pPr algn="just">
              <a:lnSpc>
                <a:spcPct val="100000"/>
              </a:lnSpc>
            </a:pPr>
            <a:r>
              <a:rPr lang="tr-TR" sz="1400" b="1" dirty="0">
                <a:solidFill>
                  <a:schemeClr val="accent1">
                    <a:lumMod val="75000"/>
                  </a:schemeClr>
                </a:solidFill>
                <a:latin typeface="Segoe UI" panose="020B0502040204020203" pitchFamily="34" charset="0"/>
                <a:cs typeface="Segoe UI" panose="020B0502040204020203" pitchFamily="34" charset="0"/>
              </a:rPr>
              <a:t>Tespit ve inceleme: “</a:t>
            </a:r>
            <a:r>
              <a:rPr lang="tr-TR" sz="1400" dirty="0">
                <a:latin typeface="Segoe UI" panose="020B0502040204020203" pitchFamily="34" charset="0"/>
                <a:cs typeface="Segoe UI" panose="020B0502040204020203" pitchFamily="34" charset="0"/>
              </a:rPr>
              <a:t>Kurum korunmaya, bakıma, yardıma ihtiyacı olan aile, çocuk, engelli ve yaşlılar ile sosyal hizmetlere ihtiyacı olan diğer kişileri tespit ve incelemekle görevlidir. Bu kişilerin Kuruma duyurulmasında ve incelemeye ilişkin olarak Kurum ile iş birliğinde bulunulmasında mahalli mülki amirler, sağlık kuruluşları ve köy muhtarları ile genel kolluk kuvvetleri ve belediye zabıta memurları yükümlüdürler” (Madde, 21).</a:t>
            </a:r>
          </a:p>
        </p:txBody>
      </p:sp>
      <p:sp>
        <p:nvSpPr>
          <p:cNvPr id="4" name="Title 3"/>
          <p:cNvSpPr>
            <a:spLocks noGrp="1"/>
          </p:cNvSpPr>
          <p:nvPr>
            <p:ph type="title"/>
          </p:nvPr>
        </p:nvSpPr>
        <p:spPr>
          <a:xfrm>
            <a:off x="728460" y="1100811"/>
            <a:ext cx="10515600" cy="915515"/>
          </a:xfrm>
        </p:spPr>
        <p:txBody>
          <a:bodyPr>
            <a:normAutofit/>
          </a:bodyPr>
          <a:lstStyle/>
          <a:p>
            <a:r>
              <a:rPr lang="tr-TR" sz="3200" b="1" u="sng" dirty="0">
                <a:solidFill>
                  <a:schemeClr val="accent1">
                    <a:lumMod val="75000"/>
                  </a:schemeClr>
                </a:solidFill>
                <a:latin typeface="Segoe UI" panose="020B0502040204020203" pitchFamily="34" charset="0"/>
                <a:cs typeface="Segoe UI" panose="020B0502040204020203" pitchFamily="34" charset="0"/>
              </a:rPr>
              <a:t>Sosyal Hizmetler Kanunu</a:t>
            </a:r>
            <a:endParaRPr lang="en-US" sz="3200" u="sng" dirty="0">
              <a:solidFill>
                <a:schemeClr val="accent1">
                  <a:lumMod val="75000"/>
                </a:scheme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8671BDD1-0694-F082-A4D4-640B67F9C46D}"/>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181015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36202"/>
            <a:ext cx="10515600" cy="2684569"/>
          </a:xfrm>
        </p:spPr>
        <p:txBody>
          <a:bodyPr>
            <a:noAutofit/>
          </a:bodyPr>
          <a:lstStyle/>
          <a:p>
            <a:pPr algn="just">
              <a:lnSpc>
                <a:spcPct val="120000"/>
              </a:lnSpc>
            </a:pPr>
            <a:r>
              <a:rPr lang="tr-TR" sz="1600" b="1" dirty="0">
                <a:solidFill>
                  <a:schemeClr val="accent1">
                    <a:lumMod val="75000"/>
                  </a:schemeClr>
                </a:solidFill>
                <a:latin typeface="Segoe UI" panose="020B0502040204020203" pitchFamily="34" charset="0"/>
                <a:cs typeface="Segoe UI" panose="020B0502040204020203" pitchFamily="34" charset="0"/>
              </a:rPr>
              <a:t>Korunma kararı: </a:t>
            </a:r>
            <a:r>
              <a:rPr lang="tr-TR" sz="1600" dirty="0">
                <a:latin typeface="Segoe UI" panose="020B0502040204020203" pitchFamily="34" charset="0"/>
                <a:cs typeface="Segoe UI" panose="020B0502040204020203" pitchFamily="34" charset="0"/>
              </a:rPr>
              <a:t>“Korunmaya ihtiyacı olan çocukların reşit oluncaya kadar bu Kanun hükümlerine göre Kurumca kurulan sosyal hizmet kuruluşlarında bakılıp yetiştirilmeleri ve bir meslek edinmeleri hususundaki gerekli tedbir kararı 5395 sayılı Çocuk Koruma Kanunu’na göre yetkili ve görevli mahkemece alınır. Haklarında derhal korunma tedbiri alınmasında zorunluluk görülen çocuklar mahkeme kararı alınıncaya kadar, bu Kanuna göre kurulmuş kuruluşlarda veya aile yanında mahalli mülki amirin onayı alınmak suretiyle bakım altına alınır. Sosyal hizmet kuruluşlarının kendisine teslim edilen çocuk hakkında yapacağı inceleme sonucunda hazırlayacağı raporda, 5395 sayılı Kanun uyarınca çocuğun derhâl korunma altına alınmasını gerektiren bir durum olmadığı ve ailesine teslim edilmesinde herhangi bir sakınca bulunmadığı kanaatine varması hâlinde mülki idare amirinin onayı ile çocuk ailesine teslim edilebilir” (Madde, 22).</a:t>
            </a:r>
          </a:p>
          <a:p>
            <a:pPr>
              <a:lnSpc>
                <a:spcPct val="120000"/>
              </a:lnSpc>
            </a:pPr>
            <a:endParaRPr lang="tr-TR" sz="1400" dirty="0"/>
          </a:p>
        </p:txBody>
      </p:sp>
      <p:sp>
        <p:nvSpPr>
          <p:cNvPr id="5" name="Title 3"/>
          <p:cNvSpPr>
            <a:spLocks noGrp="1"/>
          </p:cNvSpPr>
          <p:nvPr>
            <p:ph type="title"/>
          </p:nvPr>
        </p:nvSpPr>
        <p:spPr/>
        <p:txBody>
          <a:bodyPr>
            <a:normAutofit/>
          </a:bodyPr>
          <a:lstStyle/>
          <a:p>
            <a:r>
              <a:rPr lang="tr-TR" sz="3200" b="1" u="sng" dirty="0">
                <a:solidFill>
                  <a:schemeClr val="accent1">
                    <a:lumMod val="75000"/>
                  </a:schemeClr>
                </a:solidFill>
                <a:latin typeface="Segoe UI" panose="020B0502040204020203" pitchFamily="34" charset="0"/>
                <a:cs typeface="Segoe UI" panose="020B0502040204020203" pitchFamily="34" charset="0"/>
              </a:rPr>
              <a:t>Sosyal Hizmetler Kanunu</a:t>
            </a:r>
            <a:endParaRPr lang="en-US" sz="3200" u="sng" dirty="0">
              <a:solidFill>
                <a:schemeClr val="accent1">
                  <a:lumMod val="75000"/>
                </a:scheme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B458564F-4C78-EA63-98F9-1FE7394CA665}"/>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416366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655" y="2114870"/>
            <a:ext cx="10633683" cy="3800196"/>
          </a:xfrm>
        </p:spPr>
        <p:txBody>
          <a:bodyPr>
            <a:noAutofit/>
          </a:bodyPr>
          <a:lstStyle/>
          <a:p>
            <a:pPr algn="just">
              <a:lnSpc>
                <a:spcPct val="100000"/>
              </a:lnSpc>
            </a:pPr>
            <a:r>
              <a:rPr lang="tr-TR" sz="1600" b="1" dirty="0">
                <a:solidFill>
                  <a:schemeClr val="accent1">
                    <a:lumMod val="75000"/>
                  </a:schemeClr>
                </a:solidFill>
                <a:latin typeface="Segoe UI" panose="020B0502040204020203" pitchFamily="34" charset="0"/>
                <a:cs typeface="Segoe UI" panose="020B0502040204020203" pitchFamily="34" charset="0"/>
              </a:rPr>
              <a:t>Korunmaya ihtiyacı olan çocukların eğitim ve öğretimlerinin sağlanması veya meslek sahibi yapılmaları: </a:t>
            </a:r>
            <a:r>
              <a:rPr lang="tr-TR" sz="1600" dirty="0">
                <a:latin typeface="Segoe UI" panose="020B0502040204020203" pitchFamily="34" charset="0"/>
                <a:cs typeface="Segoe UI" panose="020B0502040204020203" pitchFamily="34" charset="0"/>
              </a:rPr>
              <a:t>Okul çağındaki korunmaya ihtiyacı olan çocukların eğitim ve öğretimleri Milli Eğitim Bakanlığı ile diğer kamu kurumlarına ait okullarda gerçekleştirilmektedir. Herhangi bir nedenle okula devam etme olanağı bulamayan çocuklar, kamu ve özel iş yerlerinde ücret karşılığı çalıştırılarak meslek sahibi yapılmaktadırlar. Bu şekilde çalıştırılan çocukların ücretlerinin yurt idarelerince tespit edilen miktarı kendilerine harçlık olarak verilmektedir. Geri kalan miktar ay başını takip eden on gün içinde milli bankalarda çocuk adına açtırılan hesaba yatırılmaktadır. Çocuğun ücretinin başlama zamanı ve miktarı, yurt idaresi ile işveren arasında mahalli örf ve rayice göre belirlenmektedir. Bu konuya ilişkin hususlar bir yönetmelikle belirlenmektedir. Özel eğitim gerektiren korunmaya ihtiyacı olan çocukların eğitim ve öğretimleri Milli Eğitim Bakanlığı’na bağlı resmi ve özel eğitim-öğretim kurumlarında sürdürülmektedir. Korunmaya ihtiyacı olan engelli çocukların eğitimleri Milli Eğitim Bakanlığı ile birlikte planlanmaktadır (Madde, 25).</a:t>
            </a:r>
          </a:p>
          <a:p>
            <a:pPr algn="just">
              <a:lnSpc>
                <a:spcPct val="100000"/>
              </a:lnSpc>
            </a:pPr>
            <a:r>
              <a:rPr lang="tr-TR" sz="1600" b="1" dirty="0">
                <a:solidFill>
                  <a:schemeClr val="accent1">
                    <a:lumMod val="75000"/>
                  </a:schemeClr>
                </a:solidFill>
                <a:latin typeface="Segoe UI" panose="020B0502040204020203" pitchFamily="34" charset="0"/>
                <a:cs typeface="Segoe UI" panose="020B0502040204020203" pitchFamily="34" charset="0"/>
              </a:rPr>
              <a:t>Cezai Sorumluluk: </a:t>
            </a:r>
            <a:r>
              <a:rPr lang="tr-TR" sz="1600" dirty="0">
                <a:latin typeface="Segoe UI" panose="020B0502040204020203" pitchFamily="34" charset="0"/>
                <a:cs typeface="Segoe UI" panose="020B0502040204020203" pitchFamily="34" charset="0"/>
              </a:rPr>
              <a:t>“Bu Kanun kapsamına giren sosyal hizmet kuruluşlarında muhafaza ve bakımlarına terk edilen şahıslara karşı herhangi bir suç işleyen kuruluş görevlileri hakkında bu suç nedeniyle genel hükümlere göre verilecek muvakkat hürriyeti bağlayıcı cezalar ile para cezaları üçte bir oranında artırılarak hükmolunur” (Madde, 27).</a:t>
            </a:r>
          </a:p>
        </p:txBody>
      </p:sp>
      <p:sp>
        <p:nvSpPr>
          <p:cNvPr id="4" name="Title 3"/>
          <p:cNvSpPr>
            <a:spLocks noGrp="1"/>
          </p:cNvSpPr>
          <p:nvPr>
            <p:ph type="title"/>
          </p:nvPr>
        </p:nvSpPr>
        <p:spPr>
          <a:xfrm>
            <a:off x="795745" y="1075674"/>
            <a:ext cx="10515600" cy="1325563"/>
          </a:xfrm>
        </p:spPr>
        <p:txBody>
          <a:bodyPr>
            <a:normAutofit/>
          </a:bodyPr>
          <a:lstStyle/>
          <a:p>
            <a:r>
              <a:rPr lang="tr-TR" sz="3200" b="1" u="sng" dirty="0">
                <a:solidFill>
                  <a:schemeClr val="accent1">
                    <a:lumMod val="75000"/>
                  </a:schemeClr>
                </a:solidFill>
                <a:latin typeface="Segoe UI" panose="020B0502040204020203" pitchFamily="34" charset="0"/>
                <a:cs typeface="Segoe UI" panose="020B0502040204020203" pitchFamily="34" charset="0"/>
              </a:rPr>
              <a:t>Sosyal Hizmetler Kanunu</a:t>
            </a:r>
            <a:endParaRPr lang="en-US" sz="3200" u="sng" dirty="0">
              <a:solidFill>
                <a:schemeClr val="accent1">
                  <a:lumMod val="75000"/>
                </a:scheme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53671C95-CFDF-8EE9-43ED-E36BEA42DB43}"/>
              </a:ext>
            </a:extLst>
          </p:cNvPr>
          <p:cNvSpPr>
            <a:spLocks noGrp="1"/>
          </p:cNvSpPr>
          <p:nvPr>
            <p:ph type="sldNum" sz="quarter" idx="12"/>
          </p:nvPr>
        </p:nvSpPr>
        <p:spPr/>
        <p:txBody>
          <a:bodyPr/>
          <a:lstStyle/>
          <a:p>
            <a:fld id="{0BE68271-D1D7-4240-9CAF-7A57D75CD8A1}" type="slidenum">
              <a:rPr lang="en-US" smtClean="0"/>
              <a:t>7</a:t>
            </a:fld>
            <a:endParaRPr lang="en-US"/>
          </a:p>
        </p:txBody>
      </p:sp>
    </p:spTree>
    <p:extLst>
      <p:ext uri="{BB962C8B-B14F-4D97-AF65-F5344CB8AC3E}">
        <p14:creationId xmlns:p14="http://schemas.microsoft.com/office/powerpoint/2010/main" val="121299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50079" y="2090518"/>
            <a:ext cx="7907383" cy="3757121"/>
          </a:xfrm>
        </p:spPr>
        <p:txBody>
          <a:bodyPr>
            <a:normAutofit fontScale="32500" lnSpcReduction="20000"/>
          </a:bodyPr>
          <a:lstStyle/>
          <a:p>
            <a:pPr marL="0" indent="0" algn="just">
              <a:lnSpc>
                <a:spcPct val="120000"/>
              </a:lnSpc>
              <a:buNone/>
            </a:pPr>
            <a:r>
              <a:rPr lang="tr-TR" sz="3700" dirty="0">
                <a:latin typeface="Segoe UI" panose="020B0502040204020203" pitchFamily="34" charset="0"/>
                <a:cs typeface="Segoe UI" panose="020B0502040204020203" pitchFamily="34" charset="0"/>
              </a:rPr>
              <a:t>5395 sayılı Çocuk Koruma Kanunu, 03.07.2005 tarihinde kabul edildikten sonra 15.07.2005 tarihinde 25876 sayılı Resmi </a:t>
            </a:r>
            <a:r>
              <a:rPr lang="tr-TR" sz="3700" dirty="0" err="1">
                <a:latin typeface="Segoe UI" panose="020B0502040204020203" pitchFamily="34" charset="0"/>
                <a:cs typeface="Segoe UI" panose="020B0502040204020203" pitchFamily="34" charset="0"/>
              </a:rPr>
              <a:t>Gazete’de</a:t>
            </a:r>
            <a:r>
              <a:rPr lang="tr-TR" sz="3700" dirty="0">
                <a:latin typeface="Segoe UI" panose="020B0502040204020203" pitchFamily="34" charset="0"/>
                <a:cs typeface="Segoe UI" panose="020B0502040204020203" pitchFamily="34" charset="0"/>
              </a:rPr>
              <a:t> yayımlanmıştır. Çocuk Koruma Kanunu’nun amacı; </a:t>
            </a:r>
            <a:r>
              <a:rPr lang="tr-TR" sz="3700" b="1" dirty="0">
                <a:latin typeface="Segoe UI" panose="020B0502040204020203" pitchFamily="34" charset="0"/>
                <a:cs typeface="Segoe UI" panose="020B0502040204020203" pitchFamily="34" charset="0"/>
              </a:rPr>
              <a:t>“Korunma ihtiyacı olan veya suça sürüklenen çocukların korunmasına, haklarının ve esenliklerinin güvence altına alınmasına ilişkin </a:t>
            </a:r>
            <a:r>
              <a:rPr lang="tr-TR" sz="3700" b="1" dirty="0" err="1">
                <a:latin typeface="Segoe UI" panose="020B0502040204020203" pitchFamily="34" charset="0"/>
                <a:cs typeface="Segoe UI" panose="020B0502040204020203" pitchFamily="34" charset="0"/>
              </a:rPr>
              <a:t>usûl</a:t>
            </a:r>
            <a:r>
              <a:rPr lang="tr-TR" sz="3700" b="1" dirty="0">
                <a:latin typeface="Segoe UI" panose="020B0502040204020203" pitchFamily="34" charset="0"/>
                <a:cs typeface="Segoe UI" panose="020B0502040204020203" pitchFamily="34" charset="0"/>
              </a:rPr>
              <a:t> ve esasları düzenlemektir.” Kapsamı ise “Korunma ihtiyacı olan çocuklar hakkında alınacak tedbirler ile suça sürüklenen çocuklar hakkında uygulanacak güvenlik tedbirlerinin </a:t>
            </a:r>
            <a:r>
              <a:rPr lang="tr-TR" sz="3700" b="1" dirty="0" err="1">
                <a:latin typeface="Segoe UI" panose="020B0502040204020203" pitchFamily="34" charset="0"/>
                <a:cs typeface="Segoe UI" panose="020B0502040204020203" pitchFamily="34" charset="0"/>
              </a:rPr>
              <a:t>usûl</a:t>
            </a:r>
            <a:r>
              <a:rPr lang="tr-TR" sz="3700" b="1" dirty="0">
                <a:latin typeface="Segoe UI" panose="020B0502040204020203" pitchFamily="34" charset="0"/>
                <a:cs typeface="Segoe UI" panose="020B0502040204020203" pitchFamily="34" charset="0"/>
              </a:rPr>
              <a:t> ve esaslarına, çocuk mahkemelerinin kuruluş, görev ve yetkilerine ilişkin hükümlerinden meydana gelmektedir.”</a:t>
            </a:r>
            <a:r>
              <a:rPr lang="tr-TR" sz="3700" dirty="0">
                <a:latin typeface="Segoe UI" panose="020B0502040204020203" pitchFamily="34" charset="0"/>
                <a:cs typeface="Segoe UI" panose="020B0502040204020203" pitchFamily="34" charset="0"/>
              </a:rPr>
              <a:t> (Çocuk Koruma Kanunu, 2005). </a:t>
            </a:r>
          </a:p>
          <a:p>
            <a:pPr marL="0" indent="0" algn="just">
              <a:lnSpc>
                <a:spcPct val="120000"/>
              </a:lnSpc>
              <a:buNone/>
            </a:pPr>
            <a:r>
              <a:rPr lang="tr-TR" sz="3700" dirty="0">
                <a:latin typeface="Segoe UI" panose="020B0502040204020203" pitchFamily="34" charset="0"/>
                <a:cs typeface="Segoe UI" panose="020B0502040204020203" pitchFamily="34" charset="0"/>
              </a:rPr>
              <a:t>Kanunun 3. maddesinde çeşitli tanımlar yer almaktadır. Buna göre;</a:t>
            </a:r>
          </a:p>
          <a:p>
            <a:pPr algn="just">
              <a:lnSpc>
                <a:spcPct val="120000"/>
              </a:lnSpc>
            </a:pPr>
            <a:r>
              <a:rPr lang="tr-TR" sz="3700" b="1" dirty="0">
                <a:solidFill>
                  <a:srgbClr val="0070C0"/>
                </a:solidFill>
                <a:latin typeface="Segoe UI" panose="020B0502040204020203" pitchFamily="34" charset="0"/>
                <a:cs typeface="Segoe UI" panose="020B0502040204020203" pitchFamily="34" charset="0"/>
              </a:rPr>
              <a:t>Korunma İhtiyacı Olan Çocuk:</a:t>
            </a:r>
            <a:r>
              <a:rPr lang="tr-TR" sz="3700" dirty="0">
                <a:solidFill>
                  <a:srgbClr val="0070C0"/>
                </a:solidFill>
                <a:latin typeface="Segoe UI" panose="020B0502040204020203" pitchFamily="34" charset="0"/>
                <a:cs typeface="Segoe UI" panose="020B0502040204020203" pitchFamily="34" charset="0"/>
              </a:rPr>
              <a:t> </a:t>
            </a:r>
            <a:r>
              <a:rPr lang="tr-TR" sz="3700" dirty="0">
                <a:latin typeface="Segoe UI" panose="020B0502040204020203" pitchFamily="34" charset="0"/>
                <a:cs typeface="Segoe UI" panose="020B0502040204020203" pitchFamily="34" charset="0"/>
              </a:rPr>
              <a:t>“Bedensel, zihinsel, ahlaki, sosyal ve duygusal gelişimi ile kişisel güvenliği tehlikede olan, ihmal veya istismar edilen ya da suç mağduru çocuğu” ifade etmektedir. </a:t>
            </a:r>
          </a:p>
          <a:p>
            <a:pPr algn="just">
              <a:lnSpc>
                <a:spcPct val="120000"/>
              </a:lnSpc>
            </a:pPr>
            <a:r>
              <a:rPr lang="tr-TR" sz="3700" b="1" dirty="0">
                <a:solidFill>
                  <a:srgbClr val="0070C0"/>
                </a:solidFill>
                <a:latin typeface="Segoe UI" panose="020B0502040204020203" pitchFamily="34" charset="0"/>
                <a:cs typeface="Segoe UI" panose="020B0502040204020203" pitchFamily="34" charset="0"/>
              </a:rPr>
              <a:t>Suça Sürüklenen Çocuk:</a:t>
            </a:r>
            <a:r>
              <a:rPr lang="tr-TR" sz="3700" dirty="0">
                <a:solidFill>
                  <a:srgbClr val="0070C0"/>
                </a:solidFill>
                <a:latin typeface="Segoe UI" panose="020B0502040204020203" pitchFamily="34" charset="0"/>
                <a:cs typeface="Segoe UI" panose="020B0502040204020203" pitchFamily="34" charset="0"/>
              </a:rPr>
              <a:t> </a:t>
            </a:r>
            <a:r>
              <a:rPr lang="tr-TR" sz="3700" dirty="0">
                <a:latin typeface="Segoe UI" panose="020B0502040204020203" pitchFamily="34" charset="0"/>
                <a:cs typeface="Segoe UI" panose="020B0502040204020203" pitchFamily="34" charset="0"/>
              </a:rPr>
              <a:t>“Kanunlarda suç olarak tanımlanan bir fiili işlediği iddiası ile hakkında soruşturma veya kovuşturma yapılan ya da işlediği fiilden dolayı hakkında güvenlik tedbirine karar verilen çocuğu” ifade etmektedir.</a:t>
            </a:r>
          </a:p>
          <a:p>
            <a:pPr algn="just">
              <a:lnSpc>
                <a:spcPct val="120000"/>
              </a:lnSpc>
            </a:pPr>
            <a:r>
              <a:rPr lang="tr-TR" sz="3700" b="1" dirty="0">
                <a:solidFill>
                  <a:srgbClr val="0070C0"/>
                </a:solidFill>
                <a:latin typeface="Segoe UI" panose="020B0502040204020203" pitchFamily="34" charset="0"/>
                <a:cs typeface="Segoe UI" panose="020B0502040204020203" pitchFamily="34" charset="0"/>
              </a:rPr>
              <a:t>Sosyal Çalışma Görevlisi: </a:t>
            </a:r>
            <a:r>
              <a:rPr lang="tr-TR" sz="3700" dirty="0">
                <a:latin typeface="Segoe UI" panose="020B0502040204020203" pitchFamily="34" charset="0"/>
                <a:cs typeface="Segoe UI" panose="020B0502040204020203" pitchFamily="34" charset="0"/>
              </a:rPr>
              <a:t>“Psikolojik danışmanlık ve rehberlik, psikoloji, sosyoloji, çocuk gelişimi, öğretmenlik, aile ve tüketici bilimleri ve sosyal hizmet alanlarında eğitim veren kurumlardan mezun meslek mensuplarını” ifade etmektedir.</a:t>
            </a:r>
          </a:p>
          <a:p>
            <a:pPr algn="just"/>
            <a:endParaRPr lang="en-US" dirty="0"/>
          </a:p>
        </p:txBody>
      </p:sp>
      <p:sp>
        <p:nvSpPr>
          <p:cNvPr id="12" name="Title 11"/>
          <p:cNvSpPr>
            <a:spLocks noGrp="1"/>
          </p:cNvSpPr>
          <p:nvPr>
            <p:ph type="title"/>
          </p:nvPr>
        </p:nvSpPr>
        <p:spPr>
          <a:xfrm>
            <a:off x="650079" y="1010360"/>
            <a:ext cx="10515600" cy="1325563"/>
          </a:xfrm>
        </p:spPr>
        <p:txBody>
          <a:bodyPr>
            <a:normAutofit/>
          </a:bodyPr>
          <a:lstStyle/>
          <a:p>
            <a:r>
              <a:rPr lang="tr-TR" sz="3200" b="1" u="sng" dirty="0">
                <a:solidFill>
                  <a:schemeClr val="accent1">
                    <a:lumMod val="75000"/>
                  </a:schemeClr>
                </a:solidFill>
                <a:latin typeface="Segoe UI" panose="020B0502040204020203" pitchFamily="34" charset="0"/>
                <a:cs typeface="Segoe UI" panose="020B0502040204020203" pitchFamily="34" charset="0"/>
              </a:rPr>
              <a:t>Çocuk Koruma Kanunu</a:t>
            </a:r>
            <a:endParaRPr lang="en-US" sz="3200" b="1" u="sng" dirty="0">
              <a:solidFill>
                <a:schemeClr val="accent1">
                  <a:lumMod val="75000"/>
                </a:schemeClr>
              </a:solidFill>
              <a:latin typeface="Segoe UI" panose="020B0502040204020203" pitchFamily="34" charset="0"/>
              <a:cs typeface="Segoe UI" panose="020B0502040204020203" pitchFamily="34" charset="0"/>
            </a:endParaRPr>
          </a:p>
        </p:txBody>
      </p:sp>
      <p:pic>
        <p:nvPicPr>
          <p:cNvPr id="4" name="Picture 1"/>
          <p:cNvPicPr/>
          <p:nvPr/>
        </p:nvPicPr>
        <p:blipFill>
          <a:blip r:embed="rId2" cstate="print">
            <a:extLst>
              <a:ext uri="{28A0092B-C50C-407E-A947-70E740481C1C}">
                <a14:useLocalDpi xmlns:a14="http://schemas.microsoft.com/office/drawing/2010/main" val="0"/>
              </a:ext>
            </a:extLst>
          </a:blip>
          <a:stretch>
            <a:fillRect/>
          </a:stretch>
        </p:blipFill>
        <p:spPr>
          <a:xfrm>
            <a:off x="8682445" y="2531867"/>
            <a:ext cx="3003368" cy="2527813"/>
          </a:xfrm>
          <a:prstGeom prst="rect">
            <a:avLst/>
          </a:prstGeom>
        </p:spPr>
      </p:pic>
      <p:sp>
        <p:nvSpPr>
          <p:cNvPr id="2" name="Slide Number Placeholder 1">
            <a:extLst>
              <a:ext uri="{FF2B5EF4-FFF2-40B4-BE49-F238E27FC236}">
                <a16:creationId xmlns:a16="http://schemas.microsoft.com/office/drawing/2014/main" id="{44BB45BC-CF6D-73A3-93B4-74C86EBC5D64}"/>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57594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75413831"/>
              </p:ext>
            </p:extLst>
          </p:nvPr>
        </p:nvGraphicFramePr>
        <p:xfrm>
          <a:off x="994954" y="3057435"/>
          <a:ext cx="10515600" cy="2852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1"/>
          <p:cNvSpPr>
            <a:spLocks noGrp="1"/>
          </p:cNvSpPr>
          <p:nvPr>
            <p:ph type="title"/>
          </p:nvPr>
        </p:nvSpPr>
        <p:spPr>
          <a:xfrm>
            <a:off x="877388" y="1667859"/>
            <a:ext cx="10515600" cy="500575"/>
          </a:xfrm>
        </p:spPr>
        <p:txBody>
          <a:bodyPr>
            <a:noAutofit/>
          </a:bodyPr>
          <a:lstStyle/>
          <a:p>
            <a:r>
              <a:rPr lang="tr-TR" sz="3200" b="1" u="sng" dirty="0">
                <a:solidFill>
                  <a:schemeClr val="accent1">
                    <a:lumMod val="75000"/>
                  </a:schemeClr>
                </a:solidFill>
                <a:latin typeface="Segoe UI" panose="020B0502040204020203" pitchFamily="34" charset="0"/>
                <a:cs typeface="Segoe UI" panose="020B0502040204020203" pitchFamily="34" charset="0"/>
              </a:rPr>
              <a:t>Çocuk Koruma Kanunu</a:t>
            </a:r>
            <a:endParaRPr lang="en-US" sz="3200" b="1" u="sng" dirty="0">
              <a:solidFill>
                <a:schemeClr val="accent1">
                  <a:lumMod val="75000"/>
                </a:schemeClr>
              </a:solidFill>
              <a:latin typeface="Segoe UI" panose="020B0502040204020203" pitchFamily="34" charset="0"/>
              <a:cs typeface="Segoe UI" panose="020B0502040204020203" pitchFamily="34" charset="0"/>
            </a:endParaRPr>
          </a:p>
        </p:txBody>
      </p:sp>
      <p:sp>
        <p:nvSpPr>
          <p:cNvPr id="6" name="Metin kutusu 5"/>
          <p:cNvSpPr txBox="1"/>
          <p:nvPr/>
        </p:nvSpPr>
        <p:spPr>
          <a:xfrm>
            <a:off x="877388" y="2352767"/>
            <a:ext cx="10633165" cy="923330"/>
          </a:xfrm>
          <a:prstGeom prst="rect">
            <a:avLst/>
          </a:prstGeom>
          <a:noFill/>
        </p:spPr>
        <p:txBody>
          <a:bodyPr wrap="square" rtlCol="0">
            <a:spAutoFit/>
          </a:bodyPr>
          <a:lstStyle/>
          <a:p>
            <a:pPr algn="just"/>
            <a:r>
              <a:rPr lang="tr-TR" sz="1200" b="1" dirty="0">
                <a:latin typeface="Segoe UI" panose="020B0502040204020203" pitchFamily="34" charset="0"/>
                <a:cs typeface="Segoe UI" panose="020B0502040204020203" pitchFamily="34" charset="0"/>
              </a:rPr>
              <a:t>Çocuk Koruma Kanunu’nun 5. maddesi ile koruyucu ve destekleyici tedbirlere ilişkin hükümlere yer verilmektedir. Buna göre koruyucu ve destekleyici tedbirler, çocuğun öncelikle kendi aile ortamında korunmasını sağlamaya yönelik danışmanlık, eğitim, bakım, sağlık ve barınma tedbirlerini kapsamaktadır ve hâkim bir veya birden fazla tedbire karar verebilmektedir.</a:t>
            </a:r>
          </a:p>
          <a:p>
            <a:endParaRPr lang="tr-TR" dirty="0"/>
          </a:p>
        </p:txBody>
      </p:sp>
      <p:sp>
        <p:nvSpPr>
          <p:cNvPr id="2" name="Slide Number Placeholder 1">
            <a:extLst>
              <a:ext uri="{FF2B5EF4-FFF2-40B4-BE49-F238E27FC236}">
                <a16:creationId xmlns:a16="http://schemas.microsoft.com/office/drawing/2014/main" id="{BD55119B-812D-D089-132B-1B66C079DFD7}"/>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318817908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4787</Words>
  <Application>Microsoft Office PowerPoint</Application>
  <PresentationFormat>Widescreen</PresentationFormat>
  <Paragraphs>215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Segoe UI</vt:lpstr>
      <vt:lpstr>Wingdings</vt:lpstr>
      <vt:lpstr>Office Teması</vt:lpstr>
      <vt:lpstr>ÇOCUK KORUMA-ULUSAL VE ULUSLARARASI MEVZUAT</vt:lpstr>
      <vt:lpstr>GİRİŞ</vt:lpstr>
      <vt:lpstr>ANAYASADA ÇOCUK</vt:lpstr>
      <vt:lpstr>ANAYASADA ÇOCUK</vt:lpstr>
      <vt:lpstr>Sosyal Hizmetler Kanunu</vt:lpstr>
      <vt:lpstr>Sosyal Hizmetler Kanunu</vt:lpstr>
      <vt:lpstr>Sosyal Hizmetler Kanunu</vt:lpstr>
      <vt:lpstr>Çocuk Koruma Kanunu</vt:lpstr>
      <vt:lpstr>Çocuk Koruma Kanunu</vt:lpstr>
      <vt:lpstr>PowerPoint Presentation</vt:lpstr>
      <vt:lpstr>Çocuk Koruma Kanunu</vt:lpstr>
      <vt:lpstr>PowerPoint Presentation</vt:lpstr>
      <vt:lpstr>Çocuk Koruma Kanunu</vt:lpstr>
      <vt:lpstr>Çocuk Koruma Kanununun Uygulanmasına İlişkin Usûl ve Esaslar Hakkında Yönetmelik</vt:lpstr>
      <vt:lpstr>Çocuk Koruma Kanununun Uygulanmasına İlişkin Usûl ve Esaslar Hakkında Yönetmelik</vt:lpstr>
      <vt:lpstr>İş Kanunu</vt:lpstr>
      <vt:lpstr>Çocuk ve Genç İşçilerin Çalıştırılma Usul ve Esasları Hakkında Yönetmelik</vt:lpstr>
      <vt:lpstr>Türk Medeni Kanunu </vt:lpstr>
      <vt:lpstr>Yabancılar ve Uluslararası Koruma Kanunu</vt:lpstr>
      <vt:lpstr>Çocukların Korunması ve Ülkelerarası Evlat Edinme Konusunda İş Birliğine Dair Sözleşme </vt:lpstr>
      <vt:lpstr>CENEVRE ÇOCUK HAKLARI BİLDİRGESİ</vt:lpstr>
      <vt:lpstr>BİRLEŞMİŞ MİLLETLER ÇOCUK HAKLARI SÖZLEŞMESİ</vt:lpstr>
      <vt:lpstr>Çocuk Haklarının Kullanılmasına İlişkin Avrupa Sözleşmesi </vt:lpstr>
      <vt:lpstr>Birleşmiş Milletler Çocuk Adalet Sisteminin Uygulanması Hakkında Asgari Standart Kuralları (Pekin Kuralları) </vt:lpstr>
      <vt:lpstr>Özgürlüğünden Yoksun Bırakılmış Çocukların Korunmasına İlişkin Birleşmiş Milletler Kuralları (Havana Kuralları)</vt:lpstr>
      <vt:lpstr>Çocukların Cinsel Suistimal ve Cinsel İstismara Karşı Korunmasına İlişkin Avrupa Konseyi Sözleşmesi (Lanzarote Sözleşmesi)</vt:lpstr>
      <vt:lpstr>Çocuk Haklarına Dair Sözleşme’ye Ek Çocuk Satışı, Çocuk Fahişeliği Ve Çocuk Pornografisi İle İlgili İhtiyari Protokol</vt:lpstr>
      <vt:lpstr>Çocuk Haklarına Dair Sözleşme’ye Ek Çocukların Silahlı Çatışmalara Dâhil Olmaları Konusundaki İhtiyari Protokol</vt:lpstr>
      <vt:lpstr>AVRUPA BİRLİĞİ KILAVUZ İLKELER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49</cp:revision>
  <dcterms:created xsi:type="dcterms:W3CDTF">2021-12-13T18:17:25Z</dcterms:created>
  <dcterms:modified xsi:type="dcterms:W3CDTF">2023-12-05T14:33:04Z</dcterms:modified>
</cp:coreProperties>
</file>